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95" r:id="rId3"/>
    <p:sldId id="301" r:id="rId4"/>
    <p:sldId id="302" r:id="rId5"/>
    <p:sldId id="303" r:id="rId6"/>
    <p:sldId id="308" r:id="rId7"/>
    <p:sldId id="299" r:id="rId8"/>
    <p:sldId id="304" r:id="rId9"/>
    <p:sldId id="311" r:id="rId10"/>
    <p:sldId id="312" r:id="rId11"/>
    <p:sldId id="305" r:id="rId12"/>
    <p:sldId id="306" r:id="rId13"/>
    <p:sldId id="314" r:id="rId14"/>
    <p:sldId id="307" r:id="rId15"/>
    <p:sldId id="315" r:id="rId16"/>
    <p:sldId id="334" r:id="rId17"/>
    <p:sldId id="339" r:id="rId18"/>
    <p:sldId id="309" r:id="rId19"/>
    <p:sldId id="318" r:id="rId20"/>
    <p:sldId id="324" r:id="rId21"/>
    <p:sldId id="320" r:id="rId22"/>
    <p:sldId id="321" r:id="rId23"/>
    <p:sldId id="325" r:id="rId24"/>
    <p:sldId id="326" r:id="rId25"/>
    <p:sldId id="327" r:id="rId26"/>
    <p:sldId id="310" r:id="rId27"/>
    <p:sldId id="335" r:id="rId28"/>
    <p:sldId id="329" r:id="rId29"/>
    <p:sldId id="330" r:id="rId30"/>
    <p:sldId id="331" r:id="rId31"/>
    <p:sldId id="332" r:id="rId32"/>
    <p:sldId id="333" r:id="rId33"/>
    <p:sldId id="336" r:id="rId34"/>
    <p:sldId id="337" r:id="rId35"/>
    <p:sldId id="33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067"/>
    <a:srgbClr val="4F403F"/>
    <a:srgbClr val="E3E1E1"/>
    <a:srgbClr val="64504F"/>
    <a:srgbClr val="F4CD42"/>
    <a:srgbClr val="CAA10C"/>
    <a:srgbClr val="D0AF90"/>
    <a:srgbClr val="EAEAEA"/>
    <a:srgbClr val="F8F8F8"/>
    <a:srgbClr val="F4B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3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9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0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4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7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8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3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2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1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.cdn.cloudflare.net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.cdn.cloudflare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813272" y="538277"/>
            <a:ext cx="4695618" cy="5746349"/>
            <a:chOff x="4784572" y="522731"/>
            <a:chExt cx="4695618" cy="5746349"/>
          </a:xfrm>
        </p:grpSpPr>
        <p:grpSp>
          <p:nvGrpSpPr>
            <p:cNvPr id="30" name="그룹 29"/>
            <p:cNvGrpSpPr/>
            <p:nvPr/>
          </p:nvGrpSpPr>
          <p:grpSpPr>
            <a:xfrm rot="21403890">
              <a:off x="4784572" y="522731"/>
              <a:ext cx="4695618" cy="5746349"/>
              <a:chOff x="6676455" y="533399"/>
              <a:chExt cx="4675932" cy="5722257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직사각형 30"/>
              <p:cNvSpPr/>
              <p:nvPr/>
            </p:nvSpPr>
            <p:spPr>
              <a:xfrm rot="21540000">
                <a:off x="6676455" y="638629"/>
                <a:ext cx="4617589" cy="554808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734798" y="533399"/>
                <a:ext cx="4617589" cy="57222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 rot="18834276">
              <a:off x="4816742" y="829797"/>
              <a:ext cx="327660" cy="45719"/>
            </a:xfrm>
            <a:prstGeom prst="roundRect">
              <a:avLst/>
            </a:prstGeom>
            <a:solidFill>
              <a:srgbClr val="64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654428" y="223899"/>
            <a:ext cx="4916661" cy="6204934"/>
            <a:chOff x="6676455" y="354528"/>
            <a:chExt cx="4675932" cy="5901128"/>
          </a:xfrm>
        </p:grpSpPr>
        <p:sp>
          <p:nvSpPr>
            <p:cNvPr id="10" name="직사각형 9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432989" y="1075576"/>
            <a:ext cx="4085832" cy="1935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네트워크 </a:t>
            </a:r>
            <a:endParaRPr lang="en-US" altLang="ko-KR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4000" b="1" i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프로그래밍</a:t>
            </a:r>
            <a:endParaRPr lang="en-US" altLang="ko-KR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endParaRPr lang="en-US" altLang="ko-KR" sz="10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2000" b="1" i="1" dirty="0"/>
              <a:t>02. </a:t>
            </a:r>
            <a:r>
              <a:rPr lang="en-US" altLang="ko-KR" sz="2000" b="1" i="1" dirty="0" err="1"/>
              <a:t>nslookup</a:t>
            </a:r>
            <a:endParaRPr lang="en-US" altLang="ko-KR" sz="2000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44961" y="1200852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i="1" dirty="0">
                <a:solidFill>
                  <a:srgbClr val="64504F"/>
                </a:solidFill>
                <a:latin typeface="+mn-ea"/>
                <a:cs typeface="Aharoni" panose="02010803020104030203" pitchFamily="2" charset="-79"/>
              </a:rPr>
              <a:t>CONTENTS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8891431" y="1579367"/>
            <a:ext cx="504000" cy="28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457082" y="4655402"/>
            <a:ext cx="3239321" cy="898579"/>
          </a:xfrm>
          <a:prstGeom prst="roundRect">
            <a:avLst>
              <a:gd name="adj" fmla="val 152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휴먼지능정보공학과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201810800 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이혜인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 rot="5400000">
            <a:off x="-236805" y="1675976"/>
            <a:ext cx="2162714" cy="279384"/>
          </a:xfrm>
          <a:prstGeom prst="roundRect">
            <a:avLst>
              <a:gd name="adj" fmla="val 32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B6C3F3-C7CE-45E9-89E1-F9500C5408AF}"/>
              </a:ext>
            </a:extLst>
          </p:cNvPr>
          <p:cNvSpPr/>
          <p:nvPr/>
        </p:nvSpPr>
        <p:spPr>
          <a:xfrm>
            <a:off x="7127260" y="2036190"/>
            <a:ext cx="4298039" cy="2687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altLang="ko-KR" sz="2000" b="1" i="1" dirty="0">
                <a:solidFill>
                  <a:srgbClr val="64504F"/>
                </a:solidFill>
              </a:rPr>
              <a:t>Lab 02-1: </a:t>
            </a:r>
            <a:r>
              <a:rPr lang="en-US" altLang="ko-KR" sz="2000" b="1" i="1" dirty="0" err="1">
                <a:solidFill>
                  <a:srgbClr val="64504F"/>
                </a:solidFill>
              </a:rPr>
              <a:t>nslookup</a:t>
            </a:r>
            <a:endParaRPr lang="en-US" altLang="ko-KR" sz="2000" b="1" i="1" dirty="0">
              <a:solidFill>
                <a:srgbClr val="64504F"/>
              </a:solidFill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altLang="ko-KR" sz="2000" b="1" i="1" dirty="0">
                <a:solidFill>
                  <a:srgbClr val="64504F"/>
                </a:solidFill>
              </a:rPr>
              <a:t>Lab 02-2: </a:t>
            </a:r>
            <a:r>
              <a:rPr lang="en-US" altLang="ko-KR" sz="2000" b="1" i="1" dirty="0" err="1">
                <a:solidFill>
                  <a:srgbClr val="64504F"/>
                </a:solidFill>
              </a:rPr>
              <a:t>nslookup</a:t>
            </a:r>
            <a:r>
              <a:rPr lang="en-US" altLang="ko-KR" sz="2000" b="1" i="1" dirty="0">
                <a:solidFill>
                  <a:srgbClr val="64504F"/>
                </a:solidFill>
              </a:rPr>
              <a:t> continued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altLang="ko-KR" sz="2000" b="1" i="1" dirty="0">
                <a:solidFill>
                  <a:srgbClr val="64504F"/>
                </a:solidFill>
              </a:rPr>
              <a:t>Lab 02-3: DNS</a:t>
            </a:r>
          </a:p>
        </p:txBody>
      </p:sp>
    </p:spTree>
    <p:extLst>
      <p:ext uri="{BB962C8B-B14F-4D97-AF65-F5344CB8AC3E}">
        <p14:creationId xmlns:p14="http://schemas.microsoft.com/office/powerpoint/2010/main" val="53396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02-1: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F8F94F-A09C-46F6-83E9-57305CF9896B}"/>
              </a:ext>
            </a:extLst>
          </p:cNvPr>
          <p:cNvSpPr/>
          <p:nvPr/>
        </p:nvSpPr>
        <p:spPr>
          <a:xfrm>
            <a:off x="2008471" y="1109311"/>
            <a:ext cx="942587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Open Wireshark and enter “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ip.addr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== 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your_IP_address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 into the filter, where you obtain 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your_IP_address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with ipconfig. This filter removes all packets that neither originate nor are destined to your host.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8EA0F6-9351-4CD6-B815-DB06C358BB34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B231DA6-37E0-433E-BE1B-66770023D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66" b="55325"/>
          <a:stretch/>
        </p:blipFill>
        <p:spPr>
          <a:xfrm>
            <a:off x="2066655" y="2280922"/>
            <a:ext cx="9267168" cy="2706973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659CB-8FC1-4774-AAE8-51099EBFF7AE}"/>
              </a:ext>
            </a:extLst>
          </p:cNvPr>
          <p:cNvSpPr txBox="1"/>
          <p:nvPr/>
        </p:nvSpPr>
        <p:spPr>
          <a:xfrm>
            <a:off x="2008471" y="5154366"/>
            <a:ext cx="7676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en-US" altLang="ko-KR" b="1" dirty="0" err="1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ip.addr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== 172.16.26.226</a:t>
            </a:r>
            <a:r>
              <a:rPr lang="ko-KR" altLang="en-US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통해 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removes</a:t>
            </a:r>
            <a:r>
              <a:rPr lang="ko-KR" altLang="en-US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된 것을 확인 할 수 있다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à"/>
            </a:pPr>
            <a:endParaRPr lang="en-US" altLang="ko-KR" sz="1000" b="1" dirty="0">
              <a:solidFill>
                <a:srgbClr val="576067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en-US" altLang="ko-KR" b="1" i="1" dirty="0">
                <a:solidFill>
                  <a:srgbClr val="576067"/>
                </a:solidFill>
              </a:rPr>
              <a:t>This filter removes all packets that neither originate nor are </a:t>
            </a:r>
          </a:p>
          <a:p>
            <a:pPr lvl="0"/>
            <a:r>
              <a:rPr lang="en-US" altLang="ko-KR" b="1" i="1" dirty="0">
                <a:solidFill>
                  <a:srgbClr val="576067"/>
                </a:solidFill>
              </a:rPr>
              <a:t>   destined to your host.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02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02-1: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40AF9-524B-4C6D-A171-DDC39D6953E2}"/>
              </a:ext>
            </a:extLst>
          </p:cNvPr>
          <p:cNvSpPr/>
          <p:nvPr/>
        </p:nvSpPr>
        <p:spPr>
          <a:xfrm>
            <a:off x="2008470" y="1094207"/>
            <a:ext cx="8028013" cy="35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3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Before running 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nslookup</a:t>
            </a:r>
            <a:r>
              <a:rPr lang="en-US" altLang="ko-KR" sz="1600" b="1" i="1" dirty="0">
                <a:solidFill>
                  <a:srgbClr val="4F403F"/>
                </a:solidFill>
              </a:rPr>
              <a:t> in step 4, start capture using Wireshark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89C1A5-5AE9-4BD9-8A53-34E28B141617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DNS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175AFE-FA0A-4483-8501-5431A41AD256}"/>
              </a:ext>
            </a:extLst>
          </p:cNvPr>
          <p:cNvSpPr/>
          <p:nvPr/>
        </p:nvSpPr>
        <p:spPr>
          <a:xfrm>
            <a:off x="1996396" y="1412346"/>
            <a:ext cx="7291983" cy="35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4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Open a CMD window and Run “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nslookup</a:t>
            </a:r>
            <a:r>
              <a:rPr lang="en-US" altLang="ko-KR" sz="1600" b="1" i="1" dirty="0">
                <a:solidFill>
                  <a:srgbClr val="4F403F"/>
                </a:solidFill>
              </a:rPr>
              <a:t> www.naver.com”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F9CEB-86C6-4227-8ED7-8682527A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08" y="1863404"/>
            <a:ext cx="6993686" cy="3338921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7C6CDE-5F4C-4B05-8537-3300B8F85069}"/>
              </a:ext>
            </a:extLst>
          </p:cNvPr>
          <p:cNvSpPr txBox="1"/>
          <p:nvPr/>
        </p:nvSpPr>
        <p:spPr>
          <a:xfrm>
            <a:off x="2934508" y="5384815"/>
            <a:ext cx="6442511" cy="37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“</a:t>
            </a:r>
            <a:r>
              <a:rPr lang="en-US" altLang="ko-KR" b="1" dirty="0" err="1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nslookup</a:t>
            </a:r>
            <a:r>
              <a:rPr lang="ko-KR" altLang="en-US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www.naver.com”</a:t>
            </a:r>
            <a:r>
              <a:rPr lang="ko-KR" altLang="en-US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CMD Window</a:t>
            </a:r>
            <a:r>
              <a:rPr lang="ko-KR" altLang="en-US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작성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DC8AEC5-F150-4E10-B466-6D3A0F094E36}"/>
              </a:ext>
            </a:extLst>
          </p:cNvPr>
          <p:cNvSpPr/>
          <p:nvPr/>
        </p:nvSpPr>
        <p:spPr>
          <a:xfrm>
            <a:off x="4683047" y="2348564"/>
            <a:ext cx="3291945" cy="3997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02-1: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708B57-C3E9-46EA-83E2-913E9E33CAAD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DNS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8879BA-0135-411A-8F35-BAE214380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27"/>
          <a:stretch/>
        </p:blipFill>
        <p:spPr>
          <a:xfrm>
            <a:off x="2734438" y="1793216"/>
            <a:ext cx="7210591" cy="3848007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1E125B-25FF-4615-8A50-11F8B571FF68}"/>
              </a:ext>
            </a:extLst>
          </p:cNvPr>
          <p:cNvSpPr/>
          <p:nvPr/>
        </p:nvSpPr>
        <p:spPr>
          <a:xfrm>
            <a:off x="2008470" y="1094207"/>
            <a:ext cx="8028013" cy="35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3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Before running 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nslookup</a:t>
            </a:r>
            <a:r>
              <a:rPr lang="en-US" altLang="ko-KR" sz="1600" b="1" i="1" dirty="0">
                <a:solidFill>
                  <a:srgbClr val="4F403F"/>
                </a:solidFill>
              </a:rPr>
              <a:t> in step 4, start capture using Wireshark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C6480D-14E6-489A-BBB0-9B3AC267151B}"/>
              </a:ext>
            </a:extLst>
          </p:cNvPr>
          <p:cNvSpPr/>
          <p:nvPr/>
        </p:nvSpPr>
        <p:spPr>
          <a:xfrm>
            <a:off x="1996396" y="1412346"/>
            <a:ext cx="7291983" cy="35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4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Open a CMD window and Run “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nslookup</a:t>
            </a:r>
            <a:r>
              <a:rPr lang="en-US" altLang="ko-KR" sz="1600" b="1" i="1" dirty="0">
                <a:solidFill>
                  <a:srgbClr val="4F403F"/>
                </a:solidFill>
              </a:rPr>
              <a:t> </a:t>
            </a:r>
            <a:r>
              <a:rPr lang="en-US" altLang="ko-KR" sz="1600" b="1" i="1" dirty="0">
                <a:solidFill>
                  <a:srgbClr val="4F403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www.naver.com</a:t>
            </a:r>
            <a:r>
              <a:rPr lang="en-US" altLang="ko-KR" sz="1600" b="1" i="1" dirty="0">
                <a:solidFill>
                  <a:srgbClr val="4F403F"/>
                </a:solidFill>
              </a:rPr>
              <a:t>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0148BF-4949-4F37-AFC3-5898122EBC50}"/>
              </a:ext>
            </a:extLst>
          </p:cNvPr>
          <p:cNvSpPr/>
          <p:nvPr/>
        </p:nvSpPr>
        <p:spPr>
          <a:xfrm>
            <a:off x="1996396" y="5728323"/>
            <a:ext cx="8129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  <a:defRPr/>
            </a:pP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“</a:t>
            </a:r>
            <a:r>
              <a:rPr lang="en-US" altLang="ko-KR" b="1" dirty="0" err="1">
                <a:solidFill>
                  <a:srgbClr val="576067"/>
                </a:solidFill>
                <a:sym typeface="Wingdings" panose="05000000000000000000" pitchFamily="2" charset="2"/>
              </a:rPr>
              <a:t>nslookup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www.naver.com”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을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CMD window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에 작성하면 </a:t>
            </a:r>
            <a:endParaRPr lang="en-US" altLang="ko-KR" b="1" dirty="0">
              <a:solidFill>
                <a:srgbClr val="576067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Wireshark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가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다음과 같이 나온다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.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50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02-1: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708B57-C3E9-46EA-83E2-913E9E33CAAD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C6480D-14E6-489A-BBB0-9B3AC267151B}"/>
              </a:ext>
            </a:extLst>
          </p:cNvPr>
          <p:cNvSpPr/>
          <p:nvPr/>
        </p:nvSpPr>
        <p:spPr>
          <a:xfrm>
            <a:off x="1986770" y="1086259"/>
            <a:ext cx="7291983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Open a CMD window and Run “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www.naver.com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</a:t>
            </a:r>
          </a:p>
          <a:p>
            <a:pPr marL="457200" marR="0" lvl="1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권한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없는 응답이란 무엇인가</a:t>
            </a:r>
            <a:r>
              <a:rPr lang="en-US" altLang="ko-KR" sz="1600" b="1" i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?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2C4677-1438-4A06-B162-FDD9297374FB}"/>
              </a:ext>
            </a:extLst>
          </p:cNvPr>
          <p:cNvSpPr/>
          <p:nvPr/>
        </p:nvSpPr>
        <p:spPr>
          <a:xfrm>
            <a:off x="1734307" y="1882332"/>
            <a:ext cx="957664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  <a:defRPr/>
            </a:pPr>
            <a:r>
              <a:rPr lang="ko-KR" altLang="en-US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권한 없는 응답이란 지정된 </a:t>
            </a:r>
            <a:r>
              <a:rPr lang="en-US" altLang="ko-KR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DNS </a:t>
            </a:r>
            <a:r>
              <a:rPr lang="ko-KR" altLang="en-US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서버에 저장되어 있는 </a:t>
            </a:r>
            <a:r>
              <a:rPr lang="en-US" altLang="ko-KR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cache</a:t>
            </a:r>
            <a:r>
              <a:rPr lang="ko-KR" altLang="en-US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가 응답한 것이다</a:t>
            </a:r>
            <a:r>
              <a:rPr lang="en-US" altLang="ko-KR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 algn="ctr">
              <a:buFont typeface="Wingdings" panose="05000000000000000000" pitchFamily="2" charset="2"/>
              <a:buChar char="à"/>
              <a:defRPr/>
            </a:pPr>
            <a:endParaRPr lang="en-US" altLang="ko-KR" sz="2000" b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Wingdings" panose="05000000000000000000" pitchFamily="2" charset="2"/>
              <a:buChar char="à"/>
              <a:defRPr/>
            </a:pP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Cache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: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 지정된 정보</a:t>
            </a:r>
            <a:endParaRPr lang="en-US" altLang="ko-KR" b="1" dirty="0">
              <a:solidFill>
                <a:srgbClr val="576067"/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Wingdings" panose="05000000000000000000" pitchFamily="2" charset="2"/>
              <a:buChar char="à"/>
              <a:defRPr/>
            </a:pPr>
            <a:endParaRPr lang="en-US" altLang="ko-KR" b="1" dirty="0">
              <a:solidFill>
                <a:srgbClr val="576067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en-US" altLang="ko-KR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즉</a:t>
            </a:r>
            <a:r>
              <a:rPr lang="en-US" altLang="ko-KR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클라이언트 컴퓨터에서 </a:t>
            </a:r>
            <a:r>
              <a:rPr lang="en-US" altLang="ko-KR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www.naver.com</a:t>
            </a:r>
            <a:r>
              <a:rPr lang="ko-KR" alt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이라고 입력했던 정보를 지정된 </a:t>
            </a:r>
            <a:r>
              <a:rPr lang="en-US" altLang="ko-KR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DNS </a:t>
            </a:r>
            <a:r>
              <a:rPr lang="ko-KR" alt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서버가 저장해 두었다가 다음에 똑같은 요청을 받으면 네임 서버를 거치지 않고 저장된 </a:t>
            </a:r>
            <a:r>
              <a:rPr lang="en-US" altLang="ko-KR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cache</a:t>
            </a:r>
            <a:r>
              <a:rPr lang="ko-KR" alt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를 통해 바로 클라이언트에 알려주는 것</a:t>
            </a:r>
            <a:endParaRPr lang="en-US" altLang="ko-KR" sz="16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1600" b="1" dirty="0">
              <a:solidFill>
                <a:srgbClr val="576067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	</a:t>
            </a:r>
            <a:endParaRPr lang="ko-KR" altLang="en-US" sz="1600" dirty="0">
              <a:solidFill>
                <a:srgbClr val="576067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7737B8-9930-44DD-8497-AB2583974B24}"/>
              </a:ext>
            </a:extLst>
          </p:cNvPr>
          <p:cNvSpPr/>
          <p:nvPr/>
        </p:nvSpPr>
        <p:spPr>
          <a:xfrm>
            <a:off x="2309192" y="3948615"/>
            <a:ext cx="8599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 Cache</a:t>
            </a:r>
            <a:r>
              <a:rPr lang="ko-KR" altLang="en-US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를 이용하면 요청 받을 때마다 </a:t>
            </a: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Root DNS </a:t>
            </a:r>
            <a:r>
              <a:rPr lang="ko-KR" altLang="en-US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서버에 요청하고 </a:t>
            </a: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Top-level DNS </a:t>
            </a:r>
            <a:r>
              <a:rPr lang="ko-KR" altLang="en-US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서버에 요청하고 네임서버에 요청해서 </a:t>
            </a: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IP</a:t>
            </a:r>
            <a:r>
              <a:rPr lang="ko-KR" altLang="en-US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를 받는 것이 아니라 다이렉트로 정보를 </a:t>
            </a:r>
            <a:endParaRPr lang="en-US" altLang="ko-KR" sz="1600" b="1" dirty="0">
              <a:solidFill>
                <a:srgbClr val="576067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이용할 수 있으므로 속도 면이나 비용적인 측면에서 효율을 극대화 할 수 있음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968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02-1: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416AB7-2DB2-4996-A9EC-D8B9F4FAFE41}"/>
              </a:ext>
            </a:extLst>
          </p:cNvPr>
          <p:cNvSpPr/>
          <p:nvPr/>
        </p:nvSpPr>
        <p:spPr>
          <a:xfrm>
            <a:off x="2042580" y="1086259"/>
            <a:ext cx="6860787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5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Run 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nslookup</a:t>
            </a:r>
            <a:r>
              <a:rPr lang="en-US" altLang="ko-KR" sz="1600" b="1" i="1" dirty="0">
                <a:solidFill>
                  <a:srgbClr val="4F403F"/>
                </a:solidFill>
              </a:rPr>
              <a:t> to obtain the IP address of a Web server in Asia. 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ko-KR" sz="1600" b="1" i="1" dirty="0">
                <a:solidFill>
                  <a:srgbClr val="576067"/>
                </a:solidFill>
              </a:rPr>
              <a:t>What is the IP address of that server?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2498CF-D4DD-4837-A683-79D8BB14D1D7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DNS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7FD275-725F-49A8-8326-01192273E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9" t="15300" r="45793" b="55228"/>
          <a:stretch/>
        </p:blipFill>
        <p:spPr>
          <a:xfrm>
            <a:off x="2478312" y="1856026"/>
            <a:ext cx="7557203" cy="32050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D7E234-94EB-4228-9533-6991AC2DC93D}"/>
              </a:ext>
            </a:extLst>
          </p:cNvPr>
          <p:cNvSpPr/>
          <p:nvPr/>
        </p:nvSpPr>
        <p:spPr>
          <a:xfrm>
            <a:off x="2251443" y="5198524"/>
            <a:ext cx="70222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  <a:defRPr/>
            </a:pP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“</a:t>
            </a:r>
            <a:r>
              <a:rPr lang="en-US" altLang="ko-KR" b="1" dirty="0" err="1">
                <a:solidFill>
                  <a:srgbClr val="576067"/>
                </a:solidFill>
                <a:sym typeface="Wingdings" panose="05000000000000000000" pitchFamily="2" charset="2"/>
              </a:rPr>
              <a:t>nslookup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www.nsu.edu.sg”(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싱가포르 국립대학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를</a:t>
            </a:r>
            <a:endParaRPr lang="en-US" altLang="ko-KR" b="1" dirty="0">
              <a:solidFill>
                <a:srgbClr val="576067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CMD window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에 작성</a:t>
            </a:r>
            <a:endParaRPr lang="en-US" altLang="ko-KR" b="1" dirty="0">
              <a:solidFill>
                <a:srgbClr val="576067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endParaRPr lang="en-US" altLang="ko-KR" sz="1000" b="1" dirty="0">
              <a:solidFill>
                <a:srgbClr val="576067"/>
              </a:solidFill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  <a:defRPr/>
            </a:pPr>
            <a:r>
              <a:rPr lang="en-US" altLang="ko-KR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www.nsu.edu.sg</a:t>
            </a:r>
            <a:r>
              <a:rPr lang="ko-KR" altLang="en-US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IP</a:t>
            </a:r>
            <a:r>
              <a:rPr lang="ko-KR" altLang="en-US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address</a:t>
            </a:r>
            <a:r>
              <a:rPr lang="ko-KR" altLang="en-US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: 45.60.35.255</a:t>
            </a:r>
            <a:r>
              <a:rPr lang="ko-KR" altLang="en-US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602B54D-2962-4C13-BF98-5347FBE9ED20}"/>
              </a:ext>
            </a:extLst>
          </p:cNvPr>
          <p:cNvSpPr/>
          <p:nvPr/>
        </p:nvSpPr>
        <p:spPr>
          <a:xfrm>
            <a:off x="3657601" y="4164832"/>
            <a:ext cx="1577248" cy="3796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088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02-1: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416AB7-2DB2-4996-A9EC-D8B9F4FAFE41}"/>
              </a:ext>
            </a:extLst>
          </p:cNvPr>
          <p:cNvSpPr/>
          <p:nvPr/>
        </p:nvSpPr>
        <p:spPr>
          <a:xfrm>
            <a:off x="2042580" y="1086259"/>
            <a:ext cx="6860787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Run 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to obtain the IP address of a Web server in Asia. </a:t>
            </a:r>
          </a:p>
          <a:p>
            <a:pPr marL="457200" marR="0" lvl="1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What is the IP address of that server?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2498CF-D4DD-4837-A683-79D8BB14D1D7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921110-252D-4D88-8F44-781DEE26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05"/>
          <a:stretch/>
        </p:blipFill>
        <p:spPr>
          <a:xfrm>
            <a:off x="2835529" y="1706333"/>
            <a:ext cx="7460533" cy="3957109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0776C5-0020-4BDA-8D74-0DBD8FF801BC}"/>
              </a:ext>
            </a:extLst>
          </p:cNvPr>
          <p:cNvSpPr/>
          <p:nvPr/>
        </p:nvSpPr>
        <p:spPr>
          <a:xfrm>
            <a:off x="1996396" y="5728323"/>
            <a:ext cx="8129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  <a:defRPr/>
            </a:pP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“</a:t>
            </a:r>
            <a:r>
              <a:rPr lang="en-US" altLang="ko-KR" b="1" dirty="0" err="1">
                <a:solidFill>
                  <a:srgbClr val="576067"/>
                </a:solidFill>
                <a:sym typeface="Wingdings" panose="05000000000000000000" pitchFamily="2" charset="2"/>
              </a:rPr>
              <a:t>nslookup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www.nus.edu.sg”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을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CMD window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에 작성하면 </a:t>
            </a:r>
            <a:endParaRPr lang="en-US" altLang="ko-KR" b="1" dirty="0">
              <a:solidFill>
                <a:srgbClr val="576067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Wireshark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가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다음과 같이 나온다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.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1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02-1: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416AB7-2DB2-4996-A9EC-D8B9F4FAFE41}"/>
              </a:ext>
            </a:extLst>
          </p:cNvPr>
          <p:cNvSpPr/>
          <p:nvPr/>
        </p:nvSpPr>
        <p:spPr>
          <a:xfrm>
            <a:off x="2042580" y="1086259"/>
            <a:ext cx="6860787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Run 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to obtain the IP address of a Web server in Asia. </a:t>
            </a:r>
          </a:p>
          <a:p>
            <a:pPr marL="457200" marR="0" lvl="1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What is the IP address of that server?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2498CF-D4DD-4837-A683-79D8BB14D1D7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D7E234-94EB-4228-9533-6991AC2DC93D}"/>
              </a:ext>
            </a:extLst>
          </p:cNvPr>
          <p:cNvSpPr/>
          <p:nvPr/>
        </p:nvSpPr>
        <p:spPr>
          <a:xfrm>
            <a:off x="2205804" y="4413412"/>
            <a:ext cx="70222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“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nslookup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hk.yahoo.com”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</a:t>
            </a:r>
            <a:r>
              <a:rPr lang="en-US" altLang="ko-KR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CMD window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작성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lvl="0" indent="-285750" algn="ctr">
              <a:buFont typeface="Wingdings" panose="05000000000000000000" pitchFamily="2" charset="2"/>
              <a:buChar char="à"/>
              <a:defRPr/>
            </a:pPr>
            <a:r>
              <a:rPr lang="en-US" altLang="ko-KR" sz="2000" b="1" dirty="0">
                <a:solidFill>
                  <a:schemeClr val="accent5"/>
                </a:solidFill>
                <a:sym typeface="Wingdings" panose="05000000000000000000" pitchFamily="2" charset="2"/>
              </a:rPr>
              <a:t>hk.yahoo.com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IP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: 2406:2000:</a:t>
            </a:r>
            <a:r>
              <a:rPr lang="en-US" altLang="ko-KR" sz="2000" b="1" dirty="0">
                <a:solidFill>
                  <a:srgbClr val="4472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e4:a1a::11</a:t>
            </a:r>
          </a:p>
          <a:p>
            <a:pPr lvl="0" algn="ctr"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			   2406:2000:e4:a1a::10</a:t>
            </a:r>
          </a:p>
          <a:p>
            <a:pPr lvl="0" algn="ctr">
              <a:defRPr/>
            </a:pPr>
            <a:r>
              <a:rPr lang="en-US" altLang="ko-KR" sz="2000" b="1" dirty="0">
                <a:solidFill>
                  <a:srgbClr val="4472C4"/>
                </a:solidFill>
                <a:latin typeface="맑은 고딕" panose="020F0502020204030204"/>
                <a:ea typeface="맑은 고딕" panose="020B0503020000020004" pitchFamily="50" charset="-127"/>
              </a:rPr>
              <a:t>	    		   106.10.250.10</a:t>
            </a:r>
          </a:p>
          <a:p>
            <a:pPr lvl="0" algn="ctr"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   106.10.250.11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255A2D-E28C-41DB-99A2-6C5E3620C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58" b="6016"/>
          <a:stretch/>
        </p:blipFill>
        <p:spPr>
          <a:xfrm>
            <a:off x="2695038" y="1696336"/>
            <a:ext cx="6667500" cy="2630276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AF4BDDAA-4690-4252-B6D8-24358CEA58E2}"/>
              </a:ext>
            </a:extLst>
          </p:cNvPr>
          <p:cNvSpPr/>
          <p:nvPr/>
        </p:nvSpPr>
        <p:spPr>
          <a:xfrm>
            <a:off x="3757114" y="3017094"/>
            <a:ext cx="2914250" cy="11443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5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02-1: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416AB7-2DB2-4996-A9EC-D8B9F4FAFE41}"/>
              </a:ext>
            </a:extLst>
          </p:cNvPr>
          <p:cNvSpPr/>
          <p:nvPr/>
        </p:nvSpPr>
        <p:spPr>
          <a:xfrm>
            <a:off x="2042580" y="1086259"/>
            <a:ext cx="6860787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Run 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to obtain the IP address of a Web server in Asia. </a:t>
            </a:r>
          </a:p>
          <a:p>
            <a:pPr marL="457200" marR="0" lvl="1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What is the IP address of that server?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2498CF-D4DD-4837-A683-79D8BB14D1D7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CBDEC9-30AF-473B-BF4B-6090CFE3D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65" b="5743"/>
          <a:stretch/>
        </p:blipFill>
        <p:spPr>
          <a:xfrm>
            <a:off x="2494606" y="1737487"/>
            <a:ext cx="8452277" cy="4002806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344820-A497-42FB-BD08-9C48F2FBAFCD}"/>
              </a:ext>
            </a:extLst>
          </p:cNvPr>
          <p:cNvSpPr/>
          <p:nvPr/>
        </p:nvSpPr>
        <p:spPr>
          <a:xfrm>
            <a:off x="1996396" y="5728323"/>
            <a:ext cx="8129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  <a:defRPr/>
            </a:pP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“</a:t>
            </a:r>
            <a:r>
              <a:rPr lang="en-US" altLang="ko-KR" b="1" dirty="0" err="1">
                <a:solidFill>
                  <a:srgbClr val="576067"/>
                </a:solidFill>
                <a:sym typeface="Wingdings" panose="05000000000000000000" pitchFamily="2" charset="2"/>
              </a:rPr>
              <a:t>nslookup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www.hk.yahoo.com”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을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CMD window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에 작성하면 </a:t>
            </a:r>
            <a:endParaRPr lang="en-US" altLang="ko-KR" b="1" dirty="0">
              <a:solidFill>
                <a:srgbClr val="576067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Wireshark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가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다음과 같이 나온다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.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49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rot="5400000">
            <a:off x="269785" y="1531607"/>
            <a:ext cx="1128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Index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F4CD4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1" u="none" strike="noStrike" kern="1200" cap="none" spc="0" normalizeH="0" baseline="0" noProof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7DCEF5-FA37-454E-B82F-75056C4D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321" y="2861629"/>
            <a:ext cx="8213835" cy="1288318"/>
          </a:xfrm>
        </p:spPr>
        <p:txBody>
          <a:bodyPr>
            <a:normAutofit/>
          </a:bodyPr>
          <a:lstStyle/>
          <a:p>
            <a:r>
              <a:rPr lang="en-US" altLang="ko-KR" sz="4100" b="1" i="1" dirty="0">
                <a:solidFill>
                  <a:srgbClr val="4F403F"/>
                </a:solidFill>
              </a:rPr>
              <a:t>Lab 02-2: </a:t>
            </a:r>
            <a:r>
              <a:rPr lang="en-US" altLang="ko-KR" sz="4100" b="1" i="1" dirty="0" err="1">
                <a:solidFill>
                  <a:srgbClr val="4F403F"/>
                </a:solidFill>
              </a:rPr>
              <a:t>nslookup</a:t>
            </a:r>
            <a:r>
              <a:rPr lang="en-US" altLang="ko-KR" sz="4100" b="1" i="1" dirty="0">
                <a:solidFill>
                  <a:srgbClr val="4F403F"/>
                </a:solidFill>
              </a:rPr>
              <a:t> continued</a:t>
            </a:r>
            <a:endParaRPr lang="ko-KR" altLang="en-US" sz="4100" dirty="0">
              <a:solidFill>
                <a:srgbClr val="4F4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0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02-2: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continued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F24009-8A49-4274-A0F8-1FE0DA8B52F2}"/>
              </a:ext>
            </a:extLst>
          </p:cNvPr>
          <p:cNvSpPr/>
          <p:nvPr/>
        </p:nvSpPr>
        <p:spPr>
          <a:xfrm>
            <a:off x="2294249" y="1038720"/>
            <a:ext cx="9140101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What is the destination port for the DNS query message? </a:t>
            </a:r>
          </a:p>
          <a:p>
            <a:pPr lvl="0">
              <a:lnSpc>
                <a:spcPct val="120000"/>
              </a:lnSpc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       What is the source port of DNS response message?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CF1CDC-ABBF-47CE-A27C-74744FFC3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75" r="30674" b="29487"/>
          <a:stretch/>
        </p:blipFill>
        <p:spPr>
          <a:xfrm>
            <a:off x="1905280" y="2068028"/>
            <a:ext cx="9234696" cy="21308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E42057-7573-4399-B64B-81AADD7E8A6E}"/>
              </a:ext>
            </a:extLst>
          </p:cNvPr>
          <p:cNvSpPr/>
          <p:nvPr/>
        </p:nvSpPr>
        <p:spPr>
          <a:xfrm>
            <a:off x="3201314" y="4625375"/>
            <a:ext cx="6642628" cy="990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2000" b="1" dirty="0">
                <a:solidFill>
                  <a:srgbClr val="0070C0"/>
                </a:solidFill>
              </a:rPr>
              <a:t>Destination port for the DNS query message : 53 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endParaRPr lang="en-US" altLang="ko-KR" sz="1050" b="1" dirty="0">
              <a:solidFill>
                <a:srgbClr val="0070C0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 S</a:t>
            </a:r>
            <a:r>
              <a:rPr lang="en-US" altLang="ko-KR" sz="2000" b="1" dirty="0">
                <a:solidFill>
                  <a:srgbClr val="0070C0"/>
                </a:solidFill>
              </a:rPr>
              <a:t>ource port of DNS response message : 53092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850029-1E8E-4104-9BE9-397C727DC599}"/>
              </a:ext>
            </a:extLst>
          </p:cNvPr>
          <p:cNvSpPr/>
          <p:nvPr/>
        </p:nvSpPr>
        <p:spPr>
          <a:xfrm>
            <a:off x="2294249" y="2485653"/>
            <a:ext cx="1657592" cy="2336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1CA1E13-A42F-43B1-9483-FFAD27783E44}"/>
              </a:ext>
            </a:extLst>
          </p:cNvPr>
          <p:cNvSpPr/>
          <p:nvPr/>
        </p:nvSpPr>
        <p:spPr>
          <a:xfrm>
            <a:off x="2294248" y="2674579"/>
            <a:ext cx="1835203" cy="2413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rot="5400000">
            <a:off x="269785" y="1531607"/>
            <a:ext cx="1128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Index</a:t>
            </a:r>
            <a:endParaRPr kumimoji="0" lang="ko-KR" altLang="en-US" sz="2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A3EF01DF-3B19-41ED-AD62-319133FD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333" y="581300"/>
            <a:ext cx="5191125" cy="485775"/>
          </a:xfrm>
        </p:spPr>
        <p:txBody>
          <a:bodyPr>
            <a:normAutofit/>
          </a:bodyPr>
          <a:lstStyle/>
          <a:p>
            <a:r>
              <a:rPr lang="en-US" altLang="ko-KR" sz="2800" b="1" i="1" dirty="0">
                <a:solidFill>
                  <a:srgbClr val="4F403F"/>
                </a:solidFill>
              </a:rPr>
              <a:t>Lab 02-1: </a:t>
            </a:r>
            <a:r>
              <a:rPr lang="en-US" altLang="ko-KR" sz="2800" b="1" i="1" dirty="0" err="1">
                <a:solidFill>
                  <a:srgbClr val="4F403F"/>
                </a:solidFill>
              </a:rPr>
              <a:t>nslookup</a:t>
            </a:r>
            <a:endParaRPr lang="ko-KR" altLang="en-US" sz="2800" b="1" i="1" dirty="0">
              <a:solidFill>
                <a:srgbClr val="4F403F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863FBB8A-E68E-45A3-9986-AAC406AF1D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26947" y="1066451"/>
            <a:ext cx="6932368" cy="537686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Font typeface="Wingdings 3" panose="05040102010807070707" pitchFamily="18" charset="2"/>
              <a:buNone/>
              <a:defRPr/>
            </a:pPr>
            <a:r>
              <a:rPr lang="en-US" altLang="ko-KR" sz="1800" b="1" i="1" dirty="0">
                <a:solidFill>
                  <a:srgbClr val="576067"/>
                </a:solidFill>
              </a:rPr>
              <a:t>Instructions &amp; Questions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Use ipconfig to empty the DNS cache in your host. 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ko-KR" sz="1600" b="1" i="1" dirty="0">
                <a:solidFill>
                  <a:srgbClr val="576067"/>
                </a:solidFill>
              </a:rPr>
              <a:t>ipconfig /</a:t>
            </a:r>
            <a:r>
              <a:rPr lang="en-US" altLang="ko-KR" sz="1600" b="1" i="1" dirty="0" err="1">
                <a:solidFill>
                  <a:srgbClr val="576067"/>
                </a:solidFill>
              </a:rPr>
              <a:t>flushdns</a:t>
            </a:r>
            <a:endParaRPr lang="en-US" altLang="ko-KR" sz="1600" b="1" i="1" dirty="0">
              <a:solidFill>
                <a:srgbClr val="576067"/>
              </a:solidFill>
            </a:endParaRPr>
          </a:p>
          <a:p>
            <a:pPr marL="514350" indent="-514350">
              <a:lnSpc>
                <a:spcPct val="120000"/>
              </a:lnSpc>
              <a:buFont typeface="Bookman Old Style" pitchFamily="18" charset="0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Open Wireshark and enter “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ip.addr</a:t>
            </a:r>
            <a:r>
              <a:rPr lang="en-US" altLang="ko-KR" sz="1600" b="1" i="1" dirty="0">
                <a:solidFill>
                  <a:srgbClr val="4F403F"/>
                </a:solidFill>
              </a:rPr>
              <a:t> == 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your_IP_address</a:t>
            </a:r>
            <a:r>
              <a:rPr lang="en-US" altLang="ko-KR" sz="1600" b="1" i="1" dirty="0">
                <a:solidFill>
                  <a:srgbClr val="4F403F"/>
                </a:solidFill>
              </a:rPr>
              <a:t>” into the filter, where you obtain 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your_IP_address</a:t>
            </a:r>
            <a:r>
              <a:rPr lang="en-US" altLang="ko-KR" sz="1600" b="1" i="1" dirty="0">
                <a:solidFill>
                  <a:srgbClr val="4F403F"/>
                </a:solidFill>
              </a:rPr>
              <a:t> with ipconfig. This filter removes all packets that neither originate nor are destined to your host.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20000"/>
              </a:lnSpc>
              <a:buFont typeface="Bookman Old Style" pitchFamily="18" charset="0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Before running 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nslookup</a:t>
            </a:r>
            <a:r>
              <a:rPr lang="en-US" altLang="ko-KR" sz="1600" b="1" i="1" dirty="0">
                <a:solidFill>
                  <a:srgbClr val="4F403F"/>
                </a:solidFill>
              </a:rPr>
              <a:t> in step 4, start capture using Wireshark</a:t>
            </a:r>
          </a:p>
          <a:p>
            <a:pPr marL="514350" indent="-514350">
              <a:lnSpc>
                <a:spcPct val="120000"/>
              </a:lnSpc>
              <a:buFont typeface="Bookman Old Style" pitchFamily="18" charset="0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Open a CMD window and Run “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nslookup</a:t>
            </a:r>
            <a:r>
              <a:rPr lang="en-US" altLang="ko-KR" sz="1600" b="1" i="1" dirty="0">
                <a:solidFill>
                  <a:srgbClr val="4F403F"/>
                </a:solidFill>
              </a:rPr>
              <a:t> </a:t>
            </a:r>
            <a:r>
              <a:rPr lang="en-US" altLang="ko-KR" sz="1600" b="1" i="1" dirty="0">
                <a:solidFill>
                  <a:srgbClr val="4F403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www.naver.com</a:t>
            </a:r>
            <a:r>
              <a:rPr lang="en-US" altLang="ko-KR" sz="1600" b="1" i="1" dirty="0">
                <a:solidFill>
                  <a:srgbClr val="4F403F"/>
                </a:solidFill>
              </a:rPr>
              <a:t>”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"/>
              <a:defRPr/>
            </a:pPr>
            <a:r>
              <a:rPr lang="ko-KR" altLang="en-US" sz="1600" b="1" i="1" dirty="0">
                <a:solidFill>
                  <a:srgbClr val="576067"/>
                </a:solidFill>
              </a:rPr>
              <a:t>권한</a:t>
            </a:r>
            <a:r>
              <a:rPr lang="en-US" altLang="ko-KR" sz="1600" b="1" i="1" dirty="0">
                <a:solidFill>
                  <a:srgbClr val="576067"/>
                </a:solidFill>
              </a:rPr>
              <a:t> </a:t>
            </a:r>
            <a:r>
              <a:rPr lang="ko-KR" altLang="en-US" sz="1600" b="1" i="1" dirty="0">
                <a:solidFill>
                  <a:srgbClr val="576067"/>
                </a:solidFill>
              </a:rPr>
              <a:t>없는 응답이란 무엇인가</a:t>
            </a:r>
            <a:r>
              <a:rPr lang="en-US" altLang="ko-KR" sz="1600" b="1" i="1" dirty="0">
                <a:solidFill>
                  <a:srgbClr val="576067"/>
                </a:solidFill>
              </a:rPr>
              <a:t>? 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20000"/>
              </a:lnSpc>
              <a:buFont typeface="Bookman Old Style" pitchFamily="18" charset="0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Run 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nslookup</a:t>
            </a:r>
            <a:r>
              <a:rPr lang="en-US" altLang="ko-KR" sz="1600" b="1" i="1" dirty="0">
                <a:solidFill>
                  <a:srgbClr val="4F403F"/>
                </a:solidFill>
              </a:rPr>
              <a:t> to obtain the IP address of a Web server in Asia. 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ko-KR" sz="1600" b="1" i="1" dirty="0">
                <a:solidFill>
                  <a:srgbClr val="576067"/>
                </a:solidFill>
              </a:rPr>
              <a:t>What is the IP address of that server? 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33B82ABD-BE00-418A-8A93-105AFABA2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028" y="1967110"/>
            <a:ext cx="286067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F4CD4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1" u="none" strike="noStrike" kern="1200" cap="none" spc="0" normalizeH="0" baseline="0" noProof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21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02-2: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continued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F24009-8A49-4274-A0F8-1FE0DA8B52F2}"/>
              </a:ext>
            </a:extLst>
          </p:cNvPr>
          <p:cNvSpPr/>
          <p:nvPr/>
        </p:nvSpPr>
        <p:spPr>
          <a:xfrm>
            <a:off x="2294249" y="1038720"/>
            <a:ext cx="9140101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 what IP address is the DNS query message sent? 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Is this the IP address of your default local DNS server?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80344E-46FF-4689-BFAE-642CD472C07B}"/>
              </a:ext>
            </a:extLst>
          </p:cNvPr>
          <p:cNvSpPr/>
          <p:nvPr/>
        </p:nvSpPr>
        <p:spPr>
          <a:xfrm>
            <a:off x="3104139" y="4983812"/>
            <a:ext cx="6471189" cy="1341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address(DNS query message sent) : 164.125.101.2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내</a:t>
            </a:r>
            <a:r>
              <a:rPr lang="en-US" altLang="ko-KR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 default local DNS server</a:t>
            </a:r>
            <a:r>
              <a:rPr lang="ko-KR" altLang="en-US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는 위의 </a:t>
            </a:r>
            <a:r>
              <a:rPr lang="en-US" altLang="ko-KR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IP address</a:t>
            </a:r>
            <a:r>
              <a:rPr lang="ko-KR" altLang="en-US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와 같다</a:t>
            </a:r>
            <a:r>
              <a:rPr lang="en-US" altLang="ko-KR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(</a:t>
            </a:r>
            <a:r>
              <a:rPr lang="en-US" altLang="ko-KR" sz="14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ipconfig</a:t>
            </a:r>
            <a:r>
              <a:rPr lang="ko-KR" altLang="en-US" sz="14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CMD window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lang="en-US" altLang="ko-KR" sz="14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Wireshark</a:t>
            </a:r>
            <a:r>
              <a:rPr lang="ko-KR" altLang="en-US" sz="14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14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IP</a:t>
            </a:r>
            <a:r>
              <a:rPr lang="ko-KR" altLang="en-US" sz="14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창을 통해 </a:t>
            </a:r>
            <a:r>
              <a:rPr lang="en-US" altLang="ko-KR" sz="14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DNS</a:t>
            </a:r>
            <a:r>
              <a:rPr lang="ko-KR" altLang="en-US" sz="14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server</a:t>
            </a:r>
            <a:r>
              <a:rPr lang="ko-KR" altLang="en-US" sz="14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와</a:t>
            </a:r>
            <a:endParaRPr lang="en-US" altLang="ko-KR" sz="1400" b="1" dirty="0">
              <a:solidFill>
                <a:srgbClr val="576067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lang="ko-KR" altLang="en-US" sz="14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IP address</a:t>
            </a:r>
            <a:r>
              <a:rPr lang="ko-KR" altLang="en-US" sz="14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가 같음을 알 수 있다</a:t>
            </a:r>
            <a:r>
              <a:rPr lang="en-US" altLang="ko-KR" sz="14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FAB50D-5120-4FD3-B87A-667A44DA0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30" r="53353" b="13264"/>
          <a:stretch/>
        </p:blipFill>
        <p:spPr>
          <a:xfrm>
            <a:off x="2420907" y="1777573"/>
            <a:ext cx="6471188" cy="3285666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8E06784-CF41-4111-AF1E-45E06ACC1188}"/>
              </a:ext>
            </a:extLst>
          </p:cNvPr>
          <p:cNvSpPr/>
          <p:nvPr/>
        </p:nvSpPr>
        <p:spPr>
          <a:xfrm>
            <a:off x="6864299" y="1685515"/>
            <a:ext cx="1788746" cy="3773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807324-66A2-46EA-A58A-EE052BE961D8}"/>
              </a:ext>
            </a:extLst>
          </p:cNvPr>
          <p:cNvSpPr/>
          <p:nvPr/>
        </p:nvSpPr>
        <p:spPr>
          <a:xfrm>
            <a:off x="2855588" y="4360244"/>
            <a:ext cx="2447931" cy="2535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8A5C808-2160-42E5-A9EE-377F7A0797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1" t="53840" r="53136" b="36623"/>
          <a:stretch/>
        </p:blipFill>
        <p:spPr>
          <a:xfrm>
            <a:off x="6462477" y="2853814"/>
            <a:ext cx="4924340" cy="864089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60DECDAA-6B92-4FA3-A3B3-120C48A94F9E}"/>
              </a:ext>
            </a:extLst>
          </p:cNvPr>
          <p:cNvSpPr/>
          <p:nvPr/>
        </p:nvSpPr>
        <p:spPr>
          <a:xfrm>
            <a:off x="9422412" y="3373932"/>
            <a:ext cx="1788746" cy="3439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87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02-2: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continued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F24009-8A49-4274-A0F8-1FE0DA8B52F2}"/>
              </a:ext>
            </a:extLst>
          </p:cNvPr>
          <p:cNvSpPr/>
          <p:nvPr/>
        </p:nvSpPr>
        <p:spPr>
          <a:xfrm>
            <a:off x="2294249" y="1038720"/>
            <a:ext cx="9140101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20000"/>
              </a:lnSpc>
              <a:buFont typeface="+mj-lt"/>
              <a:buAutoNum type="arabicPeriod" startAt="3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Examine the DNS query message. What “Type” of DNS query is it? </a:t>
            </a:r>
          </a:p>
          <a:p>
            <a:pPr lvl="0">
              <a:lnSpc>
                <a:spcPct val="120000"/>
              </a:lnSpc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       Does the query message contain any “answers”?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78F19-8799-4E7E-8FAE-3801D760C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57" r="61626" b="31673"/>
          <a:stretch/>
        </p:blipFill>
        <p:spPr>
          <a:xfrm>
            <a:off x="2846136" y="1793215"/>
            <a:ext cx="7106385" cy="263234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FC1054-E5A7-4531-86C7-9BD153EEAE88}"/>
              </a:ext>
            </a:extLst>
          </p:cNvPr>
          <p:cNvSpPr/>
          <p:nvPr/>
        </p:nvSpPr>
        <p:spPr>
          <a:xfrm>
            <a:off x="2719343" y="4599159"/>
            <a:ext cx="6753314" cy="116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Type </a:t>
            </a:r>
            <a:r>
              <a:rPr lang="en-US" altLang="ko-KR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of DNS query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A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Queries type A : Host name</a:t>
            </a:r>
            <a:r>
              <a:rPr lang="ko-KR" altLang="en-US" sz="1600" b="1" dirty="0">
                <a:solidFill>
                  <a:srgbClr val="576067"/>
                </a:solidFill>
              </a:rPr>
              <a:t>을 </a:t>
            </a:r>
            <a:r>
              <a:rPr lang="en-US" altLang="ko-KR" sz="1600" b="1" dirty="0">
                <a:solidFill>
                  <a:srgbClr val="576067"/>
                </a:solidFill>
              </a:rPr>
              <a:t>IP </a:t>
            </a:r>
            <a:r>
              <a:rPr lang="ko-KR" altLang="en-US" sz="1600" b="1" dirty="0">
                <a:solidFill>
                  <a:srgbClr val="576067"/>
                </a:solidFill>
              </a:rPr>
              <a:t>주소에 매핑</a:t>
            </a:r>
            <a:endParaRPr lang="en-US" altLang="ko-KR" sz="1000" b="1" dirty="0">
              <a:solidFill>
                <a:srgbClr val="0070C0"/>
              </a:solidFill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Answer 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없다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807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02-2: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continued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F24009-8A49-4274-A0F8-1FE0DA8B52F2}"/>
              </a:ext>
            </a:extLst>
          </p:cNvPr>
          <p:cNvSpPr/>
          <p:nvPr/>
        </p:nvSpPr>
        <p:spPr>
          <a:xfrm>
            <a:off x="2294249" y="1038720"/>
            <a:ext cx="9140101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20000"/>
              </a:lnSpc>
              <a:buFont typeface="+mj-lt"/>
              <a:buAutoNum type="arabicPeriod" startAt="4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Examine the DNS response message. How many “answers” are provided? </a:t>
            </a:r>
          </a:p>
          <a:p>
            <a:pPr lvl="0">
              <a:lnSpc>
                <a:spcPct val="120000"/>
              </a:lnSpc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       What do each of these answers contain?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90F6B9-7807-49E6-8F91-EDB699A01F16}"/>
              </a:ext>
            </a:extLst>
          </p:cNvPr>
          <p:cNvSpPr/>
          <p:nvPr/>
        </p:nvSpPr>
        <p:spPr>
          <a:xfrm>
            <a:off x="3887335" y="5384815"/>
            <a:ext cx="5250588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How many Answer provided : 3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6A3B0F-5452-439C-B988-6EBC8A9C3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61" r="43942" b="17052"/>
          <a:stretch/>
        </p:blipFill>
        <p:spPr>
          <a:xfrm>
            <a:off x="2074806" y="1715862"/>
            <a:ext cx="7743703" cy="3293490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0539DA53-CCBB-416C-A2B7-906E45FB8D84}"/>
              </a:ext>
            </a:extLst>
          </p:cNvPr>
          <p:cNvSpPr/>
          <p:nvPr/>
        </p:nvSpPr>
        <p:spPr>
          <a:xfrm>
            <a:off x="2373491" y="2575266"/>
            <a:ext cx="1609571" cy="2616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70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02-2: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continued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F24009-8A49-4274-A0F8-1FE0DA8B52F2}"/>
              </a:ext>
            </a:extLst>
          </p:cNvPr>
          <p:cNvSpPr/>
          <p:nvPr/>
        </p:nvSpPr>
        <p:spPr>
          <a:xfrm>
            <a:off x="2294249" y="1038720"/>
            <a:ext cx="9140101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Examine the DNS response message. How many “answers” are provided? 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What do each of these answers contain?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C63D605-6A7C-48A5-AA60-D3A0F1ED9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6982" r="43495" b="22420"/>
          <a:stretch/>
        </p:blipFill>
        <p:spPr>
          <a:xfrm>
            <a:off x="2895221" y="1707290"/>
            <a:ext cx="6889026" cy="4155781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48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02-2: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continued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F24009-8A49-4274-A0F8-1FE0DA8B52F2}"/>
              </a:ext>
            </a:extLst>
          </p:cNvPr>
          <p:cNvSpPr/>
          <p:nvPr/>
        </p:nvSpPr>
        <p:spPr>
          <a:xfrm>
            <a:off x="2294249" y="1038720"/>
            <a:ext cx="9140101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Examine the DNS response message. How many “answers” are provided? 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What do each of these answers contain?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90F6B9-7807-49E6-8F91-EDB699A01F16}"/>
              </a:ext>
            </a:extLst>
          </p:cNvPr>
          <p:cNvSpPr/>
          <p:nvPr/>
        </p:nvSpPr>
        <p:spPr>
          <a:xfrm>
            <a:off x="1569996" y="1686803"/>
            <a:ext cx="9800045" cy="4569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buFont typeface="+mj-ea"/>
              <a:buAutoNum type="circleNumDbPlain"/>
              <a:defRPr/>
            </a:pPr>
            <a:r>
              <a:rPr lang="en-US" altLang="ko-KR" b="1" dirty="0">
                <a:solidFill>
                  <a:srgbClr val="0070C0"/>
                </a:solidFill>
              </a:rPr>
              <a:t>www.mit.edu: type CNAME, class IN, </a:t>
            </a:r>
            <a:r>
              <a:rPr lang="en-US" altLang="ko-KR" b="1" dirty="0" err="1">
                <a:solidFill>
                  <a:srgbClr val="0070C0"/>
                </a:solidFill>
              </a:rPr>
              <a:t>cname</a:t>
            </a:r>
            <a:r>
              <a:rPr lang="en-US" altLang="ko-KR" b="1" dirty="0">
                <a:solidFill>
                  <a:srgbClr val="0070C0"/>
                </a:solidFill>
              </a:rPr>
              <a:t> www.mit.edu.edgekey.net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Name: www.mit.edu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Type: CNAME (Canonical NAME for an alias) (5)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Class: IN (0x0001)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Time to live: 1800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Data length: 25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CNAME: www.mit.edu.edgekey.net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solidFill>
                <a:srgbClr val="576067"/>
              </a:solidFill>
            </a:endParaRPr>
          </a:p>
          <a:p>
            <a:pPr marL="342900" lvl="0" indent="-342900">
              <a:lnSpc>
                <a:spcPct val="120000"/>
              </a:lnSpc>
              <a:buFont typeface="+mj-ea"/>
              <a:buAutoNum type="circleNumDbPlain"/>
              <a:defRPr/>
            </a:pPr>
            <a:r>
              <a:rPr lang="en-US" altLang="ko-KR" b="1" dirty="0">
                <a:solidFill>
                  <a:srgbClr val="0070C0"/>
                </a:solidFill>
              </a:rPr>
              <a:t>www.mit.edu.edgekey.net: type CNAME, class IN, </a:t>
            </a:r>
            <a:r>
              <a:rPr lang="en-US" altLang="ko-KR" b="1" dirty="0" err="1">
                <a:solidFill>
                  <a:srgbClr val="0070C0"/>
                </a:solidFill>
              </a:rPr>
              <a:t>cname</a:t>
            </a:r>
            <a:r>
              <a:rPr lang="en-US" altLang="ko-KR" b="1" dirty="0">
                <a:solidFill>
                  <a:srgbClr val="0070C0"/>
                </a:solidFill>
              </a:rPr>
              <a:t> e9566.dscb.akamaiedge.net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Name: www.mit.edu.edgekey.net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Type: CNAME (Canonical NAME for an alias) (5)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Class: IN (0x0001)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Time to live: 60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Data length: 24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CNAME: e9566.dscb.akamaiedge.net</a:t>
            </a:r>
          </a:p>
        </p:txBody>
      </p:sp>
    </p:spTree>
    <p:extLst>
      <p:ext uri="{BB962C8B-B14F-4D97-AF65-F5344CB8AC3E}">
        <p14:creationId xmlns:p14="http://schemas.microsoft.com/office/powerpoint/2010/main" val="3756817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02-2: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continued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F24009-8A49-4274-A0F8-1FE0DA8B52F2}"/>
              </a:ext>
            </a:extLst>
          </p:cNvPr>
          <p:cNvSpPr/>
          <p:nvPr/>
        </p:nvSpPr>
        <p:spPr>
          <a:xfrm>
            <a:off x="2294249" y="1038720"/>
            <a:ext cx="9140101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Examine the DNS response message. How many “answers” are provided? 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What do each of these answers contain?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90F6B9-7807-49E6-8F91-EDB699A01F16}"/>
              </a:ext>
            </a:extLst>
          </p:cNvPr>
          <p:cNvSpPr/>
          <p:nvPr/>
        </p:nvSpPr>
        <p:spPr>
          <a:xfrm>
            <a:off x="2091650" y="2646915"/>
            <a:ext cx="9800045" cy="2168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3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e9566.dscb.akamaiedge.net: type A, class IN,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104.76.91.79 </a:t>
            </a:r>
          </a:p>
          <a:p>
            <a:pPr marL="800100" marR="0" lvl="1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Name: e9566.dscb.akamaiedge.net</a:t>
            </a:r>
          </a:p>
          <a:p>
            <a:pPr marL="800100" marR="0" lvl="1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Type: A (Host Address) (1)</a:t>
            </a:r>
          </a:p>
          <a:p>
            <a:pPr marL="800100" marR="0" lvl="1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Class: IN (0x0001)</a:t>
            </a:r>
          </a:p>
          <a:p>
            <a:pPr marL="800100" marR="0" lvl="1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Time to live: 20</a:t>
            </a:r>
          </a:p>
          <a:p>
            <a:pPr marL="800100" marR="0" lvl="1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length: 4</a:t>
            </a:r>
          </a:p>
          <a:p>
            <a:pPr marL="800100" marR="0" lvl="1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Address: 104.76.91.79</a:t>
            </a:r>
          </a:p>
        </p:txBody>
      </p:sp>
    </p:spTree>
    <p:extLst>
      <p:ext uri="{BB962C8B-B14F-4D97-AF65-F5344CB8AC3E}">
        <p14:creationId xmlns:p14="http://schemas.microsoft.com/office/powerpoint/2010/main" val="243086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rot="5400000">
            <a:off x="269785" y="1531607"/>
            <a:ext cx="1128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Index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F4CD4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1" u="none" strike="noStrike" kern="1200" cap="none" spc="0" normalizeH="0" baseline="0" noProof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7DCEF5-FA37-454E-B82F-75056C4D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4799" y="2902369"/>
            <a:ext cx="5337739" cy="736320"/>
          </a:xfrm>
        </p:spPr>
        <p:txBody>
          <a:bodyPr>
            <a:normAutofit/>
          </a:bodyPr>
          <a:lstStyle/>
          <a:p>
            <a:r>
              <a:rPr lang="en-US" altLang="ko-KR" sz="4100" b="1" i="1" dirty="0">
                <a:solidFill>
                  <a:srgbClr val="4F403F"/>
                </a:solidFill>
              </a:rPr>
              <a:t>Lab 02-3: DNS</a:t>
            </a:r>
            <a:endParaRPr lang="ko-KR" altLang="en-US" sz="4100" dirty="0">
              <a:solidFill>
                <a:srgbClr val="4F4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76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02-3: DNS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47F95-CAF4-45D8-9E79-F00B5B034F01}"/>
              </a:ext>
            </a:extLst>
          </p:cNvPr>
          <p:cNvSpPr/>
          <p:nvPr/>
        </p:nvSpPr>
        <p:spPr>
          <a:xfrm>
            <a:off x="2218760" y="1042219"/>
            <a:ext cx="9403493" cy="35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Locate the DNS query and response messages. Are they sent over UDP or TCP?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0C72ED-074B-4652-9B53-242335ECA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48544" r="62890" b="26176"/>
          <a:stretch/>
        </p:blipFill>
        <p:spPr>
          <a:xfrm>
            <a:off x="2232582" y="1657595"/>
            <a:ext cx="8843431" cy="2539225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1C3A5B-D0F4-4EF3-ACA5-B903A5FCCA67}"/>
              </a:ext>
            </a:extLst>
          </p:cNvPr>
          <p:cNvSpPr/>
          <p:nvPr/>
        </p:nvSpPr>
        <p:spPr>
          <a:xfrm>
            <a:off x="2974586" y="4617385"/>
            <a:ext cx="7024097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DNS(query) : UDP(User Datagram Protocol)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거쳐서 보냄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273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02-3: DNS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47F95-CAF4-45D8-9E79-F00B5B034F01}"/>
              </a:ext>
            </a:extLst>
          </p:cNvPr>
          <p:cNvSpPr/>
          <p:nvPr/>
        </p:nvSpPr>
        <p:spPr>
          <a:xfrm>
            <a:off x="2218760" y="1042219"/>
            <a:ext cx="9403493" cy="35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Locate the DNS query and response messages. Are they sent over UDP or TCP?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1C3A5B-D0F4-4EF3-ACA5-B903A5FCCA67}"/>
              </a:ext>
            </a:extLst>
          </p:cNvPr>
          <p:cNvSpPr/>
          <p:nvPr/>
        </p:nvSpPr>
        <p:spPr>
          <a:xfrm>
            <a:off x="2612327" y="4813368"/>
            <a:ext cx="7432968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DNS(response) : </a:t>
            </a:r>
            <a:r>
              <a:rPr lang="en-US" altLang="ko-KR" b="1" dirty="0">
                <a:solidFill>
                  <a:srgbClr val="0070C0"/>
                </a:solidFill>
              </a:rPr>
              <a:t>UDP(User Datagram Protocol) </a:t>
            </a:r>
            <a:r>
              <a:rPr lang="ko-KR" altLang="en-US" b="1" dirty="0">
                <a:solidFill>
                  <a:srgbClr val="0070C0"/>
                </a:solidFill>
              </a:rPr>
              <a:t>를 거쳐서 보냄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E5C266-8001-43C3-8BBB-A0E8DE1C1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57" r="58277" b="45991"/>
          <a:stretch/>
        </p:blipFill>
        <p:spPr>
          <a:xfrm>
            <a:off x="2354766" y="1597494"/>
            <a:ext cx="8567299" cy="2916753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502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02-3: DNS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47F95-CAF4-45D8-9E79-F00B5B034F01}"/>
              </a:ext>
            </a:extLst>
          </p:cNvPr>
          <p:cNvSpPr/>
          <p:nvPr/>
        </p:nvSpPr>
        <p:spPr>
          <a:xfrm>
            <a:off x="2218760" y="1042219"/>
            <a:ext cx="9403493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What is the destination port for the DNS query message?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       What is the source port of DNS response message?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23E270-35E4-4096-8C88-584F7C569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20" r="59021" b="26176"/>
          <a:stretch/>
        </p:blipFill>
        <p:spPr>
          <a:xfrm>
            <a:off x="2277763" y="1869907"/>
            <a:ext cx="8466143" cy="2905841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2FEB94-6EE2-4C75-A0A2-45488FB046DF}"/>
              </a:ext>
            </a:extLst>
          </p:cNvPr>
          <p:cNvSpPr/>
          <p:nvPr/>
        </p:nvSpPr>
        <p:spPr>
          <a:xfrm>
            <a:off x="3018420" y="4889551"/>
            <a:ext cx="6642628" cy="990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2000" b="1" dirty="0">
                <a:solidFill>
                  <a:srgbClr val="0070C0"/>
                </a:solidFill>
              </a:rPr>
              <a:t>Destination port for the DNS query message : 53 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endParaRPr lang="en-US" altLang="ko-KR" sz="1000" b="1" dirty="0">
              <a:solidFill>
                <a:srgbClr val="0070C0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 S</a:t>
            </a:r>
            <a:r>
              <a:rPr lang="en-US" altLang="ko-KR" sz="2000" b="1" dirty="0">
                <a:solidFill>
                  <a:srgbClr val="0070C0"/>
                </a:solidFill>
              </a:rPr>
              <a:t>ource port of DNS response message : 51517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10C4E40-6B4C-48FB-B7F0-32FB3FA557C2}"/>
              </a:ext>
            </a:extLst>
          </p:cNvPr>
          <p:cNvSpPr/>
          <p:nvPr/>
        </p:nvSpPr>
        <p:spPr>
          <a:xfrm>
            <a:off x="2818466" y="2435192"/>
            <a:ext cx="3027601" cy="3995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EA8E900-2381-445B-B63A-1547A4AD092F}"/>
              </a:ext>
            </a:extLst>
          </p:cNvPr>
          <p:cNvSpPr/>
          <p:nvPr/>
        </p:nvSpPr>
        <p:spPr>
          <a:xfrm>
            <a:off x="2857134" y="2103744"/>
            <a:ext cx="2669064" cy="3995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7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rot="5400000">
            <a:off x="269785" y="1531607"/>
            <a:ext cx="1128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Index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A3EF01DF-3B19-41ED-AD62-319133FD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333" y="581300"/>
            <a:ext cx="5191125" cy="485775"/>
          </a:xfrm>
        </p:spPr>
        <p:txBody>
          <a:bodyPr>
            <a:normAutofit fontScale="90000"/>
          </a:bodyPr>
          <a:lstStyle/>
          <a:p>
            <a:r>
              <a:rPr lang="en-US" altLang="ko-KR" sz="2800" b="1" i="1" dirty="0">
                <a:solidFill>
                  <a:srgbClr val="4F403F"/>
                </a:solidFill>
              </a:rPr>
              <a:t>Lab 02-2: </a:t>
            </a:r>
            <a:r>
              <a:rPr lang="en-US" altLang="ko-KR" sz="2800" b="1" i="1" dirty="0" err="1">
                <a:solidFill>
                  <a:srgbClr val="4F403F"/>
                </a:solidFill>
              </a:rPr>
              <a:t>nslookup</a:t>
            </a:r>
            <a:r>
              <a:rPr lang="en-US" altLang="ko-KR" sz="2800" b="1" i="1" dirty="0">
                <a:solidFill>
                  <a:srgbClr val="4F403F"/>
                </a:solidFill>
              </a:rPr>
              <a:t> continued</a:t>
            </a:r>
            <a:endParaRPr lang="ko-KR" altLang="en-US" sz="2800" b="1" i="1" dirty="0">
              <a:solidFill>
                <a:srgbClr val="4F403F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863FBB8A-E68E-45A3-9986-AAC406AF1D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26947" y="1066451"/>
            <a:ext cx="6932368" cy="537686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Font typeface="Wingdings 3" panose="05040102010807070707" pitchFamily="18" charset="2"/>
              <a:buNone/>
              <a:defRPr/>
            </a:pPr>
            <a:r>
              <a:rPr lang="en-US" altLang="ko-KR" sz="1800" b="1" i="1" dirty="0">
                <a:solidFill>
                  <a:srgbClr val="576067"/>
                </a:solidFill>
              </a:rPr>
              <a:t>Instructions</a:t>
            </a:r>
          </a:p>
          <a:p>
            <a:pPr>
              <a:lnSpc>
                <a:spcPct val="12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Start packet capture. </a:t>
            </a:r>
          </a:p>
          <a:p>
            <a:pPr>
              <a:lnSpc>
                <a:spcPct val="12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Do an 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nslookup</a:t>
            </a:r>
            <a:r>
              <a:rPr lang="en-US" altLang="ko-KR" sz="1600" b="1" i="1" dirty="0">
                <a:solidFill>
                  <a:srgbClr val="4F403F"/>
                </a:solidFill>
              </a:rPr>
              <a:t> on www.mit.edu </a:t>
            </a:r>
          </a:p>
          <a:p>
            <a:pPr>
              <a:lnSpc>
                <a:spcPct val="12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Stop packet capture. </a:t>
            </a:r>
          </a:p>
          <a:p>
            <a:pPr marL="0" indent="0">
              <a:lnSpc>
                <a:spcPct val="120000"/>
              </a:lnSpc>
              <a:buFont typeface="Wingdings 3" panose="05040102010807070707" pitchFamily="18" charset="2"/>
              <a:buNone/>
              <a:defRPr/>
            </a:pPr>
            <a:r>
              <a:rPr lang="en-US" altLang="ko-KR" sz="1800" b="1" i="1" dirty="0">
                <a:solidFill>
                  <a:srgbClr val="576067"/>
                </a:solidFill>
              </a:rPr>
              <a:t>Questions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What is the destination port for the DNS query message? What is the source port of DNS response message?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To what IP address is the DNS query message sent? Is this the IP address of your default local DNS server?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Examine the DNS query message. What “Type” of DNS query is it? Does the query message contain any “answers”?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Examine the DNS response message. How many “answers” are provided? What do each of these answers contain?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Provide a screenshot. </a:t>
            </a: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F4CD4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1" u="none" strike="noStrike" kern="1200" cap="none" spc="0" normalizeH="0" baseline="0" noProof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132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02-3: DNS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47F95-CAF4-45D8-9E79-F00B5B034F01}"/>
              </a:ext>
            </a:extLst>
          </p:cNvPr>
          <p:cNvSpPr/>
          <p:nvPr/>
        </p:nvSpPr>
        <p:spPr>
          <a:xfrm>
            <a:off x="2218760" y="1042219"/>
            <a:ext cx="9403493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3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To what IP address is the DNS query message sent? Use ipconfig to determine the IP address of your local DNS server. Are these two IP addresses the same? </a:t>
            </a:r>
            <a:endParaRPr lang="en-US" altLang="ko-KR" sz="1600" b="1" i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7FE48D-32C1-443E-A89B-9A5DE7805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86" r="50684" b="31035"/>
          <a:stretch/>
        </p:blipFill>
        <p:spPr>
          <a:xfrm>
            <a:off x="2759707" y="1710789"/>
            <a:ext cx="7329831" cy="3559772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2EC1133-DA99-40F1-9695-A0621D9DD80D}"/>
              </a:ext>
            </a:extLst>
          </p:cNvPr>
          <p:cNvSpPr/>
          <p:nvPr/>
        </p:nvSpPr>
        <p:spPr>
          <a:xfrm>
            <a:off x="7628062" y="1663447"/>
            <a:ext cx="1788746" cy="3773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891E128-EE1A-4141-BB74-6524E3088C13}"/>
              </a:ext>
            </a:extLst>
          </p:cNvPr>
          <p:cNvSpPr/>
          <p:nvPr/>
        </p:nvSpPr>
        <p:spPr>
          <a:xfrm>
            <a:off x="3147993" y="4504623"/>
            <a:ext cx="2657237" cy="2983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E64ADE-199D-42ED-BAF0-53467DA0C96A}"/>
              </a:ext>
            </a:extLst>
          </p:cNvPr>
          <p:cNvSpPr/>
          <p:nvPr/>
        </p:nvSpPr>
        <p:spPr>
          <a:xfrm>
            <a:off x="3099743" y="5205058"/>
            <a:ext cx="6471189" cy="162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address(DNS query message sent) : 164.125.101.2</a:t>
            </a: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내</a:t>
            </a:r>
            <a:r>
              <a:rPr lang="en-US" altLang="ko-KR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 default local DNS serve</a:t>
            </a:r>
            <a:r>
              <a:rPr lang="ko-KR" altLang="en-US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는 위의 </a:t>
            </a:r>
            <a:r>
              <a:rPr lang="en-US" altLang="ko-KR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IP address</a:t>
            </a:r>
            <a:r>
              <a:rPr lang="ko-KR" altLang="en-US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와 같다</a:t>
            </a:r>
            <a:r>
              <a:rPr lang="en-US" altLang="ko-KR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lvl="0">
              <a:lnSpc>
                <a:spcPct val="120000"/>
              </a:lnSpc>
              <a:defRPr/>
            </a:pPr>
            <a:r>
              <a:rPr lang="en-US" altLang="ko-KR" sz="1300" b="1" dirty="0">
                <a:solidFill>
                  <a:srgbClr val="576067"/>
                </a:solidFill>
                <a:sym typeface="Wingdings" panose="05000000000000000000" pitchFamily="2" charset="2"/>
              </a:rPr>
              <a:t>(</a:t>
            </a:r>
            <a:r>
              <a:rPr lang="en-US" altLang="ko-KR" sz="1300" b="1" dirty="0">
                <a:solidFill>
                  <a:srgbClr val="576067"/>
                </a:solidFill>
              </a:rPr>
              <a:t>ipconfig</a:t>
            </a:r>
            <a:r>
              <a:rPr lang="ko-KR" altLang="en-US" sz="1300" b="1" dirty="0">
                <a:solidFill>
                  <a:srgbClr val="576067"/>
                </a:solidFill>
              </a:rPr>
              <a:t>한 </a:t>
            </a:r>
            <a:r>
              <a:rPr lang="en-US" altLang="ko-KR" sz="1300" b="1" dirty="0">
                <a:solidFill>
                  <a:srgbClr val="576067"/>
                </a:solidFill>
              </a:rPr>
              <a:t>CMD window</a:t>
            </a:r>
            <a:r>
              <a:rPr lang="ko-KR" altLang="en-US" sz="1300" b="1" dirty="0">
                <a:solidFill>
                  <a:srgbClr val="576067"/>
                </a:solidFill>
              </a:rPr>
              <a:t>와 </a:t>
            </a:r>
            <a:r>
              <a:rPr lang="en-US" altLang="ko-KR" sz="1300" b="1" dirty="0">
                <a:solidFill>
                  <a:srgbClr val="576067"/>
                </a:solidFill>
              </a:rPr>
              <a:t>Wireshark</a:t>
            </a:r>
            <a:r>
              <a:rPr lang="ko-KR" altLang="en-US" sz="1300" b="1" dirty="0">
                <a:solidFill>
                  <a:srgbClr val="576067"/>
                </a:solidFill>
              </a:rPr>
              <a:t>의 </a:t>
            </a:r>
            <a:r>
              <a:rPr lang="en-US" altLang="ko-KR" sz="1300" b="1" dirty="0">
                <a:solidFill>
                  <a:srgbClr val="576067"/>
                </a:solidFill>
              </a:rPr>
              <a:t>IP</a:t>
            </a:r>
            <a:r>
              <a:rPr lang="ko-KR" altLang="en-US" sz="1300" b="1" dirty="0">
                <a:solidFill>
                  <a:srgbClr val="576067"/>
                </a:solidFill>
              </a:rPr>
              <a:t>창을 통해 </a:t>
            </a:r>
            <a:r>
              <a:rPr lang="en-US" altLang="ko-KR" sz="1300" b="1" dirty="0">
                <a:solidFill>
                  <a:srgbClr val="576067"/>
                </a:solidFill>
              </a:rPr>
              <a:t>DNS</a:t>
            </a:r>
            <a:r>
              <a:rPr lang="ko-KR" altLang="en-US" sz="1300" b="1" dirty="0">
                <a:solidFill>
                  <a:srgbClr val="576067"/>
                </a:solidFill>
              </a:rPr>
              <a:t> </a:t>
            </a:r>
            <a:r>
              <a:rPr lang="en-US" altLang="ko-KR" sz="1300" b="1" dirty="0">
                <a:solidFill>
                  <a:srgbClr val="576067"/>
                </a:solidFill>
              </a:rPr>
              <a:t>server</a:t>
            </a:r>
            <a:r>
              <a:rPr lang="ko-KR" altLang="en-US" sz="1300" b="1" dirty="0">
                <a:solidFill>
                  <a:srgbClr val="576067"/>
                </a:solidFill>
              </a:rPr>
              <a:t>와</a:t>
            </a:r>
            <a:endParaRPr lang="en-US" altLang="ko-KR" sz="1300" b="1" dirty="0">
              <a:solidFill>
                <a:srgbClr val="576067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1300" b="1" dirty="0">
                <a:solidFill>
                  <a:srgbClr val="576067"/>
                </a:solidFill>
              </a:rPr>
              <a:t>   </a:t>
            </a:r>
            <a:r>
              <a:rPr lang="ko-KR" altLang="en-US" sz="1300" b="1" dirty="0">
                <a:solidFill>
                  <a:srgbClr val="576067"/>
                </a:solidFill>
              </a:rPr>
              <a:t> </a:t>
            </a:r>
            <a:r>
              <a:rPr lang="en-US" altLang="ko-KR" sz="1300" b="1" dirty="0">
                <a:solidFill>
                  <a:srgbClr val="576067"/>
                </a:solidFill>
              </a:rPr>
              <a:t>IP address</a:t>
            </a:r>
            <a:r>
              <a:rPr lang="ko-KR" altLang="en-US" sz="1300" b="1" dirty="0">
                <a:solidFill>
                  <a:srgbClr val="576067"/>
                </a:solidFill>
              </a:rPr>
              <a:t>가 같음을 알 수 있다</a:t>
            </a:r>
            <a:r>
              <a:rPr lang="en-US" altLang="ko-KR" sz="1300" b="1" dirty="0">
                <a:solidFill>
                  <a:srgbClr val="576067"/>
                </a:solidFill>
              </a:rPr>
              <a:t>.)</a:t>
            </a: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F525E4-36D1-43D5-BCE0-148E5C5C7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1" t="53840" r="53136" b="36623"/>
          <a:stretch/>
        </p:blipFill>
        <p:spPr>
          <a:xfrm>
            <a:off x="6462477" y="2853814"/>
            <a:ext cx="4924340" cy="864089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927BE6D4-43B0-44D0-BFFE-0C4D2EA6DE12}"/>
              </a:ext>
            </a:extLst>
          </p:cNvPr>
          <p:cNvSpPr/>
          <p:nvPr/>
        </p:nvSpPr>
        <p:spPr>
          <a:xfrm>
            <a:off x="9422412" y="3373932"/>
            <a:ext cx="1788746" cy="3439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82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02-3: DNS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47F95-CAF4-45D8-9E79-F00B5B034F01}"/>
              </a:ext>
            </a:extLst>
          </p:cNvPr>
          <p:cNvSpPr/>
          <p:nvPr/>
        </p:nvSpPr>
        <p:spPr>
          <a:xfrm>
            <a:off x="2218760" y="1042219"/>
            <a:ext cx="9403493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4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Examine the DNS query message. What “Type” of DNS query is it? Does the query message contain any “answers”?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A2DF0E-BED5-472B-B9F7-CDF77291B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41" r="71402" b="42583"/>
          <a:stretch/>
        </p:blipFill>
        <p:spPr>
          <a:xfrm>
            <a:off x="2957727" y="1793216"/>
            <a:ext cx="7302469" cy="274520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4CA30E-402A-46FF-94C0-332E876751E4}"/>
              </a:ext>
            </a:extLst>
          </p:cNvPr>
          <p:cNvSpPr/>
          <p:nvPr/>
        </p:nvSpPr>
        <p:spPr>
          <a:xfrm>
            <a:off x="2953078" y="4735071"/>
            <a:ext cx="5594156" cy="1204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Type </a:t>
            </a:r>
            <a:r>
              <a:rPr lang="en-US" altLang="ko-KR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of DNS query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A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Queries type A : Host name</a:t>
            </a:r>
            <a:r>
              <a:rPr lang="ko-KR" altLang="en-US" sz="1600" b="1" dirty="0">
                <a:solidFill>
                  <a:srgbClr val="576067"/>
                </a:solidFill>
              </a:rPr>
              <a:t>을 </a:t>
            </a:r>
            <a:r>
              <a:rPr lang="en-US" altLang="ko-KR" sz="1600" b="1" dirty="0">
                <a:solidFill>
                  <a:srgbClr val="576067"/>
                </a:solidFill>
              </a:rPr>
              <a:t>IP </a:t>
            </a:r>
            <a:r>
              <a:rPr lang="ko-KR" altLang="en-US" sz="1600" b="1" dirty="0">
                <a:solidFill>
                  <a:srgbClr val="576067"/>
                </a:solidFill>
              </a:rPr>
              <a:t>주소에 매핑</a:t>
            </a:r>
            <a:endParaRPr lang="en-US" altLang="ko-KR" sz="1600" b="1" dirty="0">
              <a:solidFill>
                <a:srgbClr val="576067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Answer 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없다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305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02-3: DNS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47F95-CAF4-45D8-9E79-F00B5B034F01}"/>
              </a:ext>
            </a:extLst>
          </p:cNvPr>
          <p:cNvSpPr/>
          <p:nvPr/>
        </p:nvSpPr>
        <p:spPr>
          <a:xfrm>
            <a:off x="2218760" y="1042219"/>
            <a:ext cx="9403493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20000"/>
              </a:lnSpc>
              <a:buFont typeface="+mj-lt"/>
              <a:buAutoNum type="arabicPeriod" startAt="5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Examine the DNS response message. How many “answers” are provided? What do each of these answers contain?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7F4A16-1B22-45DC-8872-88F0170E0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35" r="42921" b="26035"/>
          <a:stretch/>
        </p:blipFill>
        <p:spPr>
          <a:xfrm>
            <a:off x="2207778" y="1719361"/>
            <a:ext cx="9218623" cy="3900041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159BDF-9639-4517-9A35-F7F0935C9AE8}"/>
              </a:ext>
            </a:extLst>
          </p:cNvPr>
          <p:cNvSpPr/>
          <p:nvPr/>
        </p:nvSpPr>
        <p:spPr>
          <a:xfrm>
            <a:off x="4295212" y="5712074"/>
            <a:ext cx="5250588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b="1" dirty="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How many Answer provided : 3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6506E88-BF9C-48B0-BDEB-235DD4631E99}"/>
              </a:ext>
            </a:extLst>
          </p:cNvPr>
          <p:cNvSpPr/>
          <p:nvPr/>
        </p:nvSpPr>
        <p:spPr>
          <a:xfrm>
            <a:off x="2628010" y="2736658"/>
            <a:ext cx="1620370" cy="3049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22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02-3: DNS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47F95-CAF4-45D8-9E79-F00B5B034F01}"/>
              </a:ext>
            </a:extLst>
          </p:cNvPr>
          <p:cNvSpPr/>
          <p:nvPr/>
        </p:nvSpPr>
        <p:spPr>
          <a:xfrm>
            <a:off x="2218760" y="1042219"/>
            <a:ext cx="9403493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Examine the DNS response message. How many “answers” are provided? What do each of these answers contain?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B1471D-5CE1-46E4-A8A7-A4218168E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09" r="44489" b="19008"/>
          <a:stretch/>
        </p:blipFill>
        <p:spPr>
          <a:xfrm>
            <a:off x="3212577" y="1710789"/>
            <a:ext cx="7415858" cy="4620179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310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02-3: DNS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47F95-CAF4-45D8-9E79-F00B5B034F01}"/>
              </a:ext>
            </a:extLst>
          </p:cNvPr>
          <p:cNvSpPr/>
          <p:nvPr/>
        </p:nvSpPr>
        <p:spPr>
          <a:xfrm>
            <a:off x="2218760" y="1042219"/>
            <a:ext cx="9403493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Examine the DNS response message. How many “answers” are provided? What do each of these answers contain?</a:t>
            </a: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02A384-339E-4854-B2AF-8250C2EC55E0}"/>
              </a:ext>
            </a:extLst>
          </p:cNvPr>
          <p:cNvSpPr/>
          <p:nvPr/>
        </p:nvSpPr>
        <p:spPr>
          <a:xfrm>
            <a:off x="1569996" y="1744753"/>
            <a:ext cx="9800045" cy="445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buFont typeface="+mj-ea"/>
              <a:buAutoNum type="circleNumDbPlain"/>
              <a:defRPr/>
            </a:pPr>
            <a:r>
              <a:rPr lang="en-US" altLang="ko-KR" b="1" dirty="0">
                <a:solidFill>
                  <a:srgbClr val="0070C0"/>
                </a:solidFill>
              </a:rPr>
              <a:t>www.ietf.org: type CNAME, class IN, </a:t>
            </a:r>
            <a:r>
              <a:rPr lang="en-US" altLang="ko-KR" b="1" dirty="0" err="1">
                <a:solidFill>
                  <a:srgbClr val="0070C0"/>
                </a:solidFill>
              </a:rPr>
              <a:t>cname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hlinkClick r:id="rId2"/>
              </a:rPr>
              <a:t>www.ietf.org.cdn.cloudflare.net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Name: www.ietf.org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Type: CNAME (Canonical NAME for an alias) (5)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Class: IN (0x0001)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Time to live: 300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Data length: 33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CNAME: </a:t>
            </a:r>
            <a:r>
              <a:rPr lang="en-US" altLang="ko-KR" sz="1600" b="1" dirty="0">
                <a:solidFill>
                  <a:srgbClr val="576067"/>
                </a:solidFill>
                <a:hlinkClick r:id="rId2"/>
              </a:rPr>
              <a:t>www.ietf.org.cdn.cloudflare.net</a:t>
            </a:r>
            <a:endParaRPr lang="en-US" altLang="ko-KR" sz="1600" b="1" dirty="0">
              <a:solidFill>
                <a:srgbClr val="576067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solidFill>
                <a:srgbClr val="576067"/>
              </a:solidFill>
            </a:endParaRPr>
          </a:p>
          <a:p>
            <a:pPr marL="342900" lvl="0" indent="-342900">
              <a:lnSpc>
                <a:spcPct val="120000"/>
              </a:lnSpc>
              <a:buFont typeface="+mj-ea"/>
              <a:buAutoNum type="circleNumDbPlain"/>
              <a:defRPr/>
            </a:pPr>
            <a:r>
              <a:rPr lang="en-US" altLang="ko-KR" b="1" dirty="0">
                <a:solidFill>
                  <a:srgbClr val="0070C0"/>
                </a:solidFill>
              </a:rPr>
              <a:t>www.ietf.org.cdn.cloudflare.net: type A, class IN, </a:t>
            </a:r>
            <a:r>
              <a:rPr lang="en-US" altLang="ko-KR" b="1" dirty="0" err="1">
                <a:solidFill>
                  <a:srgbClr val="0070C0"/>
                </a:solidFill>
              </a:rPr>
              <a:t>addr</a:t>
            </a:r>
            <a:r>
              <a:rPr lang="en-US" altLang="ko-KR" b="1" dirty="0">
                <a:solidFill>
                  <a:srgbClr val="0070C0"/>
                </a:solidFill>
              </a:rPr>
              <a:t> 104.20.0.85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Name: </a:t>
            </a:r>
            <a:r>
              <a:rPr lang="en-US" altLang="ko-KR" sz="1600" b="1" dirty="0">
                <a:solidFill>
                  <a:srgbClr val="576067"/>
                </a:solidFill>
                <a:hlinkClick r:id="rId2"/>
              </a:rPr>
              <a:t>www.ietf.org.cdn.cloudflare.net</a:t>
            </a:r>
            <a:endParaRPr lang="en-US" altLang="ko-KR" sz="1600" b="1" dirty="0">
              <a:solidFill>
                <a:srgbClr val="576067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Type: A (Host Address) (1)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Class: IN (0x0001)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Time to live: 300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Data length: 4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Address: 104.20.0.85</a:t>
            </a:r>
          </a:p>
        </p:txBody>
      </p:sp>
    </p:spTree>
    <p:extLst>
      <p:ext uri="{BB962C8B-B14F-4D97-AF65-F5344CB8AC3E}">
        <p14:creationId xmlns:p14="http://schemas.microsoft.com/office/powerpoint/2010/main" val="1802162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02-3: DNS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47F95-CAF4-45D8-9E79-F00B5B034F01}"/>
              </a:ext>
            </a:extLst>
          </p:cNvPr>
          <p:cNvSpPr/>
          <p:nvPr/>
        </p:nvSpPr>
        <p:spPr>
          <a:xfrm>
            <a:off x="2218760" y="1042219"/>
            <a:ext cx="9403493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Examine the DNS response message. How many “answers” are provided? What do each of these answers contain?</a:t>
            </a: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CAC1C4-7DC2-49C5-9353-C7AC12F488D8}"/>
              </a:ext>
            </a:extLst>
          </p:cNvPr>
          <p:cNvSpPr/>
          <p:nvPr/>
        </p:nvSpPr>
        <p:spPr>
          <a:xfrm>
            <a:off x="2091650" y="2646915"/>
            <a:ext cx="9800045" cy="2168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buFont typeface="+mj-ea"/>
              <a:buAutoNum type="circleNumDbPlain" startAt="3"/>
              <a:defRPr/>
            </a:pPr>
            <a:r>
              <a:rPr lang="en-US" altLang="ko-KR" b="1" dirty="0">
                <a:solidFill>
                  <a:srgbClr val="0070C0"/>
                </a:solidFill>
              </a:rPr>
              <a:t>www.ietf.org.cdn.cloudflare.net: type A, class IN, </a:t>
            </a:r>
            <a:r>
              <a:rPr lang="en-US" altLang="ko-KR" b="1" dirty="0" err="1">
                <a:solidFill>
                  <a:srgbClr val="0070C0"/>
                </a:solidFill>
              </a:rPr>
              <a:t>addr</a:t>
            </a:r>
            <a:r>
              <a:rPr lang="en-US" altLang="ko-KR" b="1" dirty="0">
                <a:solidFill>
                  <a:srgbClr val="0070C0"/>
                </a:solidFill>
              </a:rPr>
              <a:t> 104.20.1.85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Name: </a:t>
            </a:r>
            <a:r>
              <a:rPr lang="en-US" altLang="ko-KR" sz="1600" b="1" dirty="0">
                <a:solidFill>
                  <a:srgbClr val="576067"/>
                </a:solidFill>
                <a:hlinkClick r:id="rId2"/>
              </a:rPr>
              <a:t>www.ietf.org.cdn.cloudflare.net</a:t>
            </a:r>
            <a:endParaRPr lang="en-US" altLang="ko-KR" sz="1600" b="1" dirty="0">
              <a:solidFill>
                <a:srgbClr val="576067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Type: A (Host Address) (1)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Class: IN (0x0001)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Time to live: 300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Data length: 4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Address: 104.20.1.85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1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rot="5400000">
            <a:off x="269785" y="1531607"/>
            <a:ext cx="1128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Index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A3EF01DF-3B19-41ED-AD62-319133FD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333" y="581300"/>
            <a:ext cx="5191125" cy="485775"/>
          </a:xfrm>
        </p:spPr>
        <p:txBody>
          <a:bodyPr>
            <a:normAutofit/>
          </a:bodyPr>
          <a:lstStyle/>
          <a:p>
            <a:r>
              <a:rPr lang="en-US" altLang="ko-KR" sz="2800" b="1" i="1" dirty="0">
                <a:solidFill>
                  <a:srgbClr val="4F403F"/>
                </a:solidFill>
              </a:rPr>
              <a:t>Lab 02-3: DNS</a:t>
            </a:r>
            <a:endParaRPr lang="ko-KR" altLang="en-US" sz="2800" b="1" i="1" dirty="0">
              <a:solidFill>
                <a:srgbClr val="4F403F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863FBB8A-E68E-45A3-9986-AAC406AF1D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26947" y="1066451"/>
            <a:ext cx="6932368" cy="537686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Font typeface="Wingdings 3" panose="05040102010807070707" pitchFamily="18" charset="2"/>
              <a:buNone/>
              <a:defRPr/>
            </a:pPr>
            <a:r>
              <a:rPr lang="en-US" altLang="ko-KR" sz="2000" b="1" i="1" dirty="0">
                <a:solidFill>
                  <a:srgbClr val="576067"/>
                </a:solidFill>
              </a:rPr>
              <a:t>Instructions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Use ipconfig to empty the DNS cache in your host. 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ko-KR" sz="1400" b="1" i="1" dirty="0">
                <a:solidFill>
                  <a:srgbClr val="4F403F"/>
                </a:solidFill>
              </a:rPr>
              <a:t>ipconfig /</a:t>
            </a:r>
            <a:r>
              <a:rPr lang="en-US" altLang="ko-KR" sz="1400" b="1" i="1" dirty="0" err="1">
                <a:solidFill>
                  <a:srgbClr val="4F403F"/>
                </a:solidFill>
              </a:rPr>
              <a:t>flushdns</a:t>
            </a:r>
            <a:r>
              <a:rPr lang="en-US" altLang="ko-KR" sz="1400" b="1" i="1" dirty="0">
                <a:solidFill>
                  <a:srgbClr val="4F403F"/>
                </a:solidFill>
              </a:rPr>
              <a:t>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Open your browser and empty your browser cache. (With Internet Explorer, go to Tools menu and select Internet Options; then in the General tab select Delete Files.)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Open Wireshark and enter “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ip.addr</a:t>
            </a:r>
            <a:r>
              <a:rPr lang="en-US" altLang="ko-KR" sz="1600" b="1" i="1" dirty="0">
                <a:solidFill>
                  <a:srgbClr val="4F403F"/>
                </a:solidFill>
              </a:rPr>
              <a:t> == 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your_IP_address</a:t>
            </a:r>
            <a:r>
              <a:rPr lang="en-US" altLang="ko-KR" sz="1600" b="1" i="1" dirty="0">
                <a:solidFill>
                  <a:srgbClr val="4F403F"/>
                </a:solidFill>
              </a:rPr>
              <a:t>” into the filter, where you obtain 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your_IP_address</a:t>
            </a:r>
            <a:r>
              <a:rPr lang="en-US" altLang="ko-KR" sz="1600" b="1" i="1" dirty="0">
                <a:solidFill>
                  <a:srgbClr val="4F403F"/>
                </a:solidFill>
              </a:rPr>
              <a:t> with ipconfig. This filter removes all packets that neither originate nor are destined to your host.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Start packet capture in Wireshark.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With your browser, visit the Web page: http://www.ietf.org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Stop packet capture. </a:t>
            </a: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F4CD4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1" u="none" strike="noStrike" kern="1200" cap="none" spc="0" normalizeH="0" baseline="0" noProof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59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rot="5400000">
            <a:off x="269785" y="1531607"/>
            <a:ext cx="1128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Index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A3EF01DF-3B19-41ED-AD62-319133FD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333" y="581300"/>
            <a:ext cx="5191125" cy="485775"/>
          </a:xfrm>
        </p:spPr>
        <p:txBody>
          <a:bodyPr>
            <a:normAutofit/>
          </a:bodyPr>
          <a:lstStyle/>
          <a:p>
            <a:r>
              <a:rPr lang="en-US" altLang="ko-KR" sz="2800" b="1" i="1" dirty="0">
                <a:solidFill>
                  <a:srgbClr val="4F403F"/>
                </a:solidFill>
              </a:rPr>
              <a:t>Lab 02-3: DNS</a:t>
            </a:r>
            <a:endParaRPr lang="ko-KR" altLang="en-US" sz="2800" b="1" i="1" dirty="0">
              <a:solidFill>
                <a:srgbClr val="4F403F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863FBB8A-E68E-45A3-9986-AAC406AF1D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26947" y="1066451"/>
            <a:ext cx="6932368" cy="537686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Font typeface="Wingdings 3" panose="05040102010807070707" pitchFamily="18" charset="2"/>
              <a:buNone/>
              <a:defRPr/>
            </a:pPr>
            <a:r>
              <a:rPr lang="en-US" altLang="ko-KR" sz="2000" b="1" i="1" dirty="0">
                <a:solidFill>
                  <a:srgbClr val="576067"/>
                </a:solidFill>
              </a:rPr>
              <a:t>Questions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Locate the DNS query and response messages. Are they sent over UDP or TCP?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What is the destination port for the DNS query message? What is the source port of DNS response message?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To what IP address is the DNS query message sent? Use ipconfig to determine the IP address of your local DNS server. Are these two IP addresses the same? </a:t>
            </a:r>
            <a:endParaRPr lang="en-US" altLang="ko-KR" sz="1600" b="1" i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Examine the DNS query message. What “Type” of DNS query is it? Does the query message contain any “answers”?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Examine the DNS response message. How many “answers” are provided? What do each of these answers contain? </a:t>
            </a:r>
            <a:endParaRPr lang="en-US" altLang="ko-KR" sz="1600" b="1" i="1" dirty="0">
              <a:solidFill>
                <a:srgbClr val="FF0000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F4CD4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1" u="none" strike="noStrike" kern="1200" cap="none" spc="0" normalizeH="0" baseline="0" noProof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43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rot="5400000">
            <a:off x="269785" y="1531607"/>
            <a:ext cx="1128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Index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F4CD4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1" u="none" strike="noStrike" kern="1200" cap="none" spc="0" normalizeH="0" baseline="0" noProof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7DCEF5-FA37-454E-B82F-75056C4D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120" y="2873154"/>
            <a:ext cx="5337739" cy="736320"/>
          </a:xfrm>
        </p:spPr>
        <p:txBody>
          <a:bodyPr>
            <a:normAutofit fontScale="92500"/>
          </a:bodyPr>
          <a:lstStyle/>
          <a:p>
            <a:r>
              <a:rPr lang="en-US" altLang="ko-KR" sz="4400" b="1" i="1" dirty="0">
                <a:solidFill>
                  <a:srgbClr val="4F403F"/>
                </a:solidFill>
              </a:rPr>
              <a:t>Lab 02-1: </a:t>
            </a:r>
            <a:r>
              <a:rPr lang="en-US" altLang="ko-KR" sz="4400" b="1" i="1" dirty="0" err="1">
                <a:solidFill>
                  <a:srgbClr val="4F403F"/>
                </a:solidFill>
              </a:rPr>
              <a:t>nslookup</a:t>
            </a:r>
            <a:endParaRPr lang="ko-KR" altLang="en-US" sz="4400" dirty="0">
              <a:solidFill>
                <a:srgbClr val="4F4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6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DNS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>
                <a:solidFill>
                  <a:srgbClr val="4F403F"/>
                </a:solidFill>
              </a:rPr>
              <a:t>Lab 02-1: </a:t>
            </a:r>
            <a:r>
              <a:rPr lang="en-US" altLang="ko-KR" sz="2400" b="1" i="1" dirty="0" err="1">
                <a:solidFill>
                  <a:srgbClr val="4F403F"/>
                </a:solidFill>
              </a:rPr>
              <a:t>nslookup</a:t>
            </a:r>
            <a:endParaRPr lang="en-US" altLang="ko-KR" sz="2400" b="1" i="1" dirty="0">
              <a:solidFill>
                <a:srgbClr val="64504F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3B609-40DE-4717-B73A-444203421A9A}"/>
              </a:ext>
            </a:extLst>
          </p:cNvPr>
          <p:cNvSpPr/>
          <p:nvPr/>
        </p:nvSpPr>
        <p:spPr>
          <a:xfrm>
            <a:off x="2008472" y="1109311"/>
            <a:ext cx="6096000" cy="6540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Use ipconfig to empty the DNS cache in your host. 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ko-KR" sz="1600" b="1" i="1" dirty="0">
                <a:solidFill>
                  <a:srgbClr val="576067"/>
                </a:solidFill>
              </a:rPr>
              <a:t>ipconfig /</a:t>
            </a:r>
            <a:r>
              <a:rPr lang="en-US" altLang="ko-KR" sz="1600" b="1" i="1" dirty="0" err="1">
                <a:solidFill>
                  <a:srgbClr val="576067"/>
                </a:solidFill>
              </a:rPr>
              <a:t>flushdns</a:t>
            </a:r>
            <a:endParaRPr lang="en-US" altLang="ko-KR" sz="1600" b="1" i="1" dirty="0">
              <a:solidFill>
                <a:srgbClr val="576067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2C76F6-85D7-454F-9711-65CCD6162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49" b="49466"/>
          <a:stretch/>
        </p:blipFill>
        <p:spPr>
          <a:xfrm>
            <a:off x="3003945" y="1812593"/>
            <a:ext cx="7221475" cy="3572222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7647E-8AA6-473B-9DA0-E44894C9DA7D}"/>
              </a:ext>
            </a:extLst>
          </p:cNvPr>
          <p:cNvSpPr txBox="1"/>
          <p:nvPr/>
        </p:nvSpPr>
        <p:spPr>
          <a:xfrm>
            <a:off x="3527890" y="5581467"/>
            <a:ext cx="562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Ipconfig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/</a:t>
            </a:r>
            <a:r>
              <a:rPr lang="en-US" altLang="ko-KR" b="1" dirty="0" err="1">
                <a:solidFill>
                  <a:srgbClr val="576067"/>
                </a:solidFill>
                <a:sym typeface="Wingdings" panose="05000000000000000000" pitchFamily="2" charset="2"/>
              </a:rPr>
              <a:t>flushdns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를 통해서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DNS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를 삭제해준다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20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02-1: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F8F94F-A09C-46F6-83E9-57305CF9896B}"/>
              </a:ext>
            </a:extLst>
          </p:cNvPr>
          <p:cNvSpPr/>
          <p:nvPr/>
        </p:nvSpPr>
        <p:spPr>
          <a:xfrm>
            <a:off x="2008471" y="1109311"/>
            <a:ext cx="942587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  <a:defRPr/>
            </a:pPr>
            <a:r>
              <a:rPr lang="en-US" altLang="ko-KR" sz="1600" b="1" i="1" dirty="0">
                <a:solidFill>
                  <a:srgbClr val="4F403F"/>
                </a:solidFill>
              </a:rPr>
              <a:t>Open Wireshark and enter “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ip.addr</a:t>
            </a:r>
            <a:r>
              <a:rPr lang="en-US" altLang="ko-KR" sz="1600" b="1" i="1" dirty="0">
                <a:solidFill>
                  <a:srgbClr val="4F403F"/>
                </a:solidFill>
              </a:rPr>
              <a:t> == 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your_IP_address</a:t>
            </a:r>
            <a:r>
              <a:rPr lang="en-US" altLang="ko-KR" sz="1600" b="1" i="1" dirty="0">
                <a:solidFill>
                  <a:srgbClr val="4F403F"/>
                </a:solidFill>
              </a:rPr>
              <a:t>” into the filter, where you obtain </a:t>
            </a:r>
            <a:r>
              <a:rPr lang="en-US" altLang="ko-KR" sz="1600" b="1" i="1" dirty="0" err="1">
                <a:solidFill>
                  <a:srgbClr val="4F403F"/>
                </a:solidFill>
              </a:rPr>
              <a:t>your_IP_address</a:t>
            </a:r>
            <a:r>
              <a:rPr lang="en-US" altLang="ko-KR" sz="1600" b="1" i="1" dirty="0">
                <a:solidFill>
                  <a:srgbClr val="4F403F"/>
                </a:solidFill>
              </a:rPr>
              <a:t> with ipconfig. This filter removes all packets that neither originate nor are destined to your host.</a:t>
            </a:r>
            <a:endParaRPr lang="en-US" altLang="ko-KR" sz="1600" b="1" i="1" dirty="0">
              <a:solidFill>
                <a:srgbClr val="576067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8EA0F6-9351-4CD6-B815-DB06C358BB34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DNS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EF3052-5736-45F0-A30E-A6454D37B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018" y="1779792"/>
            <a:ext cx="4485372" cy="4578782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4DA42-09E7-4582-9B69-86C03477B8A5}"/>
              </a:ext>
            </a:extLst>
          </p:cNvPr>
          <p:cNvSpPr txBox="1"/>
          <p:nvPr/>
        </p:nvSpPr>
        <p:spPr>
          <a:xfrm>
            <a:off x="2265966" y="3087442"/>
            <a:ext cx="2652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Ipconfig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를 통해 내 </a:t>
            </a: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IP address</a:t>
            </a:r>
            <a:r>
              <a:rPr lang="ko-KR" altLang="en-US" b="1" dirty="0">
                <a:solidFill>
                  <a:srgbClr val="576067"/>
                </a:solidFill>
                <a:sym typeface="Wingdings" panose="05000000000000000000" pitchFamily="2" charset="2"/>
              </a:rPr>
              <a:t>를 알아냄</a:t>
            </a:r>
            <a:endParaRPr lang="en-US" altLang="ko-KR" b="1" dirty="0">
              <a:solidFill>
                <a:srgbClr val="576067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b="1" dirty="0">
              <a:solidFill>
                <a:srgbClr val="576067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1" dirty="0">
                <a:solidFill>
                  <a:schemeClr val="accent5"/>
                </a:solidFill>
                <a:sym typeface="Wingdings" panose="05000000000000000000" pitchFamily="2" charset="2"/>
              </a:rPr>
              <a:t>내 </a:t>
            </a:r>
            <a:r>
              <a:rPr lang="en-US" altLang="ko-KR" b="1" dirty="0">
                <a:solidFill>
                  <a:schemeClr val="accent5"/>
                </a:solidFill>
                <a:sym typeface="Wingdings" panose="05000000000000000000" pitchFamily="2" charset="2"/>
              </a:rPr>
              <a:t>IP address : 172.16.26.226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5CE43F7-F29E-44F1-8240-5637E5DFEEBC}"/>
              </a:ext>
            </a:extLst>
          </p:cNvPr>
          <p:cNvSpPr/>
          <p:nvPr/>
        </p:nvSpPr>
        <p:spPr>
          <a:xfrm>
            <a:off x="7293694" y="5277851"/>
            <a:ext cx="1378001" cy="1507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1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 02-1: </a:t>
            </a:r>
            <a:r>
              <a:rPr kumimoji="0" lang="en-US" altLang="ko-K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nslookup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F8F94F-A09C-46F6-83E9-57305CF9896B}"/>
              </a:ext>
            </a:extLst>
          </p:cNvPr>
          <p:cNvSpPr/>
          <p:nvPr/>
        </p:nvSpPr>
        <p:spPr>
          <a:xfrm>
            <a:off x="2008471" y="1109311"/>
            <a:ext cx="942587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Open Wireshark and enter “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ip.addr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== 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your_IP_address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 into the filter, where you obtain </a:t>
            </a:r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your_IP_address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with ipconfig. This filter removes all packets that neither originate nor are destined to your host.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8EA0F6-9351-4CD6-B815-DB06C358BB34}"/>
              </a:ext>
            </a:extLst>
          </p:cNvPr>
          <p:cNvSpPr/>
          <p:nvPr/>
        </p:nvSpPr>
        <p:spPr>
          <a:xfrm rot="5400000">
            <a:off x="499016" y="16085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B231DA6-37E0-433E-BE1B-66770023D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66" b="5701"/>
          <a:stretch/>
        </p:blipFill>
        <p:spPr>
          <a:xfrm>
            <a:off x="2414156" y="2058866"/>
            <a:ext cx="8307009" cy="3907857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659CB-8FC1-4774-AAE8-51099EBFF7AE}"/>
              </a:ext>
            </a:extLst>
          </p:cNvPr>
          <p:cNvSpPr txBox="1"/>
          <p:nvPr/>
        </p:nvSpPr>
        <p:spPr>
          <a:xfrm>
            <a:off x="2008471" y="5972049"/>
            <a:ext cx="767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solidFill>
                  <a:srgbClr val="576067"/>
                </a:solidFill>
              </a:rPr>
              <a:t>ip.addr</a:t>
            </a:r>
            <a:r>
              <a:rPr lang="en-US" altLang="ko-KR" b="1" dirty="0">
                <a:solidFill>
                  <a:srgbClr val="576067"/>
                </a:solidFill>
              </a:rPr>
              <a:t> == 172.16.26.226 </a:t>
            </a:r>
            <a:r>
              <a:rPr lang="ko-KR" altLang="en-US" b="1" dirty="0">
                <a:solidFill>
                  <a:srgbClr val="576067"/>
                </a:solidFill>
              </a:rPr>
              <a:t>을 입력해서 </a:t>
            </a:r>
            <a:r>
              <a:rPr lang="en-US" altLang="ko-KR" b="1" dirty="0">
                <a:solidFill>
                  <a:srgbClr val="576067"/>
                </a:solidFill>
              </a:rPr>
              <a:t>Wireshark </a:t>
            </a:r>
            <a:r>
              <a:rPr lang="ko-KR" altLang="en-US" b="1" dirty="0">
                <a:solidFill>
                  <a:srgbClr val="576067"/>
                </a:solidFill>
              </a:rPr>
              <a:t>화면을 </a:t>
            </a:r>
            <a:r>
              <a:rPr lang="en-US" altLang="ko-KR" b="1" dirty="0">
                <a:solidFill>
                  <a:srgbClr val="576067"/>
                </a:solidFill>
              </a:rPr>
              <a:t>capture</a:t>
            </a:r>
            <a:endParaRPr lang="ko-KR" altLang="en-US" b="1" dirty="0">
              <a:solidFill>
                <a:srgbClr val="5760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663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2217</Words>
  <Application>Microsoft Office PowerPoint</Application>
  <PresentationFormat>와이드스크린</PresentationFormat>
  <Paragraphs>261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Bookman Old Style</vt:lpstr>
      <vt:lpstr>Wingdings</vt:lpstr>
      <vt:lpstr>Wingdings 3</vt:lpstr>
      <vt:lpstr>1_Office 테마</vt:lpstr>
      <vt:lpstr>PowerPoint 프레젠테이션</vt:lpstr>
      <vt:lpstr>Lab 02-1: nslookup</vt:lpstr>
      <vt:lpstr>Lab 02-2: nslookup continued</vt:lpstr>
      <vt:lpstr>Lab 02-3: DNS</vt:lpstr>
      <vt:lpstr>Lab 02-3: DNS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이 혜인</cp:lastModifiedBy>
  <cp:revision>329</cp:revision>
  <dcterms:created xsi:type="dcterms:W3CDTF">2017-04-28T07:42:30Z</dcterms:created>
  <dcterms:modified xsi:type="dcterms:W3CDTF">2020-03-05T08:43:36Z</dcterms:modified>
</cp:coreProperties>
</file>