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C1019-8161-44D2-8CF0-6DC05152AC35}" type="datetimeFigureOut">
              <a:rPr lang="ko-KR" altLang="en-US" smtClean="0"/>
              <a:t>2020-10-13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15EAF-7964-4C4B-93BB-667DC0153E0C}" type="slidenum">
              <a:rPr lang="ko-KR" altLang="en-US" smtClean="0"/>
              <a:t>‹#›</a:t>
            </a:fld>
            <a:endParaRPr lang="ko-KR" altLang="en-US"/>
          </a:p>
        </p:txBody>
      </p:sp>
    </p:spTree>
    <p:extLst>
      <p:ext uri="{BB962C8B-B14F-4D97-AF65-F5344CB8AC3E}">
        <p14:creationId xmlns:p14="http://schemas.microsoft.com/office/powerpoint/2010/main" val="51727889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UDP </a:t>
            </a:r>
            <a:r>
              <a:rPr lang="en-US" altLang="ko-KR" dirty="0" err="1"/>
              <a:t>packe</a:t>
            </a:r>
            <a:r>
              <a:rPr lang="ko-KR" altLang="en-US" dirty="0"/>
              <a:t>을 하나 선택함</a:t>
            </a:r>
            <a:r>
              <a:rPr lang="en-US" altLang="ko-KR" dirty="0"/>
              <a:t>.(</a:t>
            </a:r>
            <a:r>
              <a:rPr lang="en-US" altLang="ko-KR" dirty="0" err="1"/>
              <a:t>wireshark</a:t>
            </a:r>
            <a:r>
              <a:rPr lang="ko-KR" altLang="en-US" dirty="0"/>
              <a:t>는 모든 데이터 단위를 </a:t>
            </a:r>
            <a:r>
              <a:rPr lang="en-US" altLang="ko-KR" dirty="0"/>
              <a:t>packet</a:t>
            </a:r>
            <a:r>
              <a:rPr lang="ko-KR" altLang="en-US" dirty="0"/>
              <a:t>이라 칭하기에 </a:t>
            </a:r>
            <a:r>
              <a:rPr lang="en-US" altLang="ko-KR" dirty="0"/>
              <a:t>segment</a:t>
            </a:r>
            <a:r>
              <a:rPr lang="ko-KR" altLang="en-US" dirty="0"/>
              <a:t>라 안하고 여기서 </a:t>
            </a:r>
            <a:r>
              <a:rPr lang="en-US" altLang="ko-KR" dirty="0" err="1"/>
              <a:t>packe</a:t>
            </a:r>
            <a:r>
              <a:rPr lang="ko-KR" altLang="en-US" dirty="0"/>
              <a:t>이라고 </a:t>
            </a:r>
            <a:r>
              <a:rPr lang="ko-KR" altLang="en-US" dirty="0" err="1"/>
              <a:t>말한거다</a:t>
            </a:r>
            <a:r>
              <a:rPr lang="en-US" altLang="ko-KR" dirty="0"/>
              <a:t>.) </a:t>
            </a:r>
            <a:r>
              <a:rPr lang="ko-KR" altLang="en-US" dirty="0"/>
              <a:t>선택해서 얼마나 많은 필드들이 존재하는지 확인해보고 이 필드들의 이름을 써보라</a:t>
            </a:r>
            <a:r>
              <a:rPr lang="en-US" altLang="ko-KR" dirty="0"/>
              <a:t>.</a:t>
            </a:r>
          </a:p>
          <a:p>
            <a:pPr marL="228600" indent="-228600">
              <a:buAutoNum type="arabicPeriod"/>
            </a:pPr>
            <a:endParaRPr lang="ko-KR" altLang="en-US" dirty="0"/>
          </a:p>
        </p:txBody>
      </p:sp>
      <p:sp>
        <p:nvSpPr>
          <p:cNvPr id="4" name="슬라이드 번호 개체 틀 3"/>
          <p:cNvSpPr>
            <a:spLocks noGrp="1"/>
          </p:cNvSpPr>
          <p:nvPr>
            <p:ph type="sldNum" sz="quarter" idx="5"/>
          </p:nvPr>
        </p:nvSpPr>
        <p:spPr/>
        <p:txBody>
          <a:bodyPr/>
          <a:lstStyle/>
          <a:p>
            <a:fld id="{356FE833-AAC3-4FC9-9A10-2846C6EA3530}" type="slidenum">
              <a:rPr lang="ko-KR" altLang="en-US" smtClean="0"/>
              <a:pPr/>
              <a:t>2</a:t>
            </a:fld>
            <a:endParaRPr lang="en-US" altLang="ko-KR"/>
          </a:p>
        </p:txBody>
      </p:sp>
    </p:spTree>
    <p:extLst>
      <p:ext uri="{BB962C8B-B14F-4D97-AF65-F5344CB8AC3E}">
        <p14:creationId xmlns:p14="http://schemas.microsoft.com/office/powerpoint/2010/main" val="330518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ko-KR" altLang="en-US"/>
              <a:t>마스터 제목 스타일 편집</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50011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8775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ko-KR" altLang="en-US"/>
              <a:t>마스터 제목 스타일 편집</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36866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ko-KR" altLang="en-US"/>
              <a:t>마스터 제목 스타일 편집</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ko-KR" altLang="en-US"/>
              <a:t>마스터 텍스트 스타일을 편집하려면 클릭</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178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17024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4"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25213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그림 열 3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ko-KR" altLang="en-US"/>
              <a:t>마스터 제목 스타일 편집</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4"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7074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2287021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30398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6428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09156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9238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22452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7" name="Date Placeholder 2"/>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3"/>
          <p:cNvSpPr>
            <a:spLocks noGrp="1"/>
          </p:cNvSpPr>
          <p:nvPr>
            <p:ph type="ftr" sz="quarter" idx="11"/>
          </p:nvPr>
        </p:nvSpPr>
        <p:spPr/>
        <p:txBody>
          <a:bodyPr/>
          <a:lstStyle/>
          <a:p>
            <a:endParaRPr lang="ko-KR" altLang="en-US"/>
          </a:p>
        </p:txBody>
      </p:sp>
      <p:sp>
        <p:nvSpPr>
          <p:cNvPr id="6" name="Slide Number Placeholder 4"/>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44299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2"/>
          <p:cNvSpPr>
            <a:spLocks noGrp="1"/>
          </p:cNvSpPr>
          <p:nvPr>
            <p:ph type="ftr" sz="quarter" idx="11"/>
          </p:nvPr>
        </p:nvSpPr>
        <p:spPr/>
        <p:txBody>
          <a:bodyPr/>
          <a:lstStyle/>
          <a:p>
            <a:endParaRPr lang="ko-KR" altLang="en-US"/>
          </a:p>
        </p:txBody>
      </p:sp>
      <p:sp>
        <p:nvSpPr>
          <p:cNvPr id="6" name="Slide Number Placeholder 3"/>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195474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7" name="Date Placeholder 4"/>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5" name="Footer Placeholder 5"/>
          <p:cNvSpPr>
            <a:spLocks noGrp="1"/>
          </p:cNvSpPr>
          <p:nvPr>
            <p:ph type="ftr" sz="quarter" idx="11"/>
          </p:nvPr>
        </p:nvSpPr>
        <p:spPr/>
        <p:txBody>
          <a:bodyPr/>
          <a:lstStyle/>
          <a:p>
            <a:endParaRPr lang="ko-KR" altLang="en-US"/>
          </a:p>
        </p:txBody>
      </p:sp>
      <p:sp>
        <p:nvSpPr>
          <p:cNvPr id="6" name="Slide Number Placeholder 6"/>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417285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41624F79-67B3-447D-A780-FBEC9ECDDD84}" type="datetimeFigureOut">
              <a:rPr lang="ko-KR" altLang="en-US" smtClean="0"/>
              <a:t>2020-10-13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351904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624F79-67B3-447D-A780-FBEC9ECDDD84}" type="datetimeFigureOut">
              <a:rPr lang="ko-KR" altLang="en-US" smtClean="0"/>
              <a:t>2020-10-13</a:t>
            </a:fld>
            <a:endParaRPr lang="ko-KR"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ko-KR"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6EFA8C-4785-48FE-BB7D-AF280AA98FF5}" type="slidenum">
              <a:rPr lang="ko-KR" altLang="en-US" smtClean="0"/>
              <a:t>‹#›</a:t>
            </a:fld>
            <a:endParaRPr lang="ko-KR" altLang="en-US"/>
          </a:p>
        </p:txBody>
      </p:sp>
    </p:spTree>
    <p:extLst>
      <p:ext uri="{BB962C8B-B14F-4D97-AF65-F5344CB8AC3E}">
        <p14:creationId xmlns:p14="http://schemas.microsoft.com/office/powerpoint/2010/main" val="28595181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C41DE8-7003-46BF-B32F-69145018A8F7}"/>
              </a:ext>
            </a:extLst>
          </p:cNvPr>
          <p:cNvSpPr>
            <a:spLocks noGrp="1"/>
          </p:cNvSpPr>
          <p:nvPr>
            <p:ph type="ctrTitle"/>
          </p:nvPr>
        </p:nvSpPr>
        <p:spPr/>
        <p:txBody>
          <a:bodyPr/>
          <a:lstStyle/>
          <a:p>
            <a:r>
              <a:rPr lang="en-US" altLang="ko-KR" dirty="0"/>
              <a:t>Lab</a:t>
            </a:r>
            <a:r>
              <a:rPr lang="ko-KR" altLang="en-US" dirty="0"/>
              <a:t> </a:t>
            </a:r>
            <a:r>
              <a:rPr lang="en-US" altLang="ko-KR" dirty="0"/>
              <a:t>04 - UDP</a:t>
            </a:r>
            <a:endParaRPr lang="ko-KR" altLang="en-US" dirty="0"/>
          </a:p>
        </p:txBody>
      </p:sp>
      <p:sp>
        <p:nvSpPr>
          <p:cNvPr id="3" name="부제목 2">
            <a:extLst>
              <a:ext uri="{FF2B5EF4-FFF2-40B4-BE49-F238E27FC236}">
                <a16:creationId xmlns:a16="http://schemas.microsoft.com/office/drawing/2014/main" id="{C38F8AA5-7353-4F9D-A9B0-A3DEC708B9C0}"/>
              </a:ext>
            </a:extLst>
          </p:cNvPr>
          <p:cNvSpPr>
            <a:spLocks noGrp="1"/>
          </p:cNvSpPr>
          <p:nvPr>
            <p:ph type="subTitle" idx="1"/>
          </p:nvPr>
        </p:nvSpPr>
        <p:spPr>
          <a:xfrm>
            <a:off x="1154955" y="4777380"/>
            <a:ext cx="9542638" cy="1570154"/>
          </a:xfrm>
        </p:spPr>
        <p:txBody>
          <a:bodyPr>
            <a:normAutofit lnSpcReduction="10000"/>
          </a:bodyPr>
          <a:lstStyle/>
          <a:p>
            <a:r>
              <a:rPr lang="en-US" altLang="ko-KR" dirty="0" err="1"/>
              <a:t>Sangmyung</a:t>
            </a:r>
            <a:r>
              <a:rPr lang="en-US" altLang="ko-KR" dirty="0"/>
              <a:t> univ.</a:t>
            </a:r>
            <a:r>
              <a:rPr lang="ko-KR" altLang="en-US" dirty="0"/>
              <a:t> </a:t>
            </a:r>
            <a:r>
              <a:rPr lang="en-US" altLang="ko-KR" dirty="0" err="1"/>
              <a:t>seoul</a:t>
            </a:r>
            <a:r>
              <a:rPr lang="ko-KR" altLang="en-US" dirty="0"/>
              <a:t> </a:t>
            </a:r>
            <a:r>
              <a:rPr lang="en-US" altLang="ko-KR" dirty="0"/>
              <a:t>campus</a:t>
            </a:r>
          </a:p>
          <a:p>
            <a:r>
              <a:rPr lang="en-US" altLang="ko-KR" dirty="0"/>
              <a:t>Human-centered ai</a:t>
            </a:r>
            <a:r>
              <a:rPr lang="en-US" altLang="ko-KR" sz="1400" dirty="0"/>
              <a:t>(</a:t>
            </a:r>
            <a:r>
              <a:rPr lang="ko-KR" altLang="en-US" sz="1400" dirty="0" err="1"/>
              <a:t>휴먼지능정보공학전공</a:t>
            </a:r>
            <a:r>
              <a:rPr lang="en-US" altLang="ko-KR" sz="1400" dirty="0"/>
              <a:t>)</a:t>
            </a:r>
          </a:p>
          <a:p>
            <a:r>
              <a:rPr lang="en-US" altLang="ko-KR" dirty="0"/>
              <a:t>201910783</a:t>
            </a:r>
          </a:p>
          <a:p>
            <a:r>
              <a:rPr lang="en-US" altLang="ko-KR" dirty="0"/>
              <a:t>Kim </a:t>
            </a:r>
            <a:r>
              <a:rPr lang="en-US" altLang="ko-KR" dirty="0" err="1"/>
              <a:t>Seong</a:t>
            </a:r>
            <a:r>
              <a:rPr lang="en-US" altLang="ko-KR" dirty="0"/>
              <a:t> </a:t>
            </a:r>
            <a:r>
              <a:rPr lang="en-US" altLang="ko-KR" dirty="0" err="1"/>
              <a:t>hyun</a:t>
            </a:r>
            <a:r>
              <a:rPr lang="en-US" altLang="ko-KR" sz="1600" dirty="0"/>
              <a:t>(</a:t>
            </a:r>
            <a:r>
              <a:rPr lang="ko-KR" altLang="en-US" sz="1600" dirty="0"/>
              <a:t>김성현</a:t>
            </a:r>
            <a:r>
              <a:rPr lang="en-US" altLang="ko-KR" sz="1600" dirty="0"/>
              <a:t>)</a:t>
            </a:r>
          </a:p>
        </p:txBody>
      </p:sp>
    </p:spTree>
    <p:extLst>
      <p:ext uri="{BB962C8B-B14F-4D97-AF65-F5344CB8AC3E}">
        <p14:creationId xmlns:p14="http://schemas.microsoft.com/office/powerpoint/2010/main" val="161881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E92142-1146-4183-ABC3-24C755449658}"/>
              </a:ext>
            </a:extLst>
          </p:cNvPr>
          <p:cNvSpPr>
            <a:spLocks noGrp="1"/>
          </p:cNvSpPr>
          <p:nvPr>
            <p:ph type="title"/>
          </p:nvPr>
        </p:nvSpPr>
        <p:spPr>
          <a:xfrm>
            <a:off x="0" y="0"/>
            <a:ext cx="12192000" cy="1400530"/>
          </a:xfrm>
        </p:spPr>
        <p:txBody>
          <a:bodyPr/>
          <a:lstStyle/>
          <a:p>
            <a:r>
              <a:rPr lang="en-US" altLang="ko-KR" sz="3200" dirty="0"/>
              <a:t>5. What is the largest possible source port number? (Hint: see the hint in 4.) </a:t>
            </a:r>
            <a:br>
              <a:rPr lang="en-US" altLang="ko-KR" sz="3200" dirty="0"/>
            </a:br>
            <a:endParaRPr lang="ko-KR" altLang="en-US" sz="3200" dirty="0"/>
          </a:p>
        </p:txBody>
      </p:sp>
      <p:sp>
        <p:nvSpPr>
          <p:cNvPr id="3" name="내용 개체 틀 2">
            <a:extLst>
              <a:ext uri="{FF2B5EF4-FFF2-40B4-BE49-F238E27FC236}">
                <a16:creationId xmlns:a16="http://schemas.microsoft.com/office/drawing/2014/main" id="{C6E9BEC6-D723-4B62-852C-D5F6293DEBA6}"/>
              </a:ext>
            </a:extLst>
          </p:cNvPr>
          <p:cNvSpPr>
            <a:spLocks noGrp="1"/>
          </p:cNvSpPr>
          <p:nvPr>
            <p:ph idx="1"/>
          </p:nvPr>
        </p:nvSpPr>
        <p:spPr>
          <a:xfrm>
            <a:off x="1103312" y="1603739"/>
            <a:ext cx="9088253" cy="4195481"/>
          </a:xfrm>
        </p:spPr>
        <p:txBody>
          <a:bodyPr/>
          <a:lstStyle/>
          <a:p>
            <a:r>
              <a:rPr lang="en-US" altLang="ko-KR" dirty="0"/>
              <a:t>The largest possible source port number is </a:t>
            </a:r>
            <a:r>
              <a:rPr lang="en-US" altLang="ko-KR" b="1" dirty="0"/>
              <a:t>2</a:t>
            </a:r>
            <a:r>
              <a:rPr lang="en-US" altLang="ko-KR" b="1" baseline="30000" dirty="0"/>
              <a:t>16</a:t>
            </a:r>
            <a:r>
              <a:rPr lang="ko-KR" altLang="en-US" dirty="0"/>
              <a:t> </a:t>
            </a:r>
            <a:r>
              <a:rPr lang="en-US" altLang="ko-KR" dirty="0"/>
              <a:t>– 1 = 65535</a:t>
            </a:r>
          </a:p>
          <a:p>
            <a:r>
              <a:rPr lang="en-US" altLang="ko-KR" dirty="0"/>
              <a:t>UDP packet</a:t>
            </a:r>
            <a:r>
              <a:rPr lang="ko-KR" altLang="en-US" dirty="0"/>
              <a:t>은 </a:t>
            </a:r>
            <a:r>
              <a:rPr lang="en-US" altLang="ko-KR" dirty="0"/>
              <a:t>2bytes, </a:t>
            </a:r>
            <a:r>
              <a:rPr lang="ko-KR" altLang="en-US" dirty="0"/>
              <a:t>즉 </a:t>
            </a:r>
            <a:r>
              <a:rPr lang="en-US" altLang="ko-KR" dirty="0"/>
              <a:t>16bit</a:t>
            </a:r>
            <a:r>
              <a:rPr lang="ko-KR" altLang="en-US" dirty="0"/>
              <a:t>의 </a:t>
            </a:r>
            <a:r>
              <a:rPr lang="en-US" altLang="ko-KR" dirty="0"/>
              <a:t>Source port number field</a:t>
            </a:r>
            <a:r>
              <a:rPr lang="ko-KR" altLang="en-US" dirty="0"/>
              <a:t>로 표현 가능</a:t>
            </a:r>
            <a:endParaRPr lang="en-US" altLang="ko-KR" dirty="0"/>
          </a:p>
          <a:p>
            <a:r>
              <a:rPr lang="ko-KR" altLang="en-US" dirty="0"/>
              <a:t>그러므로 </a:t>
            </a:r>
            <a:r>
              <a:rPr lang="en-US" altLang="ko-KR" dirty="0"/>
              <a:t> </a:t>
            </a:r>
            <a:r>
              <a:rPr lang="ko-KR" altLang="en-US" dirty="0"/>
              <a:t>표현되는 숫자는 각 </a:t>
            </a:r>
            <a:r>
              <a:rPr lang="en-US" altLang="ko-KR" dirty="0"/>
              <a:t>byte</a:t>
            </a:r>
            <a:r>
              <a:rPr lang="ko-KR" altLang="en-US" dirty="0"/>
              <a:t>의 </a:t>
            </a:r>
            <a:r>
              <a:rPr lang="en-US" altLang="ko-KR" dirty="0"/>
              <a:t>bit</a:t>
            </a:r>
            <a:r>
              <a:rPr lang="ko-KR" altLang="en-US" dirty="0"/>
              <a:t>당 </a:t>
            </a:r>
            <a:r>
              <a:rPr lang="en-US" altLang="ko-KR" dirty="0"/>
              <a:t>0, 1</a:t>
            </a:r>
            <a:r>
              <a:rPr lang="ko-KR" altLang="en-US" dirty="0"/>
              <a:t>의 </a:t>
            </a:r>
            <a:r>
              <a:rPr lang="en-US" altLang="ko-KR" dirty="0"/>
              <a:t>2</a:t>
            </a:r>
            <a:r>
              <a:rPr lang="ko-KR" altLang="en-US" dirty="0"/>
              <a:t>가지가 나오고 이게 총 </a:t>
            </a:r>
            <a:r>
              <a:rPr lang="en-US" altLang="ko-KR" dirty="0"/>
              <a:t>16</a:t>
            </a:r>
            <a:r>
              <a:rPr lang="ko-KR" altLang="en-US" dirty="0"/>
              <a:t>개가 있으니 </a:t>
            </a:r>
            <a:r>
              <a:rPr lang="en-US" altLang="ko-KR" dirty="0"/>
              <a:t>2</a:t>
            </a:r>
            <a:r>
              <a:rPr lang="ko-KR" altLang="en-US" dirty="0"/>
              <a:t>의 </a:t>
            </a:r>
            <a:r>
              <a:rPr lang="en-US" altLang="ko-KR" dirty="0"/>
              <a:t>16</a:t>
            </a:r>
            <a:r>
              <a:rPr lang="ko-KR" altLang="en-US" dirty="0"/>
              <a:t>승에 </a:t>
            </a:r>
            <a:r>
              <a:rPr lang="en-US" altLang="ko-KR" dirty="0"/>
              <a:t>1</a:t>
            </a:r>
            <a:r>
              <a:rPr lang="ko-KR" altLang="en-US" dirty="0"/>
              <a:t>을 뺀 </a:t>
            </a:r>
            <a:r>
              <a:rPr lang="en-US" altLang="ko-KR" dirty="0"/>
              <a:t>65535</a:t>
            </a:r>
            <a:r>
              <a:rPr lang="ko-KR" altLang="en-US" dirty="0"/>
              <a:t>이다</a:t>
            </a:r>
            <a:r>
              <a:rPr lang="en-US" altLang="ko-KR" dirty="0"/>
              <a:t>.</a:t>
            </a:r>
            <a:endParaRPr lang="ko-KR" altLang="en-US" dirty="0"/>
          </a:p>
        </p:txBody>
      </p:sp>
    </p:spTree>
    <p:extLst>
      <p:ext uri="{BB962C8B-B14F-4D97-AF65-F5344CB8AC3E}">
        <p14:creationId xmlns:p14="http://schemas.microsoft.com/office/powerpoint/2010/main" val="49497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25FC6C-50B1-4EB5-9B5E-172FBC4BBDF9}"/>
              </a:ext>
            </a:extLst>
          </p:cNvPr>
          <p:cNvSpPr>
            <a:spLocks noGrp="1"/>
          </p:cNvSpPr>
          <p:nvPr>
            <p:ph type="title"/>
          </p:nvPr>
        </p:nvSpPr>
        <p:spPr>
          <a:xfrm>
            <a:off x="0" y="0"/>
            <a:ext cx="12192000" cy="1331495"/>
          </a:xfrm>
        </p:spPr>
        <p:txBody>
          <a:bodyPr/>
          <a:lstStyle/>
          <a:p>
            <a:r>
              <a:rPr lang="en-US" altLang="ko-KR" sz="2400" dirty="0"/>
              <a:t>6. What is the protocol number for UDP? Give your answer in both hexadecimal and decimal notation. To answer this question, you’ll need to look into the Protocol field of the IP packet containing this UDP segment. </a:t>
            </a:r>
            <a:br>
              <a:rPr lang="en-US" altLang="ko-KR" sz="2400" dirty="0"/>
            </a:br>
            <a:endParaRPr lang="ko-KR" altLang="en-US" sz="2400" dirty="0"/>
          </a:p>
        </p:txBody>
      </p:sp>
      <p:pic>
        <p:nvPicPr>
          <p:cNvPr id="5" name="내용 개체 틀 4">
            <a:extLst>
              <a:ext uri="{FF2B5EF4-FFF2-40B4-BE49-F238E27FC236}">
                <a16:creationId xmlns:a16="http://schemas.microsoft.com/office/drawing/2014/main" id="{FA8F4926-8FEB-48C4-B376-DFE752D3A6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414" y="1446050"/>
            <a:ext cx="6678819" cy="2655434"/>
          </a:xfrm>
        </p:spPr>
      </p:pic>
      <p:sp>
        <p:nvSpPr>
          <p:cNvPr id="6" name="액자 5">
            <a:extLst>
              <a:ext uri="{FF2B5EF4-FFF2-40B4-BE49-F238E27FC236}">
                <a16:creationId xmlns:a16="http://schemas.microsoft.com/office/drawing/2014/main" id="{1497432E-EEDD-4361-A5F6-10F1D1841AC9}"/>
              </a:ext>
            </a:extLst>
          </p:cNvPr>
          <p:cNvSpPr/>
          <p:nvPr/>
        </p:nvSpPr>
        <p:spPr>
          <a:xfrm>
            <a:off x="2689934" y="3195961"/>
            <a:ext cx="1606858" cy="2330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D876695F-7E6B-4252-BB8C-650CF01B911A}"/>
              </a:ext>
            </a:extLst>
          </p:cNvPr>
          <p:cNvSpPr txBox="1"/>
          <p:nvPr/>
        </p:nvSpPr>
        <p:spPr>
          <a:xfrm>
            <a:off x="2219417" y="4474346"/>
            <a:ext cx="4575291" cy="923330"/>
          </a:xfrm>
          <a:prstGeom prst="rect">
            <a:avLst/>
          </a:prstGeom>
          <a:noFill/>
        </p:spPr>
        <p:txBody>
          <a:bodyPr wrap="none" rtlCol="0">
            <a:spAutoFit/>
          </a:bodyPr>
          <a:lstStyle/>
          <a:p>
            <a:r>
              <a:rPr lang="en-US" altLang="ko-KR" dirty="0"/>
              <a:t>Protocol</a:t>
            </a:r>
            <a:r>
              <a:rPr lang="ko-KR" altLang="en-US" dirty="0"/>
              <a:t> </a:t>
            </a:r>
            <a:r>
              <a:rPr lang="en-US" altLang="ko-KR" dirty="0"/>
              <a:t>number for UDP: 17</a:t>
            </a:r>
          </a:p>
          <a:p>
            <a:r>
              <a:rPr lang="en-US" altLang="ko-KR" dirty="0">
                <a:sym typeface="Wingdings" panose="05000000000000000000" pitchFamily="2" charset="2"/>
              </a:rPr>
              <a:t>hexadecimal notation(16</a:t>
            </a:r>
            <a:r>
              <a:rPr lang="ko-KR" altLang="en-US" dirty="0">
                <a:sym typeface="Wingdings" panose="05000000000000000000" pitchFamily="2" charset="2"/>
              </a:rPr>
              <a:t>진수</a:t>
            </a:r>
            <a:r>
              <a:rPr lang="en-US" altLang="ko-KR" dirty="0">
                <a:sym typeface="Wingdings" panose="05000000000000000000" pitchFamily="2" charset="2"/>
              </a:rPr>
              <a:t>) = 0x11</a:t>
            </a:r>
          </a:p>
          <a:p>
            <a:r>
              <a:rPr lang="en-US" altLang="ko-KR" dirty="0">
                <a:sym typeface="Wingdings" panose="05000000000000000000" pitchFamily="2" charset="2"/>
              </a:rPr>
              <a:t>decimal notation(10</a:t>
            </a:r>
            <a:r>
              <a:rPr lang="ko-KR" altLang="en-US" dirty="0">
                <a:sym typeface="Wingdings" panose="05000000000000000000" pitchFamily="2" charset="2"/>
              </a:rPr>
              <a:t>진수</a:t>
            </a:r>
            <a:r>
              <a:rPr lang="en-US" altLang="ko-KR" dirty="0">
                <a:sym typeface="Wingdings" panose="05000000000000000000" pitchFamily="2" charset="2"/>
              </a:rPr>
              <a:t>) = 17</a:t>
            </a:r>
            <a:endParaRPr lang="ko-KR" altLang="en-US" dirty="0"/>
          </a:p>
        </p:txBody>
      </p:sp>
    </p:spTree>
    <p:extLst>
      <p:ext uri="{BB962C8B-B14F-4D97-AF65-F5344CB8AC3E}">
        <p14:creationId xmlns:p14="http://schemas.microsoft.com/office/powerpoint/2010/main" val="217136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100A51-BA56-4C6F-8657-1A0D6A6E58F8}"/>
              </a:ext>
            </a:extLst>
          </p:cNvPr>
          <p:cNvSpPr>
            <a:spLocks noGrp="1"/>
          </p:cNvSpPr>
          <p:nvPr>
            <p:ph type="title"/>
          </p:nvPr>
        </p:nvSpPr>
        <p:spPr>
          <a:xfrm>
            <a:off x="0" y="0"/>
            <a:ext cx="12192000" cy="1400530"/>
          </a:xfrm>
        </p:spPr>
        <p:txBody>
          <a:bodyPr/>
          <a:lstStyle/>
          <a:p>
            <a:r>
              <a:rPr lang="en-US" altLang="ko-KR" sz="2000" dirty="0"/>
              <a:t>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br>
              <a:rPr lang="en-US" altLang="ko-KR" sz="2000" dirty="0"/>
            </a:br>
            <a:endParaRPr lang="ko-KR" altLang="en-US" sz="2000" dirty="0"/>
          </a:p>
        </p:txBody>
      </p:sp>
      <p:sp>
        <p:nvSpPr>
          <p:cNvPr id="3" name="내용 개체 틀 2">
            <a:extLst>
              <a:ext uri="{FF2B5EF4-FFF2-40B4-BE49-F238E27FC236}">
                <a16:creationId xmlns:a16="http://schemas.microsoft.com/office/drawing/2014/main" id="{10189FB6-4CB1-4F8F-904C-8EAA34E1C415}"/>
              </a:ext>
            </a:extLst>
          </p:cNvPr>
          <p:cNvSpPr>
            <a:spLocks noGrp="1"/>
          </p:cNvSpPr>
          <p:nvPr>
            <p:ph idx="1"/>
          </p:nvPr>
        </p:nvSpPr>
        <p:spPr>
          <a:xfrm>
            <a:off x="0" y="1493626"/>
            <a:ext cx="5617084" cy="255276"/>
          </a:xfrm>
        </p:spPr>
        <p:txBody>
          <a:bodyPr>
            <a:normAutofit lnSpcReduction="10000"/>
          </a:bodyPr>
          <a:lstStyle/>
          <a:p>
            <a:r>
              <a:rPr lang="en-US" altLang="ko-KR" sz="1100" b="1" dirty="0">
                <a:solidFill>
                  <a:srgbClr val="FF0000"/>
                </a:solidFill>
              </a:rPr>
              <a:t>(</a:t>
            </a:r>
            <a:r>
              <a:rPr lang="ko-KR" altLang="en-US" sz="1100" b="1" dirty="0">
                <a:solidFill>
                  <a:srgbClr val="FF0000"/>
                </a:solidFill>
              </a:rPr>
              <a:t>지금까지 봤던 </a:t>
            </a:r>
            <a:r>
              <a:rPr lang="en-US" altLang="ko-KR" sz="1100" b="1" dirty="0">
                <a:solidFill>
                  <a:srgbClr val="FF0000"/>
                </a:solidFill>
              </a:rPr>
              <a:t>packet</a:t>
            </a:r>
            <a:r>
              <a:rPr lang="ko-KR" altLang="en-US" sz="1100" b="1" dirty="0">
                <a:solidFill>
                  <a:srgbClr val="FF0000"/>
                </a:solidFill>
              </a:rPr>
              <a:t>이 아닌 서로 </a:t>
            </a:r>
            <a:r>
              <a:rPr lang="en-US" altLang="ko-KR" sz="1100" b="1" dirty="0">
                <a:solidFill>
                  <a:srgbClr val="FF0000"/>
                </a:solidFill>
              </a:rPr>
              <a:t>pair </a:t>
            </a:r>
            <a:r>
              <a:rPr lang="ko-KR" altLang="en-US" sz="1100" b="1" dirty="0">
                <a:solidFill>
                  <a:srgbClr val="FF0000"/>
                </a:solidFill>
              </a:rPr>
              <a:t>표시가 된 </a:t>
            </a:r>
            <a:r>
              <a:rPr lang="en-US" altLang="ko-KR" sz="1100" b="1" dirty="0">
                <a:solidFill>
                  <a:srgbClr val="FF0000"/>
                </a:solidFill>
              </a:rPr>
              <a:t>UDP packet</a:t>
            </a:r>
            <a:r>
              <a:rPr lang="ko-KR" altLang="en-US" sz="1100" b="1" dirty="0">
                <a:solidFill>
                  <a:srgbClr val="FF0000"/>
                </a:solidFill>
              </a:rPr>
              <a:t>들을 </a:t>
            </a:r>
            <a:r>
              <a:rPr lang="ko-KR" altLang="en-US" sz="1100" b="1" dirty="0" err="1">
                <a:solidFill>
                  <a:srgbClr val="FF0000"/>
                </a:solidFill>
              </a:rPr>
              <a:t>캡쳐하였음</a:t>
            </a:r>
            <a:r>
              <a:rPr lang="en-US" altLang="ko-KR" sz="1100" b="1" dirty="0">
                <a:solidFill>
                  <a:srgbClr val="FF0000"/>
                </a:solidFill>
              </a:rPr>
              <a:t>)</a:t>
            </a:r>
            <a:endParaRPr lang="ko-KR" altLang="en-US" sz="1100" b="1" dirty="0">
              <a:solidFill>
                <a:srgbClr val="FF0000"/>
              </a:solidFill>
            </a:endParaRPr>
          </a:p>
        </p:txBody>
      </p:sp>
      <p:pic>
        <p:nvPicPr>
          <p:cNvPr id="5" name="그림 4">
            <a:extLst>
              <a:ext uri="{FF2B5EF4-FFF2-40B4-BE49-F238E27FC236}">
                <a16:creationId xmlns:a16="http://schemas.microsoft.com/office/drawing/2014/main" id="{E41AF7A0-77E9-4EE5-8D50-EB58B50D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40" y="1841998"/>
            <a:ext cx="8550381" cy="3970364"/>
          </a:xfrm>
          <a:prstGeom prst="rect">
            <a:avLst/>
          </a:prstGeom>
        </p:spPr>
      </p:pic>
      <p:sp>
        <p:nvSpPr>
          <p:cNvPr id="6" name="액자 5">
            <a:extLst>
              <a:ext uri="{FF2B5EF4-FFF2-40B4-BE49-F238E27FC236}">
                <a16:creationId xmlns:a16="http://schemas.microsoft.com/office/drawing/2014/main" id="{0F997CA5-86DB-42D1-B324-05FB04B363D8}"/>
              </a:ext>
            </a:extLst>
          </p:cNvPr>
          <p:cNvSpPr/>
          <p:nvPr/>
        </p:nvSpPr>
        <p:spPr>
          <a:xfrm>
            <a:off x="461640" y="4074850"/>
            <a:ext cx="1837677" cy="461639"/>
          </a:xfrm>
          <a:prstGeom prst="frame">
            <a:avLst>
              <a:gd name="adj1" fmla="val 4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D8758049-993C-4D63-AC75-150C6CD6911F}"/>
              </a:ext>
            </a:extLst>
          </p:cNvPr>
          <p:cNvSpPr txBox="1"/>
          <p:nvPr/>
        </p:nvSpPr>
        <p:spPr>
          <a:xfrm>
            <a:off x="8389398" y="1370693"/>
            <a:ext cx="3866764" cy="369332"/>
          </a:xfrm>
          <a:prstGeom prst="rect">
            <a:avLst/>
          </a:prstGeom>
          <a:noFill/>
        </p:spPr>
        <p:txBody>
          <a:bodyPr wrap="none" rtlCol="0">
            <a:spAutoFit/>
          </a:bodyPr>
          <a:lstStyle/>
          <a:p>
            <a:r>
              <a:rPr lang="en-US" altLang="ko-KR" dirty="0">
                <a:solidFill>
                  <a:srgbClr val="00B0F0"/>
                </a:solidFill>
              </a:rPr>
              <a:t>First UDP packet(</a:t>
            </a:r>
            <a:r>
              <a:rPr lang="en-US" altLang="ko-KR" dirty="0" err="1">
                <a:solidFill>
                  <a:srgbClr val="00B0F0"/>
                </a:solidFill>
              </a:rPr>
              <a:t>sended</a:t>
            </a:r>
            <a:r>
              <a:rPr lang="en-US" altLang="ko-KR" dirty="0">
                <a:solidFill>
                  <a:srgbClr val="00B0F0"/>
                </a:solidFill>
              </a:rPr>
              <a:t> packet)</a:t>
            </a:r>
            <a:endParaRPr lang="ko-KR" altLang="en-US" dirty="0">
              <a:solidFill>
                <a:srgbClr val="00B0F0"/>
              </a:solidFill>
            </a:endParaRPr>
          </a:p>
        </p:txBody>
      </p:sp>
      <p:sp>
        <p:nvSpPr>
          <p:cNvPr id="8" name="TextBox 7">
            <a:extLst>
              <a:ext uri="{FF2B5EF4-FFF2-40B4-BE49-F238E27FC236}">
                <a16:creationId xmlns:a16="http://schemas.microsoft.com/office/drawing/2014/main" id="{E14EE9AE-A42C-4DE7-9CEA-D332C61F49B9}"/>
              </a:ext>
            </a:extLst>
          </p:cNvPr>
          <p:cNvSpPr txBox="1"/>
          <p:nvPr/>
        </p:nvSpPr>
        <p:spPr>
          <a:xfrm>
            <a:off x="8728821" y="1839208"/>
            <a:ext cx="2757486" cy="646331"/>
          </a:xfrm>
          <a:prstGeom prst="rect">
            <a:avLst/>
          </a:prstGeom>
          <a:noFill/>
        </p:spPr>
        <p:txBody>
          <a:bodyPr wrap="none" rtlCol="0">
            <a:spAutoFit/>
          </a:bodyPr>
          <a:lstStyle/>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Source port: 64739</a:t>
            </a:r>
          </a:p>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Destination port: 443</a:t>
            </a:r>
            <a:endParaRPr lang="ko-KR" altLang="en-US" dirty="0">
              <a:solidFill>
                <a:srgbClr val="00B0F0"/>
              </a:solidFill>
            </a:endParaRPr>
          </a:p>
        </p:txBody>
      </p:sp>
      <p:sp>
        <p:nvSpPr>
          <p:cNvPr id="9" name="TextBox 8">
            <a:extLst>
              <a:ext uri="{FF2B5EF4-FFF2-40B4-BE49-F238E27FC236}">
                <a16:creationId xmlns:a16="http://schemas.microsoft.com/office/drawing/2014/main" id="{91ECD9E5-FBB5-44E6-8863-A5BE16F06627}"/>
              </a:ext>
            </a:extLst>
          </p:cNvPr>
          <p:cNvSpPr txBox="1"/>
          <p:nvPr/>
        </p:nvSpPr>
        <p:spPr>
          <a:xfrm rot="10800000" flipV="1">
            <a:off x="8785907" y="4563977"/>
            <a:ext cx="3073746" cy="923330"/>
          </a:xfrm>
          <a:prstGeom prst="rect">
            <a:avLst/>
          </a:prstGeom>
          <a:noFill/>
        </p:spPr>
        <p:txBody>
          <a:bodyPr wrap="square" rtlCol="0">
            <a:spAutoFit/>
          </a:bodyPr>
          <a:lstStyle/>
          <a:p>
            <a:r>
              <a:rPr lang="en-US" altLang="ko-KR" dirty="0"/>
              <a:t>Pair</a:t>
            </a:r>
            <a:r>
              <a:rPr lang="ko-KR" altLang="en-US" dirty="0"/>
              <a:t>를 이루는 </a:t>
            </a:r>
            <a:r>
              <a:rPr lang="en-US" altLang="ko-KR" dirty="0"/>
              <a:t>response</a:t>
            </a:r>
            <a:r>
              <a:rPr lang="ko-KR" altLang="en-US" dirty="0"/>
              <a:t>인 </a:t>
            </a:r>
            <a:r>
              <a:rPr lang="en-US" altLang="ko-KR" dirty="0"/>
              <a:t>packet</a:t>
            </a:r>
            <a:r>
              <a:rPr lang="ko-KR" altLang="en-US" dirty="0"/>
              <a:t>은 </a:t>
            </a:r>
            <a:r>
              <a:rPr lang="en-US" altLang="ko-KR" dirty="0"/>
              <a:t>135</a:t>
            </a:r>
            <a:r>
              <a:rPr lang="ko-KR" altLang="en-US" dirty="0"/>
              <a:t>번에 위치했다</a:t>
            </a:r>
            <a:r>
              <a:rPr lang="en-US" altLang="ko-KR" dirty="0"/>
              <a:t>.</a:t>
            </a:r>
            <a:endParaRPr lang="ko-KR" altLang="en-US" dirty="0"/>
          </a:p>
        </p:txBody>
      </p:sp>
    </p:spTree>
    <p:extLst>
      <p:ext uri="{BB962C8B-B14F-4D97-AF65-F5344CB8AC3E}">
        <p14:creationId xmlns:p14="http://schemas.microsoft.com/office/powerpoint/2010/main" val="127573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5DB9FCE9-A561-4952-9D09-22F467E29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620" y="1839208"/>
            <a:ext cx="7417639" cy="4195762"/>
          </a:xfrm>
        </p:spPr>
      </p:pic>
      <p:sp>
        <p:nvSpPr>
          <p:cNvPr id="4" name="제목 1">
            <a:extLst>
              <a:ext uri="{FF2B5EF4-FFF2-40B4-BE49-F238E27FC236}">
                <a16:creationId xmlns:a16="http://schemas.microsoft.com/office/drawing/2014/main" id="{7107D82F-2468-40EF-9404-585274506BDE}"/>
              </a:ext>
            </a:extLst>
          </p:cNvPr>
          <p:cNvSpPr txBox="1">
            <a:spLocks/>
          </p:cNvSpPr>
          <p:nvPr/>
        </p:nvSpPr>
        <p:spPr>
          <a:xfrm>
            <a:off x="0" y="0"/>
            <a:ext cx="12192000" cy="140053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2000" dirty="0"/>
              <a:t>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br>
              <a:rPr lang="en-US" altLang="ko-KR" sz="2000" dirty="0"/>
            </a:br>
            <a:endParaRPr lang="ko-KR" altLang="en-US" sz="2000" dirty="0"/>
          </a:p>
        </p:txBody>
      </p:sp>
      <p:sp>
        <p:nvSpPr>
          <p:cNvPr id="5" name="내용 개체 틀 2">
            <a:extLst>
              <a:ext uri="{FF2B5EF4-FFF2-40B4-BE49-F238E27FC236}">
                <a16:creationId xmlns:a16="http://schemas.microsoft.com/office/drawing/2014/main" id="{926B8D7A-F221-45C1-9F2A-BE3457DF6BB2}"/>
              </a:ext>
            </a:extLst>
          </p:cNvPr>
          <p:cNvSpPr txBox="1">
            <a:spLocks/>
          </p:cNvSpPr>
          <p:nvPr/>
        </p:nvSpPr>
        <p:spPr>
          <a:xfrm>
            <a:off x="0" y="1493626"/>
            <a:ext cx="5617084" cy="255276"/>
          </a:xfrm>
          <a:prstGeom prst="rect">
            <a:avLst/>
          </a:prstGeom>
        </p:spPr>
        <p:txBody>
          <a:bodyPr vert="horz" lIns="91440" tIns="45720" rIns="91440" bIns="45720" rtlCol="0">
            <a:normAutofit lnSpcReduction="10000"/>
          </a:bodyPr>
          <a:lst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ko-KR" sz="1100" b="1">
                <a:solidFill>
                  <a:srgbClr val="FF0000"/>
                </a:solidFill>
              </a:rPr>
              <a:t>(</a:t>
            </a:r>
            <a:r>
              <a:rPr lang="ko-KR" altLang="en-US" sz="1100" b="1">
                <a:solidFill>
                  <a:srgbClr val="FF0000"/>
                </a:solidFill>
              </a:rPr>
              <a:t>지금까지 봤던 </a:t>
            </a:r>
            <a:r>
              <a:rPr lang="en-US" altLang="ko-KR" sz="1100" b="1">
                <a:solidFill>
                  <a:srgbClr val="FF0000"/>
                </a:solidFill>
              </a:rPr>
              <a:t>packet</a:t>
            </a:r>
            <a:r>
              <a:rPr lang="ko-KR" altLang="en-US" sz="1100" b="1">
                <a:solidFill>
                  <a:srgbClr val="FF0000"/>
                </a:solidFill>
              </a:rPr>
              <a:t>이 아닌 서로 </a:t>
            </a:r>
            <a:r>
              <a:rPr lang="en-US" altLang="ko-KR" sz="1100" b="1">
                <a:solidFill>
                  <a:srgbClr val="FF0000"/>
                </a:solidFill>
              </a:rPr>
              <a:t>pair </a:t>
            </a:r>
            <a:r>
              <a:rPr lang="ko-KR" altLang="en-US" sz="1100" b="1">
                <a:solidFill>
                  <a:srgbClr val="FF0000"/>
                </a:solidFill>
              </a:rPr>
              <a:t>표시가 된 </a:t>
            </a:r>
            <a:r>
              <a:rPr lang="en-US" altLang="ko-KR" sz="1100" b="1">
                <a:solidFill>
                  <a:srgbClr val="FF0000"/>
                </a:solidFill>
              </a:rPr>
              <a:t>UDP packet</a:t>
            </a:r>
            <a:r>
              <a:rPr lang="ko-KR" altLang="en-US" sz="1100" b="1">
                <a:solidFill>
                  <a:srgbClr val="FF0000"/>
                </a:solidFill>
              </a:rPr>
              <a:t>들을 캡쳐하였음</a:t>
            </a:r>
            <a:r>
              <a:rPr lang="en-US" altLang="ko-KR" sz="1100" b="1">
                <a:solidFill>
                  <a:srgbClr val="FF0000"/>
                </a:solidFill>
              </a:rPr>
              <a:t>)</a:t>
            </a:r>
            <a:endParaRPr lang="ko-KR" altLang="en-US" sz="1100" b="1" dirty="0">
              <a:solidFill>
                <a:srgbClr val="FF0000"/>
              </a:solidFill>
            </a:endParaRPr>
          </a:p>
        </p:txBody>
      </p:sp>
      <p:sp>
        <p:nvSpPr>
          <p:cNvPr id="6" name="TextBox 5">
            <a:extLst>
              <a:ext uri="{FF2B5EF4-FFF2-40B4-BE49-F238E27FC236}">
                <a16:creationId xmlns:a16="http://schemas.microsoft.com/office/drawing/2014/main" id="{270F8D63-B1BA-4235-8A90-5B1D8E542396}"/>
              </a:ext>
            </a:extLst>
          </p:cNvPr>
          <p:cNvSpPr txBox="1"/>
          <p:nvPr/>
        </p:nvSpPr>
        <p:spPr>
          <a:xfrm>
            <a:off x="8389398" y="1370693"/>
            <a:ext cx="4007828" cy="369332"/>
          </a:xfrm>
          <a:prstGeom prst="rect">
            <a:avLst/>
          </a:prstGeom>
          <a:noFill/>
        </p:spPr>
        <p:txBody>
          <a:bodyPr wrap="none" rtlCol="0">
            <a:spAutoFit/>
          </a:bodyPr>
          <a:lstStyle/>
          <a:p>
            <a:r>
              <a:rPr lang="en-US" altLang="ko-KR" dirty="0">
                <a:solidFill>
                  <a:srgbClr val="00B0F0"/>
                </a:solidFill>
              </a:rPr>
              <a:t>second UDP packet(reply packet)</a:t>
            </a:r>
            <a:endParaRPr lang="ko-KR" altLang="en-US" dirty="0">
              <a:solidFill>
                <a:srgbClr val="00B0F0"/>
              </a:solidFill>
            </a:endParaRPr>
          </a:p>
        </p:txBody>
      </p:sp>
      <p:sp>
        <p:nvSpPr>
          <p:cNvPr id="7" name="TextBox 6">
            <a:extLst>
              <a:ext uri="{FF2B5EF4-FFF2-40B4-BE49-F238E27FC236}">
                <a16:creationId xmlns:a16="http://schemas.microsoft.com/office/drawing/2014/main" id="{7C79C94B-F08C-47E1-ABFC-AA07A16F55F4}"/>
              </a:ext>
            </a:extLst>
          </p:cNvPr>
          <p:cNvSpPr txBox="1"/>
          <p:nvPr/>
        </p:nvSpPr>
        <p:spPr>
          <a:xfrm>
            <a:off x="8728821" y="1839208"/>
            <a:ext cx="3013967" cy="646331"/>
          </a:xfrm>
          <a:prstGeom prst="rect">
            <a:avLst/>
          </a:prstGeom>
          <a:noFill/>
        </p:spPr>
        <p:txBody>
          <a:bodyPr wrap="none" rtlCol="0">
            <a:spAutoFit/>
          </a:bodyPr>
          <a:lstStyle/>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Source port: 443</a:t>
            </a:r>
          </a:p>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Destination port: 64739</a:t>
            </a:r>
            <a:endParaRPr lang="ko-KR" altLang="en-US" dirty="0">
              <a:solidFill>
                <a:srgbClr val="00B0F0"/>
              </a:solidFill>
            </a:endParaRPr>
          </a:p>
        </p:txBody>
      </p:sp>
      <p:sp>
        <p:nvSpPr>
          <p:cNvPr id="10" name="액자 9">
            <a:extLst>
              <a:ext uri="{FF2B5EF4-FFF2-40B4-BE49-F238E27FC236}">
                <a16:creationId xmlns:a16="http://schemas.microsoft.com/office/drawing/2014/main" id="{EC07322C-C49B-41CC-A772-ED2F57E81658}"/>
              </a:ext>
            </a:extLst>
          </p:cNvPr>
          <p:cNvSpPr/>
          <p:nvPr/>
        </p:nvSpPr>
        <p:spPr>
          <a:xfrm>
            <a:off x="648070" y="4083728"/>
            <a:ext cx="1953087" cy="47051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0382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928E1790-F7E4-4F3B-8B98-5ACCB1CE48FF}"/>
              </a:ext>
            </a:extLst>
          </p:cNvPr>
          <p:cNvSpPr>
            <a:spLocks noGrp="1"/>
          </p:cNvSpPr>
          <p:nvPr>
            <p:ph idx="1"/>
          </p:nvPr>
        </p:nvSpPr>
        <p:spPr>
          <a:xfrm>
            <a:off x="1103312" y="2052918"/>
            <a:ext cx="8946541" cy="2250525"/>
          </a:xfrm>
        </p:spPr>
        <p:txBody>
          <a:bodyPr/>
          <a:lstStyle/>
          <a:p>
            <a:r>
              <a:rPr lang="en-US" altLang="ko-KR" dirty="0" err="1"/>
              <a:t>Sended</a:t>
            </a:r>
            <a:r>
              <a:rPr lang="en-US" altLang="ko-KR" dirty="0"/>
              <a:t>, </a:t>
            </a:r>
            <a:r>
              <a:rPr lang="ko-KR" altLang="en-US" dirty="0"/>
              <a:t>전송된 </a:t>
            </a:r>
            <a:r>
              <a:rPr lang="en-US" altLang="ko-KR" dirty="0"/>
              <a:t>packet</a:t>
            </a:r>
            <a:r>
              <a:rPr lang="ko-KR" altLang="en-US" dirty="0"/>
              <a:t>의 </a:t>
            </a:r>
            <a:r>
              <a:rPr lang="en-US" altLang="ko-KR" dirty="0"/>
              <a:t>source port</a:t>
            </a:r>
            <a:r>
              <a:rPr lang="ko-KR" altLang="en-US" dirty="0"/>
              <a:t>가 </a:t>
            </a:r>
            <a:r>
              <a:rPr lang="en-US" altLang="ko-KR" dirty="0"/>
              <a:t>reply, </a:t>
            </a:r>
            <a:r>
              <a:rPr lang="ko-KR" altLang="en-US" dirty="0"/>
              <a:t>응답한 </a:t>
            </a:r>
            <a:r>
              <a:rPr lang="en-US" altLang="ko-KR" dirty="0" err="1"/>
              <a:t>packe</a:t>
            </a:r>
            <a:r>
              <a:rPr lang="ko-KR" altLang="en-US" dirty="0"/>
              <a:t>의 </a:t>
            </a:r>
            <a:r>
              <a:rPr lang="en-US" altLang="ko-KR" dirty="0"/>
              <a:t>destination port</a:t>
            </a:r>
            <a:r>
              <a:rPr lang="ko-KR" altLang="en-US" dirty="0"/>
              <a:t>가 되고</a:t>
            </a:r>
            <a:endParaRPr lang="en-US" altLang="ko-KR" dirty="0"/>
          </a:p>
          <a:p>
            <a:r>
              <a:rPr lang="ko-KR" altLang="en-US" dirty="0"/>
              <a:t>전송된 </a:t>
            </a:r>
            <a:r>
              <a:rPr lang="en-US" altLang="ko-KR" dirty="0"/>
              <a:t>packet</a:t>
            </a:r>
            <a:r>
              <a:rPr lang="ko-KR" altLang="en-US" dirty="0"/>
              <a:t>의 </a:t>
            </a:r>
            <a:r>
              <a:rPr lang="en-US" altLang="ko-KR" dirty="0"/>
              <a:t>destination port</a:t>
            </a:r>
            <a:r>
              <a:rPr lang="ko-KR" altLang="en-US" dirty="0"/>
              <a:t>가 응답된 </a:t>
            </a:r>
            <a:r>
              <a:rPr lang="en-US" altLang="ko-KR" dirty="0"/>
              <a:t>packet</a:t>
            </a:r>
            <a:r>
              <a:rPr lang="ko-KR" altLang="en-US" dirty="0"/>
              <a:t>의 </a:t>
            </a:r>
            <a:r>
              <a:rPr lang="en-US" altLang="ko-KR" dirty="0"/>
              <a:t>source port</a:t>
            </a:r>
            <a:r>
              <a:rPr lang="ko-KR" altLang="en-US" dirty="0"/>
              <a:t>가 되는 관계에 있다</a:t>
            </a:r>
            <a:r>
              <a:rPr lang="en-US" altLang="ko-KR" dirty="0"/>
              <a:t>.</a:t>
            </a:r>
          </a:p>
          <a:p>
            <a:pPr marL="0" indent="0">
              <a:buNone/>
            </a:pPr>
            <a:r>
              <a:rPr lang="en-US" altLang="ko-KR" dirty="0">
                <a:sym typeface="Wingdings" panose="05000000000000000000" pitchFamily="2" charset="2"/>
              </a:rPr>
              <a:t></a:t>
            </a:r>
            <a:r>
              <a:rPr lang="ko-KR" altLang="en-US" dirty="0">
                <a:sym typeface="Wingdings" panose="05000000000000000000" pitchFamily="2" charset="2"/>
              </a:rPr>
              <a:t>서로 전달되고 그에 대한 응답된 </a:t>
            </a:r>
            <a:r>
              <a:rPr lang="en-US" altLang="ko-KR" dirty="0">
                <a:sym typeface="Wingdings" panose="05000000000000000000" pitchFamily="2" charset="2"/>
              </a:rPr>
              <a:t>packet</a:t>
            </a:r>
            <a:r>
              <a:rPr lang="ko-KR" altLang="en-US" dirty="0">
                <a:sym typeface="Wingdings" panose="05000000000000000000" pitchFamily="2" charset="2"/>
              </a:rPr>
              <a:t>이라는 걸 알 수 있다</a:t>
            </a:r>
            <a:r>
              <a:rPr lang="en-US" altLang="ko-KR" dirty="0">
                <a:sym typeface="Wingdings" panose="05000000000000000000" pitchFamily="2" charset="2"/>
              </a:rPr>
              <a:t>.</a:t>
            </a:r>
            <a:endParaRPr lang="ko-KR" altLang="en-US" dirty="0"/>
          </a:p>
        </p:txBody>
      </p:sp>
      <p:sp>
        <p:nvSpPr>
          <p:cNvPr id="5" name="TextBox 4">
            <a:extLst>
              <a:ext uri="{FF2B5EF4-FFF2-40B4-BE49-F238E27FC236}">
                <a16:creationId xmlns:a16="http://schemas.microsoft.com/office/drawing/2014/main" id="{17059C2E-B773-42A9-A509-3E4BFA1B0BA9}"/>
              </a:ext>
            </a:extLst>
          </p:cNvPr>
          <p:cNvSpPr txBox="1"/>
          <p:nvPr/>
        </p:nvSpPr>
        <p:spPr>
          <a:xfrm>
            <a:off x="124287" y="1400530"/>
            <a:ext cx="6094520" cy="646331"/>
          </a:xfrm>
          <a:prstGeom prst="rect">
            <a:avLst/>
          </a:prstGeom>
          <a:noFill/>
        </p:spPr>
        <p:txBody>
          <a:bodyPr wrap="square">
            <a:spAutoFit/>
          </a:bodyPr>
          <a:lstStyle/>
          <a:p>
            <a:r>
              <a:rPr lang="en-US" altLang="ko-KR" sz="1800" dirty="0">
                <a:solidFill>
                  <a:srgbClr val="00B0F0"/>
                </a:solidFill>
              </a:rPr>
              <a:t>* Describe the relationship between the port numbers in the two packets. </a:t>
            </a:r>
            <a:endParaRPr lang="ko-KR" altLang="en-US" dirty="0">
              <a:solidFill>
                <a:srgbClr val="00B0F0"/>
              </a:solidFill>
            </a:endParaRPr>
          </a:p>
        </p:txBody>
      </p:sp>
      <p:sp>
        <p:nvSpPr>
          <p:cNvPr id="7" name="제목 1">
            <a:extLst>
              <a:ext uri="{FF2B5EF4-FFF2-40B4-BE49-F238E27FC236}">
                <a16:creationId xmlns:a16="http://schemas.microsoft.com/office/drawing/2014/main" id="{ACF93CF0-53D2-47FE-9AA1-F88AEA42D545}"/>
              </a:ext>
            </a:extLst>
          </p:cNvPr>
          <p:cNvSpPr txBox="1">
            <a:spLocks/>
          </p:cNvSpPr>
          <p:nvPr/>
        </p:nvSpPr>
        <p:spPr>
          <a:xfrm>
            <a:off x="0" y="0"/>
            <a:ext cx="12192000" cy="1400530"/>
          </a:xfrm>
          <a:prstGeom prst="rect">
            <a:avLst/>
          </a:prstGeom>
        </p:spPr>
        <p:txBody>
          <a:bodyPr vert="horz" lIns="91440" tIns="45720" rIns="91440" bIns="45720" rtlCol="0" anchor="t">
            <a:noAutofit/>
          </a:bodyPr>
          <a:lst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2000" dirty="0"/>
              <a:t>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br>
              <a:rPr lang="en-US" altLang="ko-KR" sz="2000" dirty="0"/>
            </a:br>
            <a:endParaRPr lang="ko-KR" altLang="en-US" sz="2000" dirty="0"/>
          </a:p>
        </p:txBody>
      </p:sp>
      <p:sp>
        <p:nvSpPr>
          <p:cNvPr id="10" name="TextBox 9">
            <a:extLst>
              <a:ext uri="{FF2B5EF4-FFF2-40B4-BE49-F238E27FC236}">
                <a16:creationId xmlns:a16="http://schemas.microsoft.com/office/drawing/2014/main" id="{3F5C6EC4-78C6-494F-A503-5D584EB8BD81}"/>
              </a:ext>
            </a:extLst>
          </p:cNvPr>
          <p:cNvSpPr txBox="1"/>
          <p:nvPr/>
        </p:nvSpPr>
        <p:spPr>
          <a:xfrm>
            <a:off x="781235" y="4402626"/>
            <a:ext cx="3866764" cy="369332"/>
          </a:xfrm>
          <a:prstGeom prst="rect">
            <a:avLst/>
          </a:prstGeom>
          <a:noFill/>
        </p:spPr>
        <p:txBody>
          <a:bodyPr wrap="none" rtlCol="0">
            <a:spAutoFit/>
          </a:bodyPr>
          <a:lstStyle/>
          <a:p>
            <a:r>
              <a:rPr lang="en-US" altLang="ko-KR" dirty="0">
                <a:solidFill>
                  <a:srgbClr val="00B0F0"/>
                </a:solidFill>
              </a:rPr>
              <a:t>First UDP packet(</a:t>
            </a:r>
            <a:r>
              <a:rPr lang="en-US" altLang="ko-KR" dirty="0" err="1">
                <a:solidFill>
                  <a:srgbClr val="00B0F0"/>
                </a:solidFill>
              </a:rPr>
              <a:t>sended</a:t>
            </a:r>
            <a:r>
              <a:rPr lang="en-US" altLang="ko-KR" dirty="0">
                <a:solidFill>
                  <a:srgbClr val="00B0F0"/>
                </a:solidFill>
              </a:rPr>
              <a:t> packet)</a:t>
            </a:r>
            <a:endParaRPr lang="ko-KR" altLang="en-US" dirty="0">
              <a:solidFill>
                <a:srgbClr val="00B0F0"/>
              </a:solidFill>
            </a:endParaRPr>
          </a:p>
        </p:txBody>
      </p:sp>
      <p:sp>
        <p:nvSpPr>
          <p:cNvPr id="12" name="TextBox 11">
            <a:extLst>
              <a:ext uri="{FF2B5EF4-FFF2-40B4-BE49-F238E27FC236}">
                <a16:creationId xmlns:a16="http://schemas.microsoft.com/office/drawing/2014/main" id="{6CFF68D6-7CA1-4243-877D-EF6EAB776D7F}"/>
              </a:ext>
            </a:extLst>
          </p:cNvPr>
          <p:cNvSpPr txBox="1"/>
          <p:nvPr/>
        </p:nvSpPr>
        <p:spPr>
          <a:xfrm>
            <a:off x="1120658" y="4871141"/>
            <a:ext cx="2757486" cy="646331"/>
          </a:xfrm>
          <a:prstGeom prst="rect">
            <a:avLst/>
          </a:prstGeom>
          <a:noFill/>
        </p:spPr>
        <p:txBody>
          <a:bodyPr wrap="none" rtlCol="0">
            <a:spAutoFit/>
          </a:bodyPr>
          <a:lstStyle/>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Source port: 64739</a:t>
            </a:r>
          </a:p>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Destination port: 443</a:t>
            </a:r>
            <a:endParaRPr lang="ko-KR" altLang="en-US" dirty="0">
              <a:solidFill>
                <a:srgbClr val="00B0F0"/>
              </a:solidFill>
            </a:endParaRPr>
          </a:p>
        </p:txBody>
      </p:sp>
      <p:sp>
        <p:nvSpPr>
          <p:cNvPr id="14" name="TextBox 13">
            <a:extLst>
              <a:ext uri="{FF2B5EF4-FFF2-40B4-BE49-F238E27FC236}">
                <a16:creationId xmlns:a16="http://schemas.microsoft.com/office/drawing/2014/main" id="{9DFA58FC-383A-4D7C-B582-6738462451D5}"/>
              </a:ext>
            </a:extLst>
          </p:cNvPr>
          <p:cNvSpPr txBox="1"/>
          <p:nvPr/>
        </p:nvSpPr>
        <p:spPr>
          <a:xfrm>
            <a:off x="6915705" y="4402626"/>
            <a:ext cx="4007828" cy="369332"/>
          </a:xfrm>
          <a:prstGeom prst="rect">
            <a:avLst/>
          </a:prstGeom>
          <a:noFill/>
        </p:spPr>
        <p:txBody>
          <a:bodyPr wrap="none" rtlCol="0">
            <a:spAutoFit/>
          </a:bodyPr>
          <a:lstStyle/>
          <a:p>
            <a:r>
              <a:rPr lang="en-US" altLang="ko-KR" dirty="0">
                <a:solidFill>
                  <a:srgbClr val="00B0F0"/>
                </a:solidFill>
              </a:rPr>
              <a:t>second UDP packet(reply packet)</a:t>
            </a:r>
            <a:endParaRPr lang="ko-KR" altLang="en-US" dirty="0">
              <a:solidFill>
                <a:srgbClr val="00B0F0"/>
              </a:solidFill>
            </a:endParaRPr>
          </a:p>
        </p:txBody>
      </p:sp>
      <p:sp>
        <p:nvSpPr>
          <p:cNvPr id="16" name="TextBox 15">
            <a:extLst>
              <a:ext uri="{FF2B5EF4-FFF2-40B4-BE49-F238E27FC236}">
                <a16:creationId xmlns:a16="http://schemas.microsoft.com/office/drawing/2014/main" id="{C2BA5D67-3964-4747-BCF3-43476EC5079F}"/>
              </a:ext>
            </a:extLst>
          </p:cNvPr>
          <p:cNvSpPr txBox="1"/>
          <p:nvPr/>
        </p:nvSpPr>
        <p:spPr>
          <a:xfrm>
            <a:off x="7255128" y="4871141"/>
            <a:ext cx="3013967" cy="646331"/>
          </a:xfrm>
          <a:prstGeom prst="rect">
            <a:avLst/>
          </a:prstGeom>
          <a:noFill/>
        </p:spPr>
        <p:txBody>
          <a:bodyPr wrap="none" rtlCol="0">
            <a:spAutoFit/>
          </a:bodyPr>
          <a:lstStyle/>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Source port: 443</a:t>
            </a:r>
          </a:p>
          <a:p>
            <a:pPr marL="285750" indent="-285750">
              <a:buFont typeface="Wingdings" panose="05000000000000000000" pitchFamily="2" charset="2"/>
              <a:buChar char="è"/>
            </a:pPr>
            <a:r>
              <a:rPr lang="en-US" altLang="ko-KR" dirty="0">
                <a:solidFill>
                  <a:srgbClr val="00B0F0"/>
                </a:solidFill>
                <a:sym typeface="Wingdings" panose="05000000000000000000" pitchFamily="2" charset="2"/>
              </a:rPr>
              <a:t>Destination port: 64739</a:t>
            </a:r>
            <a:endParaRPr lang="ko-KR" altLang="en-US" dirty="0">
              <a:solidFill>
                <a:srgbClr val="00B0F0"/>
              </a:solidFill>
            </a:endParaRPr>
          </a:p>
        </p:txBody>
      </p:sp>
      <p:sp>
        <p:nvSpPr>
          <p:cNvPr id="17" name="화살표: 위로 구부러짐 16">
            <a:extLst>
              <a:ext uri="{FF2B5EF4-FFF2-40B4-BE49-F238E27FC236}">
                <a16:creationId xmlns:a16="http://schemas.microsoft.com/office/drawing/2014/main" id="{9EF7AF56-FF44-4885-B38B-D5310A0FE07F}"/>
              </a:ext>
            </a:extLst>
          </p:cNvPr>
          <p:cNvSpPr/>
          <p:nvPr/>
        </p:nvSpPr>
        <p:spPr>
          <a:xfrm>
            <a:off x="2482714" y="5616655"/>
            <a:ext cx="6187736" cy="7279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a:extLst>
              <a:ext uri="{FF2B5EF4-FFF2-40B4-BE49-F238E27FC236}">
                <a16:creationId xmlns:a16="http://schemas.microsoft.com/office/drawing/2014/main" id="{19B146E6-B1D6-40B2-8E0B-10D7ECEFBDA8}"/>
              </a:ext>
            </a:extLst>
          </p:cNvPr>
          <p:cNvSpPr txBox="1"/>
          <p:nvPr/>
        </p:nvSpPr>
        <p:spPr>
          <a:xfrm>
            <a:off x="2893796" y="5900504"/>
            <a:ext cx="5365571" cy="369332"/>
          </a:xfrm>
          <a:prstGeom prst="rect">
            <a:avLst/>
          </a:prstGeom>
          <a:noFill/>
        </p:spPr>
        <p:txBody>
          <a:bodyPr wrap="none" rtlCol="0">
            <a:spAutoFit/>
          </a:bodyPr>
          <a:lstStyle/>
          <a:p>
            <a:r>
              <a:rPr lang="ko-KR" altLang="en-US" dirty="0"/>
              <a:t>이렇게 보면 두 </a:t>
            </a:r>
            <a:r>
              <a:rPr lang="en-US" altLang="ko-KR" dirty="0"/>
              <a:t>packet</a:t>
            </a:r>
            <a:r>
              <a:rPr lang="ko-KR" altLang="en-US" dirty="0"/>
              <a:t>간의 관계가 한눈에 보인다</a:t>
            </a:r>
            <a:r>
              <a:rPr lang="en-US" altLang="ko-KR" dirty="0"/>
              <a:t>.</a:t>
            </a:r>
            <a:endParaRPr lang="ko-KR" altLang="en-US" dirty="0"/>
          </a:p>
        </p:txBody>
      </p:sp>
    </p:spTree>
    <p:extLst>
      <p:ext uri="{BB962C8B-B14F-4D97-AF65-F5344CB8AC3E}">
        <p14:creationId xmlns:p14="http://schemas.microsoft.com/office/powerpoint/2010/main" val="109634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FF1CEB-F025-4F70-829D-4018AEB09657}"/>
              </a:ext>
            </a:extLst>
          </p:cNvPr>
          <p:cNvSpPr>
            <a:spLocks noGrp="1"/>
          </p:cNvSpPr>
          <p:nvPr>
            <p:ph type="title"/>
          </p:nvPr>
        </p:nvSpPr>
        <p:spPr/>
        <p:txBody>
          <a:bodyPr/>
          <a:lstStyle/>
          <a:p>
            <a:r>
              <a:rPr lang="en-US" altLang="ko-KR" dirty="0"/>
              <a:t>Discuss</a:t>
            </a:r>
            <a:endParaRPr lang="ko-KR" altLang="en-US" dirty="0"/>
          </a:p>
        </p:txBody>
      </p:sp>
      <p:sp>
        <p:nvSpPr>
          <p:cNvPr id="3" name="내용 개체 틀 2">
            <a:extLst>
              <a:ext uri="{FF2B5EF4-FFF2-40B4-BE49-F238E27FC236}">
                <a16:creationId xmlns:a16="http://schemas.microsoft.com/office/drawing/2014/main" id="{ED4F7B36-3EB4-405E-9C2A-A3FDB7D0AFD6}"/>
              </a:ext>
            </a:extLst>
          </p:cNvPr>
          <p:cNvSpPr>
            <a:spLocks noGrp="1"/>
          </p:cNvSpPr>
          <p:nvPr>
            <p:ph idx="1"/>
          </p:nvPr>
        </p:nvSpPr>
        <p:spPr>
          <a:xfrm>
            <a:off x="1104293" y="2058880"/>
            <a:ext cx="8946541" cy="4195481"/>
          </a:xfrm>
        </p:spPr>
        <p:txBody>
          <a:bodyPr/>
          <a:lstStyle/>
          <a:p>
            <a:r>
              <a:rPr lang="ko-KR" altLang="en-US" dirty="0"/>
              <a:t>크게 어려웠던 점은 없었지만 조금 애를 먹었던 것이 </a:t>
            </a:r>
            <a:r>
              <a:rPr lang="en-US" altLang="ko-KR" dirty="0"/>
              <a:t>4</a:t>
            </a:r>
            <a:r>
              <a:rPr lang="ko-KR" altLang="en-US" dirty="0"/>
              <a:t>번과 </a:t>
            </a:r>
            <a:r>
              <a:rPr lang="en-US" altLang="ko-KR" dirty="0"/>
              <a:t>5</a:t>
            </a:r>
            <a:r>
              <a:rPr lang="ko-KR" altLang="en-US" dirty="0"/>
              <a:t>번 질문입니다</a:t>
            </a:r>
            <a:r>
              <a:rPr lang="en-US" altLang="ko-KR" dirty="0"/>
              <a:t>.</a:t>
            </a:r>
          </a:p>
          <a:p>
            <a:r>
              <a:rPr lang="ko-KR" altLang="en-US" dirty="0"/>
              <a:t>처음에 전체 크기를 어떻게 </a:t>
            </a:r>
            <a:r>
              <a:rPr lang="ko-KR" altLang="en-US" dirty="0" err="1"/>
              <a:t>잡느냐에</a:t>
            </a:r>
            <a:r>
              <a:rPr lang="ko-KR" altLang="en-US" dirty="0"/>
              <a:t> 대해 마땅히 큰 생각이 나지 않아 곤경에 </a:t>
            </a:r>
            <a:r>
              <a:rPr lang="ko-KR" altLang="en-US" dirty="0" err="1"/>
              <a:t>처했었는데</a:t>
            </a:r>
            <a:r>
              <a:rPr lang="ko-KR" altLang="en-US" dirty="0"/>
              <a:t> </a:t>
            </a:r>
            <a:r>
              <a:rPr lang="en-US" altLang="ko-KR" dirty="0"/>
              <a:t>UDP segment format</a:t>
            </a:r>
            <a:r>
              <a:rPr lang="ko-KR" altLang="en-US" dirty="0"/>
              <a:t>설명을 다시 보고 </a:t>
            </a:r>
            <a:r>
              <a:rPr lang="ko-KR" altLang="en-US" dirty="0" err="1"/>
              <a:t>곰곰히</a:t>
            </a:r>
            <a:r>
              <a:rPr lang="ko-KR" altLang="en-US" dirty="0"/>
              <a:t> 생각해보니 </a:t>
            </a:r>
            <a:r>
              <a:rPr lang="en-US" altLang="ko-KR" dirty="0"/>
              <a:t>length</a:t>
            </a:r>
            <a:r>
              <a:rPr lang="ko-KR" altLang="en-US" dirty="0"/>
              <a:t>가 </a:t>
            </a:r>
            <a:r>
              <a:rPr lang="en-US" altLang="ko-KR" dirty="0"/>
              <a:t>UDP segment </a:t>
            </a:r>
            <a:r>
              <a:rPr lang="ko-KR" altLang="en-US" dirty="0"/>
              <a:t>전체 길이를 나타내는 것이라고 설명을 들었으니 그렇다면 전체크기가 이 </a:t>
            </a:r>
            <a:r>
              <a:rPr lang="en-US" altLang="ko-KR" dirty="0"/>
              <a:t>length field</a:t>
            </a:r>
            <a:r>
              <a:rPr lang="ko-KR" altLang="en-US" dirty="0"/>
              <a:t>가 표현할 수 있는 정보의 수라는 것을 </a:t>
            </a:r>
            <a:r>
              <a:rPr lang="ko-KR" altLang="en-US" dirty="0" err="1"/>
              <a:t>깨달았고</a:t>
            </a:r>
            <a:r>
              <a:rPr lang="ko-KR" altLang="en-US" dirty="0"/>
              <a:t> 이를 구해 헤더를 빼면 이제 </a:t>
            </a:r>
            <a:r>
              <a:rPr lang="en-US" altLang="ko-KR" dirty="0"/>
              <a:t>payload</a:t>
            </a:r>
            <a:r>
              <a:rPr lang="ko-KR" altLang="en-US" dirty="0"/>
              <a:t>만 남는다는 것을 </a:t>
            </a:r>
            <a:r>
              <a:rPr lang="ko-KR" altLang="en-US" dirty="0" err="1"/>
              <a:t>깨달았습니다</a:t>
            </a:r>
            <a:r>
              <a:rPr lang="en-US" altLang="ko-KR" dirty="0"/>
              <a:t>.</a:t>
            </a:r>
          </a:p>
          <a:p>
            <a:r>
              <a:rPr lang="en-US" altLang="ko-KR" dirty="0"/>
              <a:t>Source port number</a:t>
            </a:r>
            <a:r>
              <a:rPr lang="ko-KR" altLang="en-US" dirty="0"/>
              <a:t>도 같은 맥락으로 정확히는 힌트를 보고 </a:t>
            </a:r>
            <a:r>
              <a:rPr lang="en-US" altLang="ko-KR" dirty="0"/>
              <a:t>4</a:t>
            </a:r>
            <a:r>
              <a:rPr lang="ko-KR" altLang="en-US" dirty="0"/>
              <a:t>번에서의 생각들을 다시 짚어보니 풀 수 있었습니다</a:t>
            </a:r>
            <a:r>
              <a:rPr lang="en-US" altLang="ko-KR" dirty="0"/>
              <a:t>.</a:t>
            </a:r>
            <a:endParaRPr lang="ko-KR" altLang="en-US" dirty="0"/>
          </a:p>
        </p:txBody>
      </p:sp>
    </p:spTree>
    <p:extLst>
      <p:ext uri="{BB962C8B-B14F-4D97-AF65-F5344CB8AC3E}">
        <p14:creationId xmlns:p14="http://schemas.microsoft.com/office/powerpoint/2010/main" val="281291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제목 1">
            <a:extLst>
              <a:ext uri="{FF2B5EF4-FFF2-40B4-BE49-F238E27FC236}">
                <a16:creationId xmlns:a16="http://schemas.microsoft.com/office/drawing/2014/main" id="{B2018BD2-5BC0-4B38-8170-07D33DE02B62}"/>
              </a:ext>
            </a:extLst>
          </p:cNvPr>
          <p:cNvSpPr>
            <a:spLocks noGrp="1"/>
          </p:cNvSpPr>
          <p:nvPr>
            <p:ph type="title"/>
          </p:nvPr>
        </p:nvSpPr>
        <p:spPr/>
        <p:txBody>
          <a:bodyPr/>
          <a:lstStyle/>
          <a:p>
            <a:r>
              <a:rPr lang="en-US" altLang="ko-KR"/>
              <a:t>Lab 04: UDP on Wireshark</a:t>
            </a:r>
            <a:endParaRPr lang="ko-KR" altLang="en-US"/>
          </a:p>
        </p:txBody>
      </p:sp>
      <p:sp>
        <p:nvSpPr>
          <p:cNvPr id="30723" name="내용 개체 틀 2">
            <a:extLst>
              <a:ext uri="{FF2B5EF4-FFF2-40B4-BE49-F238E27FC236}">
                <a16:creationId xmlns:a16="http://schemas.microsoft.com/office/drawing/2014/main" id="{408CE5AB-A6C2-4544-960D-65B5C1DAF1CA}"/>
              </a:ext>
            </a:extLst>
          </p:cNvPr>
          <p:cNvSpPr>
            <a:spLocks noGrp="1"/>
          </p:cNvSpPr>
          <p:nvPr>
            <p:ph idx="1"/>
          </p:nvPr>
        </p:nvSpPr>
        <p:spPr>
          <a:xfrm>
            <a:off x="1981200" y="1125538"/>
            <a:ext cx="8229600" cy="5111750"/>
          </a:xfrm>
        </p:spPr>
        <p:txBody>
          <a:bodyPr>
            <a:normAutofit fontScale="55000" lnSpcReduction="20000"/>
          </a:bodyPr>
          <a:lstStyle/>
          <a:p>
            <a:pPr marL="0" indent="0">
              <a:lnSpc>
                <a:spcPct val="120000"/>
              </a:lnSpc>
              <a:buNone/>
              <a:defRPr/>
            </a:pPr>
            <a:r>
              <a:rPr lang="en-US" altLang="ko-KR" dirty="0">
                <a:solidFill>
                  <a:srgbClr val="FF0000"/>
                </a:solidFill>
              </a:rPr>
              <a:t>Instructions</a:t>
            </a:r>
          </a:p>
          <a:p>
            <a:pPr>
              <a:lnSpc>
                <a:spcPct val="120000"/>
              </a:lnSpc>
              <a:defRPr/>
            </a:pPr>
            <a:r>
              <a:rPr lang="en-US" altLang="ko-KR" dirty="0"/>
              <a:t>Start capturing packets in </a:t>
            </a:r>
            <a:r>
              <a:rPr lang="en-US" altLang="ko-KR" dirty="0" err="1"/>
              <a:t>Wireshark</a:t>
            </a:r>
            <a:r>
              <a:rPr lang="en-US" altLang="ko-KR" dirty="0"/>
              <a:t>. </a:t>
            </a:r>
          </a:p>
          <a:p>
            <a:pPr>
              <a:lnSpc>
                <a:spcPct val="120000"/>
              </a:lnSpc>
              <a:defRPr/>
            </a:pPr>
            <a:r>
              <a:rPr lang="en-US" altLang="ko-KR" dirty="0"/>
              <a:t>Stop capturing packets.</a:t>
            </a:r>
            <a:endParaRPr lang="en-US" altLang="ko-KR" dirty="0">
              <a:solidFill>
                <a:srgbClr val="FF0000"/>
              </a:solidFill>
            </a:endParaRPr>
          </a:p>
          <a:p>
            <a:pPr marL="0" indent="0">
              <a:lnSpc>
                <a:spcPct val="120000"/>
              </a:lnSpc>
              <a:buNone/>
              <a:defRPr/>
            </a:pPr>
            <a:r>
              <a:rPr lang="en-US" altLang="ko-KR" dirty="0">
                <a:solidFill>
                  <a:srgbClr val="FF0000"/>
                </a:solidFill>
              </a:rPr>
              <a:t>Questions</a:t>
            </a:r>
          </a:p>
          <a:p>
            <a:pPr marL="361950" indent="-361950">
              <a:lnSpc>
                <a:spcPct val="120000"/>
              </a:lnSpc>
              <a:buFont typeface="Bookman Old Style" pitchFamily="18" charset="0"/>
              <a:buAutoNum type="arabicPeriod"/>
              <a:defRPr/>
            </a:pPr>
            <a:r>
              <a:rPr lang="en-US" altLang="ko-KR" dirty="0"/>
              <a:t>Select one UDP packet from your trace. From this packet, determine how many fields there are in the UDP header. Name these fields. </a:t>
            </a:r>
          </a:p>
          <a:p>
            <a:pPr marL="361950" indent="-361950">
              <a:lnSpc>
                <a:spcPct val="120000"/>
              </a:lnSpc>
              <a:buFont typeface="Bookman Old Style" pitchFamily="18" charset="0"/>
              <a:buAutoNum type="arabicPeriod"/>
              <a:defRPr/>
            </a:pPr>
            <a:r>
              <a:rPr lang="en-US" altLang="ko-KR" dirty="0"/>
              <a:t>Find out the length (in bytes) of each of the UDP header fields. </a:t>
            </a:r>
          </a:p>
          <a:p>
            <a:pPr marL="361950" indent="-361950">
              <a:lnSpc>
                <a:spcPct val="120000"/>
              </a:lnSpc>
              <a:buFont typeface="Bookman Old Style" pitchFamily="18" charset="0"/>
              <a:buAutoNum type="arabicPeriod"/>
              <a:defRPr/>
            </a:pPr>
            <a:r>
              <a:rPr lang="en-US" altLang="ko-KR" dirty="0"/>
              <a:t>The value in the Length field is the length of what? Verify your claim with your captured UDP packet. </a:t>
            </a:r>
          </a:p>
          <a:p>
            <a:pPr marL="361950" indent="-361950">
              <a:lnSpc>
                <a:spcPct val="120000"/>
              </a:lnSpc>
              <a:buFont typeface="Bookman Old Style" pitchFamily="18" charset="0"/>
              <a:buAutoNum type="arabicPeriod"/>
              <a:defRPr/>
            </a:pPr>
            <a:r>
              <a:rPr lang="en-US" altLang="ko-KR" dirty="0"/>
              <a:t>What is the maximum number of bytes that can be included in a UDP payload? (Hint: the answer to this question can be determined by your answer to 2. above) </a:t>
            </a:r>
          </a:p>
          <a:p>
            <a:pPr marL="361950" indent="-361950">
              <a:lnSpc>
                <a:spcPct val="120000"/>
              </a:lnSpc>
              <a:buFont typeface="Bookman Old Style" pitchFamily="18" charset="0"/>
              <a:buAutoNum type="arabicPeriod"/>
              <a:defRPr/>
            </a:pPr>
            <a:r>
              <a:rPr lang="en-US" altLang="ko-KR" dirty="0"/>
              <a:t>What is the largest possible source port number? (Hint: see the hint in 4.) </a:t>
            </a:r>
          </a:p>
          <a:p>
            <a:pPr marL="361950" indent="-361950">
              <a:lnSpc>
                <a:spcPct val="120000"/>
              </a:lnSpc>
              <a:buFont typeface="Bookman Old Style" pitchFamily="18" charset="0"/>
              <a:buAutoNum type="arabicPeriod"/>
              <a:defRPr/>
            </a:pPr>
            <a:r>
              <a:rPr lang="en-US" altLang="ko-KR" dirty="0"/>
              <a:t>What is the protocol number for UDP? Give your answer in both hexadecimal and decimal notation. To answer this question, you’ll need to look into the Protocol field of the IP packet containing this UDP segment. </a:t>
            </a:r>
          </a:p>
          <a:p>
            <a:pPr marL="361950" indent="-361950">
              <a:lnSpc>
                <a:spcPct val="120000"/>
              </a:lnSpc>
              <a:buFont typeface="Bookman Old Style" pitchFamily="18" charset="0"/>
              <a:buAutoNum type="arabicPeriod"/>
              <a:defRPr/>
            </a:pPr>
            <a:r>
              <a:rPr lang="en-US" altLang="ko-KR" dirty="0"/>
              <a:t>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p>
          <a:p>
            <a:pPr marL="0" indent="0">
              <a:lnSpc>
                <a:spcPct val="120000"/>
              </a:lnSpc>
              <a:buNone/>
              <a:defRPr/>
            </a:pPr>
            <a:r>
              <a:rPr lang="en-US" altLang="ko-KR" dirty="0"/>
              <a:t> </a:t>
            </a:r>
          </a:p>
        </p:txBody>
      </p:sp>
      <p:sp>
        <p:nvSpPr>
          <p:cNvPr id="45060" name="슬라이드 번호 개체 틀 1">
            <a:extLst>
              <a:ext uri="{FF2B5EF4-FFF2-40B4-BE49-F238E27FC236}">
                <a16:creationId xmlns:a16="http://schemas.microsoft.com/office/drawing/2014/main" id="{5D0E935C-276E-4750-ADB7-86A2DC6EF6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363BA5A5-9617-4A7A-9BED-5FCBC144F675}" type="slidenum">
              <a:rPr kumimoji="0" lang="ko-KR" altLang="en-US">
                <a:solidFill>
                  <a:schemeClr val="tx2"/>
                </a:solidFill>
              </a:rPr>
              <a:pPr/>
              <a:t>2</a:t>
            </a:fld>
            <a:endParaRPr kumimoji="0" lang="en-US" altLang="ko-KR">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9F64AE-8FEA-43C0-A608-ADBC1DF89811}"/>
              </a:ext>
            </a:extLst>
          </p:cNvPr>
          <p:cNvSpPr>
            <a:spLocks noGrp="1"/>
          </p:cNvSpPr>
          <p:nvPr>
            <p:ph type="title"/>
          </p:nvPr>
        </p:nvSpPr>
        <p:spPr>
          <a:xfrm>
            <a:off x="0" y="79856"/>
            <a:ext cx="12192000" cy="1400530"/>
          </a:xfrm>
        </p:spPr>
        <p:txBody>
          <a:bodyPr/>
          <a:lstStyle/>
          <a:p>
            <a:r>
              <a:rPr lang="en-US" altLang="ko-KR" sz="2400" dirty="0"/>
              <a:t>1. Select one UDP packet from your trace. From this packet, determine how many fields there are in the UDP header. Name these fields. </a:t>
            </a:r>
            <a:br>
              <a:rPr lang="en-US" altLang="ko-KR" sz="2400" dirty="0"/>
            </a:br>
            <a:endParaRPr lang="ko-KR" altLang="en-US" sz="2400" dirty="0"/>
          </a:p>
        </p:txBody>
      </p:sp>
      <p:sp>
        <p:nvSpPr>
          <p:cNvPr id="3" name="내용 개체 틀 2">
            <a:extLst>
              <a:ext uri="{FF2B5EF4-FFF2-40B4-BE49-F238E27FC236}">
                <a16:creationId xmlns:a16="http://schemas.microsoft.com/office/drawing/2014/main" id="{CA0BBE92-10C3-41EB-B760-C6D5C1E4FF15}"/>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5D02935B-8548-4062-B678-9E88BC771762}"/>
              </a:ext>
            </a:extLst>
          </p:cNvPr>
          <p:cNvPicPr>
            <a:picLocks noChangeAspect="1"/>
          </p:cNvPicPr>
          <p:nvPr/>
        </p:nvPicPr>
        <p:blipFill>
          <a:blip r:embed="rId2"/>
          <a:stretch>
            <a:fillRect/>
          </a:stretch>
        </p:blipFill>
        <p:spPr>
          <a:xfrm>
            <a:off x="683580" y="1169107"/>
            <a:ext cx="10271464" cy="5515562"/>
          </a:xfrm>
          <a:prstGeom prst="rect">
            <a:avLst/>
          </a:prstGeom>
        </p:spPr>
      </p:pic>
      <p:sp>
        <p:nvSpPr>
          <p:cNvPr id="5" name="액자 4">
            <a:extLst>
              <a:ext uri="{FF2B5EF4-FFF2-40B4-BE49-F238E27FC236}">
                <a16:creationId xmlns:a16="http://schemas.microsoft.com/office/drawing/2014/main" id="{21C1D3C2-FCDB-4930-90A3-87F30B38EAF9}"/>
              </a:ext>
            </a:extLst>
          </p:cNvPr>
          <p:cNvSpPr/>
          <p:nvPr/>
        </p:nvSpPr>
        <p:spPr>
          <a:xfrm>
            <a:off x="870012" y="3429000"/>
            <a:ext cx="1802167" cy="574829"/>
          </a:xfrm>
          <a:prstGeom prst="frame">
            <a:avLst>
              <a:gd name="adj1" fmla="val 16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TextBox 5">
            <a:extLst>
              <a:ext uri="{FF2B5EF4-FFF2-40B4-BE49-F238E27FC236}">
                <a16:creationId xmlns:a16="http://schemas.microsoft.com/office/drawing/2014/main" id="{E7508957-01C5-4399-8B53-CB1900A5CE96}"/>
              </a:ext>
            </a:extLst>
          </p:cNvPr>
          <p:cNvSpPr txBox="1"/>
          <p:nvPr/>
        </p:nvSpPr>
        <p:spPr>
          <a:xfrm>
            <a:off x="2701410" y="3393248"/>
            <a:ext cx="6873998" cy="584775"/>
          </a:xfrm>
          <a:prstGeom prst="rect">
            <a:avLst/>
          </a:prstGeom>
          <a:noFill/>
        </p:spPr>
        <p:txBody>
          <a:bodyPr wrap="none" rtlCol="0">
            <a:spAutoFit/>
          </a:bodyPr>
          <a:lstStyle/>
          <a:p>
            <a:r>
              <a:rPr lang="ko-KR" altLang="en-US" dirty="0">
                <a:solidFill>
                  <a:srgbClr val="FF0000"/>
                </a:solidFill>
              </a:rPr>
              <a:t>총 </a:t>
            </a:r>
            <a:r>
              <a:rPr lang="en-US" altLang="ko-KR" dirty="0">
                <a:solidFill>
                  <a:srgbClr val="FF0000"/>
                </a:solidFill>
              </a:rPr>
              <a:t>4</a:t>
            </a:r>
            <a:r>
              <a:rPr lang="ko-KR" altLang="en-US" dirty="0">
                <a:solidFill>
                  <a:srgbClr val="FF0000"/>
                </a:solidFill>
              </a:rPr>
              <a:t>개의 </a:t>
            </a:r>
            <a:r>
              <a:rPr lang="en-US" altLang="ko-KR" dirty="0">
                <a:solidFill>
                  <a:srgbClr val="FF0000"/>
                </a:solidFill>
              </a:rPr>
              <a:t>field </a:t>
            </a:r>
            <a:r>
              <a:rPr lang="ko-KR" altLang="en-US" dirty="0">
                <a:solidFill>
                  <a:srgbClr val="FF0000"/>
                </a:solidFill>
              </a:rPr>
              <a:t>존재</a:t>
            </a:r>
            <a:endParaRPr lang="en-US" altLang="ko-KR" dirty="0">
              <a:solidFill>
                <a:srgbClr val="FF0000"/>
              </a:solidFill>
            </a:endParaRPr>
          </a:p>
          <a:p>
            <a:r>
              <a:rPr lang="en-US" altLang="ko-KR" sz="1400" dirty="0">
                <a:solidFill>
                  <a:srgbClr val="FF0000"/>
                </a:solidFill>
              </a:rPr>
              <a:t>( ‘[]’</a:t>
            </a:r>
            <a:r>
              <a:rPr lang="ko-KR" altLang="en-US" sz="1400" dirty="0">
                <a:solidFill>
                  <a:srgbClr val="FF0000"/>
                </a:solidFill>
              </a:rPr>
              <a:t>표시는 실제로 </a:t>
            </a:r>
            <a:r>
              <a:rPr lang="en-US" altLang="ko-KR" sz="1400" dirty="0">
                <a:solidFill>
                  <a:srgbClr val="FF0000"/>
                </a:solidFill>
              </a:rPr>
              <a:t>packet</a:t>
            </a:r>
            <a:r>
              <a:rPr lang="ko-KR" altLang="en-US" sz="1400" dirty="0">
                <a:solidFill>
                  <a:srgbClr val="FF0000"/>
                </a:solidFill>
              </a:rPr>
              <a:t>에 든 </a:t>
            </a:r>
            <a:r>
              <a:rPr lang="en-US" altLang="ko-KR" sz="1400" dirty="0">
                <a:solidFill>
                  <a:srgbClr val="FF0000"/>
                </a:solidFill>
              </a:rPr>
              <a:t>data</a:t>
            </a:r>
            <a:r>
              <a:rPr lang="ko-KR" altLang="en-US" sz="1400" dirty="0">
                <a:solidFill>
                  <a:srgbClr val="FF0000"/>
                </a:solidFill>
              </a:rPr>
              <a:t>가 아닌 </a:t>
            </a:r>
            <a:r>
              <a:rPr lang="en-US" altLang="ko-KR" sz="1400" dirty="0" err="1">
                <a:solidFill>
                  <a:srgbClr val="FF0000"/>
                </a:solidFill>
              </a:rPr>
              <a:t>wireshark</a:t>
            </a:r>
            <a:r>
              <a:rPr lang="ko-KR" altLang="en-US" sz="1400" dirty="0">
                <a:solidFill>
                  <a:srgbClr val="FF0000"/>
                </a:solidFill>
              </a:rPr>
              <a:t>가 나름대로 분석한 내용임</a:t>
            </a:r>
            <a:r>
              <a:rPr lang="en-US" altLang="ko-KR" sz="1400" dirty="0">
                <a:solidFill>
                  <a:srgbClr val="FF0000"/>
                </a:solidFill>
              </a:rPr>
              <a:t>)</a:t>
            </a:r>
            <a:endParaRPr lang="ko-KR" altLang="en-US" sz="1400" dirty="0">
              <a:solidFill>
                <a:srgbClr val="FF0000"/>
              </a:solidFill>
            </a:endParaRPr>
          </a:p>
        </p:txBody>
      </p:sp>
    </p:spTree>
    <p:extLst>
      <p:ext uri="{BB962C8B-B14F-4D97-AF65-F5344CB8AC3E}">
        <p14:creationId xmlns:p14="http://schemas.microsoft.com/office/powerpoint/2010/main" val="77690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C1588034-5ACE-4CE2-BBFF-FC847D4FEF24}"/>
              </a:ext>
            </a:extLst>
          </p:cNvPr>
          <p:cNvSpPr>
            <a:spLocks noGrp="1"/>
          </p:cNvSpPr>
          <p:nvPr>
            <p:ph type="title"/>
          </p:nvPr>
        </p:nvSpPr>
        <p:spPr>
          <a:xfrm>
            <a:off x="0" y="79856"/>
            <a:ext cx="12192000" cy="1400530"/>
          </a:xfrm>
        </p:spPr>
        <p:txBody>
          <a:bodyPr/>
          <a:lstStyle/>
          <a:p>
            <a:r>
              <a:rPr lang="en-US" altLang="ko-KR" sz="2400" dirty="0"/>
              <a:t>1. Select one UDP packet from your trace. From this packet, determine how many fields there are in the UDP header. Name these fields. </a:t>
            </a:r>
            <a:br>
              <a:rPr lang="en-US" altLang="ko-KR" sz="2400" dirty="0"/>
            </a:br>
            <a:endParaRPr lang="ko-KR" altLang="en-US" sz="2400" dirty="0"/>
          </a:p>
        </p:txBody>
      </p:sp>
      <p:sp>
        <p:nvSpPr>
          <p:cNvPr id="6" name="TextBox 5">
            <a:extLst>
              <a:ext uri="{FF2B5EF4-FFF2-40B4-BE49-F238E27FC236}">
                <a16:creationId xmlns:a16="http://schemas.microsoft.com/office/drawing/2014/main" id="{5FCE487C-C41D-4AB7-A3D9-AAAEB8A2D35C}"/>
              </a:ext>
            </a:extLst>
          </p:cNvPr>
          <p:cNvSpPr txBox="1"/>
          <p:nvPr/>
        </p:nvSpPr>
        <p:spPr>
          <a:xfrm>
            <a:off x="4669654" y="1530980"/>
            <a:ext cx="1813317" cy="369332"/>
          </a:xfrm>
          <a:prstGeom prst="rect">
            <a:avLst/>
          </a:prstGeom>
          <a:noFill/>
        </p:spPr>
        <p:txBody>
          <a:bodyPr wrap="none" rtlCol="0">
            <a:spAutoFit/>
          </a:bodyPr>
          <a:lstStyle/>
          <a:p>
            <a:r>
              <a:rPr lang="en-US" altLang="ko-KR" dirty="0"/>
              <a:t>&lt;UDP header&gt;</a:t>
            </a:r>
            <a:endParaRPr lang="ko-KR" altLang="en-US" dirty="0"/>
          </a:p>
        </p:txBody>
      </p:sp>
      <p:graphicFrame>
        <p:nvGraphicFramePr>
          <p:cNvPr id="7" name="표 7">
            <a:extLst>
              <a:ext uri="{FF2B5EF4-FFF2-40B4-BE49-F238E27FC236}">
                <a16:creationId xmlns:a16="http://schemas.microsoft.com/office/drawing/2014/main" id="{2577A1BC-D089-462A-AC1C-028DE0014D96}"/>
              </a:ext>
            </a:extLst>
          </p:cNvPr>
          <p:cNvGraphicFramePr>
            <a:graphicFrameLocks noGrp="1"/>
          </p:cNvGraphicFramePr>
          <p:nvPr>
            <p:extLst>
              <p:ext uri="{D42A27DB-BD31-4B8C-83A1-F6EECF244321}">
                <p14:modId xmlns:p14="http://schemas.microsoft.com/office/powerpoint/2010/main" val="3765927750"/>
              </p:ext>
            </p:extLst>
          </p:nvPr>
        </p:nvGraphicFramePr>
        <p:xfrm>
          <a:off x="1002191" y="2028057"/>
          <a:ext cx="9677648" cy="741776"/>
        </p:xfrm>
        <a:graphic>
          <a:graphicData uri="http://schemas.openxmlformats.org/drawingml/2006/table">
            <a:tbl>
              <a:tblPr firstRow="1" bandRow="1">
                <a:tableStyleId>{5C22544A-7EE6-4342-B048-85BDC9FD1C3A}</a:tableStyleId>
              </a:tblPr>
              <a:tblGrid>
                <a:gridCol w="2419412">
                  <a:extLst>
                    <a:ext uri="{9D8B030D-6E8A-4147-A177-3AD203B41FA5}">
                      <a16:colId xmlns:a16="http://schemas.microsoft.com/office/drawing/2014/main" val="988583434"/>
                    </a:ext>
                  </a:extLst>
                </a:gridCol>
                <a:gridCol w="2419412">
                  <a:extLst>
                    <a:ext uri="{9D8B030D-6E8A-4147-A177-3AD203B41FA5}">
                      <a16:colId xmlns:a16="http://schemas.microsoft.com/office/drawing/2014/main" val="2061123576"/>
                    </a:ext>
                  </a:extLst>
                </a:gridCol>
                <a:gridCol w="2419412">
                  <a:extLst>
                    <a:ext uri="{9D8B030D-6E8A-4147-A177-3AD203B41FA5}">
                      <a16:colId xmlns:a16="http://schemas.microsoft.com/office/drawing/2014/main" val="3232151936"/>
                    </a:ext>
                  </a:extLst>
                </a:gridCol>
                <a:gridCol w="2419412">
                  <a:extLst>
                    <a:ext uri="{9D8B030D-6E8A-4147-A177-3AD203B41FA5}">
                      <a16:colId xmlns:a16="http://schemas.microsoft.com/office/drawing/2014/main" val="523702185"/>
                    </a:ext>
                  </a:extLst>
                </a:gridCol>
              </a:tblGrid>
              <a:tr h="741776">
                <a:tc>
                  <a:txBody>
                    <a:bodyPr/>
                    <a:lstStyle/>
                    <a:p>
                      <a:pPr algn="ctr" latinLnBrk="1"/>
                      <a:r>
                        <a:rPr lang="en-US" altLang="ko-KR" dirty="0"/>
                        <a:t>Source port(59134)</a:t>
                      </a:r>
                      <a:endParaRPr lang="ko-KR" altLang="en-US" dirty="0"/>
                    </a:p>
                  </a:txBody>
                  <a:tcPr/>
                </a:tc>
                <a:tc>
                  <a:txBody>
                    <a:bodyPr/>
                    <a:lstStyle/>
                    <a:p>
                      <a:pPr algn="ctr" latinLnBrk="1"/>
                      <a:r>
                        <a:rPr lang="en-US" altLang="ko-KR" dirty="0"/>
                        <a:t>Destination port(443)</a:t>
                      </a:r>
                      <a:endParaRPr lang="ko-KR" altLang="en-US" dirty="0"/>
                    </a:p>
                  </a:txBody>
                  <a:tcPr/>
                </a:tc>
                <a:tc>
                  <a:txBody>
                    <a:bodyPr/>
                    <a:lstStyle/>
                    <a:p>
                      <a:pPr algn="ctr" latinLnBrk="1"/>
                      <a:r>
                        <a:rPr lang="en-US" altLang="ko-KR" dirty="0"/>
                        <a:t>Length(1358)</a:t>
                      </a:r>
                      <a:endParaRPr lang="ko-KR" altLang="en-US" dirty="0"/>
                    </a:p>
                  </a:txBody>
                  <a:tcPr/>
                </a:tc>
                <a:tc>
                  <a:txBody>
                    <a:bodyPr/>
                    <a:lstStyle/>
                    <a:p>
                      <a:pPr algn="ctr" latinLnBrk="1"/>
                      <a:r>
                        <a:rPr lang="en-US" altLang="ko-KR" dirty="0"/>
                        <a:t>Checksum(0xba29)</a:t>
                      </a:r>
                      <a:endParaRPr lang="ko-KR" altLang="en-US" dirty="0"/>
                    </a:p>
                  </a:txBody>
                  <a:tcPr/>
                </a:tc>
                <a:extLst>
                  <a:ext uri="{0D108BD9-81ED-4DB2-BD59-A6C34878D82A}">
                    <a16:rowId xmlns:a16="http://schemas.microsoft.com/office/drawing/2014/main" val="2768403395"/>
                  </a:ext>
                </a:extLst>
              </a:tr>
            </a:tbl>
          </a:graphicData>
        </a:graphic>
      </p:graphicFrame>
      <p:sp>
        <p:nvSpPr>
          <p:cNvPr id="10" name="TextBox 9">
            <a:extLst>
              <a:ext uri="{FF2B5EF4-FFF2-40B4-BE49-F238E27FC236}">
                <a16:creationId xmlns:a16="http://schemas.microsoft.com/office/drawing/2014/main" id="{2A362A90-3F1B-456A-8DB9-7775DEA2CC18}"/>
              </a:ext>
            </a:extLst>
          </p:cNvPr>
          <p:cNvSpPr txBox="1"/>
          <p:nvPr/>
        </p:nvSpPr>
        <p:spPr>
          <a:xfrm>
            <a:off x="4376691" y="3849692"/>
            <a:ext cx="2757486" cy="1477328"/>
          </a:xfrm>
          <a:prstGeom prst="rect">
            <a:avLst/>
          </a:prstGeom>
          <a:noFill/>
        </p:spPr>
        <p:txBody>
          <a:bodyPr wrap="none" rtlCol="0">
            <a:spAutoFit/>
          </a:bodyPr>
          <a:lstStyle/>
          <a:p>
            <a:r>
              <a:rPr lang="en-US" altLang="ko-KR" dirty="0"/>
              <a:t>Fields name</a:t>
            </a:r>
          </a:p>
          <a:p>
            <a:r>
              <a:rPr lang="en-US" altLang="ko-KR" dirty="0">
                <a:sym typeface="Wingdings" panose="05000000000000000000" pitchFamily="2" charset="2"/>
              </a:rPr>
              <a:t>Source port(59134)</a:t>
            </a:r>
          </a:p>
          <a:p>
            <a:r>
              <a:rPr lang="en-US" altLang="ko-KR" dirty="0">
                <a:sym typeface="Wingdings" panose="05000000000000000000" pitchFamily="2" charset="2"/>
              </a:rPr>
              <a:t>Destination port(443)</a:t>
            </a:r>
          </a:p>
          <a:p>
            <a:r>
              <a:rPr lang="en-US" altLang="ko-KR" dirty="0">
                <a:sym typeface="Wingdings" panose="05000000000000000000" pitchFamily="2" charset="2"/>
              </a:rPr>
              <a:t>Length(1358)</a:t>
            </a:r>
          </a:p>
          <a:p>
            <a:r>
              <a:rPr lang="en-US" altLang="ko-KR" dirty="0">
                <a:sym typeface="Wingdings" panose="05000000000000000000" pitchFamily="2" charset="2"/>
              </a:rPr>
              <a:t>Checksum(0xba29)</a:t>
            </a:r>
            <a:endParaRPr lang="ko-KR" altLang="en-US" dirty="0"/>
          </a:p>
        </p:txBody>
      </p:sp>
    </p:spTree>
    <p:extLst>
      <p:ext uri="{BB962C8B-B14F-4D97-AF65-F5344CB8AC3E}">
        <p14:creationId xmlns:p14="http://schemas.microsoft.com/office/powerpoint/2010/main" val="149134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0EE52A-8E14-4B55-8696-52191E90F21D}"/>
              </a:ext>
            </a:extLst>
          </p:cNvPr>
          <p:cNvSpPr>
            <a:spLocks noGrp="1"/>
          </p:cNvSpPr>
          <p:nvPr>
            <p:ph type="title"/>
          </p:nvPr>
        </p:nvSpPr>
        <p:spPr>
          <a:xfrm>
            <a:off x="645130" y="319553"/>
            <a:ext cx="9404723" cy="1400530"/>
          </a:xfrm>
        </p:spPr>
        <p:txBody>
          <a:bodyPr/>
          <a:lstStyle/>
          <a:p>
            <a:r>
              <a:rPr lang="en-US" altLang="ko-KR" sz="2800" dirty="0"/>
              <a:t>2. Find out the length (in bytes) of each of the UDP header fields</a:t>
            </a:r>
            <a:endParaRPr lang="ko-KR" altLang="en-US" sz="2800" dirty="0"/>
          </a:p>
        </p:txBody>
      </p:sp>
      <p:pic>
        <p:nvPicPr>
          <p:cNvPr id="11" name="그림 10">
            <a:extLst>
              <a:ext uri="{FF2B5EF4-FFF2-40B4-BE49-F238E27FC236}">
                <a16:creationId xmlns:a16="http://schemas.microsoft.com/office/drawing/2014/main" id="{C6B30DF7-481D-4C28-804C-15653703A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69" y="1419036"/>
            <a:ext cx="7132938" cy="3718882"/>
          </a:xfrm>
          <a:prstGeom prst="rect">
            <a:avLst/>
          </a:prstGeom>
        </p:spPr>
      </p:pic>
      <p:pic>
        <p:nvPicPr>
          <p:cNvPr id="7" name="그림 6">
            <a:extLst>
              <a:ext uri="{FF2B5EF4-FFF2-40B4-BE49-F238E27FC236}">
                <a16:creationId xmlns:a16="http://schemas.microsoft.com/office/drawing/2014/main" id="{C6C78ECA-433C-4BE9-8DA4-9FB249816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470" y="2745181"/>
            <a:ext cx="7414903" cy="3360711"/>
          </a:xfrm>
          <a:prstGeom prst="rect">
            <a:avLst/>
          </a:prstGeom>
        </p:spPr>
      </p:pic>
      <p:sp>
        <p:nvSpPr>
          <p:cNvPr id="12" name="TextBox 11">
            <a:extLst>
              <a:ext uri="{FF2B5EF4-FFF2-40B4-BE49-F238E27FC236}">
                <a16:creationId xmlns:a16="http://schemas.microsoft.com/office/drawing/2014/main" id="{A5AE90C6-807F-472E-94E5-A3D437CA6139}"/>
              </a:ext>
            </a:extLst>
          </p:cNvPr>
          <p:cNvSpPr txBox="1"/>
          <p:nvPr/>
        </p:nvSpPr>
        <p:spPr>
          <a:xfrm>
            <a:off x="520843" y="5437239"/>
            <a:ext cx="2467342" cy="369332"/>
          </a:xfrm>
          <a:prstGeom prst="rect">
            <a:avLst/>
          </a:prstGeom>
          <a:noFill/>
        </p:spPr>
        <p:txBody>
          <a:bodyPr wrap="none" rtlCol="0">
            <a:spAutoFit/>
          </a:bodyPr>
          <a:lstStyle/>
          <a:p>
            <a:r>
              <a:rPr lang="en-US" altLang="ko-KR" dirty="0">
                <a:sym typeface="Wingdings" panose="05000000000000000000" pitchFamily="2" charset="2"/>
              </a:rPr>
              <a:t>source port: 2byte</a:t>
            </a:r>
            <a:endParaRPr lang="ko-KR" altLang="en-US" dirty="0"/>
          </a:p>
        </p:txBody>
      </p:sp>
      <p:sp>
        <p:nvSpPr>
          <p:cNvPr id="13" name="TextBox 12">
            <a:extLst>
              <a:ext uri="{FF2B5EF4-FFF2-40B4-BE49-F238E27FC236}">
                <a16:creationId xmlns:a16="http://schemas.microsoft.com/office/drawing/2014/main" id="{D0FD983F-6C2B-4479-B41B-DB7BEFA4398C}"/>
              </a:ext>
            </a:extLst>
          </p:cNvPr>
          <p:cNvSpPr txBox="1"/>
          <p:nvPr/>
        </p:nvSpPr>
        <p:spPr>
          <a:xfrm>
            <a:off x="5945099" y="6190975"/>
            <a:ext cx="2956259" cy="369332"/>
          </a:xfrm>
          <a:prstGeom prst="rect">
            <a:avLst/>
          </a:prstGeom>
          <a:noFill/>
        </p:spPr>
        <p:txBody>
          <a:bodyPr wrap="none" rtlCol="0">
            <a:spAutoFit/>
          </a:bodyPr>
          <a:lstStyle/>
          <a:p>
            <a:r>
              <a:rPr lang="en-US" altLang="ko-KR" dirty="0">
                <a:sym typeface="Wingdings" panose="05000000000000000000" pitchFamily="2" charset="2"/>
              </a:rPr>
              <a:t>destination port: 2byte</a:t>
            </a:r>
            <a:endParaRPr lang="ko-KR" altLang="en-US" dirty="0"/>
          </a:p>
        </p:txBody>
      </p:sp>
      <p:sp>
        <p:nvSpPr>
          <p:cNvPr id="14" name="액자 13">
            <a:extLst>
              <a:ext uri="{FF2B5EF4-FFF2-40B4-BE49-F238E27FC236}">
                <a16:creationId xmlns:a16="http://schemas.microsoft.com/office/drawing/2014/main" id="{039C8764-2EC6-4763-8110-437B3C7BC5A5}"/>
              </a:ext>
            </a:extLst>
          </p:cNvPr>
          <p:cNvSpPr/>
          <p:nvPr/>
        </p:nvSpPr>
        <p:spPr>
          <a:xfrm>
            <a:off x="1091953" y="3870664"/>
            <a:ext cx="502271" cy="36398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TextBox 14">
            <a:extLst>
              <a:ext uri="{FF2B5EF4-FFF2-40B4-BE49-F238E27FC236}">
                <a16:creationId xmlns:a16="http://schemas.microsoft.com/office/drawing/2014/main" id="{B18191B5-6A73-40A9-99B2-836834841D4F}"/>
              </a:ext>
            </a:extLst>
          </p:cNvPr>
          <p:cNvSpPr txBox="1"/>
          <p:nvPr/>
        </p:nvSpPr>
        <p:spPr>
          <a:xfrm>
            <a:off x="491046" y="3386677"/>
            <a:ext cx="3182281" cy="369332"/>
          </a:xfrm>
          <a:prstGeom prst="rect">
            <a:avLst/>
          </a:prstGeom>
          <a:noFill/>
        </p:spPr>
        <p:txBody>
          <a:bodyPr wrap="none" rtlCol="0">
            <a:spAutoFit/>
          </a:bodyPr>
          <a:lstStyle/>
          <a:p>
            <a:r>
              <a:rPr lang="ko-KR" altLang="en-US" dirty="0">
                <a:solidFill>
                  <a:srgbClr val="FF0000"/>
                </a:solidFill>
              </a:rPr>
              <a:t>문자</a:t>
            </a:r>
            <a:r>
              <a:rPr lang="en-US" altLang="ko-KR" dirty="0">
                <a:solidFill>
                  <a:srgbClr val="FF0000"/>
                </a:solidFill>
              </a:rPr>
              <a:t>2</a:t>
            </a:r>
            <a:r>
              <a:rPr lang="ko-KR" altLang="en-US" dirty="0">
                <a:solidFill>
                  <a:srgbClr val="FF0000"/>
                </a:solidFill>
              </a:rPr>
              <a:t>개 붙은 </a:t>
            </a:r>
            <a:r>
              <a:rPr lang="en-US" altLang="ko-KR" dirty="0">
                <a:solidFill>
                  <a:srgbClr val="FF0000"/>
                </a:solidFill>
              </a:rPr>
              <a:t>1</a:t>
            </a:r>
            <a:r>
              <a:rPr lang="ko-KR" altLang="en-US" dirty="0">
                <a:solidFill>
                  <a:srgbClr val="FF0000"/>
                </a:solidFill>
              </a:rPr>
              <a:t>개 쌍당 </a:t>
            </a:r>
            <a:r>
              <a:rPr lang="en-US" altLang="ko-KR" dirty="0">
                <a:solidFill>
                  <a:srgbClr val="FF0000"/>
                </a:solidFill>
              </a:rPr>
              <a:t>1byte</a:t>
            </a:r>
            <a:endParaRPr lang="ko-KR" altLang="en-US" dirty="0">
              <a:solidFill>
                <a:srgbClr val="FF0000"/>
              </a:solidFill>
            </a:endParaRPr>
          </a:p>
        </p:txBody>
      </p:sp>
    </p:spTree>
    <p:extLst>
      <p:ext uri="{BB962C8B-B14F-4D97-AF65-F5344CB8AC3E}">
        <p14:creationId xmlns:p14="http://schemas.microsoft.com/office/powerpoint/2010/main" val="114418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4410C4AF-5A7E-4533-8CD6-A05F8A114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3" y="1953402"/>
            <a:ext cx="7315834" cy="3391194"/>
          </a:xfrm>
          <a:prstGeom prst="rect">
            <a:avLst/>
          </a:prstGeom>
        </p:spPr>
      </p:pic>
      <p:pic>
        <p:nvPicPr>
          <p:cNvPr id="5" name="그림 4">
            <a:extLst>
              <a:ext uri="{FF2B5EF4-FFF2-40B4-BE49-F238E27FC236}">
                <a16:creationId xmlns:a16="http://schemas.microsoft.com/office/drawing/2014/main" id="{0A8BAA9D-E39E-4ECF-BC15-1AE032DB3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752" y="2961837"/>
            <a:ext cx="6683319" cy="3177815"/>
          </a:xfrm>
          <a:prstGeom prst="rect">
            <a:avLst/>
          </a:prstGeom>
        </p:spPr>
      </p:pic>
      <p:sp>
        <p:nvSpPr>
          <p:cNvPr id="8" name="제목 1">
            <a:extLst>
              <a:ext uri="{FF2B5EF4-FFF2-40B4-BE49-F238E27FC236}">
                <a16:creationId xmlns:a16="http://schemas.microsoft.com/office/drawing/2014/main" id="{ADE208B7-0E37-43DE-A602-71094456BBAF}"/>
              </a:ext>
            </a:extLst>
          </p:cNvPr>
          <p:cNvSpPr>
            <a:spLocks noGrp="1"/>
          </p:cNvSpPr>
          <p:nvPr>
            <p:ph type="title"/>
          </p:nvPr>
        </p:nvSpPr>
        <p:spPr>
          <a:xfrm>
            <a:off x="645130" y="319553"/>
            <a:ext cx="9404723" cy="1400530"/>
          </a:xfrm>
        </p:spPr>
        <p:txBody>
          <a:bodyPr/>
          <a:lstStyle/>
          <a:p>
            <a:r>
              <a:rPr lang="en-US" altLang="ko-KR" sz="2800" dirty="0"/>
              <a:t>2. Find out the length (in bytes) of each of the UDP header fields</a:t>
            </a:r>
            <a:endParaRPr lang="ko-KR" altLang="en-US" sz="2800" dirty="0"/>
          </a:p>
        </p:txBody>
      </p:sp>
      <p:sp>
        <p:nvSpPr>
          <p:cNvPr id="10" name="TextBox 9">
            <a:extLst>
              <a:ext uri="{FF2B5EF4-FFF2-40B4-BE49-F238E27FC236}">
                <a16:creationId xmlns:a16="http://schemas.microsoft.com/office/drawing/2014/main" id="{1AA9BAF3-1A22-4ECF-8769-83F6FC58AFEF}"/>
              </a:ext>
            </a:extLst>
          </p:cNvPr>
          <p:cNvSpPr txBox="1"/>
          <p:nvPr/>
        </p:nvSpPr>
        <p:spPr>
          <a:xfrm>
            <a:off x="5945099" y="6190975"/>
            <a:ext cx="2350323" cy="369332"/>
          </a:xfrm>
          <a:prstGeom prst="rect">
            <a:avLst/>
          </a:prstGeom>
          <a:noFill/>
        </p:spPr>
        <p:txBody>
          <a:bodyPr wrap="none" rtlCol="0">
            <a:spAutoFit/>
          </a:bodyPr>
          <a:lstStyle/>
          <a:p>
            <a:r>
              <a:rPr lang="en-US" altLang="ko-KR" dirty="0">
                <a:sym typeface="Wingdings" panose="05000000000000000000" pitchFamily="2" charset="2"/>
              </a:rPr>
              <a:t>checksum: 2byte</a:t>
            </a:r>
            <a:endParaRPr lang="ko-KR" altLang="en-US" dirty="0"/>
          </a:p>
        </p:txBody>
      </p:sp>
      <p:sp>
        <p:nvSpPr>
          <p:cNvPr id="11" name="TextBox 10">
            <a:extLst>
              <a:ext uri="{FF2B5EF4-FFF2-40B4-BE49-F238E27FC236}">
                <a16:creationId xmlns:a16="http://schemas.microsoft.com/office/drawing/2014/main" id="{E11488B3-14BE-4521-800A-E6B4C69CB60E}"/>
              </a:ext>
            </a:extLst>
          </p:cNvPr>
          <p:cNvSpPr txBox="1"/>
          <p:nvPr/>
        </p:nvSpPr>
        <p:spPr>
          <a:xfrm>
            <a:off x="645130" y="5544885"/>
            <a:ext cx="1911101" cy="369332"/>
          </a:xfrm>
          <a:prstGeom prst="rect">
            <a:avLst/>
          </a:prstGeom>
          <a:noFill/>
        </p:spPr>
        <p:txBody>
          <a:bodyPr wrap="none" rtlCol="0">
            <a:spAutoFit/>
          </a:bodyPr>
          <a:lstStyle/>
          <a:p>
            <a:r>
              <a:rPr lang="en-US" altLang="ko-KR" dirty="0">
                <a:sym typeface="Wingdings" panose="05000000000000000000" pitchFamily="2" charset="2"/>
              </a:rPr>
              <a:t>length: 2byte</a:t>
            </a:r>
            <a:endParaRPr lang="ko-KR" altLang="en-US" dirty="0"/>
          </a:p>
        </p:txBody>
      </p:sp>
    </p:spTree>
    <p:extLst>
      <p:ext uri="{BB962C8B-B14F-4D97-AF65-F5344CB8AC3E}">
        <p14:creationId xmlns:p14="http://schemas.microsoft.com/office/powerpoint/2010/main" val="41777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C0914DAA-6BC4-49DD-B35E-51B7F0B502A8}"/>
              </a:ext>
            </a:extLst>
          </p:cNvPr>
          <p:cNvSpPr>
            <a:spLocks noGrp="1"/>
          </p:cNvSpPr>
          <p:nvPr>
            <p:ph type="title"/>
          </p:nvPr>
        </p:nvSpPr>
        <p:spPr>
          <a:xfrm>
            <a:off x="645130" y="319553"/>
            <a:ext cx="9404723" cy="1400530"/>
          </a:xfrm>
        </p:spPr>
        <p:txBody>
          <a:bodyPr/>
          <a:lstStyle/>
          <a:p>
            <a:r>
              <a:rPr lang="en-US" altLang="ko-KR" sz="2800" dirty="0"/>
              <a:t>2. Find out the length (in bytes) of each of the UDP header fields</a:t>
            </a:r>
            <a:endParaRPr lang="ko-KR" altLang="en-US" sz="2800" dirty="0"/>
          </a:p>
        </p:txBody>
      </p:sp>
      <p:sp>
        <p:nvSpPr>
          <p:cNvPr id="6" name="TextBox 5">
            <a:extLst>
              <a:ext uri="{FF2B5EF4-FFF2-40B4-BE49-F238E27FC236}">
                <a16:creationId xmlns:a16="http://schemas.microsoft.com/office/drawing/2014/main" id="{B317F9E2-5F04-49D8-88B1-A29803ED0E45}"/>
              </a:ext>
            </a:extLst>
          </p:cNvPr>
          <p:cNvSpPr txBox="1"/>
          <p:nvPr/>
        </p:nvSpPr>
        <p:spPr>
          <a:xfrm>
            <a:off x="4669654" y="1530980"/>
            <a:ext cx="1813317" cy="369332"/>
          </a:xfrm>
          <a:prstGeom prst="rect">
            <a:avLst/>
          </a:prstGeom>
          <a:noFill/>
        </p:spPr>
        <p:txBody>
          <a:bodyPr wrap="none" rtlCol="0">
            <a:spAutoFit/>
          </a:bodyPr>
          <a:lstStyle/>
          <a:p>
            <a:r>
              <a:rPr lang="en-US" altLang="ko-KR" dirty="0"/>
              <a:t>&lt;UDP header&gt;</a:t>
            </a:r>
            <a:endParaRPr lang="ko-KR" altLang="en-US" dirty="0"/>
          </a:p>
        </p:txBody>
      </p:sp>
      <p:graphicFrame>
        <p:nvGraphicFramePr>
          <p:cNvPr id="8" name="표 7">
            <a:extLst>
              <a:ext uri="{FF2B5EF4-FFF2-40B4-BE49-F238E27FC236}">
                <a16:creationId xmlns:a16="http://schemas.microsoft.com/office/drawing/2014/main" id="{3EE7D649-0712-40BF-9127-BDDD580CBEFE}"/>
              </a:ext>
            </a:extLst>
          </p:cNvPr>
          <p:cNvGraphicFramePr>
            <a:graphicFrameLocks noGrp="1"/>
          </p:cNvGraphicFramePr>
          <p:nvPr>
            <p:extLst>
              <p:ext uri="{D42A27DB-BD31-4B8C-83A1-F6EECF244321}">
                <p14:modId xmlns:p14="http://schemas.microsoft.com/office/powerpoint/2010/main" val="1024418871"/>
              </p:ext>
            </p:extLst>
          </p:nvPr>
        </p:nvGraphicFramePr>
        <p:xfrm>
          <a:off x="1002191" y="2028057"/>
          <a:ext cx="9677648" cy="741776"/>
        </p:xfrm>
        <a:graphic>
          <a:graphicData uri="http://schemas.openxmlformats.org/drawingml/2006/table">
            <a:tbl>
              <a:tblPr firstRow="1" bandRow="1">
                <a:tableStyleId>{5C22544A-7EE6-4342-B048-85BDC9FD1C3A}</a:tableStyleId>
              </a:tblPr>
              <a:tblGrid>
                <a:gridCol w="2419412">
                  <a:extLst>
                    <a:ext uri="{9D8B030D-6E8A-4147-A177-3AD203B41FA5}">
                      <a16:colId xmlns:a16="http://schemas.microsoft.com/office/drawing/2014/main" val="988583434"/>
                    </a:ext>
                  </a:extLst>
                </a:gridCol>
                <a:gridCol w="2419412">
                  <a:extLst>
                    <a:ext uri="{9D8B030D-6E8A-4147-A177-3AD203B41FA5}">
                      <a16:colId xmlns:a16="http://schemas.microsoft.com/office/drawing/2014/main" val="2061123576"/>
                    </a:ext>
                  </a:extLst>
                </a:gridCol>
                <a:gridCol w="2419412">
                  <a:extLst>
                    <a:ext uri="{9D8B030D-6E8A-4147-A177-3AD203B41FA5}">
                      <a16:colId xmlns:a16="http://schemas.microsoft.com/office/drawing/2014/main" val="3232151936"/>
                    </a:ext>
                  </a:extLst>
                </a:gridCol>
                <a:gridCol w="2419412">
                  <a:extLst>
                    <a:ext uri="{9D8B030D-6E8A-4147-A177-3AD203B41FA5}">
                      <a16:colId xmlns:a16="http://schemas.microsoft.com/office/drawing/2014/main" val="523702185"/>
                    </a:ext>
                  </a:extLst>
                </a:gridCol>
              </a:tblGrid>
              <a:tr h="741776">
                <a:tc>
                  <a:txBody>
                    <a:bodyPr/>
                    <a:lstStyle/>
                    <a:p>
                      <a:pPr algn="ctr" latinLnBrk="1"/>
                      <a:r>
                        <a:rPr lang="en-US" altLang="ko-KR" dirty="0"/>
                        <a:t>Source port(59134)</a:t>
                      </a:r>
                    </a:p>
                    <a:p>
                      <a:pPr algn="ctr" latinLnBrk="1"/>
                      <a:r>
                        <a:rPr lang="en-US" altLang="ko-KR" dirty="0">
                          <a:sym typeface="Wingdings" panose="05000000000000000000" pitchFamily="2" charset="2"/>
                        </a:rPr>
                        <a:t>2byte</a:t>
                      </a:r>
                      <a:endParaRPr lang="ko-KR" altLang="en-US" dirty="0"/>
                    </a:p>
                  </a:txBody>
                  <a:tcPr/>
                </a:tc>
                <a:tc>
                  <a:txBody>
                    <a:bodyPr/>
                    <a:lstStyle/>
                    <a:p>
                      <a:pPr algn="ctr" latinLnBrk="1"/>
                      <a:r>
                        <a:rPr lang="en-US" altLang="ko-KR" dirty="0"/>
                        <a:t>Destination port(443)</a:t>
                      </a:r>
                    </a:p>
                    <a:p>
                      <a:pPr algn="ctr" latinLnBrk="1"/>
                      <a:r>
                        <a:rPr lang="en-US" altLang="ko-KR" dirty="0">
                          <a:sym typeface="Wingdings" panose="05000000000000000000" pitchFamily="2" charset="2"/>
                        </a:rPr>
                        <a:t>2byte</a:t>
                      </a:r>
                      <a:endParaRPr lang="ko-KR" altLang="en-US" dirty="0"/>
                    </a:p>
                  </a:txBody>
                  <a:tcPr/>
                </a:tc>
                <a:tc>
                  <a:txBody>
                    <a:bodyPr/>
                    <a:lstStyle/>
                    <a:p>
                      <a:pPr algn="ctr" latinLnBrk="1"/>
                      <a:r>
                        <a:rPr lang="en-US" altLang="ko-KR" dirty="0"/>
                        <a:t>Length(1358)</a:t>
                      </a:r>
                    </a:p>
                    <a:p>
                      <a:pPr algn="ctr" latinLnBrk="1"/>
                      <a:r>
                        <a:rPr lang="en-US" altLang="ko-KR" dirty="0">
                          <a:sym typeface="Wingdings" panose="05000000000000000000" pitchFamily="2" charset="2"/>
                        </a:rPr>
                        <a:t>2byte</a:t>
                      </a:r>
                      <a:endParaRPr lang="ko-KR" altLang="en-US" dirty="0"/>
                    </a:p>
                  </a:txBody>
                  <a:tcPr/>
                </a:tc>
                <a:tc>
                  <a:txBody>
                    <a:bodyPr/>
                    <a:lstStyle/>
                    <a:p>
                      <a:pPr algn="ctr" latinLnBrk="1"/>
                      <a:r>
                        <a:rPr lang="en-US" altLang="ko-KR" dirty="0"/>
                        <a:t>Checksum(0xba29)</a:t>
                      </a:r>
                    </a:p>
                    <a:p>
                      <a:pPr algn="ctr" latinLnBrk="1"/>
                      <a:r>
                        <a:rPr lang="en-US" altLang="ko-KR" dirty="0">
                          <a:sym typeface="Wingdings" panose="05000000000000000000" pitchFamily="2" charset="2"/>
                        </a:rPr>
                        <a:t>2byte</a:t>
                      </a:r>
                      <a:endParaRPr lang="ko-KR" altLang="en-US" dirty="0"/>
                    </a:p>
                  </a:txBody>
                  <a:tcPr/>
                </a:tc>
                <a:extLst>
                  <a:ext uri="{0D108BD9-81ED-4DB2-BD59-A6C34878D82A}">
                    <a16:rowId xmlns:a16="http://schemas.microsoft.com/office/drawing/2014/main" val="2768403395"/>
                  </a:ext>
                </a:extLst>
              </a:tr>
            </a:tbl>
          </a:graphicData>
        </a:graphic>
      </p:graphicFrame>
      <p:sp>
        <p:nvSpPr>
          <p:cNvPr id="10" name="오른쪽 중괄호 9">
            <a:extLst>
              <a:ext uri="{FF2B5EF4-FFF2-40B4-BE49-F238E27FC236}">
                <a16:creationId xmlns:a16="http://schemas.microsoft.com/office/drawing/2014/main" id="{A876D6A5-6D64-4D80-ADE7-3C435E519318}"/>
              </a:ext>
            </a:extLst>
          </p:cNvPr>
          <p:cNvSpPr/>
          <p:nvPr/>
        </p:nvSpPr>
        <p:spPr>
          <a:xfrm rot="5400000">
            <a:off x="5099729" y="-1261483"/>
            <a:ext cx="1482571" cy="967764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54D30A51-EC0F-4ECD-886B-3E5CB92573CE}"/>
              </a:ext>
            </a:extLst>
          </p:cNvPr>
          <p:cNvSpPr txBox="1"/>
          <p:nvPr/>
        </p:nvSpPr>
        <p:spPr>
          <a:xfrm>
            <a:off x="3950111" y="4318627"/>
            <a:ext cx="3850734" cy="369332"/>
          </a:xfrm>
          <a:prstGeom prst="rect">
            <a:avLst/>
          </a:prstGeom>
          <a:noFill/>
        </p:spPr>
        <p:txBody>
          <a:bodyPr wrap="none" rtlCol="0">
            <a:spAutoFit/>
          </a:bodyPr>
          <a:lstStyle/>
          <a:p>
            <a:r>
              <a:rPr lang="ko-KR" altLang="en-US" b="1" u="sng" dirty="0"/>
              <a:t>총 </a:t>
            </a:r>
            <a:r>
              <a:rPr lang="en-US" altLang="ko-KR" b="1" u="sng" dirty="0"/>
              <a:t>UDP header</a:t>
            </a:r>
            <a:r>
              <a:rPr lang="ko-KR" altLang="en-US" b="1" u="sng" dirty="0"/>
              <a:t>의 </a:t>
            </a:r>
            <a:r>
              <a:rPr lang="en-US" altLang="ko-KR" b="1" u="sng" dirty="0"/>
              <a:t>length</a:t>
            </a:r>
            <a:r>
              <a:rPr lang="en-US" altLang="ko-KR" b="1" u="sng" dirty="0">
                <a:sym typeface="Wingdings" panose="05000000000000000000" pitchFamily="2" charset="2"/>
              </a:rPr>
              <a:t>  8byte</a:t>
            </a:r>
            <a:endParaRPr lang="ko-KR" altLang="en-US" b="1" u="sng" dirty="0"/>
          </a:p>
        </p:txBody>
      </p:sp>
    </p:spTree>
    <p:extLst>
      <p:ext uri="{BB962C8B-B14F-4D97-AF65-F5344CB8AC3E}">
        <p14:creationId xmlns:p14="http://schemas.microsoft.com/office/powerpoint/2010/main" val="217797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C67453-CD11-4779-998A-DA1BB29CFCE8}"/>
              </a:ext>
            </a:extLst>
          </p:cNvPr>
          <p:cNvSpPr>
            <a:spLocks noGrp="1"/>
          </p:cNvSpPr>
          <p:nvPr>
            <p:ph type="title"/>
          </p:nvPr>
        </p:nvSpPr>
        <p:spPr>
          <a:xfrm>
            <a:off x="-15274" y="0"/>
            <a:ext cx="12192000" cy="1400530"/>
          </a:xfrm>
        </p:spPr>
        <p:txBody>
          <a:bodyPr/>
          <a:lstStyle/>
          <a:p>
            <a:r>
              <a:rPr lang="en-US" altLang="ko-KR" sz="2800" dirty="0"/>
              <a:t>3. The value in the Length field is the length of what? Verify your claim with your captured UDP packet. </a:t>
            </a:r>
            <a:br>
              <a:rPr lang="en-US" altLang="ko-KR" sz="2800" dirty="0"/>
            </a:br>
            <a:endParaRPr lang="ko-KR" altLang="en-US" sz="2800" dirty="0"/>
          </a:p>
        </p:txBody>
      </p:sp>
      <p:sp>
        <p:nvSpPr>
          <p:cNvPr id="3" name="내용 개체 틀 2">
            <a:extLst>
              <a:ext uri="{FF2B5EF4-FFF2-40B4-BE49-F238E27FC236}">
                <a16:creationId xmlns:a16="http://schemas.microsoft.com/office/drawing/2014/main" id="{E063B16C-F747-4111-80F6-E3C63D2D5D1E}"/>
              </a:ext>
            </a:extLst>
          </p:cNvPr>
          <p:cNvSpPr>
            <a:spLocks noGrp="1"/>
          </p:cNvSpPr>
          <p:nvPr>
            <p:ph idx="1"/>
          </p:nvPr>
        </p:nvSpPr>
        <p:spPr/>
        <p:txBody>
          <a:bodyPr/>
          <a:lstStyle/>
          <a:p>
            <a:endParaRPr lang="ko-KR" altLang="en-US" dirty="0"/>
          </a:p>
        </p:txBody>
      </p:sp>
      <p:pic>
        <p:nvPicPr>
          <p:cNvPr id="5" name="그림 4">
            <a:extLst>
              <a:ext uri="{FF2B5EF4-FFF2-40B4-BE49-F238E27FC236}">
                <a16:creationId xmlns:a16="http://schemas.microsoft.com/office/drawing/2014/main" id="{295BFBAE-0FFF-48C7-AC9B-8CD53840B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 y="971493"/>
            <a:ext cx="7315834" cy="3391194"/>
          </a:xfrm>
          <a:prstGeom prst="rect">
            <a:avLst/>
          </a:prstGeom>
        </p:spPr>
      </p:pic>
      <p:sp>
        <p:nvSpPr>
          <p:cNvPr id="6" name="TextBox 5">
            <a:extLst>
              <a:ext uri="{FF2B5EF4-FFF2-40B4-BE49-F238E27FC236}">
                <a16:creationId xmlns:a16="http://schemas.microsoft.com/office/drawing/2014/main" id="{3C780A4C-DE7F-4564-8C7C-9D847B0E8958}"/>
              </a:ext>
            </a:extLst>
          </p:cNvPr>
          <p:cNvSpPr txBox="1"/>
          <p:nvPr/>
        </p:nvSpPr>
        <p:spPr>
          <a:xfrm>
            <a:off x="1393794" y="4856085"/>
            <a:ext cx="8656059" cy="1138773"/>
          </a:xfrm>
          <a:prstGeom prst="rect">
            <a:avLst/>
          </a:prstGeom>
          <a:noFill/>
        </p:spPr>
        <p:txBody>
          <a:bodyPr wrap="square" rtlCol="0">
            <a:spAutoFit/>
          </a:bodyPr>
          <a:lstStyle/>
          <a:p>
            <a:r>
              <a:rPr lang="en-US" altLang="ko-KR" dirty="0"/>
              <a:t>Length’s value: 1358</a:t>
            </a:r>
          </a:p>
          <a:p>
            <a:r>
              <a:rPr lang="en-US" altLang="ko-KR" dirty="0"/>
              <a:t>The value in the Length field is the length of what?</a:t>
            </a:r>
          </a:p>
          <a:p>
            <a:r>
              <a:rPr lang="en-US" altLang="ko-KR" dirty="0">
                <a:sym typeface="Wingdings" panose="05000000000000000000" pitchFamily="2" charset="2"/>
              </a:rPr>
              <a:t></a:t>
            </a:r>
            <a:r>
              <a:rPr lang="en-US" altLang="ko-KR" dirty="0">
                <a:solidFill>
                  <a:srgbClr val="FF0000"/>
                </a:solidFill>
                <a:sym typeface="Wingdings" panose="05000000000000000000" pitchFamily="2" charset="2"/>
              </a:rPr>
              <a:t>UDP header(8 byte) + remaining data bytes</a:t>
            </a:r>
            <a:r>
              <a:rPr lang="en-US" altLang="ko-KR" sz="1400" dirty="0">
                <a:solidFill>
                  <a:srgbClr val="FF0000"/>
                </a:solidFill>
                <a:sym typeface="Wingdings" panose="05000000000000000000" pitchFamily="2" charset="2"/>
              </a:rPr>
              <a:t>(</a:t>
            </a:r>
            <a:r>
              <a:rPr lang="ko-KR" altLang="en-US" sz="1400" dirty="0" err="1">
                <a:solidFill>
                  <a:srgbClr val="FF0000"/>
                </a:solidFill>
                <a:sym typeface="Wingdings" panose="05000000000000000000" pitchFamily="2" charset="2"/>
              </a:rPr>
              <a:t>캡쳐된</a:t>
            </a:r>
            <a:r>
              <a:rPr lang="ko-KR" altLang="en-US" sz="1400" dirty="0">
                <a:solidFill>
                  <a:srgbClr val="FF0000"/>
                </a:solidFill>
                <a:sym typeface="Wingdings" panose="05000000000000000000" pitchFamily="2" charset="2"/>
              </a:rPr>
              <a:t> </a:t>
            </a:r>
            <a:r>
              <a:rPr lang="en-US" altLang="ko-KR" sz="1400" dirty="0">
                <a:solidFill>
                  <a:srgbClr val="FF0000"/>
                </a:solidFill>
                <a:sym typeface="Wingdings" panose="05000000000000000000" pitchFamily="2" charset="2"/>
              </a:rPr>
              <a:t>packet, </a:t>
            </a:r>
            <a:r>
              <a:rPr lang="en-US" altLang="ko-KR" sz="1400" dirty="0" err="1">
                <a:solidFill>
                  <a:srgbClr val="FF0000"/>
                </a:solidFill>
                <a:sym typeface="Wingdings" panose="05000000000000000000" pitchFamily="2" charset="2"/>
              </a:rPr>
              <a:t>wireshark</a:t>
            </a:r>
            <a:r>
              <a:rPr lang="ko-KR" altLang="en-US" sz="1400" dirty="0">
                <a:solidFill>
                  <a:srgbClr val="FF0000"/>
                </a:solidFill>
                <a:sym typeface="Wingdings" panose="05000000000000000000" pitchFamily="2" charset="2"/>
              </a:rPr>
              <a:t>에서는 모든 단위를 </a:t>
            </a:r>
            <a:r>
              <a:rPr lang="en-US" altLang="ko-KR" sz="1400" dirty="0">
                <a:solidFill>
                  <a:srgbClr val="FF0000"/>
                </a:solidFill>
                <a:sym typeface="Wingdings" panose="05000000000000000000" pitchFamily="2" charset="2"/>
              </a:rPr>
              <a:t>packet</a:t>
            </a:r>
            <a:r>
              <a:rPr lang="ko-KR" altLang="en-US" sz="1400" dirty="0">
                <a:solidFill>
                  <a:srgbClr val="FF0000"/>
                </a:solidFill>
                <a:sym typeface="Wingdings" panose="05000000000000000000" pitchFamily="2" charset="2"/>
              </a:rPr>
              <a:t>으로 통일해서 보여주기에 여기서도 </a:t>
            </a:r>
            <a:r>
              <a:rPr lang="en-US" altLang="ko-KR" sz="1400" dirty="0" err="1">
                <a:solidFill>
                  <a:srgbClr val="FF0000"/>
                </a:solidFill>
                <a:sym typeface="Wingdings" panose="05000000000000000000" pitchFamily="2" charset="2"/>
              </a:rPr>
              <a:t>segmen</a:t>
            </a:r>
            <a:r>
              <a:rPr lang="ko-KR" altLang="en-US" sz="1400" dirty="0">
                <a:solidFill>
                  <a:srgbClr val="FF0000"/>
                </a:solidFill>
                <a:sym typeface="Wingdings" panose="05000000000000000000" pitchFamily="2" charset="2"/>
              </a:rPr>
              <a:t>가 아닌 </a:t>
            </a:r>
            <a:r>
              <a:rPr lang="en-US" altLang="ko-KR" sz="1400" dirty="0" err="1">
                <a:solidFill>
                  <a:srgbClr val="FF0000"/>
                </a:solidFill>
                <a:sym typeface="Wingdings" panose="05000000000000000000" pitchFamily="2" charset="2"/>
              </a:rPr>
              <a:t>packe</a:t>
            </a:r>
            <a:r>
              <a:rPr lang="ko-KR" altLang="en-US" sz="1400" dirty="0">
                <a:solidFill>
                  <a:srgbClr val="FF0000"/>
                </a:solidFill>
                <a:sym typeface="Wingdings" panose="05000000000000000000" pitchFamily="2" charset="2"/>
              </a:rPr>
              <a:t>으로 보여주는 것이다</a:t>
            </a:r>
            <a:r>
              <a:rPr lang="en-US" altLang="ko-KR" sz="1400" dirty="0">
                <a:solidFill>
                  <a:srgbClr val="FF0000"/>
                </a:solidFill>
                <a:sym typeface="Wingdings" panose="05000000000000000000" pitchFamily="2" charset="2"/>
              </a:rPr>
              <a:t>)</a:t>
            </a:r>
            <a:endParaRPr lang="ko-KR" altLang="en-US" sz="1400" dirty="0">
              <a:solidFill>
                <a:srgbClr val="FF0000"/>
              </a:solidFill>
            </a:endParaRPr>
          </a:p>
        </p:txBody>
      </p:sp>
      <p:pic>
        <p:nvPicPr>
          <p:cNvPr id="7" name="그림 6">
            <a:extLst>
              <a:ext uri="{FF2B5EF4-FFF2-40B4-BE49-F238E27FC236}">
                <a16:creationId xmlns:a16="http://schemas.microsoft.com/office/drawing/2014/main" id="{151DBB09-FB97-4DF8-ADCF-5FBFCCA76A97}"/>
              </a:ext>
            </a:extLst>
          </p:cNvPr>
          <p:cNvPicPr>
            <a:picLocks noChangeAspect="1"/>
          </p:cNvPicPr>
          <p:nvPr/>
        </p:nvPicPr>
        <p:blipFill>
          <a:blip r:embed="rId3"/>
          <a:stretch>
            <a:fillRect/>
          </a:stretch>
        </p:blipFill>
        <p:spPr>
          <a:xfrm>
            <a:off x="6403848" y="971493"/>
            <a:ext cx="5048346" cy="3596226"/>
          </a:xfrm>
          <a:prstGeom prst="rect">
            <a:avLst/>
          </a:prstGeom>
        </p:spPr>
      </p:pic>
      <p:sp>
        <p:nvSpPr>
          <p:cNvPr id="8" name="액자 7">
            <a:extLst>
              <a:ext uri="{FF2B5EF4-FFF2-40B4-BE49-F238E27FC236}">
                <a16:creationId xmlns:a16="http://schemas.microsoft.com/office/drawing/2014/main" id="{83DF0B85-9AF0-46C0-A2E3-1C9F360D0D02}"/>
              </a:ext>
            </a:extLst>
          </p:cNvPr>
          <p:cNvSpPr/>
          <p:nvPr/>
        </p:nvSpPr>
        <p:spPr>
          <a:xfrm>
            <a:off x="7031115" y="3080551"/>
            <a:ext cx="1388031" cy="22194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액자 8">
            <a:extLst>
              <a:ext uri="{FF2B5EF4-FFF2-40B4-BE49-F238E27FC236}">
                <a16:creationId xmlns:a16="http://schemas.microsoft.com/office/drawing/2014/main" id="{ECA0DAC0-A6A8-484B-A980-54F3049939EE}"/>
              </a:ext>
            </a:extLst>
          </p:cNvPr>
          <p:cNvSpPr/>
          <p:nvPr/>
        </p:nvSpPr>
        <p:spPr>
          <a:xfrm>
            <a:off x="6755907" y="3080551"/>
            <a:ext cx="2618912" cy="1934524"/>
          </a:xfrm>
          <a:prstGeom prst="frame">
            <a:avLst>
              <a:gd name="adj1" fmla="val 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TextBox 9">
            <a:extLst>
              <a:ext uri="{FF2B5EF4-FFF2-40B4-BE49-F238E27FC236}">
                <a16:creationId xmlns:a16="http://schemas.microsoft.com/office/drawing/2014/main" id="{0EDBB87B-498B-4114-B40A-D3E08C5D9606}"/>
              </a:ext>
            </a:extLst>
          </p:cNvPr>
          <p:cNvSpPr txBox="1"/>
          <p:nvPr/>
        </p:nvSpPr>
        <p:spPr>
          <a:xfrm>
            <a:off x="8765539" y="4611335"/>
            <a:ext cx="3272745" cy="338554"/>
          </a:xfrm>
          <a:prstGeom prst="rect">
            <a:avLst/>
          </a:prstGeom>
          <a:noFill/>
        </p:spPr>
        <p:txBody>
          <a:bodyPr wrap="square" rtlCol="0">
            <a:spAutoFit/>
          </a:bodyPr>
          <a:lstStyle/>
          <a:p>
            <a:r>
              <a:rPr lang="en-US" altLang="ko-KR" sz="1600" dirty="0">
                <a:sym typeface="Wingdings" panose="05000000000000000000" pitchFamily="2" charset="2"/>
              </a:rPr>
              <a:t> </a:t>
            </a:r>
            <a:r>
              <a:rPr lang="ko-KR" altLang="en-US" sz="1600" dirty="0">
                <a:sym typeface="Wingdings" panose="05000000000000000000" pitchFamily="2" charset="2"/>
              </a:rPr>
              <a:t>밑으로 엄청</a:t>
            </a:r>
            <a:r>
              <a:rPr lang="en-US" altLang="ko-KR" sz="1600" dirty="0">
                <a:sym typeface="Wingdings" panose="05000000000000000000" pitchFamily="2" charset="2"/>
              </a:rPr>
              <a:t>~ </a:t>
            </a:r>
            <a:r>
              <a:rPr lang="ko-KR" altLang="en-US" sz="1600" dirty="0">
                <a:sym typeface="Wingdings" panose="05000000000000000000" pitchFamily="2" charset="2"/>
              </a:rPr>
              <a:t>길게 이어져 있음</a:t>
            </a:r>
            <a:endParaRPr lang="ko-KR" altLang="en-US" sz="1600" dirty="0"/>
          </a:p>
        </p:txBody>
      </p:sp>
    </p:spTree>
    <p:extLst>
      <p:ext uri="{BB962C8B-B14F-4D97-AF65-F5344CB8AC3E}">
        <p14:creationId xmlns:p14="http://schemas.microsoft.com/office/powerpoint/2010/main" val="286576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55B0C6-0B48-4483-B493-F4173FA71CC9}"/>
              </a:ext>
            </a:extLst>
          </p:cNvPr>
          <p:cNvSpPr>
            <a:spLocks noGrp="1"/>
          </p:cNvSpPr>
          <p:nvPr>
            <p:ph type="title"/>
          </p:nvPr>
        </p:nvSpPr>
        <p:spPr>
          <a:xfrm>
            <a:off x="0" y="0"/>
            <a:ext cx="12192000" cy="1400530"/>
          </a:xfrm>
        </p:spPr>
        <p:txBody>
          <a:bodyPr/>
          <a:lstStyle/>
          <a:p>
            <a:r>
              <a:rPr lang="en-US" altLang="ko-KR" sz="2400" dirty="0"/>
              <a:t>4. What is the maximum number of bytes that can be included in a UDP payload? (Hint: the answer to this question can be determined by your answer to 2. above) </a:t>
            </a:r>
            <a:br>
              <a:rPr lang="en-US" altLang="ko-KR" sz="2400" dirty="0"/>
            </a:br>
            <a:endParaRPr lang="ko-KR" altLang="en-US" sz="2400" dirty="0"/>
          </a:p>
        </p:txBody>
      </p:sp>
      <p:sp>
        <p:nvSpPr>
          <p:cNvPr id="3" name="내용 개체 틀 2">
            <a:extLst>
              <a:ext uri="{FF2B5EF4-FFF2-40B4-BE49-F238E27FC236}">
                <a16:creationId xmlns:a16="http://schemas.microsoft.com/office/drawing/2014/main" id="{0B045A88-0A36-4F69-9B59-D9008A321673}"/>
              </a:ext>
            </a:extLst>
          </p:cNvPr>
          <p:cNvSpPr>
            <a:spLocks noGrp="1"/>
          </p:cNvSpPr>
          <p:nvPr>
            <p:ph idx="1"/>
          </p:nvPr>
        </p:nvSpPr>
        <p:spPr/>
        <p:txBody>
          <a:bodyPr/>
          <a:lstStyle/>
          <a:p>
            <a:r>
              <a:rPr lang="en-US" altLang="ko-KR" dirty="0"/>
              <a:t>UDP packet</a:t>
            </a:r>
            <a:r>
              <a:rPr lang="ko-KR" altLang="en-US" dirty="0"/>
              <a:t>은 </a:t>
            </a:r>
            <a:r>
              <a:rPr lang="en-US" altLang="ko-KR" dirty="0"/>
              <a:t>2bytes, </a:t>
            </a:r>
            <a:r>
              <a:rPr lang="ko-KR" altLang="en-US" dirty="0"/>
              <a:t>즉 </a:t>
            </a:r>
            <a:r>
              <a:rPr lang="en-US" altLang="ko-KR" dirty="0"/>
              <a:t>16bit</a:t>
            </a:r>
            <a:r>
              <a:rPr lang="ko-KR" altLang="en-US" dirty="0"/>
              <a:t>의 </a:t>
            </a:r>
            <a:r>
              <a:rPr lang="en-US" altLang="ko-KR" dirty="0"/>
              <a:t>length field</a:t>
            </a:r>
            <a:r>
              <a:rPr lang="ko-KR" altLang="en-US" dirty="0"/>
              <a:t>로 우리가 표현하고 상상할 수 있다</a:t>
            </a:r>
            <a:r>
              <a:rPr lang="en-US" altLang="ko-KR" dirty="0"/>
              <a:t>. (</a:t>
            </a:r>
            <a:r>
              <a:rPr lang="ko-KR" altLang="en-US" dirty="0"/>
              <a:t>즉 </a:t>
            </a:r>
            <a:r>
              <a:rPr lang="en-US" altLang="ko-KR" dirty="0"/>
              <a:t>length field</a:t>
            </a:r>
            <a:r>
              <a:rPr lang="ko-KR" altLang="en-US" dirty="0"/>
              <a:t>가 </a:t>
            </a:r>
            <a:r>
              <a:rPr lang="en-US" altLang="ko-KR" dirty="0"/>
              <a:t>2bytes,</a:t>
            </a:r>
            <a:r>
              <a:rPr lang="ko-KR" altLang="en-US" dirty="0"/>
              <a:t> </a:t>
            </a:r>
            <a:r>
              <a:rPr lang="en-US" altLang="ko-KR" dirty="0"/>
              <a:t>16bit</a:t>
            </a:r>
            <a:r>
              <a:rPr lang="ko-KR" altLang="en-US" dirty="0"/>
              <a:t>이고 </a:t>
            </a:r>
            <a:r>
              <a:rPr lang="en-US" altLang="ko-KR" dirty="0"/>
              <a:t>length field</a:t>
            </a:r>
            <a:r>
              <a:rPr lang="ko-KR" altLang="en-US" dirty="0"/>
              <a:t>자체가 전체 </a:t>
            </a:r>
            <a:r>
              <a:rPr lang="en-US" altLang="ko-KR" dirty="0"/>
              <a:t>UDP packet, segment</a:t>
            </a:r>
            <a:r>
              <a:rPr lang="ko-KR" altLang="en-US" dirty="0"/>
              <a:t>의 크기라서 이렇게 보는 것이다</a:t>
            </a:r>
            <a:r>
              <a:rPr lang="en-US" altLang="ko-KR" dirty="0"/>
              <a:t>)</a:t>
            </a:r>
          </a:p>
          <a:p>
            <a:r>
              <a:rPr lang="ko-KR" altLang="en-US" dirty="0"/>
              <a:t>그러므로 </a:t>
            </a:r>
            <a:r>
              <a:rPr lang="en-US" altLang="ko-KR" dirty="0"/>
              <a:t>packet</a:t>
            </a:r>
            <a:r>
              <a:rPr lang="ko-KR" altLang="en-US" dirty="0"/>
              <a:t>의 최대크기는 </a:t>
            </a:r>
            <a:r>
              <a:rPr lang="en-US" altLang="ko-KR" b="1" dirty="0"/>
              <a:t>2</a:t>
            </a:r>
            <a:r>
              <a:rPr lang="en-US" altLang="ko-KR" b="1" baseline="30000" dirty="0"/>
              <a:t>16</a:t>
            </a:r>
            <a:r>
              <a:rPr lang="ko-KR" altLang="en-US" dirty="0"/>
              <a:t> 인 </a:t>
            </a:r>
            <a:r>
              <a:rPr lang="en-US" altLang="ko-KR" dirty="0"/>
              <a:t>65536</a:t>
            </a:r>
            <a:r>
              <a:rPr lang="ko-KR" altLang="en-US" dirty="0"/>
              <a:t>에서 </a:t>
            </a:r>
            <a:r>
              <a:rPr lang="en-US" altLang="ko-KR" dirty="0"/>
              <a:t>1</a:t>
            </a:r>
            <a:r>
              <a:rPr lang="ko-KR" altLang="en-US" dirty="0"/>
              <a:t>을 뺀 </a:t>
            </a:r>
            <a:r>
              <a:rPr lang="en-US" altLang="ko-KR" dirty="0"/>
              <a:t>65535bytes</a:t>
            </a:r>
            <a:r>
              <a:rPr lang="ko-KR" altLang="en-US" dirty="0"/>
              <a:t>이다</a:t>
            </a:r>
            <a:r>
              <a:rPr lang="en-US" altLang="ko-KR" dirty="0"/>
              <a:t>.</a:t>
            </a:r>
          </a:p>
          <a:p>
            <a:r>
              <a:rPr lang="ko-KR" altLang="en-US" dirty="0"/>
              <a:t>이 때</a:t>
            </a:r>
            <a:r>
              <a:rPr lang="en-US" altLang="ko-KR" dirty="0"/>
              <a:t>, 8bytes</a:t>
            </a:r>
            <a:r>
              <a:rPr lang="ko-KR" altLang="en-US" dirty="0"/>
              <a:t>는 이미 </a:t>
            </a:r>
            <a:r>
              <a:rPr lang="en-US" altLang="ko-KR" dirty="0"/>
              <a:t>UDP header</a:t>
            </a:r>
            <a:r>
              <a:rPr lang="ko-KR" altLang="en-US" dirty="0"/>
              <a:t>로 사용되고 있다</a:t>
            </a:r>
            <a:r>
              <a:rPr lang="en-US" altLang="ko-KR" dirty="0"/>
              <a:t>.</a:t>
            </a:r>
          </a:p>
          <a:p>
            <a:r>
              <a:rPr lang="ko-KR" altLang="en-US" dirty="0"/>
              <a:t>그러므로 </a:t>
            </a:r>
            <a:r>
              <a:rPr lang="en-US" altLang="ko-KR" dirty="0"/>
              <a:t>UDP payload, </a:t>
            </a:r>
            <a:r>
              <a:rPr lang="ko-KR" altLang="en-US" dirty="0"/>
              <a:t>즉 </a:t>
            </a:r>
            <a:r>
              <a:rPr lang="en-US" altLang="ko-KR" dirty="0"/>
              <a:t>UDP</a:t>
            </a:r>
            <a:r>
              <a:rPr lang="ko-KR" altLang="en-US" dirty="0"/>
              <a:t>의 </a:t>
            </a:r>
            <a:r>
              <a:rPr lang="en-US" altLang="ko-KR" dirty="0"/>
              <a:t>application data</a:t>
            </a:r>
            <a:r>
              <a:rPr lang="ko-KR" altLang="en-US" dirty="0"/>
              <a:t>의 최대 크기는 </a:t>
            </a:r>
            <a:r>
              <a:rPr lang="en-US" altLang="ko-KR" dirty="0"/>
              <a:t>665535</a:t>
            </a:r>
            <a:r>
              <a:rPr lang="ko-KR" altLang="en-US" dirty="0" err="1"/>
              <a:t>에사</a:t>
            </a:r>
            <a:r>
              <a:rPr lang="ko-KR" altLang="en-US" dirty="0"/>
              <a:t> </a:t>
            </a:r>
            <a:r>
              <a:rPr lang="en-US" altLang="ko-KR" dirty="0"/>
              <a:t>UDP header</a:t>
            </a:r>
            <a:r>
              <a:rPr lang="ko-KR" altLang="en-US" dirty="0"/>
              <a:t>크기인 </a:t>
            </a:r>
            <a:r>
              <a:rPr lang="en-US" altLang="ko-KR" dirty="0"/>
              <a:t>8ytes</a:t>
            </a:r>
            <a:r>
              <a:rPr lang="ko-KR" altLang="en-US" dirty="0"/>
              <a:t>를 뺀 </a:t>
            </a:r>
            <a:r>
              <a:rPr lang="en-US" altLang="ko-KR" dirty="0"/>
              <a:t>65527bytes</a:t>
            </a:r>
            <a:r>
              <a:rPr lang="ko-KR" altLang="en-US" dirty="0"/>
              <a:t>이다</a:t>
            </a:r>
            <a:r>
              <a:rPr lang="en-US" altLang="ko-KR" dirty="0"/>
              <a:t>.</a:t>
            </a:r>
            <a:endParaRPr lang="ko-KR" altLang="en-US" dirty="0"/>
          </a:p>
        </p:txBody>
      </p:sp>
    </p:spTree>
    <p:extLst>
      <p:ext uri="{BB962C8B-B14F-4D97-AF65-F5344CB8AC3E}">
        <p14:creationId xmlns:p14="http://schemas.microsoft.com/office/powerpoint/2010/main" val="2640628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이온">
  <a:themeElements>
    <a:clrScheme name="이온">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이온">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이온">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1382</Words>
  <Application>Microsoft Office PowerPoint</Application>
  <PresentationFormat>와이드스크린</PresentationFormat>
  <Paragraphs>98</Paragraphs>
  <Slides>15</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맑은 고딕</vt:lpstr>
      <vt:lpstr>Arial</vt:lpstr>
      <vt:lpstr>Bookman Old Style</vt:lpstr>
      <vt:lpstr>Century Gothic</vt:lpstr>
      <vt:lpstr>Trebuchet MS</vt:lpstr>
      <vt:lpstr>Wingdings</vt:lpstr>
      <vt:lpstr>Wingdings 3</vt:lpstr>
      <vt:lpstr>이온</vt:lpstr>
      <vt:lpstr>Lab 04 - UDP</vt:lpstr>
      <vt:lpstr>Lab 04: UDP on Wireshark</vt:lpstr>
      <vt:lpstr>1. Select one UDP packet from your trace. From this packet, determine how many fields there are in the UDP header. Name these fields.  </vt:lpstr>
      <vt:lpstr>1. Select one UDP packet from your trace. From this packet, determine how many fields there are in the UDP header. Name these fields.  </vt:lpstr>
      <vt:lpstr>2. Find out the length (in bytes) of each of the UDP header fields</vt:lpstr>
      <vt:lpstr>2. Find out the length (in bytes) of each of the UDP header fields</vt:lpstr>
      <vt:lpstr>2. Find out the length (in bytes) of each of the UDP header fields</vt:lpstr>
      <vt:lpstr>3. The value in the Length field is the length of what? Verify your claim with your captured UDP packet.  </vt:lpstr>
      <vt:lpstr>4. What is the maximum number of bytes that can be included in a UDP payload? (Hint: the answer to this question can be determined by your answer to 2. above)  </vt:lpstr>
      <vt:lpstr>5. What is the largest possible source port number? (Hint: see the hint in 4.)  </vt:lpstr>
      <vt:lpstr>6. What is the protocol number for UDP? Give your answer in both hexadecimal and decimal notation. To answer this question, you’ll need to look into the Protocol field of the IP packet containing this UDP segment.  </vt:lpstr>
      <vt:lpstr>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vt:lpstr>
      <vt:lpstr>PowerPoint 프레젠테이션</vt:lpstr>
      <vt:lpstr>PowerPoint 프레젠테이션</vt:lpstr>
      <vt:lpstr>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04 - UDP</dc:title>
  <dc:creator>user</dc:creator>
  <cp:lastModifiedBy>user</cp:lastModifiedBy>
  <cp:revision>17</cp:revision>
  <dcterms:created xsi:type="dcterms:W3CDTF">2020-10-12T16:34:36Z</dcterms:created>
  <dcterms:modified xsi:type="dcterms:W3CDTF">2020-10-12T19:29:15Z</dcterms:modified>
</cp:coreProperties>
</file>