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BD274-F888-F87E-E632-8F0E7DF0C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0C5A92-1595-54C7-A543-F408BE519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CBDD0-9681-18BE-FFB6-DB252982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1F2-8FA0-4D8F-A2A7-98EB3E943155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0D2B1-99D0-E684-6897-7EB9396C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F5953-D3BC-F260-D137-4C935989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1D1A-2B90-48C3-9773-32533889B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2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68FC2-35BA-C4A2-8F87-9B2EFAC1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FBBF29-9416-8D53-F184-4526CEF70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F80D5C-B2B5-E86E-BABF-A9DA38A4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1F2-8FA0-4D8F-A2A7-98EB3E943155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57493-FB9C-E8AA-98F2-46441445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F6348-6144-BB07-5EAB-632781BD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1D1A-2B90-48C3-9773-32533889B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69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1F6D99-FB34-7E75-F7D8-BB9C43AB6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E5F63F-288C-7B65-1AED-012720979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E949C-4639-D5F8-299B-68E627D7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1F2-8FA0-4D8F-A2A7-98EB3E943155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EFD28-6DDA-0245-7851-EF2FB80E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3282E-41F0-BB83-C220-BB4D1961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1D1A-2B90-48C3-9773-32533889B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73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FBCA5-DD8D-F5F5-330A-22431BDC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E71F3-37F9-1436-D6F5-B1C522A3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EC96B-BE6B-9884-8569-22DBF608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1F2-8FA0-4D8F-A2A7-98EB3E943155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889B0-8BB9-8618-DE17-A9FD0526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87167-FFC8-474C-5FBF-52BF91A1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1D1A-2B90-48C3-9773-32533889B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86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5AA96-6097-4707-F35F-9F91BD7F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4F3F30-641F-64A9-B09B-0883C6B2C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B7D60-9371-55BE-63FE-08E1E9E7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1F2-8FA0-4D8F-A2A7-98EB3E943155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129F0-1A02-617E-4E50-E0A04CDB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81A55-3613-C1F5-2397-EB43BEF0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1D1A-2B90-48C3-9773-32533889B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54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0198A-C55C-E3A9-E93A-AE2C986A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76B2E-DD0B-F189-2D2D-E5EA38CAA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2C956B-A422-5AC1-BC91-F14ECBF1D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97BB84-6D5C-F348-1FEA-8D4153E7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1F2-8FA0-4D8F-A2A7-98EB3E943155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3BD81-7ACC-3A3D-886A-FB93B0D1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0828C0-08ED-009D-B43F-19E753F8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1D1A-2B90-48C3-9773-32533889B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1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9EAA9-3493-BAE3-C10F-1A0E582C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8A0CAF-239F-9F7A-DBBC-F22317F65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637CE-7E80-4CCE-8D19-39684E4A0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70A6DD-29BE-09D9-960A-FF3165630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E9AB5A-2890-96B2-90CC-7DD973BB4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2B966E-B0C0-E055-DEB0-7A655FB6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1F2-8FA0-4D8F-A2A7-98EB3E943155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E6003A-0EA5-DE9F-8E82-C7F7BCB6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CBEAAD-F5C5-0F9E-6450-025AA157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1D1A-2B90-48C3-9773-32533889B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68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22CFB-E506-FA46-2D5A-CE1561A5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1BC589-48DD-3482-B72B-1D202A73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1F2-8FA0-4D8F-A2A7-98EB3E943155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D1483B-0315-5E0B-2E7F-05AE418A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61EEE-9F84-801B-59D1-642687B4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1D1A-2B90-48C3-9773-32533889B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40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560B27-805C-867A-BCE0-794FC4BE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1F2-8FA0-4D8F-A2A7-98EB3E943155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F89BBA-63BC-D0DF-B0C5-E22C83FE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5EF2A-537F-8755-B304-95CB875F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1D1A-2B90-48C3-9773-32533889B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44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2B34A-1940-CD38-F809-48F0B880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4EFC8-1E76-8010-3041-C79E61D9D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169A3A-4355-C103-6E61-E812B1D5F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C2CD7-3FB5-1D39-F269-DBEEBA69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1F2-8FA0-4D8F-A2A7-98EB3E943155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91B926-3F4C-954B-9621-2FAA6E9A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A8AB4-EFF5-AE71-F33B-76E69137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1D1A-2B90-48C3-9773-32533889B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68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D1C21-20FE-F9EB-8026-45030B76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D2C1C8-03FE-146B-B879-11B4ACD18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577D1-D660-F7EE-A2E4-C7F106D28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F4589F-6EAC-4B4C-9233-1824146E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21F2-8FA0-4D8F-A2A7-98EB3E943155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3BD417-CB8D-A6AF-B491-BC7EA22B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58FB68-08EF-C7E5-C80D-E32DAFFE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61D1A-2B90-48C3-9773-32533889B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51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81E9FF-8983-C067-C272-0076ABEC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F5CDC1-738C-FC6F-E819-7B815CC20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B7828-638D-7590-80FB-AB5E723D3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921F2-8FA0-4D8F-A2A7-98EB3E943155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58AF8-6537-EB9E-3969-6A53C9AC5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A6AAB-A8FA-BE31-EBCA-145E91252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361D1A-2B90-48C3-9773-32533889B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B12C-FA14-A64B-FB8D-47166BA087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EA6867-302D-F75B-E871-3C73FEA22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1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691B5-FBFE-8FF8-279B-A1CDE71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쓰기 코드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BCF31-C31D-6C3E-91F3-1D4B9857D26A}"/>
              </a:ext>
            </a:extLst>
          </p:cNvPr>
          <p:cNvSpPr txBox="1"/>
          <p:nvPr/>
        </p:nvSpPr>
        <p:spPr>
          <a:xfrm>
            <a:off x="381000" y="1210733"/>
            <a:ext cx="1143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코드를 중점으로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open </a:t>
            </a:r>
            <a:r>
              <a:rPr lang="ko-KR" altLang="en-US" b="1" dirty="0"/>
              <a:t>함수</a:t>
            </a:r>
            <a:endParaRPr lang="en-US" altLang="ko-KR" b="1" dirty="0"/>
          </a:p>
          <a:p>
            <a:r>
              <a:rPr lang="en-US" altLang="ko-KR" dirty="0"/>
              <a:t>1)</a:t>
            </a:r>
            <a:r>
              <a:rPr lang="ko-KR" altLang="en-US" dirty="0"/>
              <a:t>열려고 하는 대상 파일 이름</a:t>
            </a:r>
            <a:r>
              <a:rPr lang="en-US" altLang="ko-KR" dirty="0"/>
              <a:t>[</a:t>
            </a:r>
            <a:r>
              <a:rPr lang="ko-KR" altLang="en-US" dirty="0"/>
              <a:t>경로 고려</a:t>
            </a:r>
            <a:r>
              <a:rPr lang="en-US" altLang="ko-KR" dirty="0"/>
              <a:t>](“./</a:t>
            </a:r>
            <a:r>
              <a:rPr lang="en-US" altLang="ko-KR" dirty="0" err="1"/>
              <a:t>test_file</a:t>
            </a:r>
            <a:r>
              <a:rPr lang="en-US" altLang="ko-KR" dirty="0"/>
              <a:t>”)</a:t>
            </a:r>
          </a:p>
          <a:p>
            <a:r>
              <a:rPr lang="en-US" altLang="ko-KR" dirty="0"/>
              <a:t>2)</a:t>
            </a:r>
            <a:r>
              <a:rPr lang="ko-KR" altLang="en-US" dirty="0"/>
              <a:t>파일에 대한 열기 옵션 </a:t>
            </a:r>
            <a:r>
              <a:rPr lang="en-US" altLang="ko-KR" dirty="0"/>
              <a:t>(</a:t>
            </a:r>
            <a:r>
              <a:rPr lang="en-US" altLang="ko-KR" dirty="0" err="1"/>
              <a:t>O_CREAT</a:t>
            </a:r>
            <a:r>
              <a:rPr lang="en-US" altLang="ko-KR" dirty="0"/>
              <a:t>:</a:t>
            </a:r>
            <a:r>
              <a:rPr lang="ko-KR" altLang="en-US" dirty="0"/>
              <a:t>해당 파일이 없으면 생성</a:t>
            </a:r>
            <a:r>
              <a:rPr lang="en-US" altLang="ko-KR" dirty="0"/>
              <a:t>, </a:t>
            </a:r>
            <a:r>
              <a:rPr lang="en-US" altLang="ko-KR" dirty="0" err="1"/>
              <a:t>O_WRONLY</a:t>
            </a:r>
            <a:r>
              <a:rPr lang="en-US" altLang="ko-KR" dirty="0"/>
              <a:t>, </a:t>
            </a:r>
            <a:r>
              <a:rPr lang="ko-KR" altLang="en-US" dirty="0"/>
              <a:t>쓰기 전용으로 열기</a:t>
            </a:r>
            <a:r>
              <a:rPr lang="en-US" altLang="ko-KR" dirty="0"/>
              <a:t>, | : OR </a:t>
            </a:r>
            <a:r>
              <a:rPr lang="ko-KR" altLang="en-US" dirty="0"/>
              <a:t>연산자    </a:t>
            </a:r>
            <a:r>
              <a:rPr lang="en-US" altLang="ko-KR" dirty="0"/>
              <a:t>-&gt; </a:t>
            </a:r>
            <a:r>
              <a:rPr lang="ko-KR" altLang="en-US" dirty="0"/>
              <a:t>해당 파일이 없으면 생성하거나</a:t>
            </a:r>
            <a:r>
              <a:rPr lang="en-US" altLang="ko-KR" dirty="0"/>
              <a:t>, </a:t>
            </a:r>
            <a:r>
              <a:rPr lang="ko-KR" altLang="en-US" dirty="0"/>
              <a:t>아니면 쓰기 전용으로 열어라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3)</a:t>
            </a:r>
            <a:r>
              <a:rPr lang="en-US" altLang="ko-KR" dirty="0" err="1"/>
              <a:t>O_CREAT</a:t>
            </a:r>
            <a:r>
              <a:rPr lang="en-US" altLang="ko-KR" dirty="0"/>
              <a:t> </a:t>
            </a:r>
            <a:r>
              <a:rPr lang="ko-KR" altLang="en-US" dirty="0"/>
              <a:t>사용 시 정해야 하는 파일 권한 설정</a:t>
            </a:r>
            <a:r>
              <a:rPr lang="en-US" altLang="ko-KR" dirty="0"/>
              <a:t>. </a:t>
            </a:r>
            <a:r>
              <a:rPr lang="en-US" altLang="ko-KR" dirty="0" err="1"/>
              <a:t>S_IRUSR</a:t>
            </a:r>
            <a:r>
              <a:rPr lang="en-US" altLang="ko-KR" dirty="0"/>
              <a:t>, </a:t>
            </a:r>
            <a:r>
              <a:rPr lang="en-US" altLang="ko-KR" dirty="0" err="1"/>
              <a:t>S_IWUSR</a:t>
            </a:r>
            <a:r>
              <a:rPr lang="en-US" altLang="ko-KR" dirty="0"/>
              <a:t>, </a:t>
            </a:r>
            <a:r>
              <a:rPr lang="en-US" altLang="ko-KR" dirty="0" err="1"/>
              <a:t>S_IRGRP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 err="1"/>
              <a:t>S_IROTH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en-US" altLang="ko-KR" dirty="0" err="1"/>
              <a:t>S_I</a:t>
            </a:r>
            <a:r>
              <a:rPr lang="en-US" altLang="ko-KR" dirty="0"/>
              <a:t> </a:t>
            </a:r>
            <a:r>
              <a:rPr lang="ko-KR" altLang="en-US" dirty="0"/>
              <a:t>가 약자이긴 한데</a:t>
            </a:r>
            <a:r>
              <a:rPr lang="en-US" altLang="ko-KR" dirty="0"/>
              <a:t>, </a:t>
            </a:r>
            <a:r>
              <a:rPr lang="ko-KR" altLang="en-US" dirty="0"/>
              <a:t>여기서는 그냥 외우는 게 좋음</a:t>
            </a:r>
            <a:r>
              <a:rPr lang="en-US" altLang="ko-KR" dirty="0"/>
              <a:t>. R=</a:t>
            </a:r>
            <a:r>
              <a:rPr lang="ko-KR" altLang="en-US" dirty="0"/>
              <a:t>읽기</a:t>
            </a:r>
            <a:r>
              <a:rPr lang="en-US" altLang="ko-KR" dirty="0"/>
              <a:t>, W=</a:t>
            </a:r>
            <a:r>
              <a:rPr lang="ko-KR" altLang="en-US" dirty="0"/>
              <a:t>쓰기</a:t>
            </a:r>
            <a:r>
              <a:rPr lang="en-US" altLang="ko-KR" dirty="0"/>
              <a:t>, USR=</a:t>
            </a:r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파일 주인</a:t>
            </a:r>
            <a:r>
              <a:rPr lang="en-US" altLang="ko-KR" dirty="0"/>
              <a:t>), GRP=</a:t>
            </a:r>
            <a:r>
              <a:rPr lang="ko-KR" altLang="en-US" dirty="0"/>
              <a:t>그룹</a:t>
            </a:r>
            <a:r>
              <a:rPr lang="en-US" altLang="ko-KR" dirty="0"/>
              <a:t>(</a:t>
            </a:r>
            <a:r>
              <a:rPr lang="ko-KR" altLang="en-US" dirty="0"/>
              <a:t>파일 주인 그룹</a:t>
            </a:r>
            <a:r>
              <a:rPr lang="en-US" altLang="ko-KR" dirty="0"/>
              <a:t>), </a:t>
            </a:r>
            <a:r>
              <a:rPr lang="en-US" altLang="ko-KR" dirty="0" err="1"/>
              <a:t>OTH</a:t>
            </a:r>
            <a:r>
              <a:rPr lang="en-US" altLang="ko-KR" dirty="0"/>
              <a:t>=</a:t>
            </a:r>
            <a:r>
              <a:rPr lang="ko-KR" altLang="en-US" dirty="0"/>
              <a:t>다른 사람들</a:t>
            </a:r>
            <a:endParaRPr lang="en-US" altLang="ko-KR" dirty="0"/>
          </a:p>
          <a:p>
            <a:r>
              <a:rPr lang="en-US" altLang="ko-KR" dirty="0"/>
              <a:t>4)</a:t>
            </a:r>
            <a:r>
              <a:rPr lang="ko-KR" altLang="en-US" dirty="0" err="1"/>
              <a:t>반환값</a:t>
            </a:r>
            <a:r>
              <a:rPr lang="ko-KR" altLang="en-US" dirty="0"/>
              <a:t> </a:t>
            </a:r>
            <a:r>
              <a:rPr lang="en-US" altLang="ko-KR" dirty="0"/>
              <a:t>-1 =&gt; </a:t>
            </a:r>
            <a:r>
              <a:rPr lang="ko-KR" altLang="en-US" dirty="0"/>
              <a:t>함수 실패를 의미</a:t>
            </a:r>
            <a:r>
              <a:rPr lang="en-US" altLang="ko-KR" dirty="0"/>
              <a:t>. </a:t>
            </a:r>
            <a:r>
              <a:rPr lang="ko-KR" altLang="en-US" dirty="0" err="1"/>
              <a:t>반환값</a:t>
            </a:r>
            <a:r>
              <a:rPr lang="ko-KR" altLang="en-US" dirty="0"/>
              <a:t> </a:t>
            </a:r>
            <a:r>
              <a:rPr lang="en-US" altLang="ko-KR" dirty="0"/>
              <a:t>=0 =&gt; </a:t>
            </a:r>
            <a:r>
              <a:rPr lang="ko-KR" altLang="en-US" dirty="0"/>
              <a:t>함수 성공을 의미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((</a:t>
            </a:r>
            <a:r>
              <a:rPr lang="en-US" altLang="ko-KR" dirty="0" err="1"/>
              <a:t>fd</a:t>
            </a:r>
            <a:r>
              <a:rPr lang="en-US" altLang="ko-KR" dirty="0"/>
              <a:t>=open(“./</a:t>
            </a:r>
            <a:r>
              <a:rPr lang="en-US" altLang="ko-KR" dirty="0" err="1"/>
              <a:t>test_file</a:t>
            </a:r>
            <a:r>
              <a:rPr lang="en-US" altLang="ko-KR" dirty="0"/>
              <a:t>”, </a:t>
            </a:r>
            <a:r>
              <a:rPr lang="en-US" altLang="ko-KR" dirty="0" err="1"/>
              <a:t>O_CREATE</a:t>
            </a:r>
            <a:r>
              <a:rPr lang="en-US" altLang="ko-KR" dirty="0"/>
              <a:t> | </a:t>
            </a:r>
            <a:r>
              <a:rPr lang="en-US" altLang="ko-KR" dirty="0" err="1"/>
              <a:t>O_WRONLY</a:t>
            </a:r>
            <a:r>
              <a:rPr lang="en-US" altLang="ko-KR" dirty="0"/>
              <a:t>, </a:t>
            </a:r>
            <a:r>
              <a:rPr lang="en-US" altLang="ko-KR" dirty="0" err="1"/>
              <a:t>S_IRUSR</a:t>
            </a:r>
            <a:r>
              <a:rPr lang="en-US" altLang="ko-KR" dirty="0"/>
              <a:t> | </a:t>
            </a:r>
            <a:r>
              <a:rPr lang="en-US" altLang="ko-KR" dirty="0" err="1"/>
              <a:t>S_IWUSR</a:t>
            </a:r>
            <a:r>
              <a:rPr lang="en-US" altLang="ko-KR" dirty="0"/>
              <a:t> |</a:t>
            </a:r>
            <a:r>
              <a:rPr lang="ko-KR" altLang="en-US" dirty="0"/>
              <a:t> </a:t>
            </a:r>
            <a:r>
              <a:rPr lang="en-US" altLang="ko-KR" dirty="0" err="1"/>
              <a:t>S_IRGRP</a:t>
            </a:r>
            <a:r>
              <a:rPr lang="en-US" altLang="ko-KR" dirty="0"/>
              <a:t> | </a:t>
            </a:r>
            <a:r>
              <a:rPr lang="en-US" altLang="ko-KR" dirty="0" err="1"/>
              <a:t>S_IROTH</a:t>
            </a:r>
            <a:r>
              <a:rPr lang="en-US" altLang="ko-KR" dirty="0"/>
              <a:t>))==-1) {…}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현재 디렉토리에서</a:t>
            </a:r>
            <a:r>
              <a:rPr lang="en-US" altLang="ko-KR" dirty="0"/>
              <a:t>, </a:t>
            </a:r>
            <a:r>
              <a:rPr lang="en-US" altLang="ko-KR" dirty="0" err="1"/>
              <a:t>test_file</a:t>
            </a:r>
            <a:r>
              <a:rPr lang="ko-KR" altLang="en-US" dirty="0"/>
              <a:t>가 없다면 세 번째 인자</a:t>
            </a:r>
            <a:r>
              <a:rPr lang="en-US" altLang="ko-KR" dirty="0"/>
              <a:t>(</a:t>
            </a:r>
            <a:r>
              <a:rPr lang="ko-KR" altLang="en-US" dirty="0"/>
              <a:t>권한</a:t>
            </a:r>
            <a:r>
              <a:rPr lang="en-US" altLang="ko-KR" dirty="0"/>
              <a:t>)</a:t>
            </a:r>
            <a:r>
              <a:rPr lang="ko-KR" altLang="en-US" dirty="0"/>
              <a:t>을 부여하며 만들고</a:t>
            </a:r>
            <a:r>
              <a:rPr lang="en-US" altLang="ko-KR" dirty="0"/>
              <a:t>, </a:t>
            </a:r>
            <a:r>
              <a:rPr lang="ko-KR" altLang="en-US" dirty="0"/>
              <a:t>있다면 읽기 전용으로 열어라</a:t>
            </a:r>
            <a:r>
              <a:rPr lang="en-US" altLang="ko-KR" dirty="0"/>
              <a:t>. </a:t>
            </a:r>
            <a:r>
              <a:rPr lang="ko-KR" altLang="en-US" dirty="0"/>
              <a:t>그런데 만약 이런 행위가 실패한 다면</a:t>
            </a:r>
            <a:r>
              <a:rPr lang="en-US" altLang="ko-KR" dirty="0"/>
              <a:t>(if, -1) </a:t>
            </a:r>
            <a:r>
              <a:rPr lang="ko-KR" altLang="en-US" dirty="0"/>
              <a:t>중괄호 안의 행위를 하여라</a:t>
            </a:r>
            <a:endParaRPr lang="en-US" altLang="ko-KR" dirty="0"/>
          </a:p>
          <a:p>
            <a:r>
              <a:rPr lang="ko-KR" altLang="en-US" dirty="0"/>
              <a:t>일단 우리는 실패를 거의 걱정할 필요가 없어서</a:t>
            </a:r>
            <a:r>
              <a:rPr lang="en-US" altLang="ko-KR" dirty="0"/>
              <a:t>, </a:t>
            </a:r>
            <a:r>
              <a:rPr lang="ko-KR" altLang="en-US" dirty="0"/>
              <a:t>중괄호 안의 내용은 돌아가지 않는다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5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FA965-2561-D72D-1815-EF56A740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쓰기 코드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63327-A11C-E2A2-F321-126BB3CD9832}"/>
              </a:ext>
            </a:extLst>
          </p:cNvPr>
          <p:cNvSpPr txBox="1"/>
          <p:nvPr/>
        </p:nvSpPr>
        <p:spPr>
          <a:xfrm>
            <a:off x="397933" y="1524000"/>
            <a:ext cx="11523134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fd</a:t>
            </a:r>
            <a:r>
              <a:rPr lang="en-US" altLang="ko-KR" dirty="0"/>
              <a:t> : file </a:t>
            </a:r>
            <a:r>
              <a:rPr lang="en-US" altLang="ko-KR" dirty="0" err="1"/>
              <a:t>descripter</a:t>
            </a:r>
            <a:r>
              <a:rPr lang="ko-KR" altLang="en-US" dirty="0"/>
              <a:t>의 약자</a:t>
            </a:r>
            <a:r>
              <a:rPr lang="en-US" altLang="ko-KR" dirty="0"/>
              <a:t>. </a:t>
            </a:r>
            <a:r>
              <a:rPr lang="ko-KR" altLang="en-US" dirty="0"/>
              <a:t>유닉스에서 프로세스가 파일을 열거나 만들 때</a:t>
            </a:r>
            <a:r>
              <a:rPr lang="en-US" altLang="ko-KR" dirty="0"/>
              <a:t>, </a:t>
            </a:r>
            <a:r>
              <a:rPr lang="ko-KR" altLang="en-US" dirty="0"/>
              <a:t>정수 값으로 묘사된 파일 권한이 입력된 변수다</a:t>
            </a:r>
            <a:r>
              <a:rPr lang="en-US" altLang="ko-KR" dirty="0"/>
              <a:t>(</a:t>
            </a:r>
            <a:r>
              <a:rPr lang="ko-KR" altLang="en-US" dirty="0"/>
              <a:t>파일 입출력 관련 권한</a:t>
            </a:r>
            <a:r>
              <a:rPr lang="en-US" altLang="ko-KR" dirty="0"/>
              <a:t>). </a:t>
            </a:r>
            <a:r>
              <a:rPr lang="ko-KR" altLang="en-US" dirty="0"/>
              <a:t>받은 정수를 통해</a:t>
            </a:r>
            <a:r>
              <a:rPr lang="en-US" altLang="ko-KR" dirty="0"/>
              <a:t>, </a:t>
            </a:r>
            <a:r>
              <a:rPr lang="ko-KR" altLang="en-US" dirty="0"/>
              <a:t>자신이 어떤 파일을 가리키는 지 알린다</a:t>
            </a:r>
            <a:r>
              <a:rPr lang="en-US" altLang="ko-KR" dirty="0"/>
              <a:t>.   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fd</a:t>
            </a:r>
            <a:r>
              <a:rPr lang="ko-KR" altLang="en-US" dirty="0"/>
              <a:t>에 </a:t>
            </a:r>
            <a:r>
              <a:rPr lang="en-US" altLang="ko-KR" dirty="0"/>
              <a:t>-1</a:t>
            </a:r>
            <a:r>
              <a:rPr lang="ko-KR" altLang="en-US" dirty="0"/>
              <a:t>이 저장되면</a:t>
            </a:r>
            <a:r>
              <a:rPr lang="en-US" altLang="ko-KR" dirty="0"/>
              <a:t>, </a:t>
            </a:r>
            <a:r>
              <a:rPr lang="ko-KR" altLang="en-US" dirty="0"/>
              <a:t>오류가 생겼다는 의미다</a:t>
            </a:r>
            <a:r>
              <a:rPr lang="en-US" altLang="ko-KR" dirty="0"/>
              <a:t>.[</a:t>
            </a:r>
            <a:r>
              <a:rPr lang="ko-KR" altLang="en-US" dirty="0"/>
              <a:t>코드 참고</a:t>
            </a:r>
            <a:r>
              <a:rPr lang="en-US" altLang="ko-KR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unistd.h</a:t>
            </a:r>
            <a:r>
              <a:rPr lang="ko-KR" altLang="en-US" dirty="0"/>
              <a:t>에 </a:t>
            </a:r>
            <a:r>
              <a:rPr lang="ko-KR" altLang="en-US" dirty="0" err="1"/>
              <a:t>속해있다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*descript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묘사하다 </a:t>
            </a:r>
            <a:r>
              <a:rPr lang="en-US" altLang="ko-KR" dirty="0"/>
              <a:t>-&gt; </a:t>
            </a:r>
            <a:r>
              <a:rPr lang="ko-KR" altLang="en-US" dirty="0"/>
              <a:t>해당 파일의 권한을 </a:t>
            </a:r>
            <a:r>
              <a:rPr lang="ko-KR" altLang="en-US" dirty="0" err="1"/>
              <a:t>정수값으로</a:t>
            </a:r>
            <a:r>
              <a:rPr lang="ko-KR" altLang="en-US" dirty="0"/>
              <a:t> 나타내는 변수라고 이해하자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write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파일에 데이터를 쓰는 함수</a:t>
            </a:r>
            <a:r>
              <a:rPr lang="en-US" altLang="ko-KR" dirty="0"/>
              <a:t>. </a:t>
            </a:r>
            <a:r>
              <a:rPr lang="ko-KR" altLang="en-US" dirty="0"/>
              <a:t>매개변수에 </a:t>
            </a:r>
            <a:r>
              <a:rPr lang="en-US" altLang="ko-KR" dirty="0" err="1"/>
              <a:t>fd</a:t>
            </a:r>
            <a:r>
              <a:rPr lang="en-US" altLang="ko-KR" dirty="0"/>
              <a:t>, </a:t>
            </a:r>
            <a:r>
              <a:rPr lang="en-US" altLang="ko-KR" dirty="0" err="1"/>
              <a:t>buf</a:t>
            </a:r>
            <a:r>
              <a:rPr lang="en-US" altLang="ko-KR" dirty="0"/>
              <a:t>, size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err="1"/>
              <a:t>fd</a:t>
            </a:r>
            <a:r>
              <a:rPr lang="en-US" altLang="ko-KR" dirty="0"/>
              <a:t>=file </a:t>
            </a:r>
            <a:r>
              <a:rPr lang="en-US" altLang="ko-KR" dirty="0" err="1"/>
              <a:t>descripter</a:t>
            </a:r>
            <a:r>
              <a:rPr lang="en-US" altLang="ko-KR" dirty="0"/>
              <a:t>. open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사용 시 </a:t>
            </a:r>
            <a:r>
              <a:rPr lang="en-US" altLang="ko-KR" dirty="0" err="1"/>
              <a:t>fd</a:t>
            </a:r>
            <a:r>
              <a:rPr lang="ko-KR" altLang="en-US" dirty="0"/>
              <a:t>가 만들어지며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 err="1"/>
              <a:t>fd</a:t>
            </a:r>
            <a:r>
              <a:rPr lang="ko-KR" altLang="en-US" dirty="0"/>
              <a:t>를 통해 파일을 구분한다</a:t>
            </a:r>
            <a:r>
              <a:rPr lang="en-US" altLang="ko-KR" dirty="0"/>
              <a:t>. size </a:t>
            </a:r>
            <a:r>
              <a:rPr lang="ko-KR" altLang="en-US" dirty="0"/>
              <a:t>크기만큼 </a:t>
            </a:r>
            <a:r>
              <a:rPr lang="en-US" altLang="ko-KR" dirty="0" err="1"/>
              <a:t>buf</a:t>
            </a:r>
            <a:r>
              <a:rPr lang="ko-KR" altLang="en-US" dirty="0"/>
              <a:t>에 저장된 데이터를 출력한다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perror</a:t>
            </a:r>
            <a:r>
              <a:rPr lang="ko-KR" altLang="en-US" b="1" dirty="0"/>
              <a:t> 함수 </a:t>
            </a:r>
            <a:r>
              <a:rPr lang="en-US" altLang="ko-KR" dirty="0"/>
              <a:t>: </a:t>
            </a:r>
            <a:r>
              <a:rPr lang="ko-KR" altLang="en-US" dirty="0"/>
              <a:t>오류 메시지를 </a:t>
            </a:r>
            <a:r>
              <a:rPr lang="en-US" altLang="ko-KR" dirty="0"/>
              <a:t>stderr(</a:t>
            </a:r>
            <a:r>
              <a:rPr lang="ko-KR" altLang="en-US" dirty="0"/>
              <a:t>표준 입출력 관련</a:t>
            </a:r>
            <a:r>
              <a:rPr lang="en-US" altLang="ko-KR" dirty="0"/>
              <a:t>)</a:t>
            </a:r>
            <a:r>
              <a:rPr lang="ko-KR" altLang="en-US" dirty="0"/>
              <a:t>로 출력하는 함수</a:t>
            </a:r>
            <a:r>
              <a:rPr lang="en-US" altLang="ko-KR" dirty="0"/>
              <a:t>. </a:t>
            </a:r>
            <a:r>
              <a:rPr lang="ko-KR" altLang="en-US" dirty="0"/>
              <a:t>간단하게 설명하자면</a:t>
            </a:r>
            <a:r>
              <a:rPr lang="en-US" altLang="ko-KR" dirty="0"/>
              <a:t>, </a:t>
            </a:r>
            <a:r>
              <a:rPr lang="ko-KR" altLang="en-US" dirty="0"/>
              <a:t>오류 메시지 출력용이다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84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93FED-D4B0-0FC5-CAF1-957DA756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3" y="-740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쓰기 코드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09738-9632-983C-771D-928160E20831}"/>
              </a:ext>
            </a:extLst>
          </p:cNvPr>
          <p:cNvSpPr txBox="1"/>
          <p:nvPr/>
        </p:nvSpPr>
        <p:spPr>
          <a:xfrm>
            <a:off x="440267" y="1690688"/>
            <a:ext cx="11269133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close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열었던 파일을 닫는 함수</a:t>
            </a:r>
            <a:r>
              <a:rPr lang="en-US" altLang="ko-KR" dirty="0"/>
              <a:t>. </a:t>
            </a:r>
            <a:r>
              <a:rPr lang="en-US" altLang="ko-KR" dirty="0" err="1"/>
              <a:t>Fd</a:t>
            </a:r>
            <a:r>
              <a:rPr lang="ko-KR" altLang="en-US" dirty="0"/>
              <a:t>를 매개변수로 받는 데</a:t>
            </a:r>
            <a:r>
              <a:rPr lang="en-US" altLang="ko-KR" dirty="0"/>
              <a:t>, </a:t>
            </a:r>
            <a:r>
              <a:rPr lang="ko-KR" altLang="en-US" dirty="0"/>
              <a:t>이 코드를 통해 </a:t>
            </a:r>
            <a:r>
              <a:rPr lang="en-US" altLang="ko-KR" dirty="0" err="1"/>
              <a:t>fd</a:t>
            </a:r>
            <a:r>
              <a:rPr lang="ko-KR" altLang="en-US" dirty="0"/>
              <a:t>가 파일을 구별하는 용도인 것을 확실히 알 수 있다</a:t>
            </a:r>
            <a:r>
              <a:rPr lang="en-US" altLang="ko-KR" dirty="0"/>
              <a:t>. 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코드의 실행 순서 </a:t>
            </a:r>
            <a:r>
              <a:rPr lang="en-US" altLang="ko-KR" dirty="0"/>
              <a:t>: </a:t>
            </a:r>
            <a:r>
              <a:rPr lang="ko-KR" altLang="en-US" dirty="0"/>
              <a:t>파일 열기 </a:t>
            </a:r>
            <a:r>
              <a:rPr lang="en-US" altLang="ko-KR" dirty="0"/>
              <a:t>-&gt; </a:t>
            </a:r>
            <a:r>
              <a:rPr lang="ko-KR" altLang="en-US" dirty="0"/>
              <a:t>파일 쓰기 </a:t>
            </a:r>
            <a:r>
              <a:rPr lang="en-US" altLang="ko-KR" dirty="0"/>
              <a:t>-&gt; </a:t>
            </a:r>
            <a:r>
              <a:rPr lang="ko-KR" altLang="en-US" dirty="0"/>
              <a:t>파일 닫기</a:t>
            </a:r>
            <a:r>
              <a:rPr lang="en-US" altLang="ko-KR" dirty="0"/>
              <a:t>. </a:t>
            </a:r>
            <a:r>
              <a:rPr lang="ko-KR" altLang="en-US" dirty="0"/>
              <a:t>실행 후 정한 이름대로 새로운 파일이 생성되어 있는데</a:t>
            </a:r>
            <a:r>
              <a:rPr lang="en-US" altLang="ko-KR" dirty="0"/>
              <a:t>, </a:t>
            </a:r>
            <a:r>
              <a:rPr lang="ko-KR" altLang="en-US" dirty="0"/>
              <a:t>그 파일을 </a:t>
            </a:r>
            <a:r>
              <a:rPr lang="en-US" altLang="ko-KR" dirty="0"/>
              <a:t>vim</a:t>
            </a:r>
            <a:r>
              <a:rPr lang="ko-KR" altLang="en-US" dirty="0"/>
              <a:t>으로 열람하면 쓰려고 한 글자가 그대로 써져 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/>
              <a:t>주의 </a:t>
            </a:r>
            <a:r>
              <a:rPr lang="en-US" altLang="ko-KR" dirty="0"/>
              <a:t>: </a:t>
            </a:r>
            <a:r>
              <a:rPr lang="ko-KR" altLang="en-US" dirty="0"/>
              <a:t>컴파일 </a:t>
            </a:r>
            <a:r>
              <a:rPr lang="en-US" altLang="ko-KR" dirty="0"/>
              <a:t>(</a:t>
            </a:r>
            <a:r>
              <a:rPr lang="ko-KR" altLang="en-US" dirty="0"/>
              <a:t>더 정확하게 따지면 복잡하지만</a:t>
            </a:r>
            <a:r>
              <a:rPr lang="en-US" altLang="ko-KR" dirty="0"/>
              <a:t>, </a:t>
            </a:r>
            <a:r>
              <a:rPr lang="ko-KR" altLang="en-US" dirty="0"/>
              <a:t>일단 프로그램 만들기라 이해</a:t>
            </a:r>
            <a:r>
              <a:rPr lang="en-US" altLang="ko-KR" dirty="0"/>
              <a:t>)</a:t>
            </a:r>
            <a:r>
              <a:rPr lang="ko-KR" altLang="en-US" dirty="0"/>
              <a:t>을 할 때</a:t>
            </a:r>
            <a:r>
              <a:rPr lang="en-US" altLang="ko-KR" dirty="0"/>
              <a:t>, </a:t>
            </a:r>
            <a:r>
              <a:rPr lang="ko-KR" altLang="en-US" dirty="0"/>
              <a:t>반드시 코드에서 명시했던 이름으로 똑같이 지어야 한다</a:t>
            </a:r>
            <a:r>
              <a:rPr lang="en-US" altLang="ko-KR" dirty="0"/>
              <a:t>. </a:t>
            </a:r>
            <a:r>
              <a:rPr lang="ko-KR" altLang="en-US" dirty="0"/>
              <a:t>왜 </a:t>
            </a:r>
            <a:r>
              <a:rPr lang="ko-KR" altLang="en-US" dirty="0" err="1"/>
              <a:t>그런지는</a:t>
            </a:r>
            <a:r>
              <a:rPr lang="ko-KR" altLang="en-US" dirty="0"/>
              <a:t> 코드를 보면 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gcc</a:t>
            </a:r>
            <a:r>
              <a:rPr lang="en-US" altLang="ko-KR" dirty="0"/>
              <a:t> –o [</a:t>
            </a:r>
            <a:r>
              <a:rPr lang="ko-KR" altLang="en-US" dirty="0"/>
              <a:t>프로그램 이름</a:t>
            </a:r>
            <a:r>
              <a:rPr lang="en-US" altLang="ko-KR" dirty="0"/>
              <a:t>] [</a:t>
            </a:r>
            <a:r>
              <a:rPr lang="ko-KR" altLang="en-US" dirty="0"/>
              <a:t>컴파일 대상 </a:t>
            </a:r>
            <a:r>
              <a:rPr lang="en-US" altLang="ko-KR" dirty="0"/>
              <a:t>c</a:t>
            </a:r>
            <a:r>
              <a:rPr lang="ko-KR" altLang="en-US" dirty="0"/>
              <a:t>파일</a:t>
            </a:r>
            <a:r>
              <a:rPr lang="en-US" altLang="ko-KR" dirty="0"/>
              <a:t>]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452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24159-B483-0A1C-1D08-55073960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읽기 코드</a:t>
            </a:r>
          </a:p>
        </p:txBody>
      </p:sp>
      <p:pic>
        <p:nvPicPr>
          <p:cNvPr id="1026" name="Picture 2" descr="Read a file#include &lt;stdio.h&gt;#include &lt;stdlib.h&gt;#include &lt;string.h&gt;#include &lt;unistd.h&gt;#include &lt;fcntl.h&gt;int main(int argc, char* argv[]) {int fd;char buf[1024];printf(&quot;Open a new file'n&quot;);if ((fd = open(&quot;./test_file&quot;, O_RDONLY)) == -1) {perror(&quot;open()&quot;);return 1;}printf(&quot;Read the file'n&quot;);memset(buf, 0, sizeof(buf));read(fd, buf, sizeof(buf));puts(buf);printf(&quot;Close the file'n&quot;);close(fd);return 0;}Read a file#include &lt;stdio.h&gt;#include &lt;stdlib.h&gt;#include &lt;string.h&gt;#include &lt;unistd.h&gt;#include &lt;fcntl.h&gt;int main(int argc, char* argv[]) {int fd;char buf[1024];printf(&quot;Open a new file'n&quot;);if ((fd = open(&quot;./test_file&quot;, O_RDONLY)) == -1) {perror(&quot;open()&quot;);return 1;}printf(&quot;Read the file'n&quot;);memset(buf, 0, sizeof(buf));read(fd, buf, sizeof(buf));puts(buf);printf(&quot;Close the file'n&quot;);close(fd);return 0;}">
            <a:extLst>
              <a:ext uri="{FF2B5EF4-FFF2-40B4-BE49-F238E27FC236}">
                <a16:creationId xmlns:a16="http://schemas.microsoft.com/office/drawing/2014/main" id="{FB39DF0C-3F99-D43A-DD80-F4FB84D888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4" r="37963" b="11975"/>
          <a:stretch/>
        </p:blipFill>
        <p:spPr bwMode="auto">
          <a:xfrm>
            <a:off x="2988733" y="1209676"/>
            <a:ext cx="5672667" cy="507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5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28E75-6B19-7AFF-FAFD-26A6CAF0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파일 읽기용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CF157-C87E-DEEE-E7C1-AB07487169CF}"/>
              </a:ext>
            </a:extLst>
          </p:cNvPr>
          <p:cNvSpPr txBox="1"/>
          <p:nvPr/>
        </p:nvSpPr>
        <p:spPr>
          <a:xfrm>
            <a:off x="474133" y="1718733"/>
            <a:ext cx="11142134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memset</a:t>
            </a:r>
            <a:r>
              <a:rPr lang="ko-KR" altLang="en-US" dirty="0"/>
              <a:t> 함수 </a:t>
            </a:r>
            <a:r>
              <a:rPr lang="en-US" altLang="ko-KR" dirty="0"/>
              <a:t>: </a:t>
            </a:r>
            <a:r>
              <a:rPr lang="ko-KR" altLang="en-US" dirty="0"/>
              <a:t>메모리 초기화</a:t>
            </a:r>
            <a:r>
              <a:rPr lang="en-US" altLang="ko-KR" dirty="0"/>
              <a:t>(</a:t>
            </a:r>
            <a:r>
              <a:rPr lang="ko-KR" altLang="en-US" dirty="0"/>
              <a:t>초기 설정</a:t>
            </a:r>
            <a:r>
              <a:rPr lang="en-US" altLang="ko-KR" dirty="0"/>
              <a:t>) </a:t>
            </a:r>
            <a:r>
              <a:rPr lang="ko-KR" altLang="en-US" dirty="0"/>
              <a:t>함수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첫번째 인자</a:t>
            </a:r>
            <a:r>
              <a:rPr lang="en-US" altLang="ko-KR" dirty="0"/>
              <a:t>=</a:t>
            </a:r>
            <a:r>
              <a:rPr lang="ko-KR" altLang="en-US" dirty="0"/>
              <a:t>초기화할 메모리 위치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두번째 인자</a:t>
            </a:r>
            <a:r>
              <a:rPr lang="en-US" altLang="ko-KR" dirty="0"/>
              <a:t>=</a:t>
            </a:r>
            <a:r>
              <a:rPr lang="ko-KR" altLang="en-US" dirty="0"/>
              <a:t>초기화할 때 넣어줄 데이터 내용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세번째 인자</a:t>
            </a:r>
            <a:r>
              <a:rPr lang="en-US" altLang="ko-KR" dirty="0"/>
              <a:t>=</a:t>
            </a:r>
            <a:r>
              <a:rPr lang="ko-KR" altLang="en-US" dirty="0"/>
              <a:t>어느 정도 메모리 크기를 잡을 지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read</a:t>
            </a:r>
            <a:r>
              <a:rPr lang="ko-KR" altLang="en-US" dirty="0"/>
              <a:t> 함수 </a:t>
            </a:r>
            <a:r>
              <a:rPr lang="en-US" altLang="ko-KR" dirty="0"/>
              <a:t>:</a:t>
            </a:r>
            <a:r>
              <a:rPr lang="ko-KR" altLang="en-US" dirty="0"/>
              <a:t> 파일 내용 읽는 함수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첫번째 인자</a:t>
            </a:r>
            <a:r>
              <a:rPr lang="en-US" altLang="ko-KR" dirty="0"/>
              <a:t>=</a:t>
            </a:r>
            <a:r>
              <a:rPr lang="en-US" altLang="ko-KR" dirty="0" err="1"/>
              <a:t>fd</a:t>
            </a:r>
            <a:r>
              <a:rPr lang="en-US" altLang="ko-KR" dirty="0"/>
              <a:t>(</a:t>
            </a:r>
            <a:r>
              <a:rPr lang="ko-KR" altLang="en-US" dirty="0"/>
              <a:t>파일 </a:t>
            </a:r>
            <a:r>
              <a:rPr lang="ko-KR" altLang="en-US" dirty="0" err="1"/>
              <a:t>디스크립터</a:t>
            </a:r>
            <a:r>
              <a:rPr lang="en-US" altLang="ko-KR" dirty="0"/>
              <a:t>). </a:t>
            </a:r>
            <a:r>
              <a:rPr lang="ko-KR" altLang="en-US" dirty="0"/>
              <a:t>어떤 파일을 읽을 건지 이 </a:t>
            </a:r>
            <a:r>
              <a:rPr lang="en-US" altLang="ko-KR" dirty="0" err="1"/>
              <a:t>fd</a:t>
            </a:r>
            <a:r>
              <a:rPr lang="ko-KR" altLang="en-US" dirty="0"/>
              <a:t>를 통해 구분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두번째 인자</a:t>
            </a:r>
            <a:r>
              <a:rPr lang="en-US" altLang="ko-KR" dirty="0"/>
              <a:t>= </a:t>
            </a:r>
            <a:r>
              <a:rPr lang="ko-KR" altLang="en-US" dirty="0"/>
              <a:t>읽을 데이터 저장용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세번째 인자 </a:t>
            </a:r>
            <a:r>
              <a:rPr lang="en-US" altLang="ko-KR" dirty="0"/>
              <a:t>=</a:t>
            </a:r>
            <a:r>
              <a:rPr lang="ko-KR" altLang="en-US" dirty="0"/>
              <a:t>읽을 수 있는 데이터의 최대 길이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puts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파일 내용 출력 함수</a:t>
            </a:r>
          </a:p>
        </p:txBody>
      </p:sp>
    </p:spTree>
    <p:extLst>
      <p:ext uri="{BB962C8B-B14F-4D97-AF65-F5344CB8AC3E}">
        <p14:creationId xmlns:p14="http://schemas.microsoft.com/office/powerpoint/2010/main" val="4171639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EAC67-DAA8-65BA-ECAA-DC800784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사용자 입출력 코드</a:t>
            </a:r>
          </a:p>
        </p:txBody>
      </p:sp>
      <p:pic>
        <p:nvPicPr>
          <p:cNvPr id="2050" name="Picture 2" descr="page27">
            <a:extLst>
              <a:ext uri="{FF2B5EF4-FFF2-40B4-BE49-F238E27FC236}">
                <a16:creationId xmlns:a16="http://schemas.microsoft.com/office/drawing/2014/main" id="{610A9155-AE35-A280-8664-30B06BC0A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" t="15556" r="53704" b="19506"/>
          <a:stretch/>
        </p:blipFill>
        <p:spPr bwMode="auto">
          <a:xfrm>
            <a:off x="4343400" y="1413933"/>
            <a:ext cx="3920066" cy="445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99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9DC5D-D266-FA25-7D8A-57A8AE4C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5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사용자 입출력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76597-390B-E902-571B-EE78C57688F1}"/>
              </a:ext>
            </a:extLst>
          </p:cNvPr>
          <p:cNvSpPr txBox="1"/>
          <p:nvPr/>
        </p:nvSpPr>
        <p:spPr>
          <a:xfrm>
            <a:off x="287867" y="1727200"/>
            <a:ext cx="1148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en-US" altLang="ko-KR" dirty="0" err="1"/>
              <a:t>setvbuf</a:t>
            </a:r>
            <a:r>
              <a:rPr lang="en-US" altLang="ko-KR" dirty="0"/>
              <a:t>( )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스트림 버퍼를 다루는 함수인데</a:t>
            </a:r>
            <a:r>
              <a:rPr lang="en-US" altLang="ko-KR" dirty="0"/>
              <a:t>, </a:t>
            </a:r>
            <a:r>
              <a:rPr lang="ko-KR" altLang="en-US" dirty="0"/>
              <a:t>깊이 공부할 때는 아니다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첫번째 인자 </a:t>
            </a:r>
            <a:r>
              <a:rPr lang="en-US" altLang="ko-KR" dirty="0"/>
              <a:t>: </a:t>
            </a:r>
            <a:r>
              <a:rPr lang="ko-KR" altLang="en-US" dirty="0"/>
              <a:t>대상 스트림</a:t>
            </a:r>
            <a:endParaRPr lang="en-US" altLang="ko-KR" dirty="0"/>
          </a:p>
          <a:p>
            <a:r>
              <a:rPr lang="ko-KR" altLang="en-US" dirty="0"/>
              <a:t>세번째 인자 </a:t>
            </a:r>
            <a:r>
              <a:rPr lang="en-US" altLang="ko-KR" dirty="0"/>
              <a:t>: </a:t>
            </a:r>
            <a:r>
              <a:rPr lang="ko-KR" altLang="en-US" dirty="0"/>
              <a:t>버퍼에 대한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setvbuf</a:t>
            </a:r>
            <a:r>
              <a:rPr lang="en-US" altLang="ko-KR" dirty="0"/>
              <a:t>(stdin, NULL, _</a:t>
            </a:r>
            <a:r>
              <a:rPr lang="en-US" altLang="ko-KR" dirty="0" err="1"/>
              <a:t>IONBF</a:t>
            </a:r>
            <a:r>
              <a:rPr lang="en-US" altLang="ko-KR" dirty="0"/>
              <a:t>, 0) -&gt; </a:t>
            </a:r>
            <a:r>
              <a:rPr lang="ko-KR" altLang="en-US" dirty="0"/>
              <a:t>표준 입력 스트림에 대해 다룬다는 의미인데</a:t>
            </a:r>
            <a:r>
              <a:rPr lang="en-US" altLang="ko-KR" dirty="0"/>
              <a:t>, </a:t>
            </a:r>
            <a:r>
              <a:rPr lang="ko-KR" altLang="en-US" dirty="0"/>
              <a:t>이걸 공부하기에 좀 어려워서</a:t>
            </a:r>
            <a:r>
              <a:rPr lang="en-US" altLang="ko-KR" dirty="0"/>
              <a:t>, </a:t>
            </a:r>
            <a:r>
              <a:rPr lang="ko-KR" altLang="en-US" dirty="0"/>
              <a:t>기본적으로 우리가 아는 입력 스트림 설정이라고 이해하면 될 듯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*_</a:t>
            </a:r>
            <a:r>
              <a:rPr lang="en-US" altLang="ko-KR" dirty="0" err="1"/>
              <a:t>IONBF</a:t>
            </a:r>
            <a:r>
              <a:rPr lang="en-US" altLang="ko-KR" dirty="0"/>
              <a:t> : </a:t>
            </a:r>
            <a:r>
              <a:rPr lang="en-US" altLang="ko-KR" b="1" dirty="0"/>
              <a:t>I</a:t>
            </a:r>
            <a:r>
              <a:rPr lang="en-US" altLang="ko-KR" dirty="0"/>
              <a:t>nput </a:t>
            </a:r>
            <a:r>
              <a:rPr lang="en-US" altLang="ko-KR" b="1" dirty="0"/>
              <a:t>O</a:t>
            </a:r>
            <a:r>
              <a:rPr lang="en-US" altLang="ko-KR" dirty="0"/>
              <a:t>utput </a:t>
            </a:r>
            <a:r>
              <a:rPr lang="en-US" altLang="ko-KR" b="1" dirty="0"/>
              <a:t>N</a:t>
            </a:r>
            <a:r>
              <a:rPr lang="en-US" altLang="ko-KR" dirty="0"/>
              <a:t>ot </a:t>
            </a:r>
            <a:r>
              <a:rPr lang="en-US" altLang="ko-KR" b="1" dirty="0" err="1"/>
              <a:t>B</a:t>
            </a:r>
            <a:r>
              <a:rPr lang="en-US" altLang="ko-KR" dirty="0" err="1"/>
              <a:t>u</a:t>
            </a:r>
            <a:r>
              <a:rPr lang="en-US" altLang="ko-KR" b="1" dirty="0" err="1"/>
              <a:t>F</a:t>
            </a:r>
            <a:r>
              <a:rPr lang="en-US" altLang="ko-KR" dirty="0" err="1"/>
              <a:t>fer</a:t>
            </a:r>
            <a:r>
              <a:rPr lang="en-US" altLang="ko-KR" dirty="0"/>
              <a:t> [</a:t>
            </a:r>
            <a:r>
              <a:rPr lang="en-US" altLang="ko-KR" dirty="0" err="1"/>
              <a:t>chatgpt</a:t>
            </a:r>
            <a:r>
              <a:rPr lang="en-US" altLang="ko-KR" dirty="0"/>
              <a:t> </a:t>
            </a:r>
            <a:r>
              <a:rPr lang="ko-KR" altLang="en-US" dirty="0"/>
              <a:t>출처</a:t>
            </a:r>
            <a:r>
              <a:rPr lang="en-US" altLang="ko-KR" dirty="0"/>
              <a:t>] -&gt; </a:t>
            </a:r>
            <a:r>
              <a:rPr lang="ko-KR" altLang="en-US" dirty="0"/>
              <a:t>이거 보고 </a:t>
            </a:r>
            <a:r>
              <a:rPr lang="en-US" altLang="ko-KR" dirty="0" err="1"/>
              <a:t>setvbuf</a:t>
            </a:r>
            <a:r>
              <a:rPr lang="en-US" altLang="ko-KR" dirty="0"/>
              <a:t> </a:t>
            </a:r>
            <a:r>
              <a:rPr lang="ko-KR" altLang="en-US" dirty="0"/>
              <a:t>설정 이해하려 하지 말기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Read</a:t>
            </a:r>
            <a:r>
              <a:rPr lang="ko-KR" altLang="en-US" dirty="0"/>
              <a:t>의 첫번째 인자가 </a:t>
            </a:r>
            <a:r>
              <a:rPr lang="en-US" altLang="ko-KR" dirty="0"/>
              <a:t>0</a:t>
            </a:r>
            <a:r>
              <a:rPr lang="ko-KR" altLang="en-US" dirty="0"/>
              <a:t>인 이유 </a:t>
            </a:r>
            <a:r>
              <a:rPr lang="en-US" altLang="ko-KR" dirty="0"/>
              <a:t>: </a:t>
            </a:r>
            <a:r>
              <a:rPr lang="en-US" altLang="ko-KR" dirty="0" err="1"/>
              <a:t>fd</a:t>
            </a:r>
            <a:r>
              <a:rPr lang="en-US" altLang="ko-KR" dirty="0"/>
              <a:t> = 0 -&gt;</a:t>
            </a:r>
            <a:r>
              <a:rPr lang="ko-KR" altLang="en-US" dirty="0"/>
              <a:t>입력 관련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write</a:t>
            </a:r>
            <a:r>
              <a:rPr lang="ko-KR" altLang="en-US" dirty="0"/>
              <a:t>의 첫번째 인자가 </a:t>
            </a:r>
            <a:r>
              <a:rPr lang="en-US" altLang="ko-KR" dirty="0"/>
              <a:t>1</a:t>
            </a:r>
            <a:r>
              <a:rPr lang="ko-KR" altLang="en-US" dirty="0"/>
              <a:t>인 이유 </a:t>
            </a:r>
            <a:r>
              <a:rPr lang="en-US" altLang="ko-KR" dirty="0"/>
              <a:t>: </a:t>
            </a:r>
            <a:r>
              <a:rPr lang="en-US" altLang="ko-KR" dirty="0" err="1"/>
              <a:t>fd</a:t>
            </a:r>
            <a:r>
              <a:rPr lang="en-US" altLang="ko-KR" dirty="0"/>
              <a:t>=1 -&gt; </a:t>
            </a:r>
            <a:r>
              <a:rPr lang="ko-KR" altLang="en-US" dirty="0"/>
              <a:t>출력 관련</a:t>
            </a:r>
            <a:r>
              <a:rPr lang="en-US" altLang="ko-KR"/>
              <a:t>. </a:t>
            </a:r>
            <a:r>
              <a:rPr lang="ko-KR" altLang="en-US"/>
              <a:t> 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27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76D8C-58AD-6F1F-2EE4-22EE564E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err="1"/>
              <a:t>PID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pic>
        <p:nvPicPr>
          <p:cNvPr id="1026" name="Picture 2" descr="Get PID &amp; PPID#include &lt;stdio.h&gt;#include &lt;stdlib.h&gt;#include &lt;unistd.h&gt;#include &lt;sys/types.h&gt;int main() {pid_t pid;pid_t ppid;pid = getpid();ppid = getppid();printf(&quot;pid: %d'n&quot;, pid);printf(&quot;parent pid: %d'n&quot;, ppid);return 0;}">
            <a:extLst>
              <a:ext uri="{FF2B5EF4-FFF2-40B4-BE49-F238E27FC236}">
                <a16:creationId xmlns:a16="http://schemas.microsoft.com/office/drawing/2014/main" id="{EA2AABC3-6FB5-8681-0ED9-929E92DCDD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4" r="53222" b="34370"/>
          <a:stretch/>
        </p:blipFill>
        <p:spPr bwMode="auto">
          <a:xfrm>
            <a:off x="3291839" y="1513840"/>
            <a:ext cx="5394297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765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41338-4265-0FAF-532F-A70D2A97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err="1"/>
              <a:t>PID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29D0C-3005-E60F-3637-7F2129DBDD90}"/>
              </a:ext>
            </a:extLst>
          </p:cNvPr>
          <p:cNvSpPr txBox="1"/>
          <p:nvPr/>
        </p:nvSpPr>
        <p:spPr>
          <a:xfrm>
            <a:off x="499533" y="1625600"/>
            <a:ext cx="1119293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sys/</a:t>
            </a:r>
            <a:r>
              <a:rPr lang="en-US" altLang="ko-KR" dirty="0" err="1"/>
              <a:t>types.h</a:t>
            </a:r>
            <a:r>
              <a:rPr lang="en-US" altLang="ko-KR" dirty="0"/>
              <a:t> = </a:t>
            </a:r>
            <a:r>
              <a:rPr lang="ko-KR" altLang="en-US" dirty="0"/>
              <a:t>시스템 </a:t>
            </a:r>
            <a:r>
              <a:rPr lang="ko-KR" altLang="en-US" dirty="0" err="1"/>
              <a:t>소드</a:t>
            </a:r>
            <a:r>
              <a:rPr lang="ko-KR" altLang="en-US" dirty="0"/>
              <a:t> 코드에 사용되는 데이터 유형 정의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pid_t</a:t>
            </a:r>
            <a:r>
              <a:rPr lang="en-US" altLang="ko-KR" dirty="0"/>
              <a:t> = </a:t>
            </a:r>
            <a:r>
              <a:rPr lang="ko-KR" altLang="en-US" dirty="0"/>
              <a:t>프로세스 </a:t>
            </a:r>
            <a:r>
              <a:rPr lang="en-US" altLang="ko-KR" dirty="0"/>
              <a:t>ID </a:t>
            </a:r>
            <a:r>
              <a:rPr lang="ko-KR" altLang="en-US" dirty="0"/>
              <a:t>유형</a:t>
            </a:r>
            <a:r>
              <a:rPr lang="en-US" altLang="ko-KR" dirty="0"/>
              <a:t>. sys/</a:t>
            </a:r>
            <a:r>
              <a:rPr lang="en-US" altLang="ko-KR" dirty="0" err="1"/>
              <a:t>types.h</a:t>
            </a:r>
            <a:r>
              <a:rPr lang="en-US" altLang="ko-KR" dirty="0"/>
              <a:t> </a:t>
            </a:r>
            <a:r>
              <a:rPr lang="ko-KR" altLang="en-US" dirty="0"/>
              <a:t>덕분에 쓸 수 있는 자료형이다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getpid</a:t>
            </a:r>
            <a:r>
              <a:rPr lang="en-US" altLang="ko-KR" dirty="0"/>
              <a:t> = </a:t>
            </a:r>
            <a:r>
              <a:rPr lang="ko-KR" altLang="en-US" dirty="0"/>
              <a:t>프로세스 </a:t>
            </a:r>
            <a:r>
              <a:rPr lang="en-US" altLang="ko-KR" dirty="0"/>
              <a:t>ID </a:t>
            </a:r>
            <a:r>
              <a:rPr lang="ko-KR" altLang="en-US" dirty="0"/>
              <a:t>출력 함수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getppid</a:t>
            </a:r>
            <a:r>
              <a:rPr lang="en-US" altLang="ko-KR" dirty="0"/>
              <a:t>=</a:t>
            </a:r>
            <a:r>
              <a:rPr lang="ko-KR" altLang="en-US" dirty="0"/>
              <a:t>부모 프로세스 </a:t>
            </a:r>
            <a:r>
              <a:rPr lang="en-US" altLang="ko-KR" dirty="0"/>
              <a:t>ID </a:t>
            </a:r>
            <a:r>
              <a:rPr lang="ko-KR" altLang="en-US" dirty="0"/>
              <a:t>출력 함수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en-US" altLang="ko-KR" dirty="0" err="1"/>
              <a:t>unix</a:t>
            </a:r>
            <a:r>
              <a:rPr lang="en-US" altLang="ko-KR" dirty="0"/>
              <a:t>(</a:t>
            </a:r>
            <a:r>
              <a:rPr lang="en-US" altLang="ko-KR" dirty="0" err="1"/>
              <a:t>linux</a:t>
            </a:r>
            <a:r>
              <a:rPr lang="en-US" altLang="ko-KR" dirty="0"/>
              <a:t>)</a:t>
            </a:r>
            <a:r>
              <a:rPr lang="ko-KR" altLang="en-US" dirty="0"/>
              <a:t>는 프로세스 </a:t>
            </a:r>
            <a:r>
              <a:rPr lang="en-US" altLang="ko-KR" dirty="0"/>
              <a:t>ID(</a:t>
            </a:r>
            <a:r>
              <a:rPr lang="en-US" altLang="ko-KR" dirty="0" err="1"/>
              <a:t>pid</a:t>
            </a:r>
            <a:r>
              <a:rPr lang="en-US" altLang="ko-KR" dirty="0"/>
              <a:t>)</a:t>
            </a:r>
            <a:r>
              <a:rPr lang="ko-KR" altLang="en-US" dirty="0"/>
              <a:t>로 프로세스를 구별한다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전체 코드가 그나마 쉬워서 풀이할 필요까진 없음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6310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F863D-B4F6-4536-9C65-FF2B58EA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프로세스 생성 코드</a:t>
            </a:r>
          </a:p>
        </p:txBody>
      </p:sp>
      <p:pic>
        <p:nvPicPr>
          <p:cNvPr id="2054" name="Picture 6" descr="Spawn child process#include &lt;stdio.h&gt;#include &lt;stdlib.h&gt;#include &lt;unistd.h&gt;#include &lt;sys/types.h&gt;#include &lt;sys/wait.h&gt;int main(int argc, char* argv[]) {pid_t pid;int status;pid = fork();if (pid == 0) { // child procprintf(&quot;I'm child proc(%d).'n&quot;, getpid());exit(10);} else if (pid &gt; 0) { // parent procprintf(&quot;child's pid: %d'n&quot;, pid);wait(&amp;status);if (WIFEXITED(status)) {printf(&quot;normal exit with status %d'n&quot;, WEXITSTATUS(status));}} else { // errorperror(&quot;fork&quot;);return 1;}return 0;}Spawn child process#include &lt;stdio.h&gt;#include &lt;stdlib.h&gt;#include &lt;unistd.h&gt;#include &lt;sys/types.h&gt;#include &lt;sys/wait.h&gt;int main(int argc, char* argv[]) {pid_t pid;int status;pid = fork();if (pid == 0) { // child procprintf(&quot;I'm child proc(%d).'n&quot;, getpid());exit(10);} else if (pid &gt; 0) { // parent procprintf(&quot;child's pid: %d'n&quot;, pid);wait(&amp;status);if (WIFEXITED(status)) {printf(&quot;normal exit with status %d'n&quot;, WEXITSTATUS(status));}} else { // errorperror(&quot;fork&quot;);return 1;}return 0;}">
            <a:extLst>
              <a:ext uri="{FF2B5EF4-FFF2-40B4-BE49-F238E27FC236}">
                <a16:creationId xmlns:a16="http://schemas.microsoft.com/office/drawing/2014/main" id="{2B9B51CF-C62F-303F-F4B6-B86513D7C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 r="25277"/>
          <a:stretch/>
        </p:blipFill>
        <p:spPr bwMode="auto">
          <a:xfrm>
            <a:off x="2692401" y="1450695"/>
            <a:ext cx="6146800" cy="520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32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66FAD-F347-A303-4215-6CEA6D02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472" y="-1020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기본 명령어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CECEB-11B2-6C73-98ED-85A1B2893FAC}"/>
              </a:ext>
            </a:extLst>
          </p:cNvPr>
          <p:cNvSpPr txBox="1"/>
          <p:nvPr/>
        </p:nvSpPr>
        <p:spPr>
          <a:xfrm>
            <a:off x="609600" y="1958109"/>
            <a:ext cx="111113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의 약자</a:t>
            </a:r>
            <a:r>
              <a:rPr lang="en-US" altLang="ko-KR" dirty="0"/>
              <a:t>. </a:t>
            </a:r>
            <a:r>
              <a:rPr lang="ko-KR" altLang="en-US" dirty="0"/>
              <a:t>현재 디렉토리에 있는 파일 및 디렉토리의 이름을 리스트로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ls-al : list all long</a:t>
            </a:r>
            <a:r>
              <a:rPr lang="ko-KR" altLang="en-US" dirty="0"/>
              <a:t>의 약자</a:t>
            </a:r>
            <a:r>
              <a:rPr lang="en-US" altLang="ko-KR" dirty="0"/>
              <a:t>. </a:t>
            </a:r>
            <a:r>
              <a:rPr lang="ko-KR" altLang="en-US" dirty="0"/>
              <a:t>숨겨진 파일을 모두 출력하고</a:t>
            </a:r>
            <a:r>
              <a:rPr lang="en-US" altLang="ko-KR" dirty="0"/>
              <a:t>(all), </a:t>
            </a:r>
            <a:r>
              <a:rPr lang="ko-KR" altLang="en-US" dirty="0"/>
              <a:t>해당 파일에 대한 자세한 권한 정보로 출력</a:t>
            </a:r>
            <a:r>
              <a:rPr lang="en-US" altLang="ko-KR" dirty="0"/>
              <a:t>(long). [*</a:t>
            </a:r>
            <a:r>
              <a:rPr lang="en-US" altLang="ko-KR" dirty="0" err="1"/>
              <a:t>chatgpt</a:t>
            </a:r>
            <a:r>
              <a:rPr lang="en-US" altLang="ko-KR" dirty="0"/>
              <a:t> </a:t>
            </a:r>
            <a:r>
              <a:rPr lang="ko-KR" altLang="en-US" dirty="0"/>
              <a:t>출처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cd : change directory</a:t>
            </a:r>
            <a:r>
              <a:rPr lang="ko-KR" altLang="en-US" dirty="0"/>
              <a:t>의 약자</a:t>
            </a:r>
            <a:r>
              <a:rPr lang="en-US" altLang="ko-KR" dirty="0"/>
              <a:t>. </a:t>
            </a:r>
            <a:r>
              <a:rPr lang="ko-KR" altLang="en-US" dirty="0"/>
              <a:t>특정 디렉토리로 현재 위치 변경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cat : concatenate(</a:t>
            </a:r>
            <a:r>
              <a:rPr lang="ko-KR" altLang="en-US" dirty="0"/>
              <a:t>연결하다</a:t>
            </a:r>
            <a:r>
              <a:rPr lang="en-US" altLang="ko-KR" dirty="0"/>
              <a:t>)</a:t>
            </a:r>
            <a:r>
              <a:rPr lang="ko-KR" altLang="en-US" dirty="0"/>
              <a:t>의 약자</a:t>
            </a:r>
            <a:r>
              <a:rPr lang="en-US" altLang="ko-KR" dirty="0"/>
              <a:t>. </a:t>
            </a:r>
            <a:r>
              <a:rPr lang="ko-KR" altLang="en-US" dirty="0"/>
              <a:t>보통 여러 파일을 화면에 연결하여 출력하는 데 쓰지만</a:t>
            </a:r>
            <a:r>
              <a:rPr lang="en-US" altLang="ko-KR" dirty="0"/>
              <a:t>, </a:t>
            </a:r>
            <a:r>
              <a:rPr lang="ko-KR" altLang="en-US" dirty="0"/>
              <a:t>그냥 하나의 파일만 화면에 보이는 용도로 쓰일 수 있다</a:t>
            </a:r>
            <a:r>
              <a:rPr lang="en-US" altLang="ko-KR" dirty="0"/>
              <a:t>. </a:t>
            </a:r>
            <a:r>
              <a:rPr lang="ko-KR" altLang="en-US" dirty="0"/>
              <a:t>간단히 말해</a:t>
            </a:r>
            <a:r>
              <a:rPr lang="en-US" altLang="ko-KR" dirty="0"/>
              <a:t>, </a:t>
            </a:r>
            <a:r>
              <a:rPr lang="ko-KR" altLang="en-US" dirty="0"/>
              <a:t>화면에 파일 내용 출력용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vim</a:t>
            </a:r>
            <a:r>
              <a:rPr lang="ko-KR" altLang="en-US" dirty="0"/>
              <a:t> </a:t>
            </a:r>
            <a:r>
              <a:rPr lang="en-US" altLang="ko-KR" dirty="0"/>
              <a:t>: vi improved </a:t>
            </a:r>
            <a:r>
              <a:rPr lang="ko-KR" altLang="en-US" dirty="0"/>
              <a:t>의 약자</a:t>
            </a:r>
            <a:r>
              <a:rPr lang="en-US" altLang="ko-KR" dirty="0"/>
              <a:t>. vi</a:t>
            </a:r>
            <a:r>
              <a:rPr lang="ko-KR" altLang="en-US" dirty="0"/>
              <a:t>라고 리눅스 문서 작업 프로그램이 있는 데</a:t>
            </a:r>
            <a:r>
              <a:rPr lang="en-US" altLang="ko-KR" dirty="0"/>
              <a:t>, </a:t>
            </a:r>
            <a:r>
              <a:rPr lang="ko-KR" altLang="en-US" dirty="0"/>
              <a:t>이거보다 더 좋은 문서 작업 프로그램이라고 생각하면 된다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 err="1"/>
              <a:t>mkdir</a:t>
            </a:r>
            <a:r>
              <a:rPr lang="en-US" altLang="ko-KR" dirty="0"/>
              <a:t> :</a:t>
            </a:r>
            <a:r>
              <a:rPr lang="ko-KR" altLang="en-US" dirty="0"/>
              <a:t> </a:t>
            </a:r>
            <a:r>
              <a:rPr lang="en-US" altLang="ko-KR" dirty="0"/>
              <a:t>make directory</a:t>
            </a:r>
            <a:r>
              <a:rPr lang="ko-KR" altLang="en-US" dirty="0"/>
              <a:t>의 약자</a:t>
            </a:r>
            <a:r>
              <a:rPr lang="en-US" altLang="ko-KR" dirty="0"/>
              <a:t>. </a:t>
            </a:r>
            <a:r>
              <a:rPr lang="ko-KR" altLang="en-US" dirty="0"/>
              <a:t>디렉토리</a:t>
            </a:r>
            <a:r>
              <a:rPr lang="en-US" altLang="ko-KR" dirty="0"/>
              <a:t>(</a:t>
            </a:r>
            <a:r>
              <a:rPr lang="ko-KR" altLang="en-US" dirty="0"/>
              <a:t>폴더</a:t>
            </a:r>
            <a:r>
              <a:rPr lang="en-US" altLang="ko-KR" dirty="0"/>
              <a:t>) </a:t>
            </a:r>
            <a:r>
              <a:rPr lang="ko-KR" altLang="en-US" dirty="0"/>
              <a:t>생성용 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mv : move</a:t>
            </a:r>
            <a:r>
              <a:rPr lang="ko-KR" altLang="en-US" dirty="0"/>
              <a:t>의 약자</a:t>
            </a:r>
            <a:r>
              <a:rPr lang="en-US" altLang="ko-KR" dirty="0"/>
              <a:t>. </a:t>
            </a:r>
            <a:r>
              <a:rPr lang="ko-KR" altLang="en-US" dirty="0"/>
              <a:t>파일이나 디렉토리를 어떤 곳에서 다른 곳으로 이동하는 용도다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494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2D8B8-E86E-DE81-447C-F2797F6F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9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프로세스 생성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55EA7-BC1B-78D7-CD84-3BB882C7C38C}"/>
              </a:ext>
            </a:extLst>
          </p:cNvPr>
          <p:cNvSpPr txBox="1"/>
          <p:nvPr/>
        </p:nvSpPr>
        <p:spPr>
          <a:xfrm>
            <a:off x="304800" y="1414562"/>
            <a:ext cx="1132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sys/</a:t>
            </a:r>
            <a:r>
              <a:rPr lang="en-US" altLang="ko-KR" dirty="0" err="1"/>
              <a:t>wait.h</a:t>
            </a:r>
            <a:r>
              <a:rPr lang="en-US" altLang="ko-KR" dirty="0"/>
              <a:t> : wait()</a:t>
            </a:r>
            <a:r>
              <a:rPr lang="ko-KR" altLang="en-US" dirty="0"/>
              <a:t>함수 </a:t>
            </a:r>
            <a:r>
              <a:rPr lang="en-US" altLang="ko-KR" dirty="0"/>
              <a:t>[</a:t>
            </a:r>
            <a:r>
              <a:rPr lang="ko-KR" altLang="en-US" dirty="0"/>
              <a:t>자식 프로세스 죽음 시 부모 프로세스가 호출하는 바로 그 </a:t>
            </a:r>
            <a:r>
              <a:rPr lang="en-US" altLang="ko-KR" dirty="0"/>
              <a:t>wait] </a:t>
            </a:r>
            <a:r>
              <a:rPr lang="ko-KR" altLang="en-US" dirty="0"/>
              <a:t>관련 헤더</a:t>
            </a:r>
            <a:endParaRPr lang="en-US" altLang="ko-KR" dirty="0"/>
          </a:p>
          <a:p>
            <a:r>
              <a:rPr lang="en-US" altLang="ko-KR" dirty="0"/>
              <a:t>wait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프로세스 종료 대기 함수</a:t>
            </a:r>
            <a:endParaRPr lang="en-US" altLang="ko-KR" dirty="0"/>
          </a:p>
          <a:p>
            <a:r>
              <a:rPr lang="en-US" altLang="ko-KR" dirty="0"/>
              <a:t>fork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프로세스 생성</a:t>
            </a:r>
            <a:r>
              <a:rPr lang="en-US" altLang="ko-KR" dirty="0"/>
              <a:t>. </a:t>
            </a:r>
            <a:r>
              <a:rPr lang="ko-KR" altLang="en-US" dirty="0"/>
              <a:t>이 함수를 호출하는 프로세스는 부모 프로세스다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주의 </a:t>
            </a:r>
            <a:r>
              <a:rPr lang="en-US" altLang="ko-KR" dirty="0"/>
              <a:t>: </a:t>
            </a:r>
            <a:r>
              <a:rPr lang="ko-KR" altLang="en-US" dirty="0"/>
              <a:t>이 코드에서의 </a:t>
            </a:r>
            <a:r>
              <a:rPr lang="en-US" altLang="ko-KR" dirty="0" err="1"/>
              <a:t>pid</a:t>
            </a:r>
            <a:r>
              <a:rPr lang="en-US" altLang="ko-KR" dirty="0"/>
              <a:t> </a:t>
            </a:r>
            <a:r>
              <a:rPr lang="ko-KR" altLang="en-US" dirty="0"/>
              <a:t>변수는 </a:t>
            </a:r>
            <a:r>
              <a:rPr lang="en-US" altLang="ko-KR" dirty="0" err="1"/>
              <a:t>pid</a:t>
            </a:r>
            <a:r>
              <a:rPr lang="ko-KR" altLang="en-US" dirty="0"/>
              <a:t>를 저장하기 위한 변수다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코드를 보면</a:t>
            </a:r>
            <a:endParaRPr lang="en-US" altLang="ko-KR" dirty="0"/>
          </a:p>
          <a:p>
            <a:r>
              <a:rPr lang="en-US" altLang="ko-KR" dirty="0"/>
              <a:t>1)fork</a:t>
            </a:r>
            <a:r>
              <a:rPr lang="ko-KR" altLang="en-US" dirty="0"/>
              <a:t>를 통해 자식 프로세스를 생성하고</a:t>
            </a:r>
            <a:r>
              <a:rPr lang="en-US" altLang="ko-KR" dirty="0"/>
              <a:t>, </a:t>
            </a:r>
            <a:r>
              <a:rPr lang="ko-KR" altLang="en-US" dirty="0"/>
              <a:t>자식에게는 </a:t>
            </a:r>
            <a:r>
              <a:rPr lang="en-US" altLang="ko-KR" dirty="0"/>
              <a:t>0</a:t>
            </a:r>
            <a:r>
              <a:rPr lang="ko-KR" altLang="en-US" dirty="0"/>
              <a:t>값이 주어진다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</a:t>
            </a:r>
          </a:p>
          <a:p>
            <a:endParaRPr lang="en-US" altLang="ko-KR" dirty="0"/>
          </a:p>
          <a:p>
            <a:r>
              <a:rPr lang="en-US" altLang="ko-KR" dirty="0"/>
              <a:t>wait(&amp;status) : </a:t>
            </a:r>
            <a:r>
              <a:rPr lang="ko-KR" altLang="en-US" dirty="0"/>
              <a:t>자식 프로세스의 정보가 </a:t>
            </a:r>
            <a:r>
              <a:rPr lang="en-US" altLang="ko-KR" dirty="0"/>
              <a:t>status</a:t>
            </a:r>
            <a:r>
              <a:rPr lang="ko-KR" altLang="en-US" dirty="0"/>
              <a:t>에 저장된다</a:t>
            </a:r>
            <a:r>
              <a:rPr lang="en-US" altLang="ko-KR" dirty="0"/>
              <a:t>. </a:t>
            </a:r>
            <a:r>
              <a:rPr lang="ko-KR" altLang="en-US" dirty="0"/>
              <a:t>자식이 죽으면 </a:t>
            </a:r>
            <a:r>
              <a:rPr lang="en-US" altLang="ko-KR" dirty="0"/>
              <a:t>status </a:t>
            </a:r>
            <a:r>
              <a:rPr lang="ko-KR" altLang="en-US" dirty="0"/>
              <a:t>값이 바뀌므로</a:t>
            </a:r>
            <a:r>
              <a:rPr lang="en-US" altLang="ko-KR" dirty="0"/>
              <a:t>, </a:t>
            </a:r>
            <a:r>
              <a:rPr lang="ko-KR" altLang="en-US" dirty="0"/>
              <a:t>부모는 자식이 죽을 때까지</a:t>
            </a:r>
            <a:r>
              <a:rPr lang="en-US" altLang="ko-KR" dirty="0"/>
              <a:t>(</a:t>
            </a:r>
            <a:r>
              <a:rPr lang="ko-KR" altLang="en-US" dirty="0"/>
              <a:t>값이 바뀔 때</a:t>
            </a:r>
            <a:r>
              <a:rPr lang="en-US" altLang="ko-KR" dirty="0"/>
              <a:t>)</a:t>
            </a:r>
            <a:r>
              <a:rPr lang="ko-KR" altLang="en-US" dirty="0"/>
              <a:t>까지 </a:t>
            </a:r>
            <a:r>
              <a:rPr lang="en-US" altLang="ko-KR" dirty="0"/>
              <a:t>wait</a:t>
            </a:r>
            <a:r>
              <a:rPr lang="ko-KR" altLang="en-US" dirty="0"/>
              <a:t>이 실행된다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WIFEXITED</a:t>
            </a:r>
            <a:r>
              <a:rPr lang="en-US" altLang="ko-KR" dirty="0"/>
              <a:t>(status) : </a:t>
            </a:r>
            <a:r>
              <a:rPr lang="ko-KR" altLang="en-US" dirty="0"/>
              <a:t>이 함수는 자식이 정상적으로 죽었다면 </a:t>
            </a:r>
            <a:r>
              <a:rPr lang="en-US" altLang="ko-KR" dirty="0"/>
              <a:t>0</a:t>
            </a:r>
            <a:r>
              <a:rPr lang="ko-KR" altLang="en-US" dirty="0"/>
              <a:t>이 아닌 값 출력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WEXITSTATUS</a:t>
            </a:r>
            <a:r>
              <a:rPr lang="en-US" altLang="ko-KR" dirty="0"/>
              <a:t>(status) : </a:t>
            </a:r>
            <a:r>
              <a:rPr lang="ko-KR" altLang="en-US" dirty="0"/>
              <a:t>이 함수는 자식이 정상적으로 죽을 때 반환하는 값 출력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755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7C87C-3797-866A-87C8-64254A51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프로세스 생성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29C81-167B-64FF-A970-C709A89A06C5}"/>
              </a:ext>
            </a:extLst>
          </p:cNvPr>
          <p:cNvSpPr txBox="1"/>
          <p:nvPr/>
        </p:nvSpPr>
        <p:spPr>
          <a:xfrm>
            <a:off x="369455" y="1597891"/>
            <a:ext cx="113976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주의점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이 코드는 하나의 공간에 두 개의 프로세스가 실행되므로</a:t>
            </a:r>
            <a:r>
              <a:rPr lang="en-US" altLang="ko-KR" dirty="0"/>
              <a:t>(fork()</a:t>
            </a:r>
            <a:r>
              <a:rPr lang="ko-KR" altLang="en-US" dirty="0"/>
              <a:t>함수로 인한 자식 </a:t>
            </a:r>
            <a:r>
              <a:rPr lang="en-US" altLang="ko-KR" dirty="0"/>
              <a:t>+ </a:t>
            </a:r>
            <a:r>
              <a:rPr lang="ko-KR" altLang="en-US" dirty="0"/>
              <a:t>원래의 실행되는 부모</a:t>
            </a:r>
            <a:r>
              <a:rPr lang="en-US" altLang="ko-KR" dirty="0"/>
              <a:t>), </a:t>
            </a:r>
            <a:r>
              <a:rPr lang="ko-KR" altLang="en-US" dirty="0"/>
              <a:t>코드의 실행 순서를 따질 수 없다</a:t>
            </a:r>
            <a:r>
              <a:rPr lang="en-US" altLang="ko-KR" dirty="0"/>
              <a:t>. </a:t>
            </a:r>
            <a:r>
              <a:rPr lang="ko-KR" altLang="en-US" dirty="0"/>
              <a:t>그래서 코드의 실행 순서를 제어하기 위해 동기화</a:t>
            </a:r>
            <a:r>
              <a:rPr lang="en-US" altLang="ko-KR" dirty="0"/>
              <a:t>(synchronize)</a:t>
            </a:r>
            <a:r>
              <a:rPr lang="ko-KR" altLang="en-US" dirty="0"/>
              <a:t> 기술을 사용한다</a:t>
            </a:r>
            <a:r>
              <a:rPr lang="en-US" altLang="ko-KR" dirty="0"/>
              <a:t>. </a:t>
            </a:r>
            <a:r>
              <a:rPr lang="ko-KR" altLang="en-US" dirty="0"/>
              <a:t>그러나 이 코드는 </a:t>
            </a:r>
            <a:r>
              <a:rPr lang="en-US" altLang="ko-KR" dirty="0"/>
              <a:t>Race Condition</a:t>
            </a:r>
            <a:r>
              <a:rPr lang="ko-KR" altLang="en-US" dirty="0"/>
              <a:t>이 아니다</a:t>
            </a:r>
            <a:r>
              <a:rPr lang="en-US" altLang="ko-KR" dirty="0"/>
              <a:t>. (Race</a:t>
            </a:r>
            <a:r>
              <a:rPr lang="ko-KR" altLang="en-US" dirty="0"/>
              <a:t> </a:t>
            </a:r>
            <a:r>
              <a:rPr lang="en-US" altLang="ko-KR" dirty="0"/>
              <a:t>condition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공유 자원 다툼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그 전에 배웠던 </a:t>
            </a:r>
            <a:r>
              <a:rPr lang="en-US" altLang="ko-KR" dirty="0"/>
              <a:t>C</a:t>
            </a:r>
            <a:r>
              <a:rPr lang="ko-KR" altLang="en-US" dirty="0"/>
              <a:t>언어 코드의 순차적 실행은</a:t>
            </a:r>
            <a:r>
              <a:rPr lang="en-US" altLang="ko-KR" dirty="0"/>
              <a:t>, </a:t>
            </a:r>
            <a:r>
              <a:rPr lang="ko-KR" altLang="en-US"/>
              <a:t>하나의 프로세스가 </a:t>
            </a:r>
            <a:r>
              <a:rPr lang="ko-KR" altLang="en-US" dirty="0"/>
              <a:t>실행되고 있기 때문이다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실행되고 있는 프로세스가 </a:t>
            </a:r>
            <a:r>
              <a:rPr lang="en-US" altLang="ko-KR" dirty="0"/>
              <a:t>fork</a:t>
            </a:r>
            <a:r>
              <a:rPr lang="ko-KR" altLang="en-US" dirty="0"/>
              <a:t>함수를 사용하여 자식을 생성한다고 이해하면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*fork </a:t>
            </a:r>
            <a:r>
              <a:rPr lang="ko-KR" altLang="en-US" dirty="0"/>
              <a:t>값을 받는 </a:t>
            </a:r>
            <a:r>
              <a:rPr lang="en-US" altLang="ko-KR" dirty="0" err="1"/>
              <a:t>pid</a:t>
            </a:r>
            <a:r>
              <a:rPr lang="ko-KR" altLang="en-US" dirty="0"/>
              <a:t>변수가 공유 자원이 아니다</a:t>
            </a:r>
            <a:r>
              <a:rPr lang="en-US" altLang="ko-KR" dirty="0"/>
              <a:t>. (</a:t>
            </a:r>
            <a:r>
              <a:rPr lang="ko-KR" altLang="en-US" dirty="0"/>
              <a:t>코드의 </a:t>
            </a:r>
            <a:r>
              <a:rPr lang="en-US" altLang="ko-KR" dirty="0" err="1"/>
              <a:t>pid</a:t>
            </a:r>
            <a:r>
              <a:rPr lang="en-US" altLang="ko-KR" dirty="0"/>
              <a:t> == 0, </a:t>
            </a:r>
            <a:r>
              <a:rPr lang="en-US" altLang="ko-KR" dirty="0" err="1"/>
              <a:t>pid</a:t>
            </a:r>
            <a:r>
              <a:rPr lang="en-US" altLang="ko-KR" dirty="0"/>
              <a:t> &gt; 0</a:t>
            </a:r>
            <a:r>
              <a:rPr lang="ko-KR" altLang="en-US" dirty="0"/>
              <a:t>을 보고 헷갈리지 말자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44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891B3-597C-0EF8-95C0-D67ED9A9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파일 시스템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D68413-747F-513E-666F-1B5A1143E0A5}"/>
              </a:ext>
            </a:extLst>
          </p:cNvPr>
          <p:cNvSpPr txBox="1"/>
          <p:nvPr/>
        </p:nvSpPr>
        <p:spPr>
          <a:xfrm>
            <a:off x="465667" y="1690688"/>
            <a:ext cx="1117600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파일 시스템 </a:t>
            </a:r>
            <a:r>
              <a:rPr lang="en-US" altLang="ko-KR" dirty="0"/>
              <a:t>: </a:t>
            </a:r>
            <a:r>
              <a:rPr lang="ko-KR" altLang="en-US" dirty="0"/>
              <a:t>파일의 저장방식</a:t>
            </a:r>
            <a:r>
              <a:rPr lang="en-US" altLang="ko-KR" dirty="0"/>
              <a:t>, </a:t>
            </a:r>
            <a:r>
              <a:rPr lang="ko-KR" altLang="en-US" dirty="0"/>
              <a:t>파일의 접근 방식과 파일의 사용방식을 결정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리눅스는 주로 </a:t>
            </a:r>
            <a:r>
              <a:rPr lang="en-US" altLang="ko-KR" dirty="0" err="1"/>
              <a:t>EXT4</a:t>
            </a:r>
            <a:r>
              <a:rPr lang="ko-KR" altLang="en-US" dirty="0"/>
              <a:t>라는 파일 시스템을 사용함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리눅스 파일 시스템 는 파일과 디렉토리로 이루어진 위계적 규칙을 가지고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6" name="Picture 2" descr="Linux file system❖/ → root directory❖/root → home directory for root user.❖/home → users’ personal directories">
            <a:extLst>
              <a:ext uri="{FF2B5EF4-FFF2-40B4-BE49-F238E27FC236}">
                <a16:creationId xmlns:a16="http://schemas.microsoft.com/office/drawing/2014/main" id="{5B00BB07-3DBF-796D-D29F-48E870538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7" t="15802" r="12407" b="35802"/>
          <a:stretch/>
        </p:blipFill>
        <p:spPr bwMode="auto">
          <a:xfrm>
            <a:off x="2755900" y="3173940"/>
            <a:ext cx="6680200" cy="331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521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C2BBB-A69E-F115-5433-FCC44824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파일 시스템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8930E-EF46-B6B0-46EC-BBC9E281136E}"/>
              </a:ext>
            </a:extLst>
          </p:cNvPr>
          <p:cNvSpPr txBox="1"/>
          <p:nvPr/>
        </p:nvSpPr>
        <p:spPr>
          <a:xfrm>
            <a:off x="241300" y="1690688"/>
            <a:ext cx="1170940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binary(executables) : </a:t>
            </a:r>
            <a:r>
              <a:rPr lang="ko-KR" altLang="en-US" dirty="0"/>
              <a:t>소스코드가 아닌</a:t>
            </a:r>
            <a:r>
              <a:rPr lang="en-US" altLang="ko-KR" dirty="0"/>
              <a:t>, </a:t>
            </a:r>
            <a:r>
              <a:rPr lang="ko-KR" altLang="en-US" dirty="0"/>
              <a:t>실행가능한 파일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proc : process </a:t>
            </a:r>
            <a:r>
              <a:rPr lang="ko-KR" altLang="en-US" dirty="0"/>
              <a:t>정보들이 있음</a:t>
            </a:r>
            <a:r>
              <a:rPr lang="en-US" altLang="ko-KR" dirty="0"/>
              <a:t>. </a:t>
            </a:r>
            <a:r>
              <a:rPr lang="ko-KR" altLang="en-US" dirty="0"/>
              <a:t>여기에 들어가면</a:t>
            </a:r>
            <a:r>
              <a:rPr lang="en-US" altLang="ko-KR" dirty="0"/>
              <a:t>, </a:t>
            </a:r>
            <a:r>
              <a:rPr lang="ko-KR" altLang="en-US" dirty="0"/>
              <a:t>현재 실행 중인 프로세스 </a:t>
            </a:r>
            <a:r>
              <a:rPr lang="en-US" altLang="ko-KR" dirty="0"/>
              <a:t>ID</a:t>
            </a:r>
            <a:r>
              <a:rPr lang="ko-KR" altLang="en-US" dirty="0"/>
              <a:t>들이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User : </a:t>
            </a:r>
            <a:r>
              <a:rPr lang="ko-KR" altLang="en-US" dirty="0"/>
              <a:t>사용자 계정을 의미</a:t>
            </a:r>
            <a:r>
              <a:rPr lang="en-US" altLang="ko-KR" dirty="0"/>
              <a:t>. </a:t>
            </a:r>
            <a:r>
              <a:rPr lang="ko-KR" altLang="en-US" dirty="0"/>
              <a:t>계정 당 특정 이름과 </a:t>
            </a:r>
            <a:r>
              <a:rPr lang="en-US" altLang="ko-KR" dirty="0"/>
              <a:t>UID(</a:t>
            </a:r>
            <a:r>
              <a:rPr lang="ko-KR" altLang="en-US" dirty="0"/>
              <a:t>자동부여</a:t>
            </a:r>
            <a:r>
              <a:rPr lang="en-US" altLang="ko-KR" dirty="0"/>
              <a:t>)</a:t>
            </a:r>
            <a:r>
              <a:rPr lang="ko-KR" altLang="en-US" dirty="0"/>
              <a:t>가 있음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*</a:t>
            </a:r>
            <a:r>
              <a:rPr lang="ko-KR" altLang="en-US" dirty="0" err="1"/>
              <a:t>루팅</a:t>
            </a:r>
            <a:r>
              <a:rPr lang="ko-KR" altLang="en-US" dirty="0"/>
              <a:t> </a:t>
            </a:r>
            <a:r>
              <a:rPr lang="en-US" altLang="ko-KR" dirty="0"/>
              <a:t>: root(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UID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인데</a:t>
            </a:r>
            <a:r>
              <a:rPr lang="en-US" altLang="ko-KR" dirty="0"/>
              <a:t>, root</a:t>
            </a:r>
            <a:r>
              <a:rPr lang="ko-KR" altLang="en-US" dirty="0"/>
              <a:t>의 </a:t>
            </a:r>
            <a:r>
              <a:rPr lang="en-US" altLang="ko-KR" dirty="0"/>
              <a:t>UID</a:t>
            </a:r>
            <a:r>
              <a:rPr lang="ko-KR" altLang="en-US" dirty="0"/>
              <a:t>를 훔치는 행위를 말한다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*/</a:t>
            </a:r>
            <a:r>
              <a:rPr lang="en-US" altLang="ko-KR" dirty="0" err="1"/>
              <a:t>etc</a:t>
            </a:r>
            <a:r>
              <a:rPr lang="en-US" altLang="ko-KR" dirty="0"/>
              <a:t>/passwd -&gt; User </a:t>
            </a:r>
            <a:r>
              <a:rPr lang="ko-KR" altLang="en-US" dirty="0"/>
              <a:t>정보들이 저장되어 있음</a:t>
            </a:r>
            <a:r>
              <a:rPr lang="en-US" altLang="ko-KR" dirty="0"/>
              <a:t>. </a:t>
            </a:r>
            <a:r>
              <a:rPr lang="ko-KR" altLang="en-US" dirty="0"/>
              <a:t>각 정보가 콜론 </a:t>
            </a:r>
            <a:r>
              <a:rPr lang="en-US" altLang="ko-KR" dirty="0"/>
              <a:t>( </a:t>
            </a:r>
            <a:r>
              <a:rPr lang="en-US" altLang="ko-KR" dirty="0">
                <a:sym typeface="Wingdings" panose="05000000000000000000" pitchFamily="2" charset="2"/>
              </a:rPr>
              <a:t>: )</a:t>
            </a:r>
            <a:r>
              <a:rPr lang="ko-KR" altLang="en-US" dirty="0">
                <a:sym typeface="Wingdings" panose="05000000000000000000" pitchFamily="2" charset="2"/>
              </a:rPr>
              <a:t>으로 구분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*/</a:t>
            </a:r>
            <a:r>
              <a:rPr lang="en-US" altLang="ko-KR" dirty="0" err="1"/>
              <a:t>etc</a:t>
            </a:r>
            <a:r>
              <a:rPr lang="en-US" altLang="ko-KR" dirty="0"/>
              <a:t>/shadow -&gt; User</a:t>
            </a:r>
            <a:r>
              <a:rPr lang="ko-KR" altLang="en-US" dirty="0"/>
              <a:t>의 패스워드가 </a:t>
            </a:r>
            <a:r>
              <a:rPr lang="ko-KR" altLang="en-US" dirty="0" err="1"/>
              <a:t>해시값으로</a:t>
            </a:r>
            <a:r>
              <a:rPr lang="ko-KR" altLang="en-US" dirty="0"/>
              <a:t> 저장되어 있음</a:t>
            </a:r>
            <a:r>
              <a:rPr lang="en-US" altLang="ko-KR" dirty="0"/>
              <a:t>. </a:t>
            </a:r>
            <a:r>
              <a:rPr lang="ko-KR" altLang="en-US" dirty="0"/>
              <a:t>각 정보가 콜론</a:t>
            </a:r>
            <a:r>
              <a:rPr lang="en-US" altLang="ko-KR" dirty="0"/>
              <a:t>( : )</a:t>
            </a:r>
            <a:r>
              <a:rPr lang="ko-KR" altLang="en-US" dirty="0"/>
              <a:t>으로 구분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Reserved(?)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Group : </a:t>
            </a:r>
            <a:r>
              <a:rPr lang="ko-KR" altLang="en-US" dirty="0"/>
              <a:t>성격 비슷한 </a:t>
            </a:r>
            <a:r>
              <a:rPr lang="en-US" altLang="ko-KR" dirty="0"/>
              <a:t>User</a:t>
            </a:r>
            <a:r>
              <a:rPr lang="ko-KR" altLang="en-US" dirty="0"/>
              <a:t>를 묶은 거</a:t>
            </a:r>
            <a:r>
              <a:rPr lang="en-US" altLang="ko-KR" dirty="0"/>
              <a:t>. GID</a:t>
            </a:r>
            <a:r>
              <a:rPr lang="ko-KR" altLang="en-US" dirty="0"/>
              <a:t>가 주어짐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/>
              <a:t>이 부분은 수업 자료를 보는 게 좋다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770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0C9FC-D6C7-5A76-D25A-1ECCC4C8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 권한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CAE66-CFDF-C4D8-DBA5-FA8880A5F768}"/>
              </a:ext>
            </a:extLst>
          </p:cNvPr>
          <p:cNvSpPr txBox="1"/>
          <p:nvPr/>
        </p:nvSpPr>
        <p:spPr>
          <a:xfrm>
            <a:off x="516467" y="1921933"/>
            <a:ext cx="1121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여기는 실습하면서 공부하는 게 더 좋을 듯</a:t>
            </a:r>
            <a:r>
              <a:rPr lang="en-US" altLang="ko-KR"/>
              <a:t>….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84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C59DF-3871-D92B-2182-85253105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Sticky bit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42BF4-B66C-98D1-DCE2-783EFE4D4800}"/>
              </a:ext>
            </a:extLst>
          </p:cNvPr>
          <p:cNvSpPr txBox="1"/>
          <p:nvPr/>
        </p:nvSpPr>
        <p:spPr>
          <a:xfrm>
            <a:off x="295564" y="1690688"/>
            <a:ext cx="11573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이거 붙인 사람은 그 파일에 대한 소유권을 가질 수 있음</a:t>
            </a:r>
            <a:endParaRPr lang="en-US" altLang="ko-KR" dirty="0"/>
          </a:p>
          <a:p>
            <a:r>
              <a:rPr lang="en-US" altLang="ko-KR" dirty="0"/>
              <a:t>-Sticky bit </a:t>
            </a:r>
            <a:r>
              <a:rPr lang="ko-KR" altLang="en-US" dirty="0"/>
              <a:t>만든 사람만이 그 파일을 삭제 가능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6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080E0-9F08-1A60-2573-FD0B399D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271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기본 명령어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46FB3-6CEE-BA7B-678D-62A20FACD5D2}"/>
              </a:ext>
            </a:extLst>
          </p:cNvPr>
          <p:cNvSpPr txBox="1"/>
          <p:nvPr/>
        </p:nvSpPr>
        <p:spPr>
          <a:xfrm>
            <a:off x="286327" y="1394691"/>
            <a:ext cx="1152698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rm : remove</a:t>
            </a:r>
            <a:r>
              <a:rPr lang="ko-KR" altLang="en-US" dirty="0"/>
              <a:t>의 약자</a:t>
            </a:r>
            <a:r>
              <a:rPr lang="en-US" altLang="ko-KR" dirty="0"/>
              <a:t>. </a:t>
            </a:r>
            <a:r>
              <a:rPr lang="ko-KR" altLang="en-US" dirty="0"/>
              <a:t>파일을 삭제하는 용도로 쓰인다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rm –rf : </a:t>
            </a:r>
            <a:r>
              <a:rPr lang="ko-KR" altLang="en-US" dirty="0"/>
              <a:t>파일이나 디렉토리를 삭제하는 데</a:t>
            </a:r>
            <a:r>
              <a:rPr lang="en-US" altLang="ko-KR" dirty="0"/>
              <a:t>, </a:t>
            </a:r>
            <a:r>
              <a:rPr lang="ko-KR" altLang="en-US" dirty="0"/>
              <a:t>디렉토리에 이 명령어를 쓸 경우</a:t>
            </a:r>
            <a:r>
              <a:rPr lang="en-US" altLang="ko-KR" dirty="0"/>
              <a:t>, </a:t>
            </a:r>
            <a:r>
              <a:rPr lang="ko-KR" altLang="en-US" dirty="0"/>
              <a:t>디렉토리 뿐만 아니라 디렉토리 내부 파일이나 디렉토리도 전부 삭제된다</a:t>
            </a:r>
            <a:r>
              <a:rPr lang="en-US" altLang="ko-KR" dirty="0"/>
              <a:t>. –rf</a:t>
            </a:r>
            <a:r>
              <a:rPr lang="ko-KR" altLang="en-US" dirty="0"/>
              <a:t>는 </a:t>
            </a:r>
            <a:r>
              <a:rPr lang="en-US" altLang="ko-KR" dirty="0"/>
              <a:t>recursively(</a:t>
            </a:r>
            <a:r>
              <a:rPr lang="ko-KR" altLang="en-US" dirty="0"/>
              <a:t>재귀적으로</a:t>
            </a:r>
            <a:r>
              <a:rPr lang="en-US" altLang="ko-KR" dirty="0"/>
              <a:t>. </a:t>
            </a:r>
            <a:r>
              <a:rPr lang="ko-KR" altLang="en-US" dirty="0"/>
              <a:t>재귀를 이용해 전부 삭제한다는 의미</a:t>
            </a:r>
            <a:r>
              <a:rPr lang="en-US" altLang="ko-KR" dirty="0"/>
              <a:t>), force(</a:t>
            </a:r>
            <a:r>
              <a:rPr lang="ko-KR" altLang="en-US" dirty="0"/>
              <a:t>강제로</a:t>
            </a:r>
            <a:r>
              <a:rPr lang="en-US" altLang="ko-KR" dirty="0"/>
              <a:t>) </a:t>
            </a:r>
            <a:r>
              <a:rPr lang="ko-KR" altLang="en-US" dirty="0"/>
              <a:t>하는 의미를 담는다</a:t>
            </a:r>
            <a:r>
              <a:rPr lang="en-US" altLang="ko-KR" dirty="0"/>
              <a:t>. [*</a:t>
            </a:r>
            <a:r>
              <a:rPr lang="ko-KR" altLang="en-US" dirty="0"/>
              <a:t>이름 유래에 대해서는 </a:t>
            </a:r>
            <a:r>
              <a:rPr lang="en-US" altLang="ko-KR" dirty="0" err="1"/>
              <a:t>chatgpt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]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cp :  copy (</a:t>
            </a:r>
            <a:r>
              <a:rPr lang="ko-KR" altLang="en-US" dirty="0"/>
              <a:t>복사</a:t>
            </a:r>
            <a:r>
              <a:rPr lang="en-US" altLang="ko-KR" dirty="0"/>
              <a:t>)</a:t>
            </a:r>
            <a:r>
              <a:rPr lang="ko-KR" altLang="en-US" dirty="0"/>
              <a:t>의 약자</a:t>
            </a:r>
            <a:r>
              <a:rPr lang="en-US" altLang="ko-KR" dirty="0"/>
              <a:t>. </a:t>
            </a:r>
            <a:r>
              <a:rPr lang="ko-KR" altLang="en-US" dirty="0"/>
              <a:t>파일은 </a:t>
            </a:r>
            <a:r>
              <a:rPr lang="ko-KR" altLang="en-US" dirty="0" err="1"/>
              <a:t>복사가능하지만</a:t>
            </a:r>
            <a:r>
              <a:rPr lang="ko-KR" altLang="en-US" dirty="0"/>
              <a:t> 폴더는 안된다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pwd</a:t>
            </a:r>
            <a:r>
              <a:rPr lang="en-US" altLang="ko-KR" dirty="0"/>
              <a:t>(print working director</a:t>
            </a:r>
            <a:r>
              <a:rPr lang="ko-KR" altLang="en-US" dirty="0"/>
              <a:t>의 약자</a:t>
            </a:r>
            <a:r>
              <a:rPr lang="en-US" altLang="ko-KR" dirty="0"/>
              <a:t>) : </a:t>
            </a:r>
            <a:r>
              <a:rPr lang="ko-KR" altLang="en-US" dirty="0"/>
              <a:t>현재 위치</a:t>
            </a:r>
            <a:r>
              <a:rPr lang="en-US" altLang="ko-KR" dirty="0"/>
              <a:t>(working directory)</a:t>
            </a:r>
            <a:r>
              <a:rPr lang="ko-KR" altLang="en-US" dirty="0"/>
              <a:t>를 출력하는</a:t>
            </a:r>
            <a:r>
              <a:rPr lang="en-US" altLang="ko-KR" dirty="0"/>
              <a:t>(print) </a:t>
            </a:r>
            <a:r>
              <a:rPr lang="ko-KR" altLang="en-US" dirty="0"/>
              <a:t>용도로 쓰인다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126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3061A-118C-6DA6-6CC6-88D6A193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1" y="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Vim</a:t>
            </a:r>
            <a:r>
              <a:rPr lang="ko-KR" altLang="en-US" dirty="0"/>
              <a:t> 편집기 명령어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289E0-5BE2-16C8-E9B8-6A0655349E9E}"/>
              </a:ext>
            </a:extLst>
          </p:cNvPr>
          <p:cNvSpPr txBox="1"/>
          <p:nvPr/>
        </p:nvSpPr>
        <p:spPr>
          <a:xfrm>
            <a:off x="360218" y="1893455"/>
            <a:ext cx="11416146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i</a:t>
            </a:r>
            <a:r>
              <a:rPr lang="en-US" altLang="ko-KR" dirty="0"/>
              <a:t> : Insert Mode(</a:t>
            </a:r>
            <a:r>
              <a:rPr lang="ko-KR" altLang="en-US" dirty="0"/>
              <a:t>편집 가능 모드</a:t>
            </a:r>
            <a:r>
              <a:rPr lang="en-US" altLang="ko-KR" dirty="0"/>
              <a:t>)</a:t>
            </a:r>
            <a:r>
              <a:rPr lang="ko-KR" altLang="en-US" dirty="0"/>
              <a:t>로 사용자 전환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esc : </a:t>
            </a:r>
            <a:r>
              <a:rPr lang="ko-KR" altLang="en-US" dirty="0"/>
              <a:t>편집 가능 모드 탈출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편집 가능이 아닌 모드에서 쓸 수 있는 명령어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:q -&gt; </a:t>
            </a:r>
            <a:r>
              <a:rPr lang="ko-KR" altLang="en-US" dirty="0"/>
              <a:t>아무것도 편집 </a:t>
            </a:r>
            <a:r>
              <a:rPr lang="ko-KR" altLang="en-US" dirty="0" err="1"/>
              <a:t>안했을</a:t>
            </a:r>
            <a:r>
              <a:rPr lang="ko-KR" altLang="en-US" dirty="0"/>
              <a:t> 때 </a:t>
            </a:r>
            <a:r>
              <a:rPr lang="en-US" altLang="ko-KR" dirty="0"/>
              <a:t>vim</a:t>
            </a:r>
            <a:r>
              <a:rPr lang="ko-KR" altLang="en-US" dirty="0"/>
              <a:t>을 끄는 용도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:q! -&gt; </a:t>
            </a:r>
            <a:r>
              <a:rPr lang="ko-KR" altLang="en-US" dirty="0"/>
              <a:t>변경사항 저장안하고 </a:t>
            </a:r>
            <a:r>
              <a:rPr lang="en-US" altLang="ko-KR" dirty="0"/>
              <a:t>vim</a:t>
            </a:r>
            <a:r>
              <a:rPr lang="ko-KR" altLang="en-US" dirty="0"/>
              <a:t>을 끄는 용도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:</a:t>
            </a:r>
            <a:r>
              <a:rPr lang="en-US" altLang="ko-KR" dirty="0" err="1"/>
              <a:t>wq</a:t>
            </a:r>
            <a:r>
              <a:rPr lang="en-US" altLang="ko-KR" dirty="0"/>
              <a:t> -&gt; </a:t>
            </a:r>
            <a:r>
              <a:rPr lang="ko-KR" altLang="en-US" dirty="0"/>
              <a:t>변경사항 저장 후 </a:t>
            </a:r>
            <a:r>
              <a:rPr lang="en-US" altLang="ko-KR" dirty="0"/>
              <a:t>vim</a:t>
            </a:r>
            <a:r>
              <a:rPr lang="ko-KR" altLang="en-US" dirty="0"/>
              <a:t>을 끄는 용도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:</a:t>
            </a:r>
            <a:r>
              <a:rPr lang="en-US" altLang="ko-KR" dirty="0" err="1"/>
              <a:t>wq</a:t>
            </a:r>
            <a:r>
              <a:rPr lang="en-US" altLang="ko-KR" dirty="0"/>
              <a:t>! -&gt; </a:t>
            </a:r>
            <a:r>
              <a:rPr lang="ko-KR" altLang="en-US" dirty="0"/>
              <a:t>변경사항 강제 저장 후 종료</a:t>
            </a:r>
          </a:p>
        </p:txBody>
      </p:sp>
    </p:spTree>
    <p:extLst>
      <p:ext uri="{BB962C8B-B14F-4D97-AF65-F5344CB8AC3E}">
        <p14:creationId xmlns:p14="http://schemas.microsoft.com/office/powerpoint/2010/main" val="290232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6CE4E6A6-5ADF-6E41-2DFA-3853C9C72694}"/>
              </a:ext>
            </a:extLst>
          </p:cNvPr>
          <p:cNvSpPr/>
          <p:nvPr/>
        </p:nvSpPr>
        <p:spPr>
          <a:xfrm>
            <a:off x="8562109" y="2189018"/>
            <a:ext cx="3694546" cy="46689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C76B5F-BC37-F56F-EDAB-DC532B0E374F}"/>
              </a:ext>
            </a:extLst>
          </p:cNvPr>
          <p:cNvSpPr/>
          <p:nvPr/>
        </p:nvSpPr>
        <p:spPr>
          <a:xfrm>
            <a:off x="9023927" y="2974109"/>
            <a:ext cx="2650837" cy="591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CCD2C2C-BA9A-1244-F2B8-A9D175A22472}"/>
              </a:ext>
            </a:extLst>
          </p:cNvPr>
          <p:cNvCxnSpPr/>
          <p:nvPr/>
        </p:nvCxnSpPr>
        <p:spPr>
          <a:xfrm flipH="1">
            <a:off x="8211127" y="3429000"/>
            <a:ext cx="812799" cy="675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494F8B-296C-2986-F2EF-FD70A586C7DF}"/>
              </a:ext>
            </a:extLst>
          </p:cNvPr>
          <p:cNvSpPr txBox="1"/>
          <p:nvPr/>
        </p:nvSpPr>
        <p:spPr>
          <a:xfrm>
            <a:off x="609600" y="1039236"/>
            <a:ext cx="112960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라이브러리</a:t>
            </a:r>
            <a:r>
              <a:rPr lang="en-US" altLang="ko-KR" dirty="0"/>
              <a:t> : </a:t>
            </a:r>
            <a:r>
              <a:rPr lang="ko-KR" altLang="en-US" dirty="0"/>
              <a:t>특정 기능이 바로 실행될 수 있도록 하기 위해</a:t>
            </a:r>
            <a:r>
              <a:rPr lang="en-US" altLang="ko-KR" dirty="0"/>
              <a:t>, </a:t>
            </a:r>
            <a:r>
              <a:rPr lang="ko-KR" altLang="en-US" dirty="0"/>
              <a:t>그런 기능을 가진 </a:t>
            </a:r>
            <a:r>
              <a:rPr lang="ko-KR" altLang="en-US" b="1" dirty="0"/>
              <a:t>바이너리 형태</a:t>
            </a:r>
            <a:r>
              <a:rPr lang="ko-KR" altLang="en-US" dirty="0"/>
              <a:t>의 프로그램들을 모아둔 곳 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헤더 파일 </a:t>
            </a:r>
            <a:r>
              <a:rPr lang="en-US" altLang="ko-KR" dirty="0"/>
              <a:t>: </a:t>
            </a:r>
            <a:r>
              <a:rPr lang="ko-KR" altLang="en-US" dirty="0"/>
              <a:t>라이브러리 속 특정 프로그램에 대한 정보가 있는 파일</a:t>
            </a:r>
            <a:r>
              <a:rPr lang="en-US" altLang="ko-KR" dirty="0"/>
              <a:t>. [</a:t>
            </a:r>
            <a:r>
              <a:rPr lang="ko-KR" altLang="en-US" dirty="0"/>
              <a:t>원한다면 바이너리 프로그램이</a:t>
            </a:r>
            <a:r>
              <a:rPr lang="en-US" altLang="ko-KR" dirty="0"/>
              <a:t> </a:t>
            </a:r>
            <a:r>
              <a:rPr lang="ko-KR" altLang="en-US" dirty="0"/>
              <a:t>아닌 </a:t>
            </a:r>
            <a:r>
              <a:rPr lang="ko-KR" altLang="en-US" dirty="0" err="1"/>
              <a:t>고급어</a:t>
            </a:r>
            <a:r>
              <a:rPr lang="ko-KR" altLang="en-US" dirty="0"/>
              <a:t> 프로그램을 이용해 간단하게 실습할 수 있다</a:t>
            </a:r>
            <a:r>
              <a:rPr lang="en-US" altLang="ko-KR" dirty="0"/>
              <a:t>.]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B422D7C-C9F6-8772-304A-48C79B0BF275}"/>
              </a:ext>
            </a:extLst>
          </p:cNvPr>
          <p:cNvSpPr/>
          <p:nvPr/>
        </p:nvSpPr>
        <p:spPr>
          <a:xfrm rot="20727769" flipV="1">
            <a:off x="6401577" y="4394027"/>
            <a:ext cx="2640031" cy="1958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56DC10C1-E6E4-C3D4-5C17-2B90E7DA5D04}"/>
              </a:ext>
            </a:extLst>
          </p:cNvPr>
          <p:cNvSpPr/>
          <p:nvPr/>
        </p:nvSpPr>
        <p:spPr>
          <a:xfrm rot="20604382" flipV="1">
            <a:off x="6471009" y="3394759"/>
            <a:ext cx="2635209" cy="1960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물결 36">
            <a:extLst>
              <a:ext uri="{FF2B5EF4-FFF2-40B4-BE49-F238E27FC236}">
                <a16:creationId xmlns:a16="http://schemas.microsoft.com/office/drawing/2014/main" id="{C20C0097-8696-9486-E1FB-AFEEFCBE84C5}"/>
              </a:ext>
            </a:extLst>
          </p:cNvPr>
          <p:cNvSpPr/>
          <p:nvPr/>
        </p:nvSpPr>
        <p:spPr>
          <a:xfrm>
            <a:off x="3468252" y="3280488"/>
            <a:ext cx="2752441" cy="2087419"/>
          </a:xfrm>
          <a:prstGeom prst="wav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F146D5-A4A8-F5B9-7CB9-C35179C0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코드 </a:t>
            </a:r>
            <a:r>
              <a:rPr lang="ko-KR" altLang="en-US"/>
              <a:t>설명 전 기본 지식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2FA3D-1BEB-537F-4E06-7370C4BE66CD}"/>
              </a:ext>
            </a:extLst>
          </p:cNvPr>
          <p:cNvSpPr/>
          <p:nvPr/>
        </p:nvSpPr>
        <p:spPr>
          <a:xfrm>
            <a:off x="9023927" y="3791528"/>
            <a:ext cx="2650837" cy="591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174EF9-9833-030F-1D78-18BC49C57DAD}"/>
              </a:ext>
            </a:extLst>
          </p:cNvPr>
          <p:cNvSpPr/>
          <p:nvPr/>
        </p:nvSpPr>
        <p:spPr>
          <a:xfrm>
            <a:off x="9023927" y="4608947"/>
            <a:ext cx="2650837" cy="591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505A84-8E35-C78F-C637-6A6FF6B1E23A}"/>
              </a:ext>
            </a:extLst>
          </p:cNvPr>
          <p:cNvSpPr/>
          <p:nvPr/>
        </p:nvSpPr>
        <p:spPr>
          <a:xfrm>
            <a:off x="9023926" y="5426366"/>
            <a:ext cx="2650837" cy="5911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5C6C2-F48F-A951-6FDE-ACC8DB8EDB65}"/>
              </a:ext>
            </a:extLst>
          </p:cNvPr>
          <p:cNvSpPr txBox="1"/>
          <p:nvPr/>
        </p:nvSpPr>
        <p:spPr>
          <a:xfrm>
            <a:off x="9153235" y="2953901"/>
            <a:ext cx="2558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010110101011101010101010100010101010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9CD50-E839-1FFB-3CBC-B38E92A2DACB}"/>
              </a:ext>
            </a:extLst>
          </p:cNvPr>
          <p:cNvSpPr txBox="1"/>
          <p:nvPr/>
        </p:nvSpPr>
        <p:spPr>
          <a:xfrm>
            <a:off x="9116290" y="3781424"/>
            <a:ext cx="255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111100010101000101001001010100011111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EE65C-144E-B36F-273F-D93828DEA9CF}"/>
              </a:ext>
            </a:extLst>
          </p:cNvPr>
          <p:cNvSpPr txBox="1"/>
          <p:nvPr/>
        </p:nvSpPr>
        <p:spPr>
          <a:xfrm>
            <a:off x="9116290" y="4608947"/>
            <a:ext cx="246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100100100101101110010100111100101010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5DC3A-1A7B-5F69-B242-1A35B0378173}"/>
              </a:ext>
            </a:extLst>
          </p:cNvPr>
          <p:cNvSpPr txBox="1"/>
          <p:nvPr/>
        </p:nvSpPr>
        <p:spPr>
          <a:xfrm>
            <a:off x="9153235" y="5422404"/>
            <a:ext cx="248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011111100100101001010101010101010101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A3A305D-8156-23DE-E58E-E3EF6A084BF3}"/>
              </a:ext>
            </a:extLst>
          </p:cNvPr>
          <p:cNvCxnSpPr>
            <a:cxnSpLocks/>
          </p:cNvCxnSpPr>
          <p:nvPr/>
        </p:nvCxnSpPr>
        <p:spPr>
          <a:xfrm flipH="1" flipV="1">
            <a:off x="8211126" y="4091400"/>
            <a:ext cx="812800" cy="13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C4C516E-8957-CF7A-0E59-7C60E404A92D}"/>
              </a:ext>
            </a:extLst>
          </p:cNvPr>
          <p:cNvCxnSpPr>
            <a:cxnSpLocks/>
          </p:cNvCxnSpPr>
          <p:nvPr/>
        </p:nvCxnSpPr>
        <p:spPr>
          <a:xfrm flipH="1" flipV="1">
            <a:off x="8211126" y="4081164"/>
            <a:ext cx="812800" cy="798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6B8CAD6-EC9C-8D36-3A58-E099500E09CB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211125" y="4050981"/>
            <a:ext cx="812801" cy="1670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9F0A1E7-B5E0-57E7-5FF7-B2BC25EAC011}"/>
              </a:ext>
            </a:extLst>
          </p:cNvPr>
          <p:cNvSpPr txBox="1"/>
          <p:nvPr/>
        </p:nvSpPr>
        <p:spPr>
          <a:xfrm>
            <a:off x="6429669" y="3935845"/>
            <a:ext cx="1886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바이너리 프로그램들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B7105A7-63C0-87FF-A571-B67830F06441}"/>
              </a:ext>
            </a:extLst>
          </p:cNvPr>
          <p:cNvCxnSpPr>
            <a:cxnSpLocks/>
          </p:cNvCxnSpPr>
          <p:nvPr/>
        </p:nvCxnSpPr>
        <p:spPr>
          <a:xfrm flipH="1" flipV="1">
            <a:off x="7518400" y="2968202"/>
            <a:ext cx="1311563" cy="266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9354DD-D6E5-7456-A764-FD334DC24005}"/>
              </a:ext>
            </a:extLst>
          </p:cNvPr>
          <p:cNvSpPr txBox="1"/>
          <p:nvPr/>
        </p:nvSpPr>
        <p:spPr>
          <a:xfrm>
            <a:off x="5186216" y="2584569"/>
            <a:ext cx="297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프로그램 묶음</a:t>
            </a:r>
            <a:r>
              <a:rPr lang="en-US" altLang="ko-KR" sz="1600" b="1" dirty="0"/>
              <a:t>=</a:t>
            </a:r>
            <a:r>
              <a:rPr lang="ko-KR" altLang="en-US" sz="1600" b="1" dirty="0"/>
              <a:t>라이브러리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0502D2-3CB5-90EB-3FC6-AAB852AE6B63}"/>
              </a:ext>
            </a:extLst>
          </p:cNvPr>
          <p:cNvSpPr txBox="1"/>
          <p:nvPr/>
        </p:nvSpPr>
        <p:spPr>
          <a:xfrm>
            <a:off x="9970654" y="2651280"/>
            <a:ext cx="115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Pistol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B88E74-BB40-B5C6-F7E8-58AC9D28F43F}"/>
              </a:ext>
            </a:extLst>
          </p:cNvPr>
          <p:cNvSpPr txBox="1"/>
          <p:nvPr/>
        </p:nvSpPr>
        <p:spPr>
          <a:xfrm>
            <a:off x="10026072" y="3495701"/>
            <a:ext cx="81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Rifle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B4C6CA-6A53-F518-8511-5E951FF3253B}"/>
              </a:ext>
            </a:extLst>
          </p:cNvPr>
          <p:cNvSpPr txBox="1"/>
          <p:nvPr/>
        </p:nvSpPr>
        <p:spPr>
          <a:xfrm>
            <a:off x="9953336" y="4324664"/>
            <a:ext cx="12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Melee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49E7F2-45A5-E830-79C6-98BE3D748102}"/>
              </a:ext>
            </a:extLst>
          </p:cNvPr>
          <p:cNvSpPr txBox="1"/>
          <p:nvPr/>
        </p:nvSpPr>
        <p:spPr>
          <a:xfrm>
            <a:off x="9767454" y="5121533"/>
            <a:ext cx="173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Explosive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14CADC-ABE4-D0F1-84D5-5859CD4DA0B9}"/>
              </a:ext>
            </a:extLst>
          </p:cNvPr>
          <p:cNvSpPr txBox="1"/>
          <p:nvPr/>
        </p:nvSpPr>
        <p:spPr>
          <a:xfrm>
            <a:off x="9621977" y="2206378"/>
            <a:ext cx="163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Tag: weapon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C97C97-AA1C-0189-3389-BE1B6D4A9445}"/>
              </a:ext>
            </a:extLst>
          </p:cNvPr>
          <p:cNvSpPr txBox="1"/>
          <p:nvPr/>
        </p:nvSpPr>
        <p:spPr>
          <a:xfrm>
            <a:off x="3606799" y="4273778"/>
            <a:ext cx="265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Small info about pistol..</a:t>
            </a:r>
          </a:p>
          <a:p>
            <a:r>
              <a:rPr lang="en-US" altLang="ko-KR" dirty="0"/>
              <a:t>Small info about rifle…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54256A-A761-A05C-33F7-60F82B1FF6DF}"/>
              </a:ext>
            </a:extLst>
          </p:cNvPr>
          <p:cNvSpPr txBox="1"/>
          <p:nvPr/>
        </p:nvSpPr>
        <p:spPr>
          <a:xfrm>
            <a:off x="3957777" y="2911156"/>
            <a:ext cx="1283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헤더 파일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7E49363-5F80-608F-647A-271F02166A06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4816767" y="3165074"/>
            <a:ext cx="27706" cy="376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1308F39-87E1-BFD3-C04D-4B149AC0D4EF}"/>
              </a:ext>
            </a:extLst>
          </p:cNvPr>
          <p:cNvSpPr txBox="1"/>
          <p:nvPr/>
        </p:nvSpPr>
        <p:spPr>
          <a:xfrm>
            <a:off x="3537521" y="3609734"/>
            <a:ext cx="202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It’s about </a:t>
            </a:r>
            <a:r>
              <a:rPr lang="en-US" altLang="ko-KR" dirty="0" err="1"/>
              <a:t>guns.h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B826428-BAC4-D7AE-069B-7782F1AA9D88}"/>
              </a:ext>
            </a:extLst>
          </p:cNvPr>
          <p:cNvSpPr/>
          <p:nvPr/>
        </p:nvSpPr>
        <p:spPr>
          <a:xfrm>
            <a:off x="62334" y="5438459"/>
            <a:ext cx="3650684" cy="1362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DBFEAB-507C-3013-BA72-0DB5719B34E0}"/>
              </a:ext>
            </a:extLst>
          </p:cNvPr>
          <p:cNvSpPr txBox="1"/>
          <p:nvPr/>
        </p:nvSpPr>
        <p:spPr>
          <a:xfrm>
            <a:off x="140843" y="5813567"/>
            <a:ext cx="423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 </a:t>
            </a:r>
            <a:r>
              <a:rPr lang="en-US" altLang="ko-KR" dirty="0" err="1"/>
              <a:t>wanna</a:t>
            </a:r>
            <a:r>
              <a:rPr lang="en-US" altLang="ko-KR" dirty="0"/>
              <a:t> use guns in here!</a:t>
            </a:r>
          </a:p>
          <a:p>
            <a:r>
              <a:rPr lang="en-US" altLang="ko-KR" dirty="0"/>
              <a:t>=#include &lt;it’s about </a:t>
            </a:r>
            <a:r>
              <a:rPr lang="en-US" altLang="ko-KR" dirty="0" err="1"/>
              <a:t>guns.h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6E4A6BCE-5489-FA33-7CDB-66D501D3425C}"/>
              </a:ext>
            </a:extLst>
          </p:cNvPr>
          <p:cNvSpPr/>
          <p:nvPr/>
        </p:nvSpPr>
        <p:spPr>
          <a:xfrm rot="19692479">
            <a:off x="1696942" y="4571522"/>
            <a:ext cx="1659583" cy="3883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2E7027-1609-C6C2-97E1-801BA181F656}"/>
              </a:ext>
            </a:extLst>
          </p:cNvPr>
          <p:cNvSpPr txBox="1"/>
          <p:nvPr/>
        </p:nvSpPr>
        <p:spPr>
          <a:xfrm>
            <a:off x="4163278" y="5991561"/>
            <a:ext cx="392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화살표는</a:t>
            </a:r>
            <a:r>
              <a:rPr lang="en-US" altLang="ko-KR" dirty="0"/>
              <a:t>,</a:t>
            </a:r>
            <a:r>
              <a:rPr lang="ko-KR" altLang="en-US" dirty="0"/>
              <a:t> 사용을 위해 부른다</a:t>
            </a:r>
            <a:r>
              <a:rPr lang="en-US" altLang="ko-KR" dirty="0"/>
              <a:t>(call)</a:t>
            </a:r>
            <a:r>
              <a:rPr lang="ko-KR" altLang="en-US" dirty="0"/>
              <a:t> 라고 이해하면 됨</a:t>
            </a:r>
          </a:p>
        </p:txBody>
      </p:sp>
    </p:spTree>
    <p:extLst>
      <p:ext uri="{BB962C8B-B14F-4D97-AF65-F5344CB8AC3E}">
        <p14:creationId xmlns:p14="http://schemas.microsoft.com/office/powerpoint/2010/main" val="364844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A9C53-4CD9-6084-C3EC-EFF01B7F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39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파일 쓰기 프로그램 코드 </a:t>
            </a:r>
          </a:p>
        </p:txBody>
      </p:sp>
      <p:pic>
        <p:nvPicPr>
          <p:cNvPr id="1026" name="Picture 2" descr="Write a file#include &lt;stdio.h&gt;#include &lt;stdlib.h&gt;#include &lt;string.h&gt;#include &lt;unistd.h&gt;#include &lt;fcntl.h&gt;int main(int argc, char* argv[]) {int fd;char buf[] = &quot;hello, world'n&quot;;printf(&quot;Open a new file'n&quot;);if ((fd = open(&quot;./test_file&quot;, O_CREAT|O_WRONLY, S_IRUSR|S_IWUSR|S_IRGRP|S_IROTH)) == -1) {perror(&quot;open()&quot;);return 1;}printf(&quot;Write the file'n&quot;);write(fd, buf, strlen(buf));printf(&quot;Close the file'n&quot;);close(fd);return 0;}Write a file#include &lt;stdio.h&gt;#include &lt;stdlib.h&gt;#include &lt;string.h&gt;#include &lt;unistd.h&gt;#include &lt;fcntl.h&gt;int main(int argc, char* argv[]) {int fd;char buf[] = &quot;hello, world'n&quot;;printf(&quot;Open a new file'n&quot;);if ((fd = open(&quot;./test_file&quot;, O_CREAT|O_WRONLY, S_IRUSR|S_IWUSR|S_IRGRP|S_IROTH)) == -1) {perror(&quot;open()&quot;);return 1;}printf(&quot;Write the file'n&quot;);write(fd, buf, strlen(buf));printf(&quot;Close the file'n&quot;);close(fd);return 0;}">
            <a:extLst>
              <a:ext uri="{FF2B5EF4-FFF2-40B4-BE49-F238E27FC236}">
                <a16:creationId xmlns:a16="http://schemas.microsoft.com/office/drawing/2014/main" id="{D2C88392-7055-3ED0-D149-8E472B7EB6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" t="14850" r="5253" b="13897"/>
          <a:stretch/>
        </p:blipFill>
        <p:spPr bwMode="auto">
          <a:xfrm>
            <a:off x="1737356" y="1611888"/>
            <a:ext cx="8717288" cy="506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03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785EF-E906-BC0E-1CAF-0AC1B536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쓰기 코드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E4ED2-B0E8-7A84-F4A7-D851C67086BA}"/>
              </a:ext>
            </a:extLst>
          </p:cNvPr>
          <p:cNvSpPr txBox="1"/>
          <p:nvPr/>
        </p:nvSpPr>
        <p:spPr>
          <a:xfrm>
            <a:off x="415636" y="1773382"/>
            <a:ext cx="113976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사용되는 헤더 파일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stdio.h</a:t>
            </a:r>
            <a:r>
              <a:rPr lang="en-US" altLang="ko-KR" dirty="0"/>
              <a:t> -&gt; </a:t>
            </a:r>
            <a:r>
              <a:rPr lang="en-US" altLang="ko-KR" b="1" dirty="0"/>
              <a:t>st</a:t>
            </a:r>
            <a:r>
              <a:rPr lang="en-US" altLang="ko-KR" dirty="0"/>
              <a:t>andar</a:t>
            </a:r>
            <a:r>
              <a:rPr lang="en-US" altLang="ko-KR" b="1" dirty="0"/>
              <a:t>d</a:t>
            </a:r>
            <a:r>
              <a:rPr lang="en-US" altLang="ko-KR" dirty="0"/>
              <a:t> </a:t>
            </a:r>
            <a:r>
              <a:rPr lang="en-US" altLang="ko-KR" b="1" dirty="0"/>
              <a:t>i</a:t>
            </a:r>
            <a:r>
              <a:rPr lang="en-US" altLang="ko-KR" dirty="0"/>
              <a:t>nput </a:t>
            </a:r>
            <a:r>
              <a:rPr lang="en-US" altLang="ko-KR" b="1" dirty="0"/>
              <a:t>o</a:t>
            </a:r>
            <a:r>
              <a:rPr lang="en-US" altLang="ko-KR" dirty="0"/>
              <a:t>utput</a:t>
            </a:r>
            <a:r>
              <a:rPr lang="ko-KR" altLang="en-US" dirty="0"/>
              <a:t>의 약자</a:t>
            </a:r>
            <a:r>
              <a:rPr lang="en-US" altLang="ko-KR" dirty="0"/>
              <a:t>. </a:t>
            </a:r>
            <a:r>
              <a:rPr lang="ko-KR" altLang="en-US" dirty="0"/>
              <a:t>표준 입출력 함수들이 있는 라이브러리 사용 용도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stdlib.h</a:t>
            </a:r>
            <a:r>
              <a:rPr lang="en-US" altLang="ko-KR" dirty="0"/>
              <a:t> -&gt;</a:t>
            </a:r>
            <a:r>
              <a:rPr lang="en-US" altLang="ko-KR" b="1" dirty="0"/>
              <a:t>st</a:t>
            </a:r>
            <a:r>
              <a:rPr lang="en-US" altLang="ko-KR" dirty="0"/>
              <a:t>andar</a:t>
            </a:r>
            <a:r>
              <a:rPr lang="en-US" altLang="ko-KR" b="1" dirty="0"/>
              <a:t>d</a:t>
            </a:r>
            <a:r>
              <a:rPr lang="ko-KR" altLang="en-US" dirty="0"/>
              <a:t> </a:t>
            </a:r>
            <a:r>
              <a:rPr lang="en-US" altLang="ko-KR" b="1" dirty="0"/>
              <a:t>lib</a:t>
            </a:r>
            <a:r>
              <a:rPr lang="en-US" altLang="ko-KR" dirty="0"/>
              <a:t>rary(</a:t>
            </a:r>
            <a:r>
              <a:rPr lang="ko-KR" altLang="en-US" dirty="0"/>
              <a:t>표준 라이브러리</a:t>
            </a:r>
            <a:r>
              <a:rPr lang="en-US" altLang="ko-KR" dirty="0"/>
              <a:t>) </a:t>
            </a:r>
            <a:r>
              <a:rPr lang="ko-KR" altLang="en-US" dirty="0"/>
              <a:t>의 약자</a:t>
            </a:r>
            <a:r>
              <a:rPr lang="en-US" altLang="ko-KR" dirty="0"/>
              <a:t>. </a:t>
            </a:r>
            <a:r>
              <a:rPr lang="ko-KR" altLang="en-US" dirty="0"/>
              <a:t>문자열 변환</a:t>
            </a:r>
            <a:r>
              <a:rPr lang="en-US" altLang="ko-KR" dirty="0"/>
              <a:t>, </a:t>
            </a:r>
            <a:r>
              <a:rPr lang="ko-KR" altLang="en-US" dirty="0"/>
              <a:t>동적 메모리 관리 등의 함수들을 포함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unistd.h</a:t>
            </a:r>
            <a:r>
              <a:rPr lang="en-US" altLang="ko-KR" dirty="0"/>
              <a:t>-&gt;</a:t>
            </a:r>
            <a:r>
              <a:rPr lang="en-US" altLang="ko-KR" b="1" dirty="0" err="1"/>
              <a:t>uni</a:t>
            </a:r>
            <a:r>
              <a:rPr lang="en-US" altLang="ko-KR" dirty="0" err="1"/>
              <a:t>x</a:t>
            </a:r>
            <a:r>
              <a:rPr lang="en-US" altLang="ko-KR" dirty="0"/>
              <a:t> </a:t>
            </a:r>
            <a:r>
              <a:rPr lang="en-US" altLang="ko-KR" b="1" dirty="0"/>
              <a:t>st</a:t>
            </a:r>
            <a:r>
              <a:rPr lang="en-US" altLang="ko-KR" dirty="0"/>
              <a:t>andar</a:t>
            </a:r>
            <a:r>
              <a:rPr lang="en-US" altLang="ko-KR" b="1" dirty="0"/>
              <a:t>d</a:t>
            </a:r>
            <a:r>
              <a:rPr lang="en-US" altLang="ko-KR" dirty="0"/>
              <a:t> header</a:t>
            </a:r>
            <a:r>
              <a:rPr lang="ko-KR" altLang="en-US" dirty="0"/>
              <a:t>의 약자</a:t>
            </a:r>
            <a:r>
              <a:rPr lang="en-US" altLang="ko-KR" dirty="0"/>
              <a:t>. </a:t>
            </a:r>
            <a:r>
              <a:rPr lang="ko-KR" altLang="en-US" dirty="0"/>
              <a:t>요약하면 </a:t>
            </a:r>
            <a:r>
              <a:rPr lang="en-US" altLang="ko-KR" dirty="0"/>
              <a:t>UNIX(LINUX) </a:t>
            </a:r>
            <a:r>
              <a:rPr lang="ko-KR" altLang="en-US" dirty="0"/>
              <a:t>기능과 관련된 헤더</a:t>
            </a:r>
            <a:r>
              <a:rPr lang="en-US" altLang="ko-KR" dirty="0"/>
              <a:t>.(UNIX</a:t>
            </a:r>
            <a:r>
              <a:rPr lang="ko-KR" altLang="en-US" dirty="0"/>
              <a:t>와 </a:t>
            </a:r>
            <a:r>
              <a:rPr lang="en-US" altLang="ko-KR" dirty="0"/>
              <a:t>LINUX</a:t>
            </a:r>
            <a:r>
              <a:rPr lang="ko-KR" altLang="en-US" dirty="0"/>
              <a:t>는 가깝다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fcntl.h</a:t>
            </a:r>
            <a:r>
              <a:rPr lang="en-US" altLang="ko-KR" dirty="0"/>
              <a:t>-&gt; </a:t>
            </a:r>
            <a:r>
              <a:rPr lang="en-US" altLang="ko-KR" b="1" dirty="0"/>
              <a:t>f</a:t>
            </a:r>
            <a:r>
              <a:rPr lang="en-US" altLang="ko-KR" dirty="0"/>
              <a:t>ile </a:t>
            </a:r>
            <a:r>
              <a:rPr lang="en-US" altLang="ko-KR" b="1" dirty="0"/>
              <a:t>c</a:t>
            </a:r>
            <a:r>
              <a:rPr lang="en-US" altLang="ko-KR" dirty="0"/>
              <a:t>o</a:t>
            </a:r>
            <a:r>
              <a:rPr lang="en-US" altLang="ko-KR" b="1" dirty="0"/>
              <a:t>nt</a:t>
            </a:r>
            <a:r>
              <a:rPr lang="en-US" altLang="ko-KR" dirty="0"/>
              <a:t>ro</a:t>
            </a:r>
            <a:r>
              <a:rPr lang="en-US" altLang="ko-KR" b="1" dirty="0"/>
              <a:t>l</a:t>
            </a:r>
            <a:r>
              <a:rPr lang="ko-KR" altLang="en-US" dirty="0"/>
              <a:t>의 약자</a:t>
            </a:r>
            <a:r>
              <a:rPr lang="en-US" altLang="ko-KR" dirty="0"/>
              <a:t>. </a:t>
            </a:r>
            <a:r>
              <a:rPr lang="ko-KR" altLang="en-US" dirty="0"/>
              <a:t>파일 제어 용도</a:t>
            </a:r>
            <a:r>
              <a:rPr lang="en-US" altLang="ko-KR" dirty="0"/>
              <a:t>.(</a:t>
            </a:r>
            <a:r>
              <a:rPr lang="en-US" altLang="ko-KR" dirty="0" err="1"/>
              <a:t>O_RDONLY</a:t>
            </a:r>
            <a:r>
              <a:rPr lang="en-US" altLang="ko-KR" dirty="0"/>
              <a:t>, </a:t>
            </a:r>
            <a:r>
              <a:rPr lang="en-US" altLang="ko-KR" dirty="0" err="1"/>
              <a:t>O_CREATE</a:t>
            </a:r>
            <a:r>
              <a:rPr lang="en-US" altLang="ko-KR" dirty="0"/>
              <a:t> </a:t>
            </a:r>
            <a:r>
              <a:rPr lang="ko-KR" altLang="en-US" dirty="0"/>
              <a:t>등의 명령어에 주목하라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53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EDB9A-E63E-59F4-F3B4-D0F50933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쓰기 코드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FC060-60E8-36B9-7B5E-F22487ACC0A7}"/>
              </a:ext>
            </a:extLst>
          </p:cNvPr>
          <p:cNvSpPr txBox="1"/>
          <p:nvPr/>
        </p:nvSpPr>
        <p:spPr>
          <a:xfrm>
            <a:off x="448733" y="1690688"/>
            <a:ext cx="11099800" cy="391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직접 손으로 연습하고 코드 짜보면 이해 더 잘 됨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포인터 변수 </a:t>
            </a:r>
            <a:r>
              <a:rPr lang="en-US" altLang="ko-KR" dirty="0"/>
              <a:t>: </a:t>
            </a:r>
            <a:r>
              <a:rPr lang="ko-KR" altLang="en-US" dirty="0"/>
              <a:t>어떤 변수의 메모리를 조종할 수 있는 변수를 포인터 변수라고 함</a:t>
            </a:r>
            <a:r>
              <a:rPr lang="en-US" altLang="ko-KR" dirty="0"/>
              <a:t>. </a:t>
            </a:r>
            <a:r>
              <a:rPr lang="ko-KR" altLang="en-US" dirty="0"/>
              <a:t>타깃 메모리를 정하는 방법은 그 타깃의 메모리 주소를 자기가 보관하는 거다</a:t>
            </a:r>
            <a:r>
              <a:rPr lang="en-US" altLang="ko-KR" dirty="0"/>
              <a:t>. </a:t>
            </a:r>
            <a:r>
              <a:rPr lang="ko-KR" altLang="en-US" u="sng" dirty="0"/>
              <a:t>그러나 메모리 주소를 보관하는 행위 자체가 포인터 변수 설정은 아니다</a:t>
            </a:r>
            <a:r>
              <a:rPr lang="en-US" altLang="ko-KR" u="sng" dirty="0"/>
              <a:t>. </a:t>
            </a:r>
            <a:r>
              <a:rPr lang="ko-KR" altLang="en-US" u="sng" dirty="0"/>
              <a:t>포인터 변수를 정하기 위해 메모리 주소 보관 행위를 하는 것 뿐이다</a:t>
            </a:r>
            <a:r>
              <a:rPr lang="en-US" altLang="ko-KR" u="sng" dirty="0"/>
              <a:t>.</a:t>
            </a:r>
            <a:r>
              <a:rPr lang="ko-KR" altLang="en-US" u="sng" dirty="0"/>
              <a:t> </a:t>
            </a:r>
            <a:endParaRPr lang="en-US" altLang="ko-KR" u="sng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배열 </a:t>
            </a:r>
            <a:r>
              <a:rPr lang="en-US" altLang="ko-KR" dirty="0"/>
              <a:t>: </a:t>
            </a:r>
            <a:r>
              <a:rPr lang="ko-KR" altLang="en-US" u="sng" dirty="0"/>
              <a:t>배열 이름만 출력하면 배열의 첫 요소의 주소를 출력한다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배열의 값을 출력하려면 </a:t>
            </a:r>
            <a:r>
              <a:rPr lang="ko-KR" altLang="en-US" dirty="0" err="1"/>
              <a:t>역참조</a:t>
            </a:r>
            <a:r>
              <a:rPr lang="ko-KR" altLang="en-US" dirty="0"/>
              <a:t> 표시문자를 써야 한다</a:t>
            </a:r>
            <a:r>
              <a:rPr lang="en-US" altLang="ko-KR" dirty="0"/>
              <a:t>. 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/>
              <a:t>포인터 변수에 배열 저장하면 포인터 변수를 배열처럼 쓸 수 있는데</a:t>
            </a:r>
            <a:r>
              <a:rPr lang="en-US" altLang="ko-KR" dirty="0"/>
              <a:t>, </a:t>
            </a:r>
            <a:r>
              <a:rPr lang="ko-KR" altLang="en-US" dirty="0"/>
              <a:t>이건 직접 연습해보면 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72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F577F-B908-E386-FA4C-8A91F9E4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쓰기 코드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87752-F67E-EE71-FAA8-239FBAD0A09E}"/>
              </a:ext>
            </a:extLst>
          </p:cNvPr>
          <p:cNvSpPr txBox="1"/>
          <p:nvPr/>
        </p:nvSpPr>
        <p:spPr>
          <a:xfrm>
            <a:off x="194733" y="1540933"/>
            <a:ext cx="117856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main(int </a:t>
            </a:r>
            <a:r>
              <a:rPr lang="en-US" altLang="ko-KR" dirty="0" err="1"/>
              <a:t>argc</a:t>
            </a:r>
            <a:r>
              <a:rPr lang="en-US" altLang="ko-KR" dirty="0"/>
              <a:t>, char* </a:t>
            </a:r>
            <a:r>
              <a:rPr lang="en-US" altLang="ko-KR" dirty="0" err="1"/>
              <a:t>argv</a:t>
            </a:r>
            <a:r>
              <a:rPr lang="en-US" altLang="ko-KR" dirty="0"/>
              <a:t>[]) {…….}  </a:t>
            </a:r>
          </a:p>
          <a:p>
            <a:pPr algn="ctr"/>
            <a:endParaRPr lang="en-US" altLang="ko-KR" dirty="0"/>
          </a:p>
          <a:p>
            <a:r>
              <a:rPr lang="ko-KR" altLang="en-US" dirty="0"/>
              <a:t>이제까지 썼던 </a:t>
            </a:r>
            <a:r>
              <a:rPr lang="en-US" altLang="ko-KR" dirty="0"/>
              <a:t>main </a:t>
            </a:r>
            <a:r>
              <a:rPr lang="ko-KR" altLang="en-US" dirty="0"/>
              <a:t>함수와는 다르게</a:t>
            </a:r>
            <a:r>
              <a:rPr lang="en-US" altLang="ko-KR" dirty="0"/>
              <a:t>, </a:t>
            </a:r>
            <a:r>
              <a:rPr lang="ko-KR" altLang="en-US" dirty="0"/>
              <a:t>매개변수에 </a:t>
            </a:r>
            <a:r>
              <a:rPr lang="en-US" altLang="ko-KR" dirty="0"/>
              <a:t>int </a:t>
            </a:r>
            <a:r>
              <a:rPr lang="en-US" altLang="ko-KR" dirty="0" err="1"/>
              <a:t>argc</a:t>
            </a:r>
            <a:r>
              <a:rPr lang="en-US" altLang="ko-KR" dirty="0"/>
              <a:t>, char* </a:t>
            </a:r>
            <a:r>
              <a:rPr lang="en-US" altLang="ko-KR" dirty="0" err="1"/>
              <a:t>argv</a:t>
            </a:r>
            <a:r>
              <a:rPr lang="en-US" altLang="ko-KR" dirty="0"/>
              <a:t>[]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argc</a:t>
            </a:r>
            <a:r>
              <a:rPr lang="en-US" altLang="ko-KR" dirty="0"/>
              <a:t> -&gt;main</a:t>
            </a:r>
            <a:r>
              <a:rPr lang="ko-KR" altLang="en-US" dirty="0"/>
              <a:t> 함수에 전달되는 데이터의 개수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char* </a:t>
            </a:r>
            <a:r>
              <a:rPr lang="en-US" altLang="ko-KR" dirty="0" err="1"/>
              <a:t>argv</a:t>
            </a:r>
            <a:r>
              <a:rPr lang="en-US" altLang="ko-KR" dirty="0"/>
              <a:t>[]-&gt; main </a:t>
            </a:r>
            <a:r>
              <a:rPr lang="ko-KR" altLang="en-US" dirty="0"/>
              <a:t>함수에 전달되는 데이터로</a:t>
            </a:r>
            <a:r>
              <a:rPr lang="en-US" altLang="ko-KR" dirty="0"/>
              <a:t>, </a:t>
            </a:r>
            <a:r>
              <a:rPr lang="ko-KR" altLang="en-US" dirty="0"/>
              <a:t>각 데이터는 배열 형태다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-&gt;</a:t>
            </a:r>
            <a:r>
              <a:rPr lang="ko-KR" altLang="en-US" dirty="0"/>
              <a:t>배열들의 요소가 포인터로 이루어져 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-&gt;</a:t>
            </a:r>
            <a:r>
              <a:rPr lang="ko-KR" altLang="en-US" dirty="0"/>
              <a:t>포인터란</a:t>
            </a:r>
            <a:r>
              <a:rPr lang="en-US" altLang="ko-KR" dirty="0"/>
              <a:t>, </a:t>
            </a:r>
            <a:r>
              <a:rPr lang="ko-KR" altLang="en-US" dirty="0"/>
              <a:t>데이터가 저장된 메모리의 </a:t>
            </a:r>
            <a:r>
              <a:rPr lang="ko-KR" altLang="en-US" dirty="0" err="1"/>
              <a:t>주소값을</a:t>
            </a:r>
            <a:r>
              <a:rPr lang="ko-KR" altLang="en-US" dirty="0"/>
              <a:t> 의미한다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포인터들을 요소로 저장한 배열로</a:t>
            </a:r>
            <a:r>
              <a:rPr lang="en-US" altLang="ko-KR" dirty="0"/>
              <a:t>, </a:t>
            </a:r>
            <a:r>
              <a:rPr lang="ko-KR" altLang="en-US" dirty="0"/>
              <a:t>여기서는 각 문자열들의 주소를 요소로 저장한 배열을 의미한다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(</a:t>
            </a:r>
            <a:r>
              <a:rPr lang="ko-KR" altLang="en-US" dirty="0"/>
              <a:t>아마 </a:t>
            </a:r>
            <a:r>
              <a:rPr lang="en-US" altLang="ko-KR" dirty="0"/>
              <a:t>char* </a:t>
            </a:r>
            <a:r>
              <a:rPr lang="en-US" altLang="ko-KR" dirty="0" err="1"/>
              <a:t>argv</a:t>
            </a:r>
            <a:r>
              <a:rPr lang="ko-KR" altLang="en-US" dirty="0"/>
              <a:t>에 대한 시스템 정의는 보이지 않게 </a:t>
            </a:r>
            <a:r>
              <a:rPr lang="ko-KR" altLang="en-US" dirty="0" err="1"/>
              <a:t>어디엔가</a:t>
            </a:r>
            <a:r>
              <a:rPr lang="ko-KR" altLang="en-US" dirty="0"/>
              <a:t> 있을 것 같다</a:t>
            </a:r>
            <a:r>
              <a:rPr lang="en-US" altLang="ko-KR" dirty="0"/>
              <a:t>…)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2737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1963</Words>
  <Application>Microsoft Office PowerPoint</Application>
  <PresentationFormat>와이드스크린</PresentationFormat>
  <Paragraphs>211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Wingdings</vt:lpstr>
      <vt:lpstr>Office 테마</vt:lpstr>
      <vt:lpstr>리눅스 </vt:lpstr>
      <vt:lpstr>기본 명령어</vt:lpstr>
      <vt:lpstr>기본 명령어</vt:lpstr>
      <vt:lpstr>Vim 편집기 명령어</vt:lpstr>
      <vt:lpstr>코드 설명 전 기본 지식</vt:lpstr>
      <vt:lpstr>파일 쓰기 프로그램 코드 </vt:lpstr>
      <vt:lpstr>쓰기 코드 설명</vt:lpstr>
      <vt:lpstr>쓰기 코드 설명</vt:lpstr>
      <vt:lpstr>쓰기 코드 설명</vt:lpstr>
      <vt:lpstr>쓰기 코드 설명</vt:lpstr>
      <vt:lpstr>쓰기 코드 설명</vt:lpstr>
      <vt:lpstr>쓰기 코드 설명</vt:lpstr>
      <vt:lpstr>읽기 코드</vt:lpstr>
      <vt:lpstr>파일 읽기용 코드</vt:lpstr>
      <vt:lpstr>사용자 입출력 코드</vt:lpstr>
      <vt:lpstr>사용자 입출력 코드</vt:lpstr>
      <vt:lpstr>PID 출력 코드</vt:lpstr>
      <vt:lpstr>PID 출력 코드</vt:lpstr>
      <vt:lpstr>프로세스 생성 코드</vt:lpstr>
      <vt:lpstr>프로세스 생성 코드</vt:lpstr>
      <vt:lpstr>프로세스 생성 코드</vt:lpstr>
      <vt:lpstr>파일 시스템 </vt:lpstr>
      <vt:lpstr>파일 시스템</vt:lpstr>
      <vt:lpstr>리눅스 권한 </vt:lpstr>
      <vt:lpstr>Sticky bit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</dc:title>
  <dc:creator>정성학</dc:creator>
  <cp:lastModifiedBy>정성학</cp:lastModifiedBy>
  <cp:revision>177</cp:revision>
  <dcterms:created xsi:type="dcterms:W3CDTF">2024-03-22T09:17:44Z</dcterms:created>
  <dcterms:modified xsi:type="dcterms:W3CDTF">2024-03-25T11:49:44Z</dcterms:modified>
</cp:coreProperties>
</file>