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88" r:id="rId2"/>
    <p:sldId id="272" r:id="rId3"/>
    <p:sldId id="293" r:id="rId4"/>
    <p:sldId id="257" r:id="rId5"/>
    <p:sldId id="269" r:id="rId6"/>
    <p:sldId id="267" r:id="rId7"/>
    <p:sldId id="274" r:id="rId8"/>
    <p:sldId id="270" r:id="rId9"/>
    <p:sldId id="273" r:id="rId10"/>
    <p:sldId id="278" r:id="rId11"/>
    <p:sldId id="294" r:id="rId12"/>
    <p:sldId id="279" r:id="rId13"/>
    <p:sldId id="280" r:id="rId14"/>
    <p:sldId id="281" r:id="rId15"/>
    <p:sldId id="295" r:id="rId16"/>
    <p:sldId id="296" r:id="rId17"/>
    <p:sldId id="285" r:id="rId18"/>
    <p:sldId id="284" r:id="rId19"/>
    <p:sldId id="282" r:id="rId20"/>
    <p:sldId id="283" r:id="rId21"/>
    <p:sldId id="286" r:id="rId22"/>
    <p:sldId id="287" r:id="rId23"/>
    <p:sldId id="261" r:id="rId24"/>
    <p:sldId id="289" r:id="rId25"/>
    <p:sldId id="275" r:id="rId26"/>
    <p:sldId id="276" r:id="rId27"/>
    <p:sldId id="277" r:id="rId28"/>
    <p:sldId id="290" r:id="rId29"/>
    <p:sldId id="291" r:id="rId30"/>
    <p:sldId id="292" r:id="rId31"/>
    <p:sldId id="297" r:id="rId32"/>
    <p:sldId id="298" r:id="rId33"/>
    <p:sldId id="299" r:id="rId34"/>
    <p:sldId id="300" r:id="rId35"/>
    <p:sldId id="301" r:id="rId36"/>
    <p:sldId id="302" r:id="rId37"/>
    <p:sldId id="303" r:id="rId38"/>
    <p:sldId id="304" r:id="rId39"/>
    <p:sldId id="309" r:id="rId40"/>
    <p:sldId id="310" r:id="rId41"/>
    <p:sldId id="305" r:id="rId42"/>
    <p:sldId id="306" r:id="rId43"/>
    <p:sldId id="307" r:id="rId44"/>
    <p:sldId id="308" r:id="rId45"/>
    <p:sldId id="311" r:id="rId46"/>
    <p:sldId id="315" r:id="rId47"/>
    <p:sldId id="316" r:id="rId48"/>
    <p:sldId id="317" r:id="rId49"/>
    <p:sldId id="314" r:id="rId50"/>
    <p:sldId id="318" r:id="rId51"/>
    <p:sldId id="319" r:id="rId52"/>
    <p:sldId id="320" r:id="rId53"/>
    <p:sldId id="322" r:id="rId54"/>
    <p:sldId id="323" r:id="rId55"/>
    <p:sldId id="324" r:id="rId56"/>
    <p:sldId id="325" r:id="rId57"/>
    <p:sldId id="326" r:id="rId58"/>
    <p:sldId id="327" r:id="rId59"/>
    <p:sldId id="328" r:id="rId60"/>
    <p:sldId id="329" r:id="rId61"/>
    <p:sldId id="330" r:id="rId6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60"/>
  </p:normalViewPr>
  <p:slideViewPr>
    <p:cSldViewPr snapToGrid="0">
      <p:cViewPr varScale="1">
        <p:scale>
          <a:sx n="75" d="100"/>
          <a:sy n="75" d="100"/>
        </p:scale>
        <p:origin x="3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B8FF95-748F-41E1-B991-F5B9DE28793B}" type="datetimeFigureOut">
              <a:rPr lang="ko-KR" altLang="en-US" smtClean="0"/>
              <a:t>2024-03-23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461E08-34C7-4F57-B320-B2E60829F684}" type="slidenum">
              <a:rPr lang="ko-KR" altLang="en-US" smtClean="0"/>
              <a:t>‹#›</a:t>
            </a:fld>
            <a:endParaRPr lang="ko-KR" altLang="en-US"/>
          </a:p>
        </p:txBody>
      </p:sp>
    </p:spTree>
    <p:extLst>
      <p:ext uri="{BB962C8B-B14F-4D97-AF65-F5344CB8AC3E}">
        <p14:creationId xmlns:p14="http://schemas.microsoft.com/office/powerpoint/2010/main" val="193688809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9456162-15E9-E89F-D07E-4A6EC222DCB5}"/>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733225EA-4020-38DC-CE7C-7C42E5CD7F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D1DF804C-37C3-4592-DB3E-2361E2426241}"/>
              </a:ext>
            </a:extLst>
          </p:cNvPr>
          <p:cNvSpPr>
            <a:spLocks noGrp="1"/>
          </p:cNvSpPr>
          <p:nvPr>
            <p:ph type="dt" sz="half" idx="10"/>
          </p:nvPr>
        </p:nvSpPr>
        <p:spPr/>
        <p:txBody>
          <a:bodyPr/>
          <a:lstStyle/>
          <a:p>
            <a:fld id="{5ACF7164-F7F2-4B78-BD78-517D5EDED72A}" type="datetimeFigureOut">
              <a:rPr lang="ko-KR" altLang="en-US" smtClean="0"/>
              <a:t>2024-03-23</a:t>
            </a:fld>
            <a:endParaRPr lang="ko-KR" altLang="en-US"/>
          </a:p>
        </p:txBody>
      </p:sp>
      <p:sp>
        <p:nvSpPr>
          <p:cNvPr id="5" name="바닥글 개체 틀 4">
            <a:extLst>
              <a:ext uri="{FF2B5EF4-FFF2-40B4-BE49-F238E27FC236}">
                <a16:creationId xmlns:a16="http://schemas.microsoft.com/office/drawing/2014/main" id="{A77C9099-DDC9-7046-8A38-B7567A3417C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9C18B4C-0C81-78D0-9F19-A53F4E5F5059}"/>
              </a:ext>
            </a:extLst>
          </p:cNvPr>
          <p:cNvSpPr>
            <a:spLocks noGrp="1"/>
          </p:cNvSpPr>
          <p:nvPr>
            <p:ph type="sldNum" sz="quarter" idx="12"/>
          </p:nvPr>
        </p:nvSpPr>
        <p:spPr/>
        <p:txBody>
          <a:bodyPr/>
          <a:lstStyle/>
          <a:p>
            <a:fld id="{F902360A-056F-43EF-951D-587DF7B539EF}" type="slidenum">
              <a:rPr lang="ko-KR" altLang="en-US" smtClean="0"/>
              <a:t>‹#›</a:t>
            </a:fld>
            <a:endParaRPr lang="ko-KR" altLang="en-US"/>
          </a:p>
        </p:txBody>
      </p:sp>
    </p:spTree>
    <p:extLst>
      <p:ext uri="{BB962C8B-B14F-4D97-AF65-F5344CB8AC3E}">
        <p14:creationId xmlns:p14="http://schemas.microsoft.com/office/powerpoint/2010/main" val="2834029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28095CC-2DCF-5D4D-8A18-8D43F09022A9}"/>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780E9BEC-B26A-8294-AFEF-EE54E3A6F53C}"/>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EA1CFA3-9098-8385-3712-5EB9CE4DE737}"/>
              </a:ext>
            </a:extLst>
          </p:cNvPr>
          <p:cNvSpPr>
            <a:spLocks noGrp="1"/>
          </p:cNvSpPr>
          <p:nvPr>
            <p:ph type="dt" sz="half" idx="10"/>
          </p:nvPr>
        </p:nvSpPr>
        <p:spPr/>
        <p:txBody>
          <a:bodyPr/>
          <a:lstStyle/>
          <a:p>
            <a:fld id="{5ACF7164-F7F2-4B78-BD78-517D5EDED72A}" type="datetimeFigureOut">
              <a:rPr lang="ko-KR" altLang="en-US" smtClean="0"/>
              <a:t>2024-03-23</a:t>
            </a:fld>
            <a:endParaRPr lang="ko-KR" altLang="en-US"/>
          </a:p>
        </p:txBody>
      </p:sp>
      <p:sp>
        <p:nvSpPr>
          <p:cNvPr id="5" name="바닥글 개체 틀 4">
            <a:extLst>
              <a:ext uri="{FF2B5EF4-FFF2-40B4-BE49-F238E27FC236}">
                <a16:creationId xmlns:a16="http://schemas.microsoft.com/office/drawing/2014/main" id="{04360E29-9AA1-B1C9-8852-6B19B204181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778F3BF-8B2D-AB75-3E1C-A5AA577E97D4}"/>
              </a:ext>
            </a:extLst>
          </p:cNvPr>
          <p:cNvSpPr>
            <a:spLocks noGrp="1"/>
          </p:cNvSpPr>
          <p:nvPr>
            <p:ph type="sldNum" sz="quarter" idx="12"/>
          </p:nvPr>
        </p:nvSpPr>
        <p:spPr/>
        <p:txBody>
          <a:bodyPr/>
          <a:lstStyle/>
          <a:p>
            <a:fld id="{F902360A-056F-43EF-951D-587DF7B539EF}" type="slidenum">
              <a:rPr lang="ko-KR" altLang="en-US" smtClean="0"/>
              <a:t>‹#›</a:t>
            </a:fld>
            <a:endParaRPr lang="ko-KR" altLang="en-US"/>
          </a:p>
        </p:txBody>
      </p:sp>
    </p:spTree>
    <p:extLst>
      <p:ext uri="{BB962C8B-B14F-4D97-AF65-F5344CB8AC3E}">
        <p14:creationId xmlns:p14="http://schemas.microsoft.com/office/powerpoint/2010/main" val="3010346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5D7E6D6-4342-7E2B-EEE0-A0C45722D2FE}"/>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1B926D19-9356-3EF6-0DC3-B1C5B8D45BE2}"/>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0F875AE-C091-47FF-CDCB-636CC3DFEE26}"/>
              </a:ext>
            </a:extLst>
          </p:cNvPr>
          <p:cNvSpPr>
            <a:spLocks noGrp="1"/>
          </p:cNvSpPr>
          <p:nvPr>
            <p:ph type="dt" sz="half" idx="10"/>
          </p:nvPr>
        </p:nvSpPr>
        <p:spPr/>
        <p:txBody>
          <a:bodyPr/>
          <a:lstStyle/>
          <a:p>
            <a:fld id="{5ACF7164-F7F2-4B78-BD78-517D5EDED72A}" type="datetimeFigureOut">
              <a:rPr lang="ko-KR" altLang="en-US" smtClean="0"/>
              <a:t>2024-03-23</a:t>
            </a:fld>
            <a:endParaRPr lang="ko-KR" altLang="en-US"/>
          </a:p>
        </p:txBody>
      </p:sp>
      <p:sp>
        <p:nvSpPr>
          <p:cNvPr id="5" name="바닥글 개체 틀 4">
            <a:extLst>
              <a:ext uri="{FF2B5EF4-FFF2-40B4-BE49-F238E27FC236}">
                <a16:creationId xmlns:a16="http://schemas.microsoft.com/office/drawing/2014/main" id="{C9222D00-2A3D-9DD1-8AF3-0EB98A30ACB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EB9CF23-34CF-F32C-5D73-6CF6645C26A1}"/>
              </a:ext>
            </a:extLst>
          </p:cNvPr>
          <p:cNvSpPr>
            <a:spLocks noGrp="1"/>
          </p:cNvSpPr>
          <p:nvPr>
            <p:ph type="sldNum" sz="quarter" idx="12"/>
          </p:nvPr>
        </p:nvSpPr>
        <p:spPr/>
        <p:txBody>
          <a:bodyPr/>
          <a:lstStyle/>
          <a:p>
            <a:fld id="{F902360A-056F-43EF-951D-587DF7B539EF}" type="slidenum">
              <a:rPr lang="ko-KR" altLang="en-US" smtClean="0"/>
              <a:t>‹#›</a:t>
            </a:fld>
            <a:endParaRPr lang="ko-KR" altLang="en-US"/>
          </a:p>
        </p:txBody>
      </p:sp>
    </p:spTree>
    <p:extLst>
      <p:ext uri="{BB962C8B-B14F-4D97-AF65-F5344CB8AC3E}">
        <p14:creationId xmlns:p14="http://schemas.microsoft.com/office/powerpoint/2010/main" val="2239610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670DB3-05B2-C122-BCEE-7ADBA30B42A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E6AA4AD-53BA-EE21-6B51-8C9FDAD7C917}"/>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0B1E7FE-DED2-0611-FF2A-4177CA7DA55C}"/>
              </a:ext>
            </a:extLst>
          </p:cNvPr>
          <p:cNvSpPr>
            <a:spLocks noGrp="1"/>
          </p:cNvSpPr>
          <p:nvPr>
            <p:ph type="dt" sz="half" idx="10"/>
          </p:nvPr>
        </p:nvSpPr>
        <p:spPr/>
        <p:txBody>
          <a:bodyPr/>
          <a:lstStyle/>
          <a:p>
            <a:fld id="{5ACF7164-F7F2-4B78-BD78-517D5EDED72A}" type="datetimeFigureOut">
              <a:rPr lang="ko-KR" altLang="en-US" smtClean="0"/>
              <a:t>2024-03-23</a:t>
            </a:fld>
            <a:endParaRPr lang="ko-KR" altLang="en-US"/>
          </a:p>
        </p:txBody>
      </p:sp>
      <p:sp>
        <p:nvSpPr>
          <p:cNvPr id="5" name="바닥글 개체 틀 4">
            <a:extLst>
              <a:ext uri="{FF2B5EF4-FFF2-40B4-BE49-F238E27FC236}">
                <a16:creationId xmlns:a16="http://schemas.microsoft.com/office/drawing/2014/main" id="{65546059-400F-71C6-D6AC-4430D22BA29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E7841AD-8C72-36A0-D911-545CC2D89E62}"/>
              </a:ext>
            </a:extLst>
          </p:cNvPr>
          <p:cNvSpPr>
            <a:spLocks noGrp="1"/>
          </p:cNvSpPr>
          <p:nvPr>
            <p:ph type="sldNum" sz="quarter" idx="12"/>
          </p:nvPr>
        </p:nvSpPr>
        <p:spPr/>
        <p:txBody>
          <a:bodyPr/>
          <a:lstStyle/>
          <a:p>
            <a:fld id="{F902360A-056F-43EF-951D-587DF7B539EF}" type="slidenum">
              <a:rPr lang="ko-KR" altLang="en-US" smtClean="0"/>
              <a:t>‹#›</a:t>
            </a:fld>
            <a:endParaRPr lang="ko-KR" altLang="en-US"/>
          </a:p>
        </p:txBody>
      </p:sp>
    </p:spTree>
    <p:extLst>
      <p:ext uri="{BB962C8B-B14F-4D97-AF65-F5344CB8AC3E}">
        <p14:creationId xmlns:p14="http://schemas.microsoft.com/office/powerpoint/2010/main" val="181437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5D62AF-113F-DC19-E513-0309659B3B4B}"/>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9DEE7421-76CB-AAAF-CEED-5B922FD0235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80E82C7B-598D-4FFD-5CC4-FFED0FBDAB14}"/>
              </a:ext>
            </a:extLst>
          </p:cNvPr>
          <p:cNvSpPr>
            <a:spLocks noGrp="1"/>
          </p:cNvSpPr>
          <p:nvPr>
            <p:ph type="dt" sz="half" idx="10"/>
          </p:nvPr>
        </p:nvSpPr>
        <p:spPr/>
        <p:txBody>
          <a:bodyPr/>
          <a:lstStyle/>
          <a:p>
            <a:fld id="{5ACF7164-F7F2-4B78-BD78-517D5EDED72A}" type="datetimeFigureOut">
              <a:rPr lang="ko-KR" altLang="en-US" smtClean="0"/>
              <a:t>2024-03-23</a:t>
            </a:fld>
            <a:endParaRPr lang="ko-KR" altLang="en-US"/>
          </a:p>
        </p:txBody>
      </p:sp>
      <p:sp>
        <p:nvSpPr>
          <p:cNvPr id="5" name="바닥글 개체 틀 4">
            <a:extLst>
              <a:ext uri="{FF2B5EF4-FFF2-40B4-BE49-F238E27FC236}">
                <a16:creationId xmlns:a16="http://schemas.microsoft.com/office/drawing/2014/main" id="{91749020-B805-3BCB-3BBB-BB29DAE1B45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4E008D0-192B-4A01-93AA-B0ACCF16713B}"/>
              </a:ext>
            </a:extLst>
          </p:cNvPr>
          <p:cNvSpPr>
            <a:spLocks noGrp="1"/>
          </p:cNvSpPr>
          <p:nvPr>
            <p:ph type="sldNum" sz="quarter" idx="12"/>
          </p:nvPr>
        </p:nvSpPr>
        <p:spPr/>
        <p:txBody>
          <a:bodyPr/>
          <a:lstStyle/>
          <a:p>
            <a:fld id="{F902360A-056F-43EF-951D-587DF7B539EF}" type="slidenum">
              <a:rPr lang="ko-KR" altLang="en-US" smtClean="0"/>
              <a:t>‹#›</a:t>
            </a:fld>
            <a:endParaRPr lang="ko-KR" altLang="en-US"/>
          </a:p>
        </p:txBody>
      </p:sp>
    </p:spTree>
    <p:extLst>
      <p:ext uri="{BB962C8B-B14F-4D97-AF65-F5344CB8AC3E}">
        <p14:creationId xmlns:p14="http://schemas.microsoft.com/office/powerpoint/2010/main" val="265483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CBDAFB-65E4-3CAE-E3A9-195D4EE639F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DE8349F-21F9-1E9D-DBE6-C888166D4D04}"/>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D0FDAEEB-C0E9-B386-C798-21144F6B2A9D}"/>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9833EDC3-2892-BDEB-2FEA-93F4EF81C8DE}"/>
              </a:ext>
            </a:extLst>
          </p:cNvPr>
          <p:cNvSpPr>
            <a:spLocks noGrp="1"/>
          </p:cNvSpPr>
          <p:nvPr>
            <p:ph type="dt" sz="half" idx="10"/>
          </p:nvPr>
        </p:nvSpPr>
        <p:spPr/>
        <p:txBody>
          <a:bodyPr/>
          <a:lstStyle/>
          <a:p>
            <a:fld id="{5ACF7164-F7F2-4B78-BD78-517D5EDED72A}" type="datetimeFigureOut">
              <a:rPr lang="ko-KR" altLang="en-US" smtClean="0"/>
              <a:t>2024-03-23</a:t>
            </a:fld>
            <a:endParaRPr lang="ko-KR" altLang="en-US"/>
          </a:p>
        </p:txBody>
      </p:sp>
      <p:sp>
        <p:nvSpPr>
          <p:cNvPr id="6" name="바닥글 개체 틀 5">
            <a:extLst>
              <a:ext uri="{FF2B5EF4-FFF2-40B4-BE49-F238E27FC236}">
                <a16:creationId xmlns:a16="http://schemas.microsoft.com/office/drawing/2014/main" id="{BDA2E40A-0538-18F8-B5AE-1A41517563E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4D027BA-86C7-7982-C94E-D49EC310F058}"/>
              </a:ext>
            </a:extLst>
          </p:cNvPr>
          <p:cNvSpPr>
            <a:spLocks noGrp="1"/>
          </p:cNvSpPr>
          <p:nvPr>
            <p:ph type="sldNum" sz="quarter" idx="12"/>
          </p:nvPr>
        </p:nvSpPr>
        <p:spPr/>
        <p:txBody>
          <a:bodyPr/>
          <a:lstStyle/>
          <a:p>
            <a:fld id="{F902360A-056F-43EF-951D-587DF7B539EF}" type="slidenum">
              <a:rPr lang="ko-KR" altLang="en-US" smtClean="0"/>
              <a:t>‹#›</a:t>
            </a:fld>
            <a:endParaRPr lang="ko-KR" altLang="en-US"/>
          </a:p>
        </p:txBody>
      </p:sp>
    </p:spTree>
    <p:extLst>
      <p:ext uri="{BB962C8B-B14F-4D97-AF65-F5344CB8AC3E}">
        <p14:creationId xmlns:p14="http://schemas.microsoft.com/office/powerpoint/2010/main" val="2598730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3B4ABC-7272-5EDD-FC09-DCE53145A346}"/>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0D6FCAA3-0682-98D3-57F6-B8C352AF58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913AB83E-D286-3EC4-E60D-D2269DA4A32D}"/>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4E5B8E73-F172-3FC6-5CD4-6FE8116069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859E6576-2BA5-6613-0E20-A4AAA0BAFD11}"/>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6F5AE61-AACE-9B09-C32F-4E75F90DC86A}"/>
              </a:ext>
            </a:extLst>
          </p:cNvPr>
          <p:cNvSpPr>
            <a:spLocks noGrp="1"/>
          </p:cNvSpPr>
          <p:nvPr>
            <p:ph type="dt" sz="half" idx="10"/>
          </p:nvPr>
        </p:nvSpPr>
        <p:spPr/>
        <p:txBody>
          <a:bodyPr/>
          <a:lstStyle/>
          <a:p>
            <a:fld id="{5ACF7164-F7F2-4B78-BD78-517D5EDED72A}" type="datetimeFigureOut">
              <a:rPr lang="ko-KR" altLang="en-US" smtClean="0"/>
              <a:t>2024-03-23</a:t>
            </a:fld>
            <a:endParaRPr lang="ko-KR" altLang="en-US"/>
          </a:p>
        </p:txBody>
      </p:sp>
      <p:sp>
        <p:nvSpPr>
          <p:cNvPr id="8" name="바닥글 개체 틀 7">
            <a:extLst>
              <a:ext uri="{FF2B5EF4-FFF2-40B4-BE49-F238E27FC236}">
                <a16:creationId xmlns:a16="http://schemas.microsoft.com/office/drawing/2014/main" id="{D5F1BE52-E434-A43A-26E9-6C7B6BA9136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4F9B8A02-EE59-FF21-692E-34030973B9DC}"/>
              </a:ext>
            </a:extLst>
          </p:cNvPr>
          <p:cNvSpPr>
            <a:spLocks noGrp="1"/>
          </p:cNvSpPr>
          <p:nvPr>
            <p:ph type="sldNum" sz="quarter" idx="12"/>
          </p:nvPr>
        </p:nvSpPr>
        <p:spPr/>
        <p:txBody>
          <a:bodyPr/>
          <a:lstStyle/>
          <a:p>
            <a:fld id="{F902360A-056F-43EF-951D-587DF7B539EF}" type="slidenum">
              <a:rPr lang="ko-KR" altLang="en-US" smtClean="0"/>
              <a:t>‹#›</a:t>
            </a:fld>
            <a:endParaRPr lang="ko-KR" altLang="en-US"/>
          </a:p>
        </p:txBody>
      </p:sp>
    </p:spTree>
    <p:extLst>
      <p:ext uri="{BB962C8B-B14F-4D97-AF65-F5344CB8AC3E}">
        <p14:creationId xmlns:p14="http://schemas.microsoft.com/office/powerpoint/2010/main" val="1489677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97DF8F-1F6F-EEAF-58D4-723CF0B461C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9E124363-423E-EB10-F47C-CD6A8402B6B8}"/>
              </a:ext>
            </a:extLst>
          </p:cNvPr>
          <p:cNvSpPr>
            <a:spLocks noGrp="1"/>
          </p:cNvSpPr>
          <p:nvPr>
            <p:ph type="dt" sz="half" idx="10"/>
          </p:nvPr>
        </p:nvSpPr>
        <p:spPr/>
        <p:txBody>
          <a:bodyPr/>
          <a:lstStyle/>
          <a:p>
            <a:fld id="{5ACF7164-F7F2-4B78-BD78-517D5EDED72A}" type="datetimeFigureOut">
              <a:rPr lang="ko-KR" altLang="en-US" smtClean="0"/>
              <a:t>2024-03-23</a:t>
            </a:fld>
            <a:endParaRPr lang="ko-KR" altLang="en-US"/>
          </a:p>
        </p:txBody>
      </p:sp>
      <p:sp>
        <p:nvSpPr>
          <p:cNvPr id="4" name="바닥글 개체 틀 3">
            <a:extLst>
              <a:ext uri="{FF2B5EF4-FFF2-40B4-BE49-F238E27FC236}">
                <a16:creationId xmlns:a16="http://schemas.microsoft.com/office/drawing/2014/main" id="{A949D1B9-6EC6-B1EC-6BDE-C06018BC5C96}"/>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638C684C-13BD-4E2A-8A51-FB23D279DB28}"/>
              </a:ext>
            </a:extLst>
          </p:cNvPr>
          <p:cNvSpPr>
            <a:spLocks noGrp="1"/>
          </p:cNvSpPr>
          <p:nvPr>
            <p:ph type="sldNum" sz="quarter" idx="12"/>
          </p:nvPr>
        </p:nvSpPr>
        <p:spPr/>
        <p:txBody>
          <a:bodyPr/>
          <a:lstStyle/>
          <a:p>
            <a:fld id="{F902360A-056F-43EF-951D-587DF7B539EF}" type="slidenum">
              <a:rPr lang="ko-KR" altLang="en-US" smtClean="0"/>
              <a:t>‹#›</a:t>
            </a:fld>
            <a:endParaRPr lang="ko-KR" altLang="en-US"/>
          </a:p>
        </p:txBody>
      </p:sp>
    </p:spTree>
    <p:extLst>
      <p:ext uri="{BB962C8B-B14F-4D97-AF65-F5344CB8AC3E}">
        <p14:creationId xmlns:p14="http://schemas.microsoft.com/office/powerpoint/2010/main" val="1243673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1800A9C9-472A-67B6-D59F-B5D09FA83C29}"/>
              </a:ext>
            </a:extLst>
          </p:cNvPr>
          <p:cNvSpPr>
            <a:spLocks noGrp="1"/>
          </p:cNvSpPr>
          <p:nvPr>
            <p:ph type="dt" sz="half" idx="10"/>
          </p:nvPr>
        </p:nvSpPr>
        <p:spPr/>
        <p:txBody>
          <a:bodyPr/>
          <a:lstStyle/>
          <a:p>
            <a:fld id="{5ACF7164-F7F2-4B78-BD78-517D5EDED72A}" type="datetimeFigureOut">
              <a:rPr lang="ko-KR" altLang="en-US" smtClean="0"/>
              <a:t>2024-03-23</a:t>
            </a:fld>
            <a:endParaRPr lang="ko-KR" altLang="en-US"/>
          </a:p>
        </p:txBody>
      </p:sp>
      <p:sp>
        <p:nvSpPr>
          <p:cNvPr id="3" name="바닥글 개체 틀 2">
            <a:extLst>
              <a:ext uri="{FF2B5EF4-FFF2-40B4-BE49-F238E27FC236}">
                <a16:creationId xmlns:a16="http://schemas.microsoft.com/office/drawing/2014/main" id="{7E081077-6529-55B0-039E-D20FCD730DD9}"/>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0959A79A-8680-CC5C-38F9-430488F481BF}"/>
              </a:ext>
            </a:extLst>
          </p:cNvPr>
          <p:cNvSpPr>
            <a:spLocks noGrp="1"/>
          </p:cNvSpPr>
          <p:nvPr>
            <p:ph type="sldNum" sz="quarter" idx="12"/>
          </p:nvPr>
        </p:nvSpPr>
        <p:spPr/>
        <p:txBody>
          <a:bodyPr/>
          <a:lstStyle/>
          <a:p>
            <a:fld id="{F902360A-056F-43EF-951D-587DF7B539EF}" type="slidenum">
              <a:rPr lang="ko-KR" altLang="en-US" smtClean="0"/>
              <a:t>‹#›</a:t>
            </a:fld>
            <a:endParaRPr lang="ko-KR" altLang="en-US"/>
          </a:p>
        </p:txBody>
      </p:sp>
    </p:spTree>
    <p:extLst>
      <p:ext uri="{BB962C8B-B14F-4D97-AF65-F5344CB8AC3E}">
        <p14:creationId xmlns:p14="http://schemas.microsoft.com/office/powerpoint/2010/main" val="2269260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16ED08-3348-B601-AF42-9CAF1847566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7A4EC423-B225-DC56-8E4B-2EBDB9BD3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D30599CA-F05D-6A10-9657-40CCEB3BFF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859F1A3-FE5D-DD03-191A-183A8D877572}"/>
              </a:ext>
            </a:extLst>
          </p:cNvPr>
          <p:cNvSpPr>
            <a:spLocks noGrp="1"/>
          </p:cNvSpPr>
          <p:nvPr>
            <p:ph type="dt" sz="half" idx="10"/>
          </p:nvPr>
        </p:nvSpPr>
        <p:spPr/>
        <p:txBody>
          <a:bodyPr/>
          <a:lstStyle/>
          <a:p>
            <a:fld id="{5ACF7164-F7F2-4B78-BD78-517D5EDED72A}" type="datetimeFigureOut">
              <a:rPr lang="ko-KR" altLang="en-US" smtClean="0"/>
              <a:t>2024-03-23</a:t>
            </a:fld>
            <a:endParaRPr lang="ko-KR" altLang="en-US"/>
          </a:p>
        </p:txBody>
      </p:sp>
      <p:sp>
        <p:nvSpPr>
          <p:cNvPr id="6" name="바닥글 개체 틀 5">
            <a:extLst>
              <a:ext uri="{FF2B5EF4-FFF2-40B4-BE49-F238E27FC236}">
                <a16:creationId xmlns:a16="http://schemas.microsoft.com/office/drawing/2014/main" id="{ADEFBCE3-C2D4-AB27-A38E-6CEA8BA7CFE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DAC2CF3-D3E9-E95F-46E4-122BB5E13BCD}"/>
              </a:ext>
            </a:extLst>
          </p:cNvPr>
          <p:cNvSpPr>
            <a:spLocks noGrp="1"/>
          </p:cNvSpPr>
          <p:nvPr>
            <p:ph type="sldNum" sz="quarter" idx="12"/>
          </p:nvPr>
        </p:nvSpPr>
        <p:spPr/>
        <p:txBody>
          <a:bodyPr/>
          <a:lstStyle/>
          <a:p>
            <a:fld id="{F902360A-056F-43EF-951D-587DF7B539EF}" type="slidenum">
              <a:rPr lang="ko-KR" altLang="en-US" smtClean="0"/>
              <a:t>‹#›</a:t>
            </a:fld>
            <a:endParaRPr lang="ko-KR" altLang="en-US"/>
          </a:p>
        </p:txBody>
      </p:sp>
    </p:spTree>
    <p:extLst>
      <p:ext uri="{BB962C8B-B14F-4D97-AF65-F5344CB8AC3E}">
        <p14:creationId xmlns:p14="http://schemas.microsoft.com/office/powerpoint/2010/main" val="349481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09C42E0-235D-4A9A-4C01-B4B69431DE3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219648D2-7285-B161-2F93-197D259F86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94E7076E-E448-350D-DAE0-E6A3B01063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5D2C517-D052-A77E-8A4D-BF8BD42603AE}"/>
              </a:ext>
            </a:extLst>
          </p:cNvPr>
          <p:cNvSpPr>
            <a:spLocks noGrp="1"/>
          </p:cNvSpPr>
          <p:nvPr>
            <p:ph type="dt" sz="half" idx="10"/>
          </p:nvPr>
        </p:nvSpPr>
        <p:spPr/>
        <p:txBody>
          <a:bodyPr/>
          <a:lstStyle/>
          <a:p>
            <a:fld id="{5ACF7164-F7F2-4B78-BD78-517D5EDED72A}" type="datetimeFigureOut">
              <a:rPr lang="ko-KR" altLang="en-US" smtClean="0"/>
              <a:t>2024-03-23</a:t>
            </a:fld>
            <a:endParaRPr lang="ko-KR" altLang="en-US"/>
          </a:p>
        </p:txBody>
      </p:sp>
      <p:sp>
        <p:nvSpPr>
          <p:cNvPr id="6" name="바닥글 개체 틀 5">
            <a:extLst>
              <a:ext uri="{FF2B5EF4-FFF2-40B4-BE49-F238E27FC236}">
                <a16:creationId xmlns:a16="http://schemas.microsoft.com/office/drawing/2014/main" id="{BC6A23EC-6C5D-4300-85BF-D8E814CCCD8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BF190B4-8AAB-BDD0-352F-2E54549C1D64}"/>
              </a:ext>
            </a:extLst>
          </p:cNvPr>
          <p:cNvSpPr>
            <a:spLocks noGrp="1"/>
          </p:cNvSpPr>
          <p:nvPr>
            <p:ph type="sldNum" sz="quarter" idx="12"/>
          </p:nvPr>
        </p:nvSpPr>
        <p:spPr/>
        <p:txBody>
          <a:bodyPr/>
          <a:lstStyle/>
          <a:p>
            <a:fld id="{F902360A-056F-43EF-951D-587DF7B539EF}" type="slidenum">
              <a:rPr lang="ko-KR" altLang="en-US" smtClean="0"/>
              <a:t>‹#›</a:t>
            </a:fld>
            <a:endParaRPr lang="ko-KR" altLang="en-US"/>
          </a:p>
        </p:txBody>
      </p:sp>
    </p:spTree>
    <p:extLst>
      <p:ext uri="{BB962C8B-B14F-4D97-AF65-F5344CB8AC3E}">
        <p14:creationId xmlns:p14="http://schemas.microsoft.com/office/powerpoint/2010/main" val="256274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746F68B5-B250-E9A1-9DD5-88CF19B1D2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12116D92-C75D-9B12-E270-4089C23C5F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32E20F3-38B2-9C5E-13F6-C912A493AC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ACF7164-F7F2-4B78-BD78-517D5EDED72A}" type="datetimeFigureOut">
              <a:rPr lang="ko-KR" altLang="en-US" smtClean="0"/>
              <a:t>2024-03-23</a:t>
            </a:fld>
            <a:endParaRPr lang="ko-KR" altLang="en-US"/>
          </a:p>
        </p:txBody>
      </p:sp>
      <p:sp>
        <p:nvSpPr>
          <p:cNvPr id="5" name="바닥글 개체 틀 4">
            <a:extLst>
              <a:ext uri="{FF2B5EF4-FFF2-40B4-BE49-F238E27FC236}">
                <a16:creationId xmlns:a16="http://schemas.microsoft.com/office/drawing/2014/main" id="{4FF65533-C6BD-3E65-30D8-35CB528F5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75A2E291-ABEC-E3D2-552B-014884514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902360A-056F-43EF-951D-587DF7B539EF}" type="slidenum">
              <a:rPr lang="ko-KR" altLang="en-US" smtClean="0"/>
              <a:t>‹#›</a:t>
            </a:fld>
            <a:endParaRPr lang="ko-KR" altLang="en-US"/>
          </a:p>
        </p:txBody>
      </p:sp>
    </p:spTree>
    <p:extLst>
      <p:ext uri="{BB962C8B-B14F-4D97-AF65-F5344CB8AC3E}">
        <p14:creationId xmlns:p14="http://schemas.microsoft.com/office/powerpoint/2010/main" val="3462421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DABFDF-2F9F-E19D-88AB-F2C37CE4B76D}"/>
              </a:ext>
            </a:extLst>
          </p:cNvPr>
          <p:cNvSpPr>
            <a:spLocks noGrp="1"/>
          </p:cNvSpPr>
          <p:nvPr>
            <p:ph type="ctrTitle"/>
          </p:nvPr>
        </p:nvSpPr>
        <p:spPr/>
        <p:txBody>
          <a:bodyPr>
            <a:normAutofit/>
          </a:bodyPr>
          <a:lstStyle/>
          <a:p>
            <a:pPr>
              <a:lnSpc>
                <a:spcPct val="150000"/>
              </a:lnSpc>
            </a:pPr>
            <a:r>
              <a:rPr lang="ko-KR" altLang="en-US" sz="4800" dirty="0"/>
              <a:t>운영체제 </a:t>
            </a:r>
          </a:p>
        </p:txBody>
      </p:sp>
      <p:sp>
        <p:nvSpPr>
          <p:cNvPr id="3" name="부제목 2">
            <a:extLst>
              <a:ext uri="{FF2B5EF4-FFF2-40B4-BE49-F238E27FC236}">
                <a16:creationId xmlns:a16="http://schemas.microsoft.com/office/drawing/2014/main" id="{BC73188F-608C-8030-0B82-035C27B5E99A}"/>
              </a:ext>
            </a:extLst>
          </p:cNvPr>
          <p:cNvSpPr>
            <a:spLocks noGrp="1"/>
          </p:cNvSpPr>
          <p:nvPr>
            <p:ph type="subTitle" idx="1"/>
          </p:nvPr>
        </p:nvSpPr>
        <p:spPr>
          <a:xfrm>
            <a:off x="1662545" y="4516438"/>
            <a:ext cx="9144000" cy="1655762"/>
          </a:xfrm>
        </p:spPr>
        <p:txBody>
          <a:bodyPr/>
          <a:lstStyle/>
          <a:p>
            <a:r>
              <a:rPr lang="ko-KR" altLang="en-US" sz="2400" dirty="0"/>
              <a:t>사용자 입력으로 인한 앱 동작</a:t>
            </a:r>
            <a:r>
              <a:rPr lang="en-US" altLang="ko-KR" sz="2400" dirty="0"/>
              <a:t> </a:t>
            </a:r>
            <a:br>
              <a:rPr lang="en-US" altLang="ko-KR" sz="2400" dirty="0"/>
            </a:br>
            <a:r>
              <a:rPr lang="ko-KR" altLang="en-US" sz="2400" dirty="0"/>
              <a:t>앱 동작에 필요한 요소들</a:t>
            </a:r>
            <a:endParaRPr lang="ko-KR" altLang="en-US" dirty="0"/>
          </a:p>
        </p:txBody>
      </p:sp>
    </p:spTree>
    <p:extLst>
      <p:ext uri="{BB962C8B-B14F-4D97-AF65-F5344CB8AC3E}">
        <p14:creationId xmlns:p14="http://schemas.microsoft.com/office/powerpoint/2010/main" val="1131429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a:extLst>
              <a:ext uri="{FF2B5EF4-FFF2-40B4-BE49-F238E27FC236}">
                <a16:creationId xmlns:a16="http://schemas.microsoft.com/office/drawing/2014/main" id="{A144C7BF-A44A-D404-F5D0-C6A5E346AE29}"/>
              </a:ext>
            </a:extLst>
          </p:cNvPr>
          <p:cNvSpPr/>
          <p:nvPr/>
        </p:nvSpPr>
        <p:spPr>
          <a:xfrm>
            <a:off x="4740376" y="2218457"/>
            <a:ext cx="3581256" cy="3332349"/>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7F0327CE-C346-8A35-D831-273E53A4184A}"/>
              </a:ext>
            </a:extLst>
          </p:cNvPr>
          <p:cNvSpPr>
            <a:spLocks noGrp="1"/>
          </p:cNvSpPr>
          <p:nvPr>
            <p:ph type="title"/>
          </p:nvPr>
        </p:nvSpPr>
        <p:spPr>
          <a:xfrm>
            <a:off x="1132429" y="362546"/>
            <a:ext cx="10515600" cy="1325563"/>
          </a:xfrm>
        </p:spPr>
        <p:txBody>
          <a:bodyPr>
            <a:normAutofit/>
          </a:bodyPr>
          <a:lstStyle/>
          <a:p>
            <a:pPr algn="ctr"/>
            <a:r>
              <a:rPr lang="ko-KR" altLang="en-US" sz="2800" dirty="0"/>
              <a:t>앱에서 사용자 요구를 들어줄 때 일어나는 일</a:t>
            </a:r>
            <a:r>
              <a:rPr lang="en-US" altLang="ko-KR" sz="2800" dirty="0"/>
              <a:t>(</a:t>
            </a:r>
            <a:r>
              <a:rPr lang="ko-KR" altLang="en-US" sz="2800" dirty="0"/>
              <a:t>일반</a:t>
            </a:r>
            <a:r>
              <a:rPr lang="en-US" altLang="ko-KR" sz="2800" dirty="0"/>
              <a:t>-1)</a:t>
            </a:r>
            <a:endParaRPr lang="ko-KR" altLang="en-US" sz="2800" dirty="0"/>
          </a:p>
        </p:txBody>
      </p:sp>
      <p:sp>
        <p:nvSpPr>
          <p:cNvPr id="4" name="타원 3">
            <a:extLst>
              <a:ext uri="{FF2B5EF4-FFF2-40B4-BE49-F238E27FC236}">
                <a16:creationId xmlns:a16="http://schemas.microsoft.com/office/drawing/2014/main" id="{B0396086-C604-AA8E-3FDE-3237293EBF1C}"/>
              </a:ext>
            </a:extLst>
          </p:cNvPr>
          <p:cNvSpPr/>
          <p:nvPr/>
        </p:nvSpPr>
        <p:spPr>
          <a:xfrm>
            <a:off x="665459" y="3084945"/>
            <a:ext cx="951346" cy="10067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3D985D4A-2E4B-00E8-4BF4-DCEDD1190A11}"/>
              </a:ext>
            </a:extLst>
          </p:cNvPr>
          <p:cNvSpPr/>
          <p:nvPr/>
        </p:nvSpPr>
        <p:spPr>
          <a:xfrm>
            <a:off x="5076724" y="2462514"/>
            <a:ext cx="2627011" cy="2844236"/>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사각형: 둥근 모서리 5">
            <a:extLst>
              <a:ext uri="{FF2B5EF4-FFF2-40B4-BE49-F238E27FC236}">
                <a16:creationId xmlns:a16="http://schemas.microsoft.com/office/drawing/2014/main" id="{D0F4DB6A-05DB-F22F-B501-C743D34CD9DC}"/>
              </a:ext>
            </a:extLst>
          </p:cNvPr>
          <p:cNvSpPr/>
          <p:nvPr/>
        </p:nvSpPr>
        <p:spPr>
          <a:xfrm>
            <a:off x="10562492" y="3066687"/>
            <a:ext cx="1431636" cy="7666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34B05BAB-EB63-95FC-A8C8-570D8DE05C9E}"/>
              </a:ext>
            </a:extLst>
          </p:cNvPr>
          <p:cNvSpPr txBox="1"/>
          <p:nvPr/>
        </p:nvSpPr>
        <p:spPr>
          <a:xfrm>
            <a:off x="64122" y="2416332"/>
            <a:ext cx="2886364" cy="646331"/>
          </a:xfrm>
          <a:prstGeom prst="rect">
            <a:avLst/>
          </a:prstGeom>
          <a:noFill/>
        </p:spPr>
        <p:txBody>
          <a:bodyPr wrap="square" rtlCol="0">
            <a:spAutoFit/>
          </a:bodyPr>
          <a:lstStyle/>
          <a:p>
            <a:pPr algn="ctr"/>
            <a:r>
              <a:rPr lang="ko-KR" altLang="en-US" dirty="0"/>
              <a:t>하드웨어 디바이스</a:t>
            </a:r>
            <a:endParaRPr lang="en-US" altLang="ko-KR" dirty="0"/>
          </a:p>
          <a:p>
            <a:r>
              <a:rPr lang="en-US" altLang="ko-KR" dirty="0"/>
              <a:t>(</a:t>
            </a:r>
            <a:r>
              <a:rPr lang="ko-KR" altLang="en-US" dirty="0"/>
              <a:t>디바이스 컨트롤러 존재</a:t>
            </a:r>
            <a:r>
              <a:rPr lang="en-US" altLang="ko-KR" dirty="0"/>
              <a:t>)</a:t>
            </a:r>
            <a:endParaRPr lang="ko-KR" altLang="en-US" dirty="0"/>
          </a:p>
        </p:txBody>
      </p:sp>
      <p:sp>
        <p:nvSpPr>
          <p:cNvPr id="11" name="TextBox 10">
            <a:extLst>
              <a:ext uri="{FF2B5EF4-FFF2-40B4-BE49-F238E27FC236}">
                <a16:creationId xmlns:a16="http://schemas.microsoft.com/office/drawing/2014/main" id="{3DB96191-4D0D-3111-06F6-2FE7C4B8A422}"/>
              </a:ext>
            </a:extLst>
          </p:cNvPr>
          <p:cNvSpPr txBox="1"/>
          <p:nvPr/>
        </p:nvSpPr>
        <p:spPr>
          <a:xfrm>
            <a:off x="10337067" y="3884632"/>
            <a:ext cx="2013529" cy="369332"/>
          </a:xfrm>
          <a:prstGeom prst="rect">
            <a:avLst/>
          </a:prstGeom>
          <a:noFill/>
        </p:spPr>
        <p:txBody>
          <a:bodyPr wrap="square" rtlCol="0">
            <a:spAutoFit/>
          </a:bodyPr>
          <a:lstStyle/>
          <a:p>
            <a:r>
              <a:rPr lang="ko-KR" altLang="en-US" dirty="0"/>
              <a:t>앱</a:t>
            </a:r>
            <a:r>
              <a:rPr lang="en-US" altLang="ko-KR" dirty="0"/>
              <a:t>(</a:t>
            </a:r>
            <a:r>
              <a:rPr lang="ko-KR" altLang="en-US" dirty="0"/>
              <a:t>애플리케이션</a:t>
            </a:r>
            <a:r>
              <a:rPr lang="en-US" altLang="ko-KR" dirty="0"/>
              <a:t>)</a:t>
            </a:r>
            <a:endParaRPr lang="ko-KR" altLang="en-US" dirty="0"/>
          </a:p>
        </p:txBody>
      </p:sp>
      <p:sp>
        <p:nvSpPr>
          <p:cNvPr id="14" name="직사각형 13">
            <a:extLst>
              <a:ext uri="{FF2B5EF4-FFF2-40B4-BE49-F238E27FC236}">
                <a16:creationId xmlns:a16="http://schemas.microsoft.com/office/drawing/2014/main" id="{685E9201-FC5B-B855-E853-B8FA698D0B78}"/>
              </a:ext>
            </a:extLst>
          </p:cNvPr>
          <p:cNvSpPr/>
          <p:nvPr/>
        </p:nvSpPr>
        <p:spPr>
          <a:xfrm>
            <a:off x="5327215" y="4466681"/>
            <a:ext cx="2289694" cy="692851"/>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5E30995F-24CB-C856-2947-DF5A6EB5B4AD}"/>
              </a:ext>
            </a:extLst>
          </p:cNvPr>
          <p:cNvSpPr/>
          <p:nvPr/>
        </p:nvSpPr>
        <p:spPr>
          <a:xfrm>
            <a:off x="6147462" y="4578794"/>
            <a:ext cx="1248481" cy="367942"/>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E44662B9-AD04-554B-C7DC-AA6E1C2D22E4}"/>
              </a:ext>
            </a:extLst>
          </p:cNvPr>
          <p:cNvSpPr/>
          <p:nvPr/>
        </p:nvSpPr>
        <p:spPr>
          <a:xfrm>
            <a:off x="5327215" y="2542627"/>
            <a:ext cx="2289694" cy="775341"/>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261D61E2-A966-B996-BCA9-742839B0A716}"/>
              </a:ext>
            </a:extLst>
          </p:cNvPr>
          <p:cNvSpPr/>
          <p:nvPr/>
        </p:nvSpPr>
        <p:spPr>
          <a:xfrm>
            <a:off x="5935113" y="2622948"/>
            <a:ext cx="1425674" cy="375018"/>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화살표: 오른쪽 19">
            <a:extLst>
              <a:ext uri="{FF2B5EF4-FFF2-40B4-BE49-F238E27FC236}">
                <a16:creationId xmlns:a16="http://schemas.microsoft.com/office/drawing/2014/main" id="{26B1F62A-0E9D-6D55-A6A9-8D5F79B4B041}"/>
              </a:ext>
            </a:extLst>
          </p:cNvPr>
          <p:cNvSpPr/>
          <p:nvPr/>
        </p:nvSpPr>
        <p:spPr>
          <a:xfrm rot="11435498">
            <a:off x="7085430" y="2744767"/>
            <a:ext cx="1414590" cy="28293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화살표: 오른쪽 23">
            <a:extLst>
              <a:ext uri="{FF2B5EF4-FFF2-40B4-BE49-F238E27FC236}">
                <a16:creationId xmlns:a16="http://schemas.microsoft.com/office/drawing/2014/main" id="{1F973FA5-5937-03AE-CB8C-654CFFA83B05}"/>
              </a:ext>
            </a:extLst>
          </p:cNvPr>
          <p:cNvSpPr/>
          <p:nvPr/>
        </p:nvSpPr>
        <p:spPr>
          <a:xfrm rot="5400000">
            <a:off x="4776449" y="3787272"/>
            <a:ext cx="1591502" cy="26632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화살표: 오른쪽 2">
            <a:extLst>
              <a:ext uri="{FF2B5EF4-FFF2-40B4-BE49-F238E27FC236}">
                <a16:creationId xmlns:a16="http://schemas.microsoft.com/office/drawing/2014/main" id="{32908682-FE90-4B70-2228-6DDA62D6C876}"/>
              </a:ext>
            </a:extLst>
          </p:cNvPr>
          <p:cNvSpPr/>
          <p:nvPr/>
        </p:nvSpPr>
        <p:spPr>
          <a:xfrm rot="11435498">
            <a:off x="8556356" y="3092381"/>
            <a:ext cx="2059744" cy="369332"/>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1595F5BB-E4A8-1F59-4E1A-0F2A6B703762}"/>
              </a:ext>
            </a:extLst>
          </p:cNvPr>
          <p:cNvSpPr/>
          <p:nvPr/>
        </p:nvSpPr>
        <p:spPr>
          <a:xfrm>
            <a:off x="1667519" y="5227640"/>
            <a:ext cx="2161310" cy="64633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6802BB39-A0F1-FBEA-2FA0-E5655257170A}"/>
              </a:ext>
            </a:extLst>
          </p:cNvPr>
          <p:cNvSpPr txBox="1"/>
          <p:nvPr/>
        </p:nvSpPr>
        <p:spPr>
          <a:xfrm>
            <a:off x="2032001" y="5873971"/>
            <a:ext cx="2161310" cy="369332"/>
          </a:xfrm>
          <a:prstGeom prst="rect">
            <a:avLst/>
          </a:prstGeom>
          <a:noFill/>
        </p:spPr>
        <p:txBody>
          <a:bodyPr wrap="square" rtlCol="0">
            <a:spAutoFit/>
          </a:bodyPr>
          <a:lstStyle/>
          <a:p>
            <a:r>
              <a:rPr lang="ko-KR" altLang="en-US" dirty="0"/>
              <a:t>메인 메모리</a:t>
            </a:r>
          </a:p>
        </p:txBody>
      </p:sp>
      <p:sp>
        <p:nvSpPr>
          <p:cNvPr id="26" name="화살표: 오른쪽 25">
            <a:extLst>
              <a:ext uri="{FF2B5EF4-FFF2-40B4-BE49-F238E27FC236}">
                <a16:creationId xmlns:a16="http://schemas.microsoft.com/office/drawing/2014/main" id="{53163D92-C994-1C2C-F1C2-66B8F5C2BCB0}"/>
              </a:ext>
            </a:extLst>
          </p:cNvPr>
          <p:cNvSpPr/>
          <p:nvPr/>
        </p:nvSpPr>
        <p:spPr>
          <a:xfrm rot="9879655">
            <a:off x="3431086" y="5094857"/>
            <a:ext cx="2081628" cy="245107"/>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화살표: 오른쪽 8">
            <a:extLst>
              <a:ext uri="{FF2B5EF4-FFF2-40B4-BE49-F238E27FC236}">
                <a16:creationId xmlns:a16="http://schemas.microsoft.com/office/drawing/2014/main" id="{85F105D3-D38E-F7C9-2405-E68181874C45}"/>
              </a:ext>
            </a:extLst>
          </p:cNvPr>
          <p:cNvSpPr/>
          <p:nvPr/>
        </p:nvSpPr>
        <p:spPr>
          <a:xfrm rot="14302542">
            <a:off x="830855" y="4500175"/>
            <a:ext cx="1634094" cy="20448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직선 화살표 연결선 12">
            <a:extLst>
              <a:ext uri="{FF2B5EF4-FFF2-40B4-BE49-F238E27FC236}">
                <a16:creationId xmlns:a16="http://schemas.microsoft.com/office/drawing/2014/main" id="{351F31DD-8EE2-7259-C48A-243344715770}"/>
              </a:ext>
            </a:extLst>
          </p:cNvPr>
          <p:cNvCxnSpPr>
            <a:cxnSpLocks/>
          </p:cNvCxnSpPr>
          <p:nvPr/>
        </p:nvCxnSpPr>
        <p:spPr>
          <a:xfrm flipV="1">
            <a:off x="1636672" y="4466681"/>
            <a:ext cx="526705" cy="820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BC0ED044-9059-B58B-36F7-21AD5C9A1A93}"/>
              </a:ext>
            </a:extLst>
          </p:cNvPr>
          <p:cNvSpPr txBox="1"/>
          <p:nvPr/>
        </p:nvSpPr>
        <p:spPr>
          <a:xfrm>
            <a:off x="2081754" y="3964879"/>
            <a:ext cx="2516034" cy="1200329"/>
          </a:xfrm>
          <a:prstGeom prst="rect">
            <a:avLst/>
          </a:prstGeom>
          <a:noFill/>
        </p:spPr>
        <p:txBody>
          <a:bodyPr wrap="square" rtlCol="0">
            <a:spAutoFit/>
          </a:bodyPr>
          <a:lstStyle/>
          <a:p>
            <a:r>
              <a:rPr lang="ko-KR" altLang="en-US" dirty="0"/>
              <a:t>메인 메모리에 들어간 앱의 요구가 마침내  디바이스 컨트롤러에 도달</a:t>
            </a:r>
          </a:p>
        </p:txBody>
      </p:sp>
    </p:spTree>
    <p:extLst>
      <p:ext uri="{BB962C8B-B14F-4D97-AF65-F5344CB8AC3E}">
        <p14:creationId xmlns:p14="http://schemas.microsoft.com/office/powerpoint/2010/main" val="2677525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3AB55C1-61BA-F547-FE32-F3FBAEBF831A}"/>
              </a:ext>
            </a:extLst>
          </p:cNvPr>
          <p:cNvSpPr>
            <a:spLocks noGrp="1"/>
          </p:cNvSpPr>
          <p:nvPr>
            <p:ph type="title"/>
          </p:nvPr>
        </p:nvSpPr>
        <p:spPr/>
        <p:txBody>
          <a:bodyPr/>
          <a:lstStyle/>
          <a:p>
            <a:pPr algn="ctr"/>
            <a:r>
              <a:rPr lang="ko-KR" altLang="en-US" dirty="0"/>
              <a:t>더 보충할 것</a:t>
            </a:r>
          </a:p>
        </p:txBody>
      </p:sp>
      <p:sp>
        <p:nvSpPr>
          <p:cNvPr id="5" name="TextBox 4">
            <a:extLst>
              <a:ext uri="{FF2B5EF4-FFF2-40B4-BE49-F238E27FC236}">
                <a16:creationId xmlns:a16="http://schemas.microsoft.com/office/drawing/2014/main" id="{E70837CA-AE91-150F-2463-40BACADC1950}"/>
              </a:ext>
            </a:extLst>
          </p:cNvPr>
          <p:cNvSpPr txBox="1"/>
          <p:nvPr/>
        </p:nvSpPr>
        <p:spPr>
          <a:xfrm>
            <a:off x="240145" y="1560945"/>
            <a:ext cx="11425382" cy="1477328"/>
          </a:xfrm>
          <a:prstGeom prst="rect">
            <a:avLst/>
          </a:prstGeom>
          <a:noFill/>
        </p:spPr>
        <p:txBody>
          <a:bodyPr wrap="square" rtlCol="0">
            <a:spAutoFit/>
          </a:bodyPr>
          <a:lstStyle/>
          <a:p>
            <a:r>
              <a:rPr lang="ko-KR" altLang="en-US" sz="1800" b="0" i="0" u="sng" dirty="0">
                <a:solidFill>
                  <a:srgbClr val="000000"/>
                </a:solidFill>
                <a:effectLst/>
                <a:latin typeface="Aptos" panose="020B0004020202020204" pitchFamily="34" charset="0"/>
              </a:rPr>
              <a:t>디바이스 드라이버가 점유하던 </a:t>
            </a:r>
            <a:r>
              <a:rPr lang="en-US" altLang="ko-KR" sz="1800" b="0" i="0" u="sng" dirty="0">
                <a:solidFill>
                  <a:srgbClr val="000000"/>
                </a:solidFill>
                <a:effectLst/>
                <a:latin typeface="Aptos" panose="020B0004020202020204" pitchFamily="34" charset="0"/>
              </a:rPr>
              <a:t>CPU</a:t>
            </a:r>
            <a:r>
              <a:rPr lang="ko-KR" altLang="en-US" sz="1800" b="0" i="0" u="sng" dirty="0">
                <a:solidFill>
                  <a:srgbClr val="000000"/>
                </a:solidFill>
                <a:effectLst/>
                <a:latin typeface="Aptos" panose="020B0004020202020204" pitchFamily="34" charset="0"/>
              </a:rPr>
              <a:t>는 다른 프로세스에게 할당됨 </a:t>
            </a:r>
            <a:r>
              <a:rPr lang="en-US" altLang="ko-KR" sz="1800" b="0" i="0" u="sng" dirty="0">
                <a:solidFill>
                  <a:srgbClr val="000000"/>
                </a:solidFill>
                <a:effectLst/>
                <a:latin typeface="Aptos" panose="020B0004020202020204" pitchFamily="34" charset="0"/>
              </a:rPr>
              <a:t>(</a:t>
            </a:r>
            <a:r>
              <a:rPr lang="ko-KR" altLang="en-US" sz="1800" b="0" i="0" u="sng" dirty="0">
                <a:solidFill>
                  <a:srgbClr val="000000"/>
                </a:solidFill>
                <a:effectLst/>
                <a:latin typeface="Aptos" panose="020B0004020202020204" pitchFamily="34" charset="0"/>
              </a:rPr>
              <a:t>즉</a:t>
            </a:r>
            <a:r>
              <a:rPr lang="en-US" altLang="ko-KR" sz="1800" b="0" i="0" u="sng" dirty="0">
                <a:solidFill>
                  <a:srgbClr val="000000"/>
                </a:solidFill>
                <a:effectLst/>
                <a:latin typeface="Aptos" panose="020B0004020202020204" pitchFamily="34" charset="0"/>
              </a:rPr>
              <a:t>, </a:t>
            </a:r>
            <a:r>
              <a:rPr lang="ko-KR" altLang="en-US" sz="1800" b="0" i="0" u="sng" dirty="0">
                <a:solidFill>
                  <a:srgbClr val="000000"/>
                </a:solidFill>
                <a:effectLst/>
                <a:latin typeface="Aptos" panose="020B0004020202020204" pitchFamily="34" charset="0"/>
              </a:rPr>
              <a:t>이 디바이스 드라이버 입장에서는 대기 모드로 진입</a:t>
            </a:r>
            <a:r>
              <a:rPr lang="en-US" altLang="ko-KR" sz="1800" b="0" i="0" u="sng" dirty="0">
                <a:solidFill>
                  <a:srgbClr val="000000"/>
                </a:solidFill>
                <a:effectLst/>
                <a:latin typeface="Aptos" panose="020B0004020202020204" pitchFamily="34" charset="0"/>
              </a:rPr>
              <a:t>).</a:t>
            </a:r>
          </a:p>
          <a:p>
            <a:endParaRPr lang="en-US" altLang="ko-KR" dirty="0"/>
          </a:p>
          <a:p>
            <a:r>
              <a:rPr lang="en-US" altLang="ko-KR" dirty="0"/>
              <a:t>-&gt;</a:t>
            </a:r>
            <a:r>
              <a:rPr lang="ko-KR" altLang="en-US" dirty="0"/>
              <a:t>이게 무슨 뜻인지 아직 모르겠음</a:t>
            </a:r>
            <a:r>
              <a:rPr lang="en-US" altLang="ko-KR" dirty="0"/>
              <a:t>. CPU</a:t>
            </a:r>
            <a:r>
              <a:rPr lang="ko-KR" altLang="en-US" dirty="0"/>
              <a:t>의 작동이 이 전체 과정에 연결이 되어있는데</a:t>
            </a:r>
            <a:r>
              <a:rPr lang="en-US" altLang="ko-KR" dirty="0"/>
              <a:t>, </a:t>
            </a:r>
            <a:r>
              <a:rPr lang="ko-KR" altLang="en-US" dirty="0"/>
              <a:t>그 과정을 공부를 해서 여기다 정리해야 됨</a:t>
            </a:r>
          </a:p>
        </p:txBody>
      </p:sp>
    </p:spTree>
    <p:extLst>
      <p:ext uri="{BB962C8B-B14F-4D97-AF65-F5344CB8AC3E}">
        <p14:creationId xmlns:p14="http://schemas.microsoft.com/office/powerpoint/2010/main" val="3142977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F0327CE-C346-8A35-D831-273E53A4184A}"/>
              </a:ext>
            </a:extLst>
          </p:cNvPr>
          <p:cNvSpPr>
            <a:spLocks noGrp="1"/>
          </p:cNvSpPr>
          <p:nvPr>
            <p:ph type="title"/>
          </p:nvPr>
        </p:nvSpPr>
        <p:spPr>
          <a:xfrm>
            <a:off x="1132429" y="362546"/>
            <a:ext cx="10515600" cy="1325563"/>
          </a:xfrm>
        </p:spPr>
        <p:txBody>
          <a:bodyPr>
            <a:normAutofit/>
          </a:bodyPr>
          <a:lstStyle/>
          <a:p>
            <a:pPr algn="ctr"/>
            <a:r>
              <a:rPr lang="ko-KR" altLang="en-US" sz="2800" dirty="0"/>
              <a:t>메인 메모리</a:t>
            </a:r>
            <a:r>
              <a:rPr lang="en-US" altLang="ko-KR" sz="2800" dirty="0"/>
              <a:t>-&gt;</a:t>
            </a:r>
            <a:r>
              <a:rPr lang="ko-KR" altLang="en-US" sz="2800" dirty="0"/>
              <a:t>디바이스 더 자세히 설명</a:t>
            </a:r>
          </a:p>
        </p:txBody>
      </p:sp>
      <p:sp>
        <p:nvSpPr>
          <p:cNvPr id="4" name="타원 3">
            <a:extLst>
              <a:ext uri="{FF2B5EF4-FFF2-40B4-BE49-F238E27FC236}">
                <a16:creationId xmlns:a16="http://schemas.microsoft.com/office/drawing/2014/main" id="{B0396086-C604-AA8E-3FDE-3237293EBF1C}"/>
              </a:ext>
            </a:extLst>
          </p:cNvPr>
          <p:cNvSpPr/>
          <p:nvPr/>
        </p:nvSpPr>
        <p:spPr>
          <a:xfrm>
            <a:off x="665459" y="3084945"/>
            <a:ext cx="951346" cy="10067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34B05BAB-EB63-95FC-A8C8-570D8DE05C9E}"/>
              </a:ext>
            </a:extLst>
          </p:cNvPr>
          <p:cNvSpPr txBox="1"/>
          <p:nvPr/>
        </p:nvSpPr>
        <p:spPr>
          <a:xfrm>
            <a:off x="64122" y="2416332"/>
            <a:ext cx="2886364" cy="646331"/>
          </a:xfrm>
          <a:prstGeom prst="rect">
            <a:avLst/>
          </a:prstGeom>
          <a:noFill/>
        </p:spPr>
        <p:txBody>
          <a:bodyPr wrap="square" rtlCol="0">
            <a:spAutoFit/>
          </a:bodyPr>
          <a:lstStyle/>
          <a:p>
            <a:pPr algn="ctr"/>
            <a:r>
              <a:rPr lang="ko-KR" altLang="en-US" dirty="0"/>
              <a:t>하드웨어 디바이스</a:t>
            </a:r>
            <a:endParaRPr lang="en-US" altLang="ko-KR" dirty="0"/>
          </a:p>
          <a:p>
            <a:r>
              <a:rPr lang="en-US" altLang="ko-KR" dirty="0"/>
              <a:t>(</a:t>
            </a:r>
            <a:r>
              <a:rPr lang="ko-KR" altLang="en-US" dirty="0"/>
              <a:t>디바이스 컨트롤러 존재</a:t>
            </a:r>
            <a:r>
              <a:rPr lang="en-US" altLang="ko-KR" dirty="0"/>
              <a:t>)</a:t>
            </a:r>
            <a:endParaRPr lang="ko-KR" altLang="en-US" dirty="0"/>
          </a:p>
        </p:txBody>
      </p:sp>
      <p:sp>
        <p:nvSpPr>
          <p:cNvPr id="10" name="직사각형 9">
            <a:extLst>
              <a:ext uri="{FF2B5EF4-FFF2-40B4-BE49-F238E27FC236}">
                <a16:creationId xmlns:a16="http://schemas.microsoft.com/office/drawing/2014/main" id="{BFA6DD0E-EC57-C856-6B95-8104EA7FC64C}"/>
              </a:ext>
            </a:extLst>
          </p:cNvPr>
          <p:cNvSpPr/>
          <p:nvPr/>
        </p:nvSpPr>
        <p:spPr>
          <a:xfrm>
            <a:off x="1237673" y="3884632"/>
            <a:ext cx="429846" cy="20707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o-KR" altLang="en-US"/>
          </a:p>
        </p:txBody>
      </p:sp>
      <p:cxnSp>
        <p:nvCxnSpPr>
          <p:cNvPr id="19" name="직선 화살표 연결선 18">
            <a:extLst>
              <a:ext uri="{FF2B5EF4-FFF2-40B4-BE49-F238E27FC236}">
                <a16:creationId xmlns:a16="http://schemas.microsoft.com/office/drawing/2014/main" id="{9A9064A9-A593-16CD-BFF1-49436466B16C}"/>
              </a:ext>
            </a:extLst>
          </p:cNvPr>
          <p:cNvCxnSpPr>
            <a:stCxn id="10" idx="3"/>
          </p:cNvCxnSpPr>
          <p:nvPr/>
        </p:nvCxnSpPr>
        <p:spPr>
          <a:xfrm flipV="1">
            <a:off x="1667519" y="3953164"/>
            <a:ext cx="715463" cy="350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A5E1B8E2-1FB5-457C-B4BE-C3F16101B78C}"/>
              </a:ext>
            </a:extLst>
          </p:cNvPr>
          <p:cNvSpPr txBox="1"/>
          <p:nvPr/>
        </p:nvSpPr>
        <p:spPr>
          <a:xfrm>
            <a:off x="2499516" y="3781094"/>
            <a:ext cx="5222084" cy="646331"/>
          </a:xfrm>
          <a:prstGeom prst="rect">
            <a:avLst/>
          </a:prstGeom>
          <a:noFill/>
        </p:spPr>
        <p:txBody>
          <a:bodyPr wrap="square" rtlCol="0">
            <a:spAutoFit/>
          </a:bodyPr>
          <a:lstStyle/>
          <a:p>
            <a:r>
              <a:rPr lang="ko-KR" altLang="en-US" dirty="0"/>
              <a:t>디바이스 컨트롤러</a:t>
            </a:r>
            <a:r>
              <a:rPr lang="en-US" altLang="ko-KR" dirty="0"/>
              <a:t> </a:t>
            </a:r>
            <a:r>
              <a:rPr lang="ko-KR" altLang="en-US" dirty="0"/>
              <a:t>안에 버퍼</a:t>
            </a:r>
            <a:r>
              <a:rPr lang="en-US" altLang="ko-KR" dirty="0"/>
              <a:t>(</a:t>
            </a:r>
            <a:r>
              <a:rPr lang="ko-KR" altLang="en-US" dirty="0"/>
              <a:t>작은 저장소</a:t>
            </a:r>
            <a:r>
              <a:rPr lang="en-US" altLang="ko-KR" dirty="0"/>
              <a:t>) </a:t>
            </a:r>
            <a:r>
              <a:rPr lang="ko-KR" altLang="en-US" dirty="0"/>
              <a:t>존재</a:t>
            </a:r>
            <a:r>
              <a:rPr lang="en-US" altLang="ko-KR" dirty="0"/>
              <a:t>. </a:t>
            </a:r>
            <a:r>
              <a:rPr lang="ko-KR" altLang="en-US" dirty="0"/>
              <a:t>여기에 앱 명령 데이터가 도착</a:t>
            </a:r>
          </a:p>
        </p:txBody>
      </p:sp>
    </p:spTree>
    <p:extLst>
      <p:ext uri="{BB962C8B-B14F-4D97-AF65-F5344CB8AC3E}">
        <p14:creationId xmlns:p14="http://schemas.microsoft.com/office/powerpoint/2010/main" val="68960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a:extLst>
              <a:ext uri="{FF2B5EF4-FFF2-40B4-BE49-F238E27FC236}">
                <a16:creationId xmlns:a16="http://schemas.microsoft.com/office/drawing/2014/main" id="{A144C7BF-A44A-D404-F5D0-C6A5E346AE29}"/>
              </a:ext>
            </a:extLst>
          </p:cNvPr>
          <p:cNvSpPr/>
          <p:nvPr/>
        </p:nvSpPr>
        <p:spPr>
          <a:xfrm>
            <a:off x="4740376" y="2218457"/>
            <a:ext cx="3581256" cy="3332349"/>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7F0327CE-C346-8A35-D831-273E53A4184A}"/>
              </a:ext>
            </a:extLst>
          </p:cNvPr>
          <p:cNvSpPr>
            <a:spLocks noGrp="1"/>
          </p:cNvSpPr>
          <p:nvPr>
            <p:ph type="title"/>
          </p:nvPr>
        </p:nvSpPr>
        <p:spPr>
          <a:xfrm>
            <a:off x="1132429" y="362546"/>
            <a:ext cx="10515600" cy="1325563"/>
          </a:xfrm>
        </p:spPr>
        <p:txBody>
          <a:bodyPr>
            <a:normAutofit/>
          </a:bodyPr>
          <a:lstStyle/>
          <a:p>
            <a:pPr algn="ctr"/>
            <a:r>
              <a:rPr lang="ko-KR" altLang="en-US" sz="2800" dirty="0"/>
              <a:t>앱에서 사용자 요구를 들어줄 때 일어나는 일</a:t>
            </a:r>
            <a:r>
              <a:rPr lang="en-US" altLang="ko-KR" sz="2800" dirty="0"/>
              <a:t>(</a:t>
            </a:r>
            <a:r>
              <a:rPr lang="ko-KR" altLang="en-US" sz="2800" dirty="0"/>
              <a:t>일반</a:t>
            </a:r>
            <a:r>
              <a:rPr lang="en-US" altLang="ko-KR" sz="2800" dirty="0"/>
              <a:t>-1)</a:t>
            </a:r>
            <a:endParaRPr lang="ko-KR" altLang="en-US" sz="2800" dirty="0"/>
          </a:p>
        </p:txBody>
      </p:sp>
      <p:sp>
        <p:nvSpPr>
          <p:cNvPr id="4" name="타원 3">
            <a:extLst>
              <a:ext uri="{FF2B5EF4-FFF2-40B4-BE49-F238E27FC236}">
                <a16:creationId xmlns:a16="http://schemas.microsoft.com/office/drawing/2014/main" id="{B0396086-C604-AA8E-3FDE-3237293EBF1C}"/>
              </a:ext>
            </a:extLst>
          </p:cNvPr>
          <p:cNvSpPr/>
          <p:nvPr/>
        </p:nvSpPr>
        <p:spPr>
          <a:xfrm>
            <a:off x="665459" y="3084945"/>
            <a:ext cx="951346" cy="10067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3D985D4A-2E4B-00E8-4BF4-DCEDD1190A11}"/>
              </a:ext>
            </a:extLst>
          </p:cNvPr>
          <p:cNvSpPr/>
          <p:nvPr/>
        </p:nvSpPr>
        <p:spPr>
          <a:xfrm>
            <a:off x="5076724" y="2462514"/>
            <a:ext cx="2627011" cy="2844236"/>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사각형: 둥근 모서리 5">
            <a:extLst>
              <a:ext uri="{FF2B5EF4-FFF2-40B4-BE49-F238E27FC236}">
                <a16:creationId xmlns:a16="http://schemas.microsoft.com/office/drawing/2014/main" id="{D0F4DB6A-05DB-F22F-B501-C743D34CD9DC}"/>
              </a:ext>
            </a:extLst>
          </p:cNvPr>
          <p:cNvSpPr/>
          <p:nvPr/>
        </p:nvSpPr>
        <p:spPr>
          <a:xfrm>
            <a:off x="10562492" y="3066687"/>
            <a:ext cx="1431636" cy="7666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34B05BAB-EB63-95FC-A8C8-570D8DE05C9E}"/>
              </a:ext>
            </a:extLst>
          </p:cNvPr>
          <p:cNvSpPr txBox="1"/>
          <p:nvPr/>
        </p:nvSpPr>
        <p:spPr>
          <a:xfrm>
            <a:off x="64122" y="2416332"/>
            <a:ext cx="2886364" cy="646331"/>
          </a:xfrm>
          <a:prstGeom prst="rect">
            <a:avLst/>
          </a:prstGeom>
          <a:noFill/>
        </p:spPr>
        <p:txBody>
          <a:bodyPr wrap="square" rtlCol="0">
            <a:spAutoFit/>
          </a:bodyPr>
          <a:lstStyle/>
          <a:p>
            <a:pPr algn="ctr"/>
            <a:r>
              <a:rPr lang="ko-KR" altLang="en-US" dirty="0"/>
              <a:t>하드웨어 디바이스</a:t>
            </a:r>
            <a:endParaRPr lang="en-US" altLang="ko-KR" dirty="0"/>
          </a:p>
          <a:p>
            <a:r>
              <a:rPr lang="en-US" altLang="ko-KR" dirty="0"/>
              <a:t>(</a:t>
            </a:r>
            <a:r>
              <a:rPr lang="ko-KR" altLang="en-US" dirty="0"/>
              <a:t>디바이스 컨트롤러 존재</a:t>
            </a:r>
            <a:r>
              <a:rPr lang="en-US" altLang="ko-KR" dirty="0"/>
              <a:t>)</a:t>
            </a:r>
            <a:endParaRPr lang="ko-KR" altLang="en-US" dirty="0"/>
          </a:p>
        </p:txBody>
      </p:sp>
      <p:sp>
        <p:nvSpPr>
          <p:cNvPr id="11" name="TextBox 10">
            <a:extLst>
              <a:ext uri="{FF2B5EF4-FFF2-40B4-BE49-F238E27FC236}">
                <a16:creationId xmlns:a16="http://schemas.microsoft.com/office/drawing/2014/main" id="{3DB96191-4D0D-3111-06F6-2FE7C4B8A422}"/>
              </a:ext>
            </a:extLst>
          </p:cNvPr>
          <p:cNvSpPr txBox="1"/>
          <p:nvPr/>
        </p:nvSpPr>
        <p:spPr>
          <a:xfrm>
            <a:off x="10337067" y="3884632"/>
            <a:ext cx="2013529" cy="369332"/>
          </a:xfrm>
          <a:prstGeom prst="rect">
            <a:avLst/>
          </a:prstGeom>
          <a:noFill/>
        </p:spPr>
        <p:txBody>
          <a:bodyPr wrap="square" rtlCol="0">
            <a:spAutoFit/>
          </a:bodyPr>
          <a:lstStyle/>
          <a:p>
            <a:r>
              <a:rPr lang="ko-KR" altLang="en-US" dirty="0"/>
              <a:t>앱</a:t>
            </a:r>
            <a:r>
              <a:rPr lang="en-US" altLang="ko-KR" dirty="0"/>
              <a:t>(</a:t>
            </a:r>
            <a:r>
              <a:rPr lang="ko-KR" altLang="en-US" dirty="0"/>
              <a:t>애플리케이션</a:t>
            </a:r>
            <a:r>
              <a:rPr lang="en-US" altLang="ko-KR" dirty="0"/>
              <a:t>)</a:t>
            </a:r>
            <a:endParaRPr lang="ko-KR" altLang="en-US" dirty="0"/>
          </a:p>
        </p:txBody>
      </p:sp>
      <p:sp>
        <p:nvSpPr>
          <p:cNvPr id="14" name="직사각형 13">
            <a:extLst>
              <a:ext uri="{FF2B5EF4-FFF2-40B4-BE49-F238E27FC236}">
                <a16:creationId xmlns:a16="http://schemas.microsoft.com/office/drawing/2014/main" id="{685E9201-FC5B-B855-E853-B8FA698D0B78}"/>
              </a:ext>
            </a:extLst>
          </p:cNvPr>
          <p:cNvSpPr/>
          <p:nvPr/>
        </p:nvSpPr>
        <p:spPr>
          <a:xfrm>
            <a:off x="5327215" y="4466681"/>
            <a:ext cx="2289694" cy="692851"/>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5E30995F-24CB-C856-2947-DF5A6EB5B4AD}"/>
              </a:ext>
            </a:extLst>
          </p:cNvPr>
          <p:cNvSpPr/>
          <p:nvPr/>
        </p:nvSpPr>
        <p:spPr>
          <a:xfrm>
            <a:off x="6147462" y="4578794"/>
            <a:ext cx="1248481" cy="367942"/>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E44662B9-AD04-554B-C7DC-AA6E1C2D22E4}"/>
              </a:ext>
            </a:extLst>
          </p:cNvPr>
          <p:cNvSpPr/>
          <p:nvPr/>
        </p:nvSpPr>
        <p:spPr>
          <a:xfrm>
            <a:off x="5327215" y="2542627"/>
            <a:ext cx="2289694" cy="775341"/>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261D61E2-A966-B996-BCA9-742839B0A716}"/>
              </a:ext>
            </a:extLst>
          </p:cNvPr>
          <p:cNvSpPr/>
          <p:nvPr/>
        </p:nvSpPr>
        <p:spPr>
          <a:xfrm>
            <a:off x="5935113" y="2622948"/>
            <a:ext cx="1425674" cy="375018"/>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1595F5BB-E4A8-1F59-4E1A-0F2A6B703762}"/>
              </a:ext>
            </a:extLst>
          </p:cNvPr>
          <p:cNvSpPr/>
          <p:nvPr/>
        </p:nvSpPr>
        <p:spPr>
          <a:xfrm>
            <a:off x="1667519" y="5227640"/>
            <a:ext cx="2161310" cy="64633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6802BB39-A0F1-FBEA-2FA0-E5655257170A}"/>
              </a:ext>
            </a:extLst>
          </p:cNvPr>
          <p:cNvSpPr txBox="1"/>
          <p:nvPr/>
        </p:nvSpPr>
        <p:spPr>
          <a:xfrm>
            <a:off x="2032001" y="5873971"/>
            <a:ext cx="2161310" cy="369332"/>
          </a:xfrm>
          <a:prstGeom prst="rect">
            <a:avLst/>
          </a:prstGeom>
          <a:noFill/>
        </p:spPr>
        <p:txBody>
          <a:bodyPr wrap="square" rtlCol="0">
            <a:spAutoFit/>
          </a:bodyPr>
          <a:lstStyle/>
          <a:p>
            <a:r>
              <a:rPr lang="ko-KR" altLang="en-US" dirty="0"/>
              <a:t>메인 메모리</a:t>
            </a:r>
          </a:p>
        </p:txBody>
      </p:sp>
      <p:cxnSp>
        <p:nvCxnSpPr>
          <p:cNvPr id="9" name="직선 화살표 연결선 8">
            <a:extLst>
              <a:ext uri="{FF2B5EF4-FFF2-40B4-BE49-F238E27FC236}">
                <a16:creationId xmlns:a16="http://schemas.microsoft.com/office/drawing/2014/main" id="{CE79F359-DCC3-582F-C277-A8AE876FCE3B}"/>
              </a:ext>
            </a:extLst>
          </p:cNvPr>
          <p:cNvCxnSpPr>
            <a:cxnSpLocks/>
          </p:cNvCxnSpPr>
          <p:nvPr/>
        </p:nvCxnSpPr>
        <p:spPr>
          <a:xfrm>
            <a:off x="1311564" y="3722255"/>
            <a:ext cx="951346" cy="1623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A406716A-175B-1790-1CD3-3F99FD3FB2B3}"/>
              </a:ext>
            </a:extLst>
          </p:cNvPr>
          <p:cNvSpPr txBox="1"/>
          <p:nvPr/>
        </p:nvSpPr>
        <p:spPr>
          <a:xfrm>
            <a:off x="2262911" y="3795338"/>
            <a:ext cx="2309090" cy="923330"/>
          </a:xfrm>
          <a:prstGeom prst="rect">
            <a:avLst/>
          </a:prstGeom>
          <a:noFill/>
        </p:spPr>
        <p:txBody>
          <a:bodyPr wrap="square" rtlCol="0">
            <a:spAutoFit/>
          </a:bodyPr>
          <a:lstStyle/>
          <a:p>
            <a:r>
              <a:rPr lang="ko-KR" altLang="en-US" dirty="0"/>
              <a:t>앱 요구사항을 받은 디바이스가 앱 요구 처리</a:t>
            </a:r>
            <a:r>
              <a:rPr lang="en-US" altLang="ko-KR" dirty="0"/>
              <a:t>(</a:t>
            </a:r>
            <a:r>
              <a:rPr lang="ko-KR" altLang="en-US" dirty="0"/>
              <a:t>디바이스 가동</a:t>
            </a:r>
            <a:r>
              <a:rPr lang="en-US" altLang="ko-KR" dirty="0"/>
              <a:t>)</a:t>
            </a:r>
            <a:endParaRPr lang="ko-KR" altLang="en-US" dirty="0"/>
          </a:p>
        </p:txBody>
      </p:sp>
    </p:spTree>
    <p:extLst>
      <p:ext uri="{BB962C8B-B14F-4D97-AF65-F5344CB8AC3E}">
        <p14:creationId xmlns:p14="http://schemas.microsoft.com/office/powerpoint/2010/main" val="2910912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a:extLst>
              <a:ext uri="{FF2B5EF4-FFF2-40B4-BE49-F238E27FC236}">
                <a16:creationId xmlns:a16="http://schemas.microsoft.com/office/drawing/2014/main" id="{A144C7BF-A44A-D404-F5D0-C6A5E346AE29}"/>
              </a:ext>
            </a:extLst>
          </p:cNvPr>
          <p:cNvSpPr/>
          <p:nvPr/>
        </p:nvSpPr>
        <p:spPr>
          <a:xfrm>
            <a:off x="4740376" y="2218457"/>
            <a:ext cx="3581256" cy="3332349"/>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7F0327CE-C346-8A35-D831-273E53A4184A}"/>
              </a:ext>
            </a:extLst>
          </p:cNvPr>
          <p:cNvSpPr>
            <a:spLocks noGrp="1"/>
          </p:cNvSpPr>
          <p:nvPr>
            <p:ph type="title"/>
          </p:nvPr>
        </p:nvSpPr>
        <p:spPr>
          <a:xfrm>
            <a:off x="1132429" y="362546"/>
            <a:ext cx="10515600" cy="1325563"/>
          </a:xfrm>
        </p:spPr>
        <p:txBody>
          <a:bodyPr>
            <a:normAutofit/>
          </a:bodyPr>
          <a:lstStyle/>
          <a:p>
            <a:pPr algn="ctr"/>
            <a:r>
              <a:rPr lang="ko-KR" altLang="en-US" sz="2800" dirty="0"/>
              <a:t>앱에서 사용자 요구를 들어줄 때 일어나는 일</a:t>
            </a:r>
            <a:r>
              <a:rPr lang="en-US" altLang="ko-KR" sz="2800" dirty="0"/>
              <a:t>(</a:t>
            </a:r>
            <a:r>
              <a:rPr lang="ko-KR" altLang="en-US" sz="2800" dirty="0"/>
              <a:t>일반</a:t>
            </a:r>
            <a:r>
              <a:rPr lang="en-US" altLang="ko-KR" sz="2800" dirty="0"/>
              <a:t>-1)</a:t>
            </a:r>
            <a:endParaRPr lang="ko-KR" altLang="en-US" sz="2800" dirty="0"/>
          </a:p>
        </p:txBody>
      </p:sp>
      <p:sp>
        <p:nvSpPr>
          <p:cNvPr id="4" name="타원 3">
            <a:extLst>
              <a:ext uri="{FF2B5EF4-FFF2-40B4-BE49-F238E27FC236}">
                <a16:creationId xmlns:a16="http://schemas.microsoft.com/office/drawing/2014/main" id="{B0396086-C604-AA8E-3FDE-3237293EBF1C}"/>
              </a:ext>
            </a:extLst>
          </p:cNvPr>
          <p:cNvSpPr/>
          <p:nvPr/>
        </p:nvSpPr>
        <p:spPr>
          <a:xfrm>
            <a:off x="665459" y="3084945"/>
            <a:ext cx="951346" cy="10067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3D985D4A-2E4B-00E8-4BF4-DCEDD1190A11}"/>
              </a:ext>
            </a:extLst>
          </p:cNvPr>
          <p:cNvSpPr/>
          <p:nvPr/>
        </p:nvSpPr>
        <p:spPr>
          <a:xfrm>
            <a:off x="5076724" y="2462514"/>
            <a:ext cx="2627011" cy="2844236"/>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사각형: 둥근 모서리 5">
            <a:extLst>
              <a:ext uri="{FF2B5EF4-FFF2-40B4-BE49-F238E27FC236}">
                <a16:creationId xmlns:a16="http://schemas.microsoft.com/office/drawing/2014/main" id="{D0F4DB6A-05DB-F22F-B501-C743D34CD9DC}"/>
              </a:ext>
            </a:extLst>
          </p:cNvPr>
          <p:cNvSpPr/>
          <p:nvPr/>
        </p:nvSpPr>
        <p:spPr>
          <a:xfrm>
            <a:off x="10562492" y="3066687"/>
            <a:ext cx="1431636" cy="7666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34B05BAB-EB63-95FC-A8C8-570D8DE05C9E}"/>
              </a:ext>
            </a:extLst>
          </p:cNvPr>
          <p:cNvSpPr txBox="1"/>
          <p:nvPr/>
        </p:nvSpPr>
        <p:spPr>
          <a:xfrm>
            <a:off x="64122" y="2416332"/>
            <a:ext cx="2886364" cy="646331"/>
          </a:xfrm>
          <a:prstGeom prst="rect">
            <a:avLst/>
          </a:prstGeom>
          <a:noFill/>
        </p:spPr>
        <p:txBody>
          <a:bodyPr wrap="square" rtlCol="0">
            <a:spAutoFit/>
          </a:bodyPr>
          <a:lstStyle/>
          <a:p>
            <a:pPr algn="ctr"/>
            <a:r>
              <a:rPr lang="ko-KR" altLang="en-US" dirty="0"/>
              <a:t>하드웨어 디바이스</a:t>
            </a:r>
            <a:endParaRPr lang="en-US" altLang="ko-KR" dirty="0"/>
          </a:p>
          <a:p>
            <a:r>
              <a:rPr lang="en-US" altLang="ko-KR" dirty="0"/>
              <a:t>(</a:t>
            </a:r>
            <a:r>
              <a:rPr lang="ko-KR" altLang="en-US" dirty="0"/>
              <a:t>디바이스 컨트롤러 존재</a:t>
            </a:r>
            <a:r>
              <a:rPr lang="en-US" altLang="ko-KR" dirty="0"/>
              <a:t>)</a:t>
            </a:r>
            <a:endParaRPr lang="ko-KR" altLang="en-US" dirty="0"/>
          </a:p>
        </p:txBody>
      </p:sp>
      <p:sp>
        <p:nvSpPr>
          <p:cNvPr id="11" name="TextBox 10">
            <a:extLst>
              <a:ext uri="{FF2B5EF4-FFF2-40B4-BE49-F238E27FC236}">
                <a16:creationId xmlns:a16="http://schemas.microsoft.com/office/drawing/2014/main" id="{3DB96191-4D0D-3111-06F6-2FE7C4B8A422}"/>
              </a:ext>
            </a:extLst>
          </p:cNvPr>
          <p:cNvSpPr txBox="1"/>
          <p:nvPr/>
        </p:nvSpPr>
        <p:spPr>
          <a:xfrm>
            <a:off x="10337067" y="3884632"/>
            <a:ext cx="2013529" cy="369332"/>
          </a:xfrm>
          <a:prstGeom prst="rect">
            <a:avLst/>
          </a:prstGeom>
          <a:noFill/>
        </p:spPr>
        <p:txBody>
          <a:bodyPr wrap="square" rtlCol="0">
            <a:spAutoFit/>
          </a:bodyPr>
          <a:lstStyle/>
          <a:p>
            <a:r>
              <a:rPr lang="ko-KR" altLang="en-US" dirty="0"/>
              <a:t>앱</a:t>
            </a:r>
            <a:r>
              <a:rPr lang="en-US" altLang="ko-KR" dirty="0"/>
              <a:t>(</a:t>
            </a:r>
            <a:r>
              <a:rPr lang="ko-KR" altLang="en-US" dirty="0"/>
              <a:t>애플리케이션</a:t>
            </a:r>
            <a:r>
              <a:rPr lang="en-US" altLang="ko-KR" dirty="0"/>
              <a:t>)</a:t>
            </a:r>
            <a:endParaRPr lang="ko-KR" altLang="en-US" dirty="0"/>
          </a:p>
        </p:txBody>
      </p:sp>
      <p:sp>
        <p:nvSpPr>
          <p:cNvPr id="14" name="직사각형 13">
            <a:extLst>
              <a:ext uri="{FF2B5EF4-FFF2-40B4-BE49-F238E27FC236}">
                <a16:creationId xmlns:a16="http://schemas.microsoft.com/office/drawing/2014/main" id="{685E9201-FC5B-B855-E853-B8FA698D0B78}"/>
              </a:ext>
            </a:extLst>
          </p:cNvPr>
          <p:cNvSpPr/>
          <p:nvPr/>
        </p:nvSpPr>
        <p:spPr>
          <a:xfrm>
            <a:off x="5327215" y="4466681"/>
            <a:ext cx="2289694" cy="692851"/>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5E30995F-24CB-C856-2947-DF5A6EB5B4AD}"/>
              </a:ext>
            </a:extLst>
          </p:cNvPr>
          <p:cNvSpPr/>
          <p:nvPr/>
        </p:nvSpPr>
        <p:spPr>
          <a:xfrm>
            <a:off x="6147462" y="4578794"/>
            <a:ext cx="1248481" cy="367942"/>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E44662B9-AD04-554B-C7DC-AA6E1C2D22E4}"/>
              </a:ext>
            </a:extLst>
          </p:cNvPr>
          <p:cNvSpPr/>
          <p:nvPr/>
        </p:nvSpPr>
        <p:spPr>
          <a:xfrm>
            <a:off x="5327215" y="2542627"/>
            <a:ext cx="2289694" cy="775341"/>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261D61E2-A966-B996-BCA9-742839B0A716}"/>
              </a:ext>
            </a:extLst>
          </p:cNvPr>
          <p:cNvSpPr/>
          <p:nvPr/>
        </p:nvSpPr>
        <p:spPr>
          <a:xfrm>
            <a:off x="5935113" y="2622948"/>
            <a:ext cx="1425674" cy="375018"/>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1595F5BB-E4A8-1F59-4E1A-0F2A6B703762}"/>
              </a:ext>
            </a:extLst>
          </p:cNvPr>
          <p:cNvSpPr/>
          <p:nvPr/>
        </p:nvSpPr>
        <p:spPr>
          <a:xfrm>
            <a:off x="1667519" y="5227640"/>
            <a:ext cx="2161310" cy="64633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6802BB39-A0F1-FBEA-2FA0-E5655257170A}"/>
              </a:ext>
            </a:extLst>
          </p:cNvPr>
          <p:cNvSpPr txBox="1"/>
          <p:nvPr/>
        </p:nvSpPr>
        <p:spPr>
          <a:xfrm>
            <a:off x="2032001" y="5873971"/>
            <a:ext cx="2161310" cy="369332"/>
          </a:xfrm>
          <a:prstGeom prst="rect">
            <a:avLst/>
          </a:prstGeom>
          <a:noFill/>
        </p:spPr>
        <p:txBody>
          <a:bodyPr wrap="square" rtlCol="0">
            <a:spAutoFit/>
          </a:bodyPr>
          <a:lstStyle/>
          <a:p>
            <a:r>
              <a:rPr lang="ko-KR" altLang="en-US" dirty="0"/>
              <a:t>메인 메모리</a:t>
            </a:r>
          </a:p>
        </p:txBody>
      </p:sp>
      <p:sp>
        <p:nvSpPr>
          <p:cNvPr id="3" name="화살표: 아래쪽 2">
            <a:extLst>
              <a:ext uri="{FF2B5EF4-FFF2-40B4-BE49-F238E27FC236}">
                <a16:creationId xmlns:a16="http://schemas.microsoft.com/office/drawing/2014/main" id="{D6C5A8D5-6632-9DD5-B26B-CD59A2D9502B}"/>
              </a:ext>
            </a:extLst>
          </p:cNvPr>
          <p:cNvSpPr/>
          <p:nvPr/>
        </p:nvSpPr>
        <p:spPr>
          <a:xfrm rot="19711735">
            <a:off x="1691875" y="3658199"/>
            <a:ext cx="415616" cy="1924054"/>
          </a:xfrm>
          <a:prstGeom prst="down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a:ln w="22225">
                <a:solidFill>
                  <a:schemeClr val="accent2"/>
                </a:solidFill>
                <a:prstDash val="solid"/>
              </a:ln>
              <a:solidFill>
                <a:schemeClr val="accent2">
                  <a:lumMod val="40000"/>
                  <a:lumOff val="60000"/>
                </a:schemeClr>
              </a:solidFill>
            </a:endParaRPr>
          </a:p>
        </p:txBody>
      </p:sp>
      <p:cxnSp>
        <p:nvCxnSpPr>
          <p:cNvPr id="15" name="직선 화살표 연결선 14">
            <a:extLst>
              <a:ext uri="{FF2B5EF4-FFF2-40B4-BE49-F238E27FC236}">
                <a16:creationId xmlns:a16="http://schemas.microsoft.com/office/drawing/2014/main" id="{DEF5BDCE-9245-0AA5-385C-FB0F93044931}"/>
              </a:ext>
            </a:extLst>
          </p:cNvPr>
          <p:cNvCxnSpPr/>
          <p:nvPr/>
        </p:nvCxnSpPr>
        <p:spPr>
          <a:xfrm flipV="1">
            <a:off x="1773382" y="3884631"/>
            <a:ext cx="663670" cy="3693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E1C5DAB4-9A7A-3C19-2A55-3C324E7AB63F}"/>
              </a:ext>
            </a:extLst>
          </p:cNvPr>
          <p:cNvSpPr txBox="1"/>
          <p:nvPr/>
        </p:nvSpPr>
        <p:spPr>
          <a:xfrm>
            <a:off x="2346452" y="3317968"/>
            <a:ext cx="2248150" cy="1477328"/>
          </a:xfrm>
          <a:prstGeom prst="rect">
            <a:avLst/>
          </a:prstGeom>
          <a:noFill/>
        </p:spPr>
        <p:txBody>
          <a:bodyPr wrap="square" rtlCol="0">
            <a:spAutoFit/>
          </a:bodyPr>
          <a:lstStyle/>
          <a:p>
            <a:r>
              <a:rPr lang="ko-KR" altLang="en-US" sz="1500" dirty="0"/>
              <a:t>처리 결과를 디바이스와 운영체제의 협력으로</a:t>
            </a:r>
            <a:r>
              <a:rPr lang="en-US" altLang="ko-KR" sz="1500" dirty="0"/>
              <a:t>, </a:t>
            </a:r>
            <a:r>
              <a:rPr lang="ko-KR" altLang="en-US" sz="1500" dirty="0"/>
              <a:t>디바이스 </a:t>
            </a:r>
            <a:r>
              <a:rPr lang="ko-KR" altLang="en-US" sz="1500" dirty="0" err="1"/>
              <a:t>컨트톨러가</a:t>
            </a:r>
            <a:r>
              <a:rPr lang="ko-KR" altLang="en-US" sz="1500" dirty="0"/>
              <a:t>   메인 메모리에 처리 결과를 전달</a:t>
            </a:r>
            <a:r>
              <a:rPr lang="en-US" altLang="ko-KR" sz="1500" dirty="0"/>
              <a:t>. </a:t>
            </a:r>
            <a:r>
              <a:rPr lang="ko-KR" altLang="en-US" sz="1500" dirty="0"/>
              <a:t>이 때 </a:t>
            </a:r>
            <a:r>
              <a:rPr lang="en-US" altLang="ko-KR" sz="1500" dirty="0"/>
              <a:t>DMA</a:t>
            </a:r>
            <a:r>
              <a:rPr lang="ko-KR" altLang="en-US" sz="1500" dirty="0"/>
              <a:t>라는 기술이 사용됨</a:t>
            </a:r>
            <a:endParaRPr lang="en-US" altLang="ko-KR" sz="1500" dirty="0"/>
          </a:p>
        </p:txBody>
      </p:sp>
      <p:sp>
        <p:nvSpPr>
          <p:cNvPr id="20" name="TextBox 19">
            <a:extLst>
              <a:ext uri="{FF2B5EF4-FFF2-40B4-BE49-F238E27FC236}">
                <a16:creationId xmlns:a16="http://schemas.microsoft.com/office/drawing/2014/main" id="{1C167B3E-6F40-DF01-48CA-7BCF8BC983BD}"/>
              </a:ext>
            </a:extLst>
          </p:cNvPr>
          <p:cNvSpPr txBox="1"/>
          <p:nvPr/>
        </p:nvSpPr>
        <p:spPr>
          <a:xfrm>
            <a:off x="5327215" y="5689305"/>
            <a:ext cx="3430560" cy="369332"/>
          </a:xfrm>
          <a:prstGeom prst="rect">
            <a:avLst/>
          </a:prstGeom>
          <a:noFill/>
        </p:spPr>
        <p:txBody>
          <a:bodyPr wrap="square" rtlCol="0">
            <a:spAutoFit/>
          </a:bodyPr>
          <a:lstStyle/>
          <a:p>
            <a:r>
              <a:rPr lang="ko-KR" altLang="en-US" dirty="0"/>
              <a:t>운영체제 모드</a:t>
            </a:r>
            <a:r>
              <a:rPr lang="en-US" altLang="ko-KR" dirty="0"/>
              <a:t>: </a:t>
            </a:r>
            <a:r>
              <a:rPr lang="ko-KR" altLang="en-US" dirty="0"/>
              <a:t>커널 모드</a:t>
            </a:r>
          </a:p>
        </p:txBody>
      </p:sp>
    </p:spTree>
    <p:extLst>
      <p:ext uri="{BB962C8B-B14F-4D97-AF65-F5344CB8AC3E}">
        <p14:creationId xmlns:p14="http://schemas.microsoft.com/office/powerpoint/2010/main" val="2425813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a:extLst>
              <a:ext uri="{FF2B5EF4-FFF2-40B4-BE49-F238E27FC236}">
                <a16:creationId xmlns:a16="http://schemas.microsoft.com/office/drawing/2014/main" id="{A144C7BF-A44A-D404-F5D0-C6A5E346AE29}"/>
              </a:ext>
            </a:extLst>
          </p:cNvPr>
          <p:cNvSpPr/>
          <p:nvPr/>
        </p:nvSpPr>
        <p:spPr>
          <a:xfrm>
            <a:off x="6070351" y="2249119"/>
            <a:ext cx="3581256" cy="3332349"/>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7F0327CE-C346-8A35-D831-273E53A4184A}"/>
              </a:ext>
            </a:extLst>
          </p:cNvPr>
          <p:cNvSpPr>
            <a:spLocks noGrp="1"/>
          </p:cNvSpPr>
          <p:nvPr>
            <p:ph type="title"/>
          </p:nvPr>
        </p:nvSpPr>
        <p:spPr>
          <a:xfrm>
            <a:off x="1132429" y="362546"/>
            <a:ext cx="10515600" cy="1325563"/>
          </a:xfrm>
        </p:spPr>
        <p:txBody>
          <a:bodyPr>
            <a:normAutofit/>
          </a:bodyPr>
          <a:lstStyle/>
          <a:p>
            <a:pPr algn="ctr"/>
            <a:r>
              <a:rPr lang="ko-KR" altLang="en-US" sz="2800" dirty="0"/>
              <a:t>앱에서 사용자 요구를 들어줄 때 일어나는 일</a:t>
            </a:r>
            <a:r>
              <a:rPr lang="en-US" altLang="ko-KR" sz="2800" dirty="0"/>
              <a:t>(</a:t>
            </a:r>
            <a:r>
              <a:rPr lang="ko-KR" altLang="en-US" sz="2800" dirty="0"/>
              <a:t>일반</a:t>
            </a:r>
            <a:r>
              <a:rPr lang="en-US" altLang="ko-KR" sz="2800" dirty="0"/>
              <a:t>-1)</a:t>
            </a:r>
            <a:endParaRPr lang="ko-KR" altLang="en-US" sz="2800" dirty="0"/>
          </a:p>
        </p:txBody>
      </p:sp>
      <p:sp>
        <p:nvSpPr>
          <p:cNvPr id="4" name="타원 3">
            <a:extLst>
              <a:ext uri="{FF2B5EF4-FFF2-40B4-BE49-F238E27FC236}">
                <a16:creationId xmlns:a16="http://schemas.microsoft.com/office/drawing/2014/main" id="{B0396086-C604-AA8E-3FDE-3237293EBF1C}"/>
              </a:ext>
            </a:extLst>
          </p:cNvPr>
          <p:cNvSpPr/>
          <p:nvPr/>
        </p:nvSpPr>
        <p:spPr>
          <a:xfrm>
            <a:off x="665459" y="3084945"/>
            <a:ext cx="951346" cy="10067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3D985D4A-2E4B-00E8-4BF4-DCEDD1190A11}"/>
              </a:ext>
            </a:extLst>
          </p:cNvPr>
          <p:cNvSpPr/>
          <p:nvPr/>
        </p:nvSpPr>
        <p:spPr>
          <a:xfrm>
            <a:off x="6403067" y="2462514"/>
            <a:ext cx="2627011" cy="2844236"/>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사각형: 둥근 모서리 5">
            <a:extLst>
              <a:ext uri="{FF2B5EF4-FFF2-40B4-BE49-F238E27FC236}">
                <a16:creationId xmlns:a16="http://schemas.microsoft.com/office/drawing/2014/main" id="{D0F4DB6A-05DB-F22F-B501-C743D34CD9DC}"/>
              </a:ext>
            </a:extLst>
          </p:cNvPr>
          <p:cNvSpPr/>
          <p:nvPr/>
        </p:nvSpPr>
        <p:spPr>
          <a:xfrm>
            <a:off x="10562492" y="3066687"/>
            <a:ext cx="1431636" cy="7666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34B05BAB-EB63-95FC-A8C8-570D8DE05C9E}"/>
              </a:ext>
            </a:extLst>
          </p:cNvPr>
          <p:cNvSpPr txBox="1"/>
          <p:nvPr/>
        </p:nvSpPr>
        <p:spPr>
          <a:xfrm>
            <a:off x="64122" y="2416332"/>
            <a:ext cx="2886364" cy="646331"/>
          </a:xfrm>
          <a:prstGeom prst="rect">
            <a:avLst/>
          </a:prstGeom>
          <a:noFill/>
        </p:spPr>
        <p:txBody>
          <a:bodyPr wrap="square" rtlCol="0">
            <a:spAutoFit/>
          </a:bodyPr>
          <a:lstStyle/>
          <a:p>
            <a:pPr algn="ctr"/>
            <a:r>
              <a:rPr lang="ko-KR" altLang="en-US" dirty="0"/>
              <a:t>하드웨어 디바이스</a:t>
            </a:r>
            <a:endParaRPr lang="en-US" altLang="ko-KR" dirty="0"/>
          </a:p>
          <a:p>
            <a:r>
              <a:rPr lang="en-US" altLang="ko-KR" dirty="0"/>
              <a:t>(</a:t>
            </a:r>
            <a:r>
              <a:rPr lang="ko-KR" altLang="en-US" dirty="0"/>
              <a:t>디바이스 컨트롤러 존재</a:t>
            </a:r>
            <a:r>
              <a:rPr lang="en-US" altLang="ko-KR" dirty="0"/>
              <a:t>)</a:t>
            </a:r>
            <a:endParaRPr lang="ko-KR" altLang="en-US" dirty="0"/>
          </a:p>
        </p:txBody>
      </p:sp>
      <p:sp>
        <p:nvSpPr>
          <p:cNvPr id="11" name="TextBox 10">
            <a:extLst>
              <a:ext uri="{FF2B5EF4-FFF2-40B4-BE49-F238E27FC236}">
                <a16:creationId xmlns:a16="http://schemas.microsoft.com/office/drawing/2014/main" id="{3DB96191-4D0D-3111-06F6-2FE7C4B8A422}"/>
              </a:ext>
            </a:extLst>
          </p:cNvPr>
          <p:cNvSpPr txBox="1"/>
          <p:nvPr/>
        </p:nvSpPr>
        <p:spPr>
          <a:xfrm>
            <a:off x="10337067" y="3884632"/>
            <a:ext cx="2013529" cy="369332"/>
          </a:xfrm>
          <a:prstGeom prst="rect">
            <a:avLst/>
          </a:prstGeom>
          <a:noFill/>
        </p:spPr>
        <p:txBody>
          <a:bodyPr wrap="square" rtlCol="0">
            <a:spAutoFit/>
          </a:bodyPr>
          <a:lstStyle/>
          <a:p>
            <a:r>
              <a:rPr lang="ko-KR" altLang="en-US" dirty="0"/>
              <a:t>앱</a:t>
            </a:r>
            <a:r>
              <a:rPr lang="en-US" altLang="ko-KR" dirty="0"/>
              <a:t>(</a:t>
            </a:r>
            <a:r>
              <a:rPr lang="ko-KR" altLang="en-US" dirty="0"/>
              <a:t>애플리케이션</a:t>
            </a:r>
            <a:r>
              <a:rPr lang="en-US" altLang="ko-KR" dirty="0"/>
              <a:t>)</a:t>
            </a:r>
            <a:endParaRPr lang="ko-KR" altLang="en-US" dirty="0"/>
          </a:p>
        </p:txBody>
      </p:sp>
      <p:sp>
        <p:nvSpPr>
          <p:cNvPr id="14" name="직사각형 13">
            <a:extLst>
              <a:ext uri="{FF2B5EF4-FFF2-40B4-BE49-F238E27FC236}">
                <a16:creationId xmlns:a16="http://schemas.microsoft.com/office/drawing/2014/main" id="{685E9201-FC5B-B855-E853-B8FA698D0B78}"/>
              </a:ext>
            </a:extLst>
          </p:cNvPr>
          <p:cNvSpPr/>
          <p:nvPr/>
        </p:nvSpPr>
        <p:spPr>
          <a:xfrm>
            <a:off x="6527831" y="4321392"/>
            <a:ext cx="2289694" cy="692851"/>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5E30995F-24CB-C856-2947-DF5A6EB5B4AD}"/>
              </a:ext>
            </a:extLst>
          </p:cNvPr>
          <p:cNvSpPr/>
          <p:nvPr/>
        </p:nvSpPr>
        <p:spPr>
          <a:xfrm>
            <a:off x="7099200" y="4483846"/>
            <a:ext cx="1248481" cy="367942"/>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E44662B9-AD04-554B-C7DC-AA6E1C2D22E4}"/>
              </a:ext>
            </a:extLst>
          </p:cNvPr>
          <p:cNvSpPr/>
          <p:nvPr/>
        </p:nvSpPr>
        <p:spPr>
          <a:xfrm>
            <a:off x="6548656" y="2593227"/>
            <a:ext cx="2289694" cy="775341"/>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261D61E2-A966-B996-BCA9-742839B0A716}"/>
              </a:ext>
            </a:extLst>
          </p:cNvPr>
          <p:cNvSpPr/>
          <p:nvPr/>
        </p:nvSpPr>
        <p:spPr>
          <a:xfrm>
            <a:off x="7010604" y="2795373"/>
            <a:ext cx="1425674" cy="375018"/>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직사각형 7">
            <a:extLst>
              <a:ext uri="{FF2B5EF4-FFF2-40B4-BE49-F238E27FC236}">
                <a16:creationId xmlns:a16="http://schemas.microsoft.com/office/drawing/2014/main" id="{1595F5BB-E4A8-1F59-4E1A-0F2A6B703762}"/>
              </a:ext>
            </a:extLst>
          </p:cNvPr>
          <p:cNvSpPr/>
          <p:nvPr/>
        </p:nvSpPr>
        <p:spPr>
          <a:xfrm>
            <a:off x="1667519" y="5227640"/>
            <a:ext cx="2161310" cy="64633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6802BB39-A0F1-FBEA-2FA0-E5655257170A}"/>
              </a:ext>
            </a:extLst>
          </p:cNvPr>
          <p:cNvSpPr txBox="1"/>
          <p:nvPr/>
        </p:nvSpPr>
        <p:spPr>
          <a:xfrm>
            <a:off x="2032001" y="5873971"/>
            <a:ext cx="2161310" cy="369332"/>
          </a:xfrm>
          <a:prstGeom prst="rect">
            <a:avLst/>
          </a:prstGeom>
          <a:noFill/>
        </p:spPr>
        <p:txBody>
          <a:bodyPr wrap="square" rtlCol="0">
            <a:spAutoFit/>
          </a:bodyPr>
          <a:lstStyle/>
          <a:p>
            <a:r>
              <a:rPr lang="ko-KR" altLang="en-US" dirty="0"/>
              <a:t>메인 메모리</a:t>
            </a:r>
          </a:p>
        </p:txBody>
      </p:sp>
      <p:sp>
        <p:nvSpPr>
          <p:cNvPr id="3" name="화살표: 아래쪽 2">
            <a:extLst>
              <a:ext uri="{FF2B5EF4-FFF2-40B4-BE49-F238E27FC236}">
                <a16:creationId xmlns:a16="http://schemas.microsoft.com/office/drawing/2014/main" id="{D6C5A8D5-6632-9DD5-B26B-CD59A2D9502B}"/>
              </a:ext>
            </a:extLst>
          </p:cNvPr>
          <p:cNvSpPr/>
          <p:nvPr/>
        </p:nvSpPr>
        <p:spPr>
          <a:xfrm rot="19711735">
            <a:off x="1691875" y="3658199"/>
            <a:ext cx="415616" cy="1924054"/>
          </a:xfrm>
          <a:prstGeom prst="down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a:ln w="22225">
                <a:solidFill>
                  <a:schemeClr val="accent2"/>
                </a:solidFill>
                <a:prstDash val="solid"/>
              </a:ln>
              <a:solidFill>
                <a:schemeClr val="accent2">
                  <a:lumMod val="40000"/>
                  <a:lumOff val="60000"/>
                </a:schemeClr>
              </a:solidFill>
            </a:endParaRPr>
          </a:p>
        </p:txBody>
      </p:sp>
      <p:sp>
        <p:nvSpPr>
          <p:cNvPr id="20" name="TextBox 19">
            <a:extLst>
              <a:ext uri="{FF2B5EF4-FFF2-40B4-BE49-F238E27FC236}">
                <a16:creationId xmlns:a16="http://schemas.microsoft.com/office/drawing/2014/main" id="{1C167B3E-6F40-DF01-48CA-7BCF8BC983BD}"/>
              </a:ext>
            </a:extLst>
          </p:cNvPr>
          <p:cNvSpPr txBox="1"/>
          <p:nvPr/>
        </p:nvSpPr>
        <p:spPr>
          <a:xfrm>
            <a:off x="6390229" y="5712181"/>
            <a:ext cx="3430560" cy="369332"/>
          </a:xfrm>
          <a:prstGeom prst="rect">
            <a:avLst/>
          </a:prstGeom>
          <a:noFill/>
        </p:spPr>
        <p:txBody>
          <a:bodyPr wrap="square" rtlCol="0">
            <a:spAutoFit/>
          </a:bodyPr>
          <a:lstStyle/>
          <a:p>
            <a:r>
              <a:rPr lang="ko-KR" altLang="en-US" dirty="0"/>
              <a:t>운영체제 모드</a:t>
            </a:r>
            <a:r>
              <a:rPr lang="en-US" altLang="ko-KR" dirty="0"/>
              <a:t>: </a:t>
            </a:r>
            <a:r>
              <a:rPr lang="ko-KR" altLang="en-US" dirty="0"/>
              <a:t>커널 모드</a:t>
            </a:r>
          </a:p>
        </p:txBody>
      </p:sp>
      <p:cxnSp>
        <p:nvCxnSpPr>
          <p:cNvPr id="10" name="연결선: 꺾임 9">
            <a:extLst>
              <a:ext uri="{FF2B5EF4-FFF2-40B4-BE49-F238E27FC236}">
                <a16:creationId xmlns:a16="http://schemas.microsoft.com/office/drawing/2014/main" id="{E7F70532-7E70-7DD5-6FF2-F8D2EE2EA8C4}"/>
              </a:ext>
            </a:extLst>
          </p:cNvPr>
          <p:cNvCxnSpPr>
            <a:cxnSpLocks/>
          </p:cNvCxnSpPr>
          <p:nvPr/>
        </p:nvCxnSpPr>
        <p:spPr>
          <a:xfrm>
            <a:off x="1366982" y="3519055"/>
            <a:ext cx="2265258" cy="897392"/>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1" name="직선 화살표 연결선 20">
            <a:extLst>
              <a:ext uri="{FF2B5EF4-FFF2-40B4-BE49-F238E27FC236}">
                <a16:creationId xmlns:a16="http://schemas.microsoft.com/office/drawing/2014/main" id="{EA0CAE87-8A27-573F-1000-364415576053}"/>
              </a:ext>
            </a:extLst>
          </p:cNvPr>
          <p:cNvCxnSpPr>
            <a:cxnSpLocks/>
          </p:cNvCxnSpPr>
          <p:nvPr/>
        </p:nvCxnSpPr>
        <p:spPr>
          <a:xfrm flipV="1">
            <a:off x="2551575" y="3627152"/>
            <a:ext cx="452967" cy="5292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ECFF3A74-991C-A184-AB75-999FD89B7041}"/>
              </a:ext>
            </a:extLst>
          </p:cNvPr>
          <p:cNvSpPr txBox="1"/>
          <p:nvPr/>
        </p:nvSpPr>
        <p:spPr>
          <a:xfrm>
            <a:off x="2985889" y="2980821"/>
            <a:ext cx="2677739" cy="954107"/>
          </a:xfrm>
          <a:prstGeom prst="rect">
            <a:avLst/>
          </a:prstGeom>
          <a:noFill/>
        </p:spPr>
        <p:txBody>
          <a:bodyPr wrap="square" rtlCol="0">
            <a:spAutoFit/>
          </a:bodyPr>
          <a:lstStyle/>
          <a:p>
            <a:r>
              <a:rPr lang="ko-KR" altLang="en-US" sz="1400" dirty="0"/>
              <a:t>메모리에 적재한 후</a:t>
            </a:r>
            <a:r>
              <a:rPr lang="en-US" altLang="ko-KR" sz="1400" dirty="0"/>
              <a:t>, </a:t>
            </a:r>
            <a:r>
              <a:rPr lang="ko-KR" altLang="en-US" sz="1400" dirty="0"/>
              <a:t>컨트롤러가 앱 요청작업이 </a:t>
            </a:r>
            <a:r>
              <a:rPr lang="ko-KR" altLang="en-US" sz="1400" dirty="0" err="1"/>
              <a:t>완료됬다는</a:t>
            </a:r>
            <a:r>
              <a:rPr lang="ko-KR" altLang="en-US" sz="1400" dirty="0"/>
              <a:t> 신호인</a:t>
            </a:r>
            <a:r>
              <a:rPr lang="en-US" altLang="ko-KR" sz="1400" dirty="0"/>
              <a:t>, ‘</a:t>
            </a:r>
            <a:r>
              <a:rPr lang="ko-KR" altLang="en-US" sz="1400" dirty="0"/>
              <a:t>하드웨어 인터럽트</a:t>
            </a:r>
            <a:r>
              <a:rPr lang="en-US" altLang="ko-KR" sz="1400" dirty="0"/>
              <a:t>’</a:t>
            </a:r>
            <a:r>
              <a:rPr lang="ko-KR" altLang="en-US" sz="1400" dirty="0"/>
              <a:t>를 발생시킴</a:t>
            </a:r>
          </a:p>
        </p:txBody>
      </p:sp>
      <p:sp>
        <p:nvSpPr>
          <p:cNvPr id="28" name="TextBox 27">
            <a:extLst>
              <a:ext uri="{FF2B5EF4-FFF2-40B4-BE49-F238E27FC236}">
                <a16:creationId xmlns:a16="http://schemas.microsoft.com/office/drawing/2014/main" id="{B681B1A2-0A83-1DFB-30E4-4CAC14DED9E1}"/>
              </a:ext>
            </a:extLst>
          </p:cNvPr>
          <p:cNvSpPr txBox="1"/>
          <p:nvPr/>
        </p:nvSpPr>
        <p:spPr>
          <a:xfrm>
            <a:off x="3632240" y="4321392"/>
            <a:ext cx="2161310" cy="369332"/>
          </a:xfrm>
          <a:prstGeom prst="rect">
            <a:avLst/>
          </a:prstGeom>
          <a:noFill/>
        </p:spPr>
        <p:txBody>
          <a:bodyPr wrap="square" rtlCol="0">
            <a:spAutoFit/>
          </a:bodyPr>
          <a:lstStyle/>
          <a:p>
            <a:r>
              <a:rPr lang="ko-KR" altLang="en-US"/>
              <a:t>하드웨어 인터럽트</a:t>
            </a:r>
          </a:p>
        </p:txBody>
      </p:sp>
    </p:spTree>
    <p:extLst>
      <p:ext uri="{BB962C8B-B14F-4D97-AF65-F5344CB8AC3E}">
        <p14:creationId xmlns:p14="http://schemas.microsoft.com/office/powerpoint/2010/main" val="3045095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원형: 비어 있음 26">
            <a:extLst>
              <a:ext uri="{FF2B5EF4-FFF2-40B4-BE49-F238E27FC236}">
                <a16:creationId xmlns:a16="http://schemas.microsoft.com/office/drawing/2014/main" id="{2F60789C-C7BF-1280-AB31-F2304BE02537}"/>
              </a:ext>
            </a:extLst>
          </p:cNvPr>
          <p:cNvSpPr/>
          <p:nvPr/>
        </p:nvSpPr>
        <p:spPr>
          <a:xfrm>
            <a:off x="4219770" y="4096946"/>
            <a:ext cx="914690" cy="964791"/>
          </a:xfrm>
          <a:prstGeom prst="donu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2" name="직사각형 11">
            <a:extLst>
              <a:ext uri="{FF2B5EF4-FFF2-40B4-BE49-F238E27FC236}">
                <a16:creationId xmlns:a16="http://schemas.microsoft.com/office/drawing/2014/main" id="{A144C7BF-A44A-D404-F5D0-C6A5E346AE29}"/>
              </a:ext>
            </a:extLst>
          </p:cNvPr>
          <p:cNvSpPr/>
          <p:nvPr/>
        </p:nvSpPr>
        <p:spPr>
          <a:xfrm>
            <a:off x="6070351" y="2249119"/>
            <a:ext cx="3581256" cy="3332349"/>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7F0327CE-C346-8A35-D831-273E53A4184A}"/>
              </a:ext>
            </a:extLst>
          </p:cNvPr>
          <p:cNvSpPr>
            <a:spLocks noGrp="1"/>
          </p:cNvSpPr>
          <p:nvPr>
            <p:ph type="title"/>
          </p:nvPr>
        </p:nvSpPr>
        <p:spPr>
          <a:xfrm>
            <a:off x="1132429" y="362546"/>
            <a:ext cx="10515600" cy="1325563"/>
          </a:xfrm>
        </p:spPr>
        <p:txBody>
          <a:bodyPr>
            <a:normAutofit/>
          </a:bodyPr>
          <a:lstStyle/>
          <a:p>
            <a:pPr algn="ctr"/>
            <a:r>
              <a:rPr lang="ko-KR" altLang="en-US" sz="2800" dirty="0"/>
              <a:t>앱에서 사용자 요구를 들어줄 때 일어나는 일</a:t>
            </a:r>
            <a:r>
              <a:rPr lang="en-US" altLang="ko-KR" sz="2800" dirty="0"/>
              <a:t>(</a:t>
            </a:r>
            <a:r>
              <a:rPr lang="ko-KR" altLang="en-US" sz="2800" dirty="0"/>
              <a:t>일반</a:t>
            </a:r>
            <a:r>
              <a:rPr lang="en-US" altLang="ko-KR" sz="2800" dirty="0"/>
              <a:t>-1)</a:t>
            </a:r>
            <a:endParaRPr lang="ko-KR" altLang="en-US" sz="2800" dirty="0"/>
          </a:p>
        </p:txBody>
      </p:sp>
      <p:sp>
        <p:nvSpPr>
          <p:cNvPr id="4" name="타원 3">
            <a:extLst>
              <a:ext uri="{FF2B5EF4-FFF2-40B4-BE49-F238E27FC236}">
                <a16:creationId xmlns:a16="http://schemas.microsoft.com/office/drawing/2014/main" id="{B0396086-C604-AA8E-3FDE-3237293EBF1C}"/>
              </a:ext>
            </a:extLst>
          </p:cNvPr>
          <p:cNvSpPr/>
          <p:nvPr/>
        </p:nvSpPr>
        <p:spPr>
          <a:xfrm>
            <a:off x="665459" y="3084945"/>
            <a:ext cx="951346" cy="10067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3D985D4A-2E4B-00E8-4BF4-DCEDD1190A11}"/>
              </a:ext>
            </a:extLst>
          </p:cNvPr>
          <p:cNvSpPr/>
          <p:nvPr/>
        </p:nvSpPr>
        <p:spPr>
          <a:xfrm>
            <a:off x="6403067" y="2462514"/>
            <a:ext cx="2627011" cy="2844236"/>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사각형: 둥근 모서리 5">
            <a:extLst>
              <a:ext uri="{FF2B5EF4-FFF2-40B4-BE49-F238E27FC236}">
                <a16:creationId xmlns:a16="http://schemas.microsoft.com/office/drawing/2014/main" id="{D0F4DB6A-05DB-F22F-B501-C743D34CD9DC}"/>
              </a:ext>
            </a:extLst>
          </p:cNvPr>
          <p:cNvSpPr/>
          <p:nvPr/>
        </p:nvSpPr>
        <p:spPr>
          <a:xfrm>
            <a:off x="10562492" y="3066687"/>
            <a:ext cx="1431636" cy="7666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34B05BAB-EB63-95FC-A8C8-570D8DE05C9E}"/>
              </a:ext>
            </a:extLst>
          </p:cNvPr>
          <p:cNvSpPr txBox="1"/>
          <p:nvPr/>
        </p:nvSpPr>
        <p:spPr>
          <a:xfrm>
            <a:off x="64122" y="2416332"/>
            <a:ext cx="2886364" cy="646331"/>
          </a:xfrm>
          <a:prstGeom prst="rect">
            <a:avLst/>
          </a:prstGeom>
          <a:noFill/>
        </p:spPr>
        <p:txBody>
          <a:bodyPr wrap="square" rtlCol="0">
            <a:spAutoFit/>
          </a:bodyPr>
          <a:lstStyle/>
          <a:p>
            <a:pPr algn="ctr"/>
            <a:r>
              <a:rPr lang="ko-KR" altLang="en-US" dirty="0"/>
              <a:t>하드웨어 디바이스</a:t>
            </a:r>
            <a:endParaRPr lang="en-US" altLang="ko-KR" dirty="0"/>
          </a:p>
          <a:p>
            <a:r>
              <a:rPr lang="en-US" altLang="ko-KR" dirty="0"/>
              <a:t>(</a:t>
            </a:r>
            <a:r>
              <a:rPr lang="ko-KR" altLang="en-US" dirty="0"/>
              <a:t>디바이스 컨트롤러 존재</a:t>
            </a:r>
            <a:r>
              <a:rPr lang="en-US" altLang="ko-KR" dirty="0"/>
              <a:t>)</a:t>
            </a:r>
            <a:endParaRPr lang="ko-KR" altLang="en-US" dirty="0"/>
          </a:p>
        </p:txBody>
      </p:sp>
      <p:sp>
        <p:nvSpPr>
          <p:cNvPr id="11" name="TextBox 10">
            <a:extLst>
              <a:ext uri="{FF2B5EF4-FFF2-40B4-BE49-F238E27FC236}">
                <a16:creationId xmlns:a16="http://schemas.microsoft.com/office/drawing/2014/main" id="{3DB96191-4D0D-3111-06F6-2FE7C4B8A422}"/>
              </a:ext>
            </a:extLst>
          </p:cNvPr>
          <p:cNvSpPr txBox="1"/>
          <p:nvPr/>
        </p:nvSpPr>
        <p:spPr>
          <a:xfrm>
            <a:off x="10337067" y="3884632"/>
            <a:ext cx="2013529" cy="369332"/>
          </a:xfrm>
          <a:prstGeom prst="rect">
            <a:avLst/>
          </a:prstGeom>
          <a:noFill/>
        </p:spPr>
        <p:txBody>
          <a:bodyPr wrap="square" rtlCol="0">
            <a:spAutoFit/>
          </a:bodyPr>
          <a:lstStyle/>
          <a:p>
            <a:r>
              <a:rPr lang="ko-KR" altLang="en-US" dirty="0"/>
              <a:t>앱</a:t>
            </a:r>
            <a:r>
              <a:rPr lang="en-US" altLang="ko-KR" dirty="0"/>
              <a:t>(</a:t>
            </a:r>
            <a:r>
              <a:rPr lang="ko-KR" altLang="en-US" dirty="0"/>
              <a:t>애플리케이션</a:t>
            </a:r>
            <a:r>
              <a:rPr lang="en-US" altLang="ko-KR" dirty="0"/>
              <a:t>)</a:t>
            </a:r>
            <a:endParaRPr lang="ko-KR" altLang="en-US" dirty="0"/>
          </a:p>
        </p:txBody>
      </p:sp>
      <p:sp>
        <p:nvSpPr>
          <p:cNvPr id="14" name="직사각형 13">
            <a:extLst>
              <a:ext uri="{FF2B5EF4-FFF2-40B4-BE49-F238E27FC236}">
                <a16:creationId xmlns:a16="http://schemas.microsoft.com/office/drawing/2014/main" id="{685E9201-FC5B-B855-E853-B8FA698D0B78}"/>
              </a:ext>
            </a:extLst>
          </p:cNvPr>
          <p:cNvSpPr/>
          <p:nvPr/>
        </p:nvSpPr>
        <p:spPr>
          <a:xfrm>
            <a:off x="6527831" y="4321392"/>
            <a:ext cx="2289694" cy="692851"/>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5E30995F-24CB-C856-2947-DF5A6EB5B4AD}"/>
              </a:ext>
            </a:extLst>
          </p:cNvPr>
          <p:cNvSpPr/>
          <p:nvPr/>
        </p:nvSpPr>
        <p:spPr>
          <a:xfrm>
            <a:off x="7099200" y="4483846"/>
            <a:ext cx="1248481" cy="367942"/>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E44662B9-AD04-554B-C7DC-AA6E1C2D22E4}"/>
              </a:ext>
            </a:extLst>
          </p:cNvPr>
          <p:cNvSpPr/>
          <p:nvPr/>
        </p:nvSpPr>
        <p:spPr>
          <a:xfrm>
            <a:off x="6548656" y="2593227"/>
            <a:ext cx="2289694" cy="775341"/>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261D61E2-A966-B996-BCA9-742839B0A716}"/>
              </a:ext>
            </a:extLst>
          </p:cNvPr>
          <p:cNvSpPr/>
          <p:nvPr/>
        </p:nvSpPr>
        <p:spPr>
          <a:xfrm>
            <a:off x="7010604" y="2795373"/>
            <a:ext cx="1425674" cy="375018"/>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직사각형 7">
            <a:extLst>
              <a:ext uri="{FF2B5EF4-FFF2-40B4-BE49-F238E27FC236}">
                <a16:creationId xmlns:a16="http://schemas.microsoft.com/office/drawing/2014/main" id="{1595F5BB-E4A8-1F59-4E1A-0F2A6B703762}"/>
              </a:ext>
            </a:extLst>
          </p:cNvPr>
          <p:cNvSpPr/>
          <p:nvPr/>
        </p:nvSpPr>
        <p:spPr>
          <a:xfrm>
            <a:off x="1667519" y="5227640"/>
            <a:ext cx="2161310" cy="64633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6802BB39-A0F1-FBEA-2FA0-E5655257170A}"/>
              </a:ext>
            </a:extLst>
          </p:cNvPr>
          <p:cNvSpPr txBox="1"/>
          <p:nvPr/>
        </p:nvSpPr>
        <p:spPr>
          <a:xfrm>
            <a:off x="2032001" y="5873971"/>
            <a:ext cx="2161310" cy="369332"/>
          </a:xfrm>
          <a:prstGeom prst="rect">
            <a:avLst/>
          </a:prstGeom>
          <a:noFill/>
        </p:spPr>
        <p:txBody>
          <a:bodyPr wrap="square" rtlCol="0">
            <a:spAutoFit/>
          </a:bodyPr>
          <a:lstStyle/>
          <a:p>
            <a:r>
              <a:rPr lang="ko-KR" altLang="en-US" dirty="0"/>
              <a:t>메인 메모리</a:t>
            </a:r>
          </a:p>
        </p:txBody>
      </p:sp>
      <p:sp>
        <p:nvSpPr>
          <p:cNvPr id="3" name="화살표: 아래쪽 2">
            <a:extLst>
              <a:ext uri="{FF2B5EF4-FFF2-40B4-BE49-F238E27FC236}">
                <a16:creationId xmlns:a16="http://schemas.microsoft.com/office/drawing/2014/main" id="{D6C5A8D5-6632-9DD5-B26B-CD59A2D9502B}"/>
              </a:ext>
            </a:extLst>
          </p:cNvPr>
          <p:cNvSpPr/>
          <p:nvPr/>
        </p:nvSpPr>
        <p:spPr>
          <a:xfrm rot="19711735">
            <a:off x="1691875" y="3658199"/>
            <a:ext cx="415616" cy="1924054"/>
          </a:xfrm>
          <a:prstGeom prst="down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a:ln w="22225">
                <a:solidFill>
                  <a:schemeClr val="accent2"/>
                </a:solidFill>
                <a:prstDash val="solid"/>
              </a:ln>
              <a:solidFill>
                <a:schemeClr val="accent2">
                  <a:lumMod val="40000"/>
                  <a:lumOff val="60000"/>
                </a:schemeClr>
              </a:solidFill>
            </a:endParaRPr>
          </a:p>
        </p:txBody>
      </p:sp>
      <p:sp>
        <p:nvSpPr>
          <p:cNvPr id="20" name="TextBox 19">
            <a:extLst>
              <a:ext uri="{FF2B5EF4-FFF2-40B4-BE49-F238E27FC236}">
                <a16:creationId xmlns:a16="http://schemas.microsoft.com/office/drawing/2014/main" id="{1C167B3E-6F40-DF01-48CA-7BCF8BC983BD}"/>
              </a:ext>
            </a:extLst>
          </p:cNvPr>
          <p:cNvSpPr txBox="1"/>
          <p:nvPr/>
        </p:nvSpPr>
        <p:spPr>
          <a:xfrm>
            <a:off x="6390229" y="5712181"/>
            <a:ext cx="3430560" cy="369332"/>
          </a:xfrm>
          <a:prstGeom prst="rect">
            <a:avLst/>
          </a:prstGeom>
          <a:noFill/>
        </p:spPr>
        <p:txBody>
          <a:bodyPr wrap="square" rtlCol="0">
            <a:spAutoFit/>
          </a:bodyPr>
          <a:lstStyle/>
          <a:p>
            <a:r>
              <a:rPr lang="ko-KR" altLang="en-US" dirty="0"/>
              <a:t>운영체제 모드</a:t>
            </a:r>
            <a:r>
              <a:rPr lang="en-US" altLang="ko-KR" dirty="0"/>
              <a:t>: </a:t>
            </a:r>
            <a:r>
              <a:rPr lang="ko-KR" altLang="en-US" dirty="0"/>
              <a:t>커널 모드</a:t>
            </a:r>
          </a:p>
        </p:txBody>
      </p:sp>
      <p:cxnSp>
        <p:nvCxnSpPr>
          <p:cNvPr id="10" name="연결선: 꺾임 9">
            <a:extLst>
              <a:ext uri="{FF2B5EF4-FFF2-40B4-BE49-F238E27FC236}">
                <a16:creationId xmlns:a16="http://schemas.microsoft.com/office/drawing/2014/main" id="{E7F70532-7E70-7DD5-6FF2-F8D2EE2EA8C4}"/>
              </a:ext>
            </a:extLst>
          </p:cNvPr>
          <p:cNvCxnSpPr>
            <a:cxnSpLocks/>
          </p:cNvCxnSpPr>
          <p:nvPr/>
        </p:nvCxnSpPr>
        <p:spPr>
          <a:xfrm>
            <a:off x="1366982" y="3519055"/>
            <a:ext cx="2265258" cy="897392"/>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28" name="TextBox 27">
            <a:extLst>
              <a:ext uri="{FF2B5EF4-FFF2-40B4-BE49-F238E27FC236}">
                <a16:creationId xmlns:a16="http://schemas.microsoft.com/office/drawing/2014/main" id="{B681B1A2-0A83-1DFB-30E4-4CAC14DED9E1}"/>
              </a:ext>
            </a:extLst>
          </p:cNvPr>
          <p:cNvSpPr txBox="1"/>
          <p:nvPr/>
        </p:nvSpPr>
        <p:spPr>
          <a:xfrm>
            <a:off x="3632240" y="4321392"/>
            <a:ext cx="2161310" cy="369332"/>
          </a:xfrm>
          <a:prstGeom prst="rect">
            <a:avLst/>
          </a:prstGeom>
          <a:noFill/>
        </p:spPr>
        <p:txBody>
          <a:bodyPr wrap="square" rtlCol="0">
            <a:spAutoFit/>
          </a:bodyPr>
          <a:lstStyle/>
          <a:p>
            <a:r>
              <a:rPr lang="ko-KR" altLang="en-US" dirty="0"/>
              <a:t>하드웨어 인터럽트</a:t>
            </a:r>
          </a:p>
        </p:txBody>
      </p:sp>
      <p:cxnSp>
        <p:nvCxnSpPr>
          <p:cNvPr id="13" name="직선 화살표 연결선 12">
            <a:extLst>
              <a:ext uri="{FF2B5EF4-FFF2-40B4-BE49-F238E27FC236}">
                <a16:creationId xmlns:a16="http://schemas.microsoft.com/office/drawing/2014/main" id="{3B73D066-99D4-CF14-6635-37EB324EB018}"/>
              </a:ext>
            </a:extLst>
          </p:cNvPr>
          <p:cNvCxnSpPr>
            <a:cxnSpLocks/>
          </p:cNvCxnSpPr>
          <p:nvPr/>
        </p:nvCxnSpPr>
        <p:spPr>
          <a:xfrm flipH="1" flipV="1">
            <a:off x="5588000" y="4483846"/>
            <a:ext cx="1717964" cy="10662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9" name="직선 화살표 연결선 18">
            <a:extLst>
              <a:ext uri="{FF2B5EF4-FFF2-40B4-BE49-F238E27FC236}">
                <a16:creationId xmlns:a16="http://schemas.microsoft.com/office/drawing/2014/main" id="{56ABE829-30CC-735E-04EB-2240C2F84B1B}"/>
              </a:ext>
            </a:extLst>
          </p:cNvPr>
          <p:cNvCxnSpPr/>
          <p:nvPr/>
        </p:nvCxnSpPr>
        <p:spPr>
          <a:xfrm flipH="1" flipV="1">
            <a:off x="5484189" y="3511539"/>
            <a:ext cx="415637" cy="9647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643BD6ED-527A-5F01-4A27-9AD15354A452}"/>
              </a:ext>
            </a:extLst>
          </p:cNvPr>
          <p:cNvSpPr txBox="1"/>
          <p:nvPr/>
        </p:nvSpPr>
        <p:spPr>
          <a:xfrm>
            <a:off x="3166536" y="2970254"/>
            <a:ext cx="3070173" cy="738664"/>
          </a:xfrm>
          <a:prstGeom prst="rect">
            <a:avLst/>
          </a:prstGeom>
          <a:noFill/>
        </p:spPr>
        <p:txBody>
          <a:bodyPr wrap="square" rtlCol="0">
            <a:spAutoFit/>
          </a:bodyPr>
          <a:lstStyle/>
          <a:p>
            <a:r>
              <a:rPr lang="ko-KR" altLang="en-US" sz="1400" dirty="0"/>
              <a:t>커널이 해당 하드웨어 인터럽트에 맞는 인터럽트 </a:t>
            </a:r>
            <a:r>
              <a:rPr lang="ko-KR" altLang="en-US" sz="1400" dirty="0" err="1"/>
              <a:t>핸들러를</a:t>
            </a:r>
            <a:r>
              <a:rPr lang="ko-KR" altLang="en-US" sz="1400" dirty="0"/>
              <a:t> 호출해서</a:t>
            </a:r>
            <a:r>
              <a:rPr lang="en-US" altLang="ko-KR" sz="1400" dirty="0"/>
              <a:t>, </a:t>
            </a:r>
            <a:r>
              <a:rPr lang="ko-KR" altLang="en-US" sz="1400" dirty="0"/>
              <a:t>인터럽트 처리</a:t>
            </a:r>
          </a:p>
        </p:txBody>
      </p:sp>
    </p:spTree>
    <p:extLst>
      <p:ext uri="{BB962C8B-B14F-4D97-AF65-F5344CB8AC3E}">
        <p14:creationId xmlns:p14="http://schemas.microsoft.com/office/powerpoint/2010/main" val="3314356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23C21D-2A72-651B-C714-0E341EB145B0}"/>
              </a:ext>
            </a:extLst>
          </p:cNvPr>
          <p:cNvSpPr>
            <a:spLocks noGrp="1"/>
          </p:cNvSpPr>
          <p:nvPr>
            <p:ph type="title"/>
          </p:nvPr>
        </p:nvSpPr>
        <p:spPr/>
        <p:txBody>
          <a:bodyPr>
            <a:normAutofit/>
          </a:bodyPr>
          <a:lstStyle/>
          <a:p>
            <a:pPr algn="ctr"/>
            <a:r>
              <a:rPr lang="ko-KR" altLang="en-US" sz="2800" dirty="0"/>
              <a:t>인터럽트 </a:t>
            </a:r>
            <a:r>
              <a:rPr lang="ko-KR" altLang="en-US" sz="2800" dirty="0" err="1"/>
              <a:t>핸들러</a:t>
            </a:r>
            <a:r>
              <a:rPr lang="ko-KR" altLang="en-US" sz="2800" dirty="0"/>
              <a:t> 자세히 알기</a:t>
            </a:r>
          </a:p>
        </p:txBody>
      </p:sp>
      <p:sp>
        <p:nvSpPr>
          <p:cNvPr id="5" name="TextBox 4">
            <a:extLst>
              <a:ext uri="{FF2B5EF4-FFF2-40B4-BE49-F238E27FC236}">
                <a16:creationId xmlns:a16="http://schemas.microsoft.com/office/drawing/2014/main" id="{33F68AA6-3D57-7317-2070-BF4F69F02540}"/>
              </a:ext>
            </a:extLst>
          </p:cNvPr>
          <p:cNvSpPr txBox="1"/>
          <p:nvPr/>
        </p:nvSpPr>
        <p:spPr>
          <a:xfrm>
            <a:off x="369455" y="1524000"/>
            <a:ext cx="11314545" cy="2947282"/>
          </a:xfrm>
          <a:prstGeom prst="rect">
            <a:avLst/>
          </a:prstGeom>
          <a:noFill/>
        </p:spPr>
        <p:txBody>
          <a:bodyPr wrap="square" rtlCol="0">
            <a:spAutoFit/>
          </a:bodyPr>
          <a:lstStyle/>
          <a:p>
            <a:pPr>
              <a:lnSpc>
                <a:spcPct val="150000"/>
              </a:lnSpc>
            </a:pPr>
            <a:r>
              <a:rPr lang="ko-KR" altLang="en-US" dirty="0"/>
              <a:t>앞 슬라이드에서 인터럽트 </a:t>
            </a:r>
            <a:r>
              <a:rPr lang="ko-KR" altLang="en-US" dirty="0" err="1"/>
              <a:t>핸들러가</a:t>
            </a:r>
            <a:r>
              <a:rPr lang="ko-KR" altLang="en-US" dirty="0"/>
              <a:t> 묘사한 것은</a:t>
            </a:r>
            <a:r>
              <a:rPr lang="en-US" altLang="ko-KR" dirty="0"/>
              <a:t>, </a:t>
            </a:r>
            <a:r>
              <a:rPr lang="ko-KR" altLang="en-US" dirty="0"/>
              <a:t>사실 여러 종류의 인터럽트 </a:t>
            </a:r>
            <a:r>
              <a:rPr lang="ko-KR" altLang="en-US" dirty="0" err="1"/>
              <a:t>핸들러와</a:t>
            </a:r>
            <a:r>
              <a:rPr lang="ko-KR" altLang="en-US" dirty="0"/>
              <a:t> 각 </a:t>
            </a:r>
            <a:r>
              <a:rPr lang="ko-KR" altLang="en-US" dirty="0" err="1"/>
              <a:t>핸들러의</a:t>
            </a:r>
            <a:r>
              <a:rPr lang="ko-KR" altLang="en-US" dirty="0"/>
              <a:t> 주소를 알고 있는 인터럽트 벡터를 하나로 묶은 것이다</a:t>
            </a:r>
            <a:r>
              <a:rPr lang="en-US" altLang="ko-KR" dirty="0"/>
              <a:t>. (</a:t>
            </a:r>
            <a:r>
              <a:rPr lang="ko-KR" altLang="en-US" dirty="0"/>
              <a:t>정확히 하드웨어 인터럽트를 어떻게 처리하는 지는 이 부분에서는 자세히 모르겠다</a:t>
            </a:r>
            <a:r>
              <a:rPr lang="en-US" altLang="ko-KR" dirty="0"/>
              <a:t>.) </a:t>
            </a:r>
            <a:r>
              <a:rPr lang="ko-KR" altLang="en-US" dirty="0"/>
              <a:t>다음 슬라이드에 좀 더 자세히 묘사되어 있다</a:t>
            </a:r>
            <a:r>
              <a:rPr lang="en-US" altLang="ko-KR" dirty="0"/>
              <a:t>.</a:t>
            </a:r>
          </a:p>
          <a:p>
            <a:pPr>
              <a:lnSpc>
                <a:spcPct val="150000"/>
              </a:lnSpc>
            </a:pPr>
            <a:endParaRPr lang="en-US" altLang="ko-KR" dirty="0"/>
          </a:p>
          <a:p>
            <a:pPr>
              <a:lnSpc>
                <a:spcPct val="150000"/>
              </a:lnSpc>
            </a:pPr>
            <a:endParaRPr lang="en-US" altLang="ko-KR" dirty="0"/>
          </a:p>
          <a:p>
            <a:pPr>
              <a:lnSpc>
                <a:spcPct val="150000"/>
              </a:lnSpc>
            </a:pPr>
            <a:r>
              <a:rPr lang="en-US" altLang="ko-KR" dirty="0"/>
              <a:t>**</a:t>
            </a:r>
            <a:r>
              <a:rPr lang="ko-KR" altLang="en-US" dirty="0"/>
              <a:t>앞의 슬라이드에서 인터럽트에 대해 알 수 있는 것</a:t>
            </a:r>
            <a:r>
              <a:rPr lang="en-US" altLang="ko-KR" dirty="0"/>
              <a:t>: </a:t>
            </a:r>
            <a:r>
              <a:rPr lang="ko-KR" altLang="en-US" dirty="0"/>
              <a:t>사용자 요구에 따라 발생하는 소프트웨어 인터럽트와</a:t>
            </a:r>
            <a:r>
              <a:rPr lang="en-US" altLang="ko-KR" dirty="0"/>
              <a:t>, </a:t>
            </a:r>
            <a:r>
              <a:rPr lang="ko-KR" altLang="en-US" dirty="0"/>
              <a:t>처리 알림 메시지인 하드웨어 인터럽트가 여러 가지임</a:t>
            </a:r>
            <a:r>
              <a:rPr lang="en-US" altLang="ko-KR" dirty="0"/>
              <a:t>. </a:t>
            </a:r>
            <a:r>
              <a:rPr lang="ko-KR" altLang="en-US"/>
              <a:t>좀 더 공부할 것</a:t>
            </a:r>
            <a:r>
              <a:rPr lang="en-US" altLang="ko-KR"/>
              <a:t> </a:t>
            </a:r>
            <a:endParaRPr lang="ko-KR" altLang="en-US" dirty="0"/>
          </a:p>
        </p:txBody>
      </p:sp>
    </p:spTree>
    <p:extLst>
      <p:ext uri="{BB962C8B-B14F-4D97-AF65-F5344CB8AC3E}">
        <p14:creationId xmlns:p14="http://schemas.microsoft.com/office/powerpoint/2010/main" val="2605079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a:extLst>
              <a:ext uri="{FF2B5EF4-FFF2-40B4-BE49-F238E27FC236}">
                <a16:creationId xmlns:a16="http://schemas.microsoft.com/office/drawing/2014/main" id="{A144C7BF-A44A-D404-F5D0-C6A5E346AE29}"/>
              </a:ext>
            </a:extLst>
          </p:cNvPr>
          <p:cNvSpPr/>
          <p:nvPr/>
        </p:nvSpPr>
        <p:spPr>
          <a:xfrm>
            <a:off x="1496291" y="1588655"/>
            <a:ext cx="10151738" cy="44704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7F0327CE-C346-8A35-D831-273E53A4184A}"/>
              </a:ext>
            </a:extLst>
          </p:cNvPr>
          <p:cNvSpPr>
            <a:spLocks noGrp="1"/>
          </p:cNvSpPr>
          <p:nvPr>
            <p:ph type="title"/>
          </p:nvPr>
        </p:nvSpPr>
        <p:spPr>
          <a:xfrm>
            <a:off x="1132429" y="362546"/>
            <a:ext cx="10515600" cy="1325563"/>
          </a:xfrm>
        </p:spPr>
        <p:txBody>
          <a:bodyPr>
            <a:normAutofit/>
          </a:bodyPr>
          <a:lstStyle/>
          <a:p>
            <a:pPr algn="ctr"/>
            <a:r>
              <a:rPr lang="ko-KR" altLang="en-US" sz="2800" dirty="0"/>
              <a:t>인터럽트 </a:t>
            </a:r>
            <a:r>
              <a:rPr lang="ko-KR" altLang="en-US" sz="2800" dirty="0" err="1"/>
              <a:t>핸들러</a:t>
            </a:r>
            <a:r>
              <a:rPr lang="ko-KR" altLang="en-US" sz="2800" dirty="0"/>
              <a:t> 자세히 알기</a:t>
            </a:r>
          </a:p>
        </p:txBody>
      </p:sp>
      <p:sp>
        <p:nvSpPr>
          <p:cNvPr id="5" name="직사각형 4">
            <a:extLst>
              <a:ext uri="{FF2B5EF4-FFF2-40B4-BE49-F238E27FC236}">
                <a16:creationId xmlns:a16="http://schemas.microsoft.com/office/drawing/2014/main" id="{3D985D4A-2E4B-00E8-4BF4-DCEDD1190A11}"/>
              </a:ext>
            </a:extLst>
          </p:cNvPr>
          <p:cNvSpPr/>
          <p:nvPr/>
        </p:nvSpPr>
        <p:spPr>
          <a:xfrm>
            <a:off x="2083287" y="1744487"/>
            <a:ext cx="8977746" cy="3397189"/>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직사각형 13">
            <a:extLst>
              <a:ext uri="{FF2B5EF4-FFF2-40B4-BE49-F238E27FC236}">
                <a16:creationId xmlns:a16="http://schemas.microsoft.com/office/drawing/2014/main" id="{685E9201-FC5B-B855-E853-B8FA698D0B78}"/>
              </a:ext>
            </a:extLst>
          </p:cNvPr>
          <p:cNvSpPr/>
          <p:nvPr/>
        </p:nvSpPr>
        <p:spPr>
          <a:xfrm>
            <a:off x="2650837" y="3387579"/>
            <a:ext cx="8137235" cy="1309605"/>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5E30995F-24CB-C856-2947-DF5A6EB5B4AD}"/>
              </a:ext>
            </a:extLst>
          </p:cNvPr>
          <p:cNvSpPr/>
          <p:nvPr/>
        </p:nvSpPr>
        <p:spPr>
          <a:xfrm>
            <a:off x="3325090" y="3564992"/>
            <a:ext cx="471055" cy="617179"/>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E44662B9-AD04-554B-C7DC-AA6E1C2D22E4}"/>
              </a:ext>
            </a:extLst>
          </p:cNvPr>
          <p:cNvSpPr/>
          <p:nvPr/>
        </p:nvSpPr>
        <p:spPr>
          <a:xfrm>
            <a:off x="2650837" y="1939247"/>
            <a:ext cx="8044872" cy="817990"/>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261D61E2-A966-B996-BCA9-742839B0A716}"/>
              </a:ext>
            </a:extLst>
          </p:cNvPr>
          <p:cNvSpPr/>
          <p:nvPr/>
        </p:nvSpPr>
        <p:spPr>
          <a:xfrm>
            <a:off x="4402611" y="2086596"/>
            <a:ext cx="4174836" cy="455992"/>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TextBox 16">
            <a:extLst>
              <a:ext uri="{FF2B5EF4-FFF2-40B4-BE49-F238E27FC236}">
                <a16:creationId xmlns:a16="http://schemas.microsoft.com/office/drawing/2014/main" id="{E241139B-E6C0-D7D0-2335-84FE8C7478DC}"/>
              </a:ext>
            </a:extLst>
          </p:cNvPr>
          <p:cNvSpPr txBox="1"/>
          <p:nvPr/>
        </p:nvSpPr>
        <p:spPr>
          <a:xfrm>
            <a:off x="3696609" y="4268771"/>
            <a:ext cx="2084285" cy="307777"/>
          </a:xfrm>
          <a:prstGeom prst="rect">
            <a:avLst/>
          </a:prstGeom>
          <a:noFill/>
        </p:spPr>
        <p:txBody>
          <a:bodyPr wrap="square" rtlCol="0">
            <a:spAutoFit/>
          </a:bodyPr>
          <a:lstStyle/>
          <a:p>
            <a:r>
              <a:rPr lang="ko-KR" altLang="en-US" sz="1400" dirty="0"/>
              <a:t>인터럽트 </a:t>
            </a:r>
            <a:r>
              <a:rPr lang="ko-KR" altLang="en-US" sz="1400" dirty="0" err="1"/>
              <a:t>핸들러들</a:t>
            </a:r>
            <a:endParaRPr lang="ko-KR" altLang="en-US" sz="1400" dirty="0"/>
          </a:p>
        </p:txBody>
      </p:sp>
      <p:sp>
        <p:nvSpPr>
          <p:cNvPr id="19" name="TextBox 18">
            <a:extLst>
              <a:ext uri="{FF2B5EF4-FFF2-40B4-BE49-F238E27FC236}">
                <a16:creationId xmlns:a16="http://schemas.microsoft.com/office/drawing/2014/main" id="{B505E8A5-000C-DD7C-EA27-25F893FA03F4}"/>
              </a:ext>
            </a:extLst>
          </p:cNvPr>
          <p:cNvSpPr txBox="1"/>
          <p:nvPr/>
        </p:nvSpPr>
        <p:spPr>
          <a:xfrm>
            <a:off x="5660556" y="4759513"/>
            <a:ext cx="2366117" cy="307777"/>
          </a:xfrm>
          <a:prstGeom prst="rect">
            <a:avLst/>
          </a:prstGeom>
          <a:noFill/>
        </p:spPr>
        <p:txBody>
          <a:bodyPr wrap="square" rtlCol="0">
            <a:spAutoFit/>
          </a:bodyPr>
          <a:lstStyle/>
          <a:p>
            <a:r>
              <a:rPr lang="ko-KR" altLang="en-US" sz="1400" dirty="0"/>
              <a:t>디바이스 드라이버</a:t>
            </a:r>
          </a:p>
        </p:txBody>
      </p:sp>
      <p:sp>
        <p:nvSpPr>
          <p:cNvPr id="20" name="TextBox 19">
            <a:extLst>
              <a:ext uri="{FF2B5EF4-FFF2-40B4-BE49-F238E27FC236}">
                <a16:creationId xmlns:a16="http://schemas.microsoft.com/office/drawing/2014/main" id="{30212888-E148-2916-20FF-9F112BB7BEFB}"/>
              </a:ext>
            </a:extLst>
          </p:cNvPr>
          <p:cNvSpPr txBox="1"/>
          <p:nvPr/>
        </p:nvSpPr>
        <p:spPr>
          <a:xfrm>
            <a:off x="5994887" y="5198054"/>
            <a:ext cx="2253673" cy="369332"/>
          </a:xfrm>
          <a:prstGeom prst="rect">
            <a:avLst/>
          </a:prstGeom>
          <a:noFill/>
        </p:spPr>
        <p:txBody>
          <a:bodyPr wrap="square" rtlCol="0">
            <a:spAutoFit/>
          </a:bodyPr>
          <a:lstStyle/>
          <a:p>
            <a:r>
              <a:rPr lang="ko-KR" altLang="en-US" dirty="0"/>
              <a:t>커널</a:t>
            </a:r>
          </a:p>
        </p:txBody>
      </p:sp>
      <p:sp>
        <p:nvSpPr>
          <p:cNvPr id="21" name="TextBox 20">
            <a:extLst>
              <a:ext uri="{FF2B5EF4-FFF2-40B4-BE49-F238E27FC236}">
                <a16:creationId xmlns:a16="http://schemas.microsoft.com/office/drawing/2014/main" id="{BA3558D4-5C67-934A-4440-91DFEC4862E4}"/>
              </a:ext>
            </a:extLst>
          </p:cNvPr>
          <p:cNvSpPr txBox="1"/>
          <p:nvPr/>
        </p:nvSpPr>
        <p:spPr>
          <a:xfrm>
            <a:off x="5880430" y="6136196"/>
            <a:ext cx="3519054" cy="646331"/>
          </a:xfrm>
          <a:prstGeom prst="rect">
            <a:avLst/>
          </a:prstGeom>
          <a:noFill/>
        </p:spPr>
        <p:txBody>
          <a:bodyPr wrap="square" rtlCol="0">
            <a:spAutoFit/>
          </a:bodyPr>
          <a:lstStyle/>
          <a:p>
            <a:r>
              <a:rPr lang="ko-KR" altLang="en-US" dirty="0"/>
              <a:t>운영체제</a:t>
            </a:r>
            <a:endParaRPr lang="en-US" altLang="ko-KR" dirty="0"/>
          </a:p>
          <a:p>
            <a:endParaRPr lang="ko-KR" altLang="en-US" dirty="0"/>
          </a:p>
        </p:txBody>
      </p:sp>
      <p:sp>
        <p:nvSpPr>
          <p:cNvPr id="23" name="직사각형 22">
            <a:extLst>
              <a:ext uri="{FF2B5EF4-FFF2-40B4-BE49-F238E27FC236}">
                <a16:creationId xmlns:a16="http://schemas.microsoft.com/office/drawing/2014/main" id="{20A0D005-137B-3E82-90E4-B23449AF4EFB}"/>
              </a:ext>
            </a:extLst>
          </p:cNvPr>
          <p:cNvSpPr/>
          <p:nvPr/>
        </p:nvSpPr>
        <p:spPr>
          <a:xfrm>
            <a:off x="3995713" y="3564992"/>
            <a:ext cx="471055" cy="617179"/>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7" name="직사각형 26">
            <a:extLst>
              <a:ext uri="{FF2B5EF4-FFF2-40B4-BE49-F238E27FC236}">
                <a16:creationId xmlns:a16="http://schemas.microsoft.com/office/drawing/2014/main" id="{1EE785B6-2283-1D0B-91B6-0E4465CF3A5F}"/>
              </a:ext>
            </a:extLst>
          </p:cNvPr>
          <p:cNvSpPr/>
          <p:nvPr/>
        </p:nvSpPr>
        <p:spPr>
          <a:xfrm>
            <a:off x="4738752" y="3568537"/>
            <a:ext cx="471055" cy="617179"/>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8" name="직사각형 27">
            <a:extLst>
              <a:ext uri="{FF2B5EF4-FFF2-40B4-BE49-F238E27FC236}">
                <a16:creationId xmlns:a16="http://schemas.microsoft.com/office/drawing/2014/main" id="{61635DB6-E3D4-D6D7-BE5A-24F7CE9F9915}"/>
              </a:ext>
            </a:extLst>
          </p:cNvPr>
          <p:cNvSpPr/>
          <p:nvPr/>
        </p:nvSpPr>
        <p:spPr>
          <a:xfrm>
            <a:off x="5425028" y="3576318"/>
            <a:ext cx="471055" cy="617179"/>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직사각형 28">
            <a:extLst>
              <a:ext uri="{FF2B5EF4-FFF2-40B4-BE49-F238E27FC236}">
                <a16:creationId xmlns:a16="http://schemas.microsoft.com/office/drawing/2014/main" id="{66A7F4FD-0A7F-758B-C14E-576BA8D91F29}"/>
              </a:ext>
            </a:extLst>
          </p:cNvPr>
          <p:cNvSpPr/>
          <p:nvPr/>
        </p:nvSpPr>
        <p:spPr>
          <a:xfrm>
            <a:off x="6390229" y="3576318"/>
            <a:ext cx="3991444" cy="617179"/>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a:extLst>
              <a:ext uri="{FF2B5EF4-FFF2-40B4-BE49-F238E27FC236}">
                <a16:creationId xmlns:a16="http://schemas.microsoft.com/office/drawing/2014/main" id="{FF3C5C48-50FB-1294-500B-7A0C69149FC8}"/>
              </a:ext>
            </a:extLst>
          </p:cNvPr>
          <p:cNvSpPr txBox="1"/>
          <p:nvPr/>
        </p:nvSpPr>
        <p:spPr>
          <a:xfrm>
            <a:off x="6144756" y="4268770"/>
            <a:ext cx="4624356" cy="307777"/>
          </a:xfrm>
          <a:prstGeom prst="rect">
            <a:avLst/>
          </a:prstGeom>
          <a:noFill/>
        </p:spPr>
        <p:txBody>
          <a:bodyPr wrap="square" rtlCol="0">
            <a:spAutoFit/>
          </a:bodyPr>
          <a:lstStyle/>
          <a:p>
            <a:r>
              <a:rPr lang="ko-KR" altLang="en-US" sz="1400" dirty="0"/>
              <a:t>인터럽트 벡터</a:t>
            </a:r>
            <a:r>
              <a:rPr lang="en-US" altLang="ko-KR" sz="1400" dirty="0"/>
              <a:t>(</a:t>
            </a:r>
            <a:r>
              <a:rPr lang="ko-KR" altLang="en-US" sz="1400" dirty="0"/>
              <a:t>각자 인터럽트 </a:t>
            </a:r>
            <a:r>
              <a:rPr lang="ko-KR" altLang="en-US" sz="1400" dirty="0" err="1"/>
              <a:t>핸들러의</a:t>
            </a:r>
            <a:r>
              <a:rPr lang="ko-KR" altLang="en-US" sz="1400" dirty="0"/>
              <a:t> 주소 저장 공간</a:t>
            </a:r>
            <a:r>
              <a:rPr lang="en-US" altLang="ko-KR" sz="1400" dirty="0"/>
              <a:t>)</a:t>
            </a:r>
            <a:endParaRPr lang="ko-KR" altLang="en-US" sz="1400" dirty="0"/>
          </a:p>
        </p:txBody>
      </p:sp>
    </p:spTree>
    <p:extLst>
      <p:ext uri="{BB962C8B-B14F-4D97-AF65-F5344CB8AC3E}">
        <p14:creationId xmlns:p14="http://schemas.microsoft.com/office/powerpoint/2010/main" val="3235023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a:extLst>
              <a:ext uri="{FF2B5EF4-FFF2-40B4-BE49-F238E27FC236}">
                <a16:creationId xmlns:a16="http://schemas.microsoft.com/office/drawing/2014/main" id="{A144C7BF-A44A-D404-F5D0-C6A5E346AE29}"/>
              </a:ext>
            </a:extLst>
          </p:cNvPr>
          <p:cNvSpPr/>
          <p:nvPr/>
        </p:nvSpPr>
        <p:spPr>
          <a:xfrm>
            <a:off x="6234394" y="2032391"/>
            <a:ext cx="2994417" cy="300918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7F0327CE-C346-8A35-D831-273E53A4184A}"/>
              </a:ext>
            </a:extLst>
          </p:cNvPr>
          <p:cNvSpPr>
            <a:spLocks noGrp="1"/>
          </p:cNvSpPr>
          <p:nvPr>
            <p:ph type="title"/>
          </p:nvPr>
        </p:nvSpPr>
        <p:spPr>
          <a:xfrm>
            <a:off x="1132429" y="362546"/>
            <a:ext cx="10515600" cy="1325563"/>
          </a:xfrm>
        </p:spPr>
        <p:txBody>
          <a:bodyPr>
            <a:normAutofit/>
          </a:bodyPr>
          <a:lstStyle/>
          <a:p>
            <a:pPr algn="ctr"/>
            <a:r>
              <a:rPr lang="ko-KR" altLang="en-US" sz="2800" dirty="0"/>
              <a:t>앱에서 사용자 요구를 들어줄 때 일어나는 일</a:t>
            </a:r>
            <a:r>
              <a:rPr lang="en-US" altLang="ko-KR" sz="2800" dirty="0"/>
              <a:t>(</a:t>
            </a:r>
            <a:r>
              <a:rPr lang="ko-KR" altLang="en-US" sz="2800" dirty="0"/>
              <a:t>일반</a:t>
            </a:r>
            <a:r>
              <a:rPr lang="en-US" altLang="ko-KR" sz="2800" dirty="0"/>
              <a:t>-1)</a:t>
            </a:r>
            <a:endParaRPr lang="ko-KR" altLang="en-US" sz="2800" dirty="0"/>
          </a:p>
        </p:txBody>
      </p:sp>
      <p:sp>
        <p:nvSpPr>
          <p:cNvPr id="4" name="타원 3">
            <a:extLst>
              <a:ext uri="{FF2B5EF4-FFF2-40B4-BE49-F238E27FC236}">
                <a16:creationId xmlns:a16="http://schemas.microsoft.com/office/drawing/2014/main" id="{B0396086-C604-AA8E-3FDE-3237293EBF1C}"/>
              </a:ext>
            </a:extLst>
          </p:cNvPr>
          <p:cNvSpPr/>
          <p:nvPr/>
        </p:nvSpPr>
        <p:spPr>
          <a:xfrm>
            <a:off x="665459" y="3084945"/>
            <a:ext cx="951346" cy="10067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3D985D4A-2E4B-00E8-4BF4-DCEDD1190A11}"/>
              </a:ext>
            </a:extLst>
          </p:cNvPr>
          <p:cNvSpPr/>
          <p:nvPr/>
        </p:nvSpPr>
        <p:spPr>
          <a:xfrm>
            <a:off x="6414377" y="2276448"/>
            <a:ext cx="2196538" cy="2568406"/>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사각형: 둥근 모서리 5">
            <a:extLst>
              <a:ext uri="{FF2B5EF4-FFF2-40B4-BE49-F238E27FC236}">
                <a16:creationId xmlns:a16="http://schemas.microsoft.com/office/drawing/2014/main" id="{D0F4DB6A-05DB-F22F-B501-C743D34CD9DC}"/>
              </a:ext>
            </a:extLst>
          </p:cNvPr>
          <p:cNvSpPr/>
          <p:nvPr/>
        </p:nvSpPr>
        <p:spPr>
          <a:xfrm>
            <a:off x="10562492" y="3066687"/>
            <a:ext cx="1431636" cy="7666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34B05BAB-EB63-95FC-A8C8-570D8DE05C9E}"/>
              </a:ext>
            </a:extLst>
          </p:cNvPr>
          <p:cNvSpPr txBox="1"/>
          <p:nvPr/>
        </p:nvSpPr>
        <p:spPr>
          <a:xfrm>
            <a:off x="64122" y="2416332"/>
            <a:ext cx="2886364" cy="646331"/>
          </a:xfrm>
          <a:prstGeom prst="rect">
            <a:avLst/>
          </a:prstGeom>
          <a:noFill/>
        </p:spPr>
        <p:txBody>
          <a:bodyPr wrap="square" rtlCol="0">
            <a:spAutoFit/>
          </a:bodyPr>
          <a:lstStyle/>
          <a:p>
            <a:pPr algn="ctr"/>
            <a:r>
              <a:rPr lang="ko-KR" altLang="en-US" dirty="0"/>
              <a:t>하드웨어 디바이스</a:t>
            </a:r>
            <a:endParaRPr lang="en-US" altLang="ko-KR" dirty="0"/>
          </a:p>
          <a:p>
            <a:r>
              <a:rPr lang="en-US" altLang="ko-KR" dirty="0"/>
              <a:t>(</a:t>
            </a:r>
            <a:r>
              <a:rPr lang="ko-KR" altLang="en-US" dirty="0"/>
              <a:t>디바이스 컨트롤러 존재</a:t>
            </a:r>
            <a:r>
              <a:rPr lang="en-US" altLang="ko-KR" dirty="0"/>
              <a:t>)</a:t>
            </a:r>
            <a:endParaRPr lang="ko-KR" altLang="en-US" dirty="0"/>
          </a:p>
        </p:txBody>
      </p:sp>
      <p:sp>
        <p:nvSpPr>
          <p:cNvPr id="11" name="TextBox 10">
            <a:extLst>
              <a:ext uri="{FF2B5EF4-FFF2-40B4-BE49-F238E27FC236}">
                <a16:creationId xmlns:a16="http://schemas.microsoft.com/office/drawing/2014/main" id="{3DB96191-4D0D-3111-06F6-2FE7C4B8A422}"/>
              </a:ext>
            </a:extLst>
          </p:cNvPr>
          <p:cNvSpPr txBox="1"/>
          <p:nvPr/>
        </p:nvSpPr>
        <p:spPr>
          <a:xfrm>
            <a:off x="10337067" y="3884632"/>
            <a:ext cx="2013529" cy="369332"/>
          </a:xfrm>
          <a:prstGeom prst="rect">
            <a:avLst/>
          </a:prstGeom>
          <a:noFill/>
        </p:spPr>
        <p:txBody>
          <a:bodyPr wrap="square" rtlCol="0">
            <a:spAutoFit/>
          </a:bodyPr>
          <a:lstStyle/>
          <a:p>
            <a:r>
              <a:rPr lang="ko-KR" altLang="en-US" dirty="0"/>
              <a:t>앱</a:t>
            </a:r>
            <a:r>
              <a:rPr lang="en-US" altLang="ko-KR" dirty="0"/>
              <a:t>(</a:t>
            </a:r>
            <a:r>
              <a:rPr lang="ko-KR" altLang="en-US" dirty="0"/>
              <a:t>애플리케이션</a:t>
            </a:r>
            <a:r>
              <a:rPr lang="en-US" altLang="ko-KR" dirty="0"/>
              <a:t>)</a:t>
            </a:r>
            <a:endParaRPr lang="ko-KR" altLang="en-US" dirty="0"/>
          </a:p>
        </p:txBody>
      </p:sp>
      <p:sp>
        <p:nvSpPr>
          <p:cNvPr id="14" name="직사각형 13">
            <a:extLst>
              <a:ext uri="{FF2B5EF4-FFF2-40B4-BE49-F238E27FC236}">
                <a16:creationId xmlns:a16="http://schemas.microsoft.com/office/drawing/2014/main" id="{685E9201-FC5B-B855-E853-B8FA698D0B78}"/>
              </a:ext>
            </a:extLst>
          </p:cNvPr>
          <p:cNvSpPr/>
          <p:nvPr/>
        </p:nvSpPr>
        <p:spPr>
          <a:xfrm>
            <a:off x="6696419" y="4124089"/>
            <a:ext cx="1747634" cy="625659"/>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5E30995F-24CB-C856-2947-DF5A6EB5B4AD}"/>
              </a:ext>
            </a:extLst>
          </p:cNvPr>
          <p:cNvSpPr/>
          <p:nvPr/>
        </p:nvSpPr>
        <p:spPr>
          <a:xfrm>
            <a:off x="7048286" y="4270788"/>
            <a:ext cx="1043900" cy="332260"/>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E44662B9-AD04-554B-C7DC-AA6E1C2D22E4}"/>
              </a:ext>
            </a:extLst>
          </p:cNvPr>
          <p:cNvSpPr/>
          <p:nvPr/>
        </p:nvSpPr>
        <p:spPr>
          <a:xfrm>
            <a:off x="6696419" y="2542784"/>
            <a:ext cx="1747634" cy="587907"/>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261D61E2-A966-B996-BCA9-742839B0A716}"/>
              </a:ext>
            </a:extLst>
          </p:cNvPr>
          <p:cNvSpPr/>
          <p:nvPr/>
        </p:nvSpPr>
        <p:spPr>
          <a:xfrm>
            <a:off x="7003180" y="2682006"/>
            <a:ext cx="1192057" cy="338649"/>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1595F5BB-E4A8-1F59-4E1A-0F2A6B703762}"/>
              </a:ext>
            </a:extLst>
          </p:cNvPr>
          <p:cNvSpPr/>
          <p:nvPr/>
        </p:nvSpPr>
        <p:spPr>
          <a:xfrm>
            <a:off x="1667519" y="5227640"/>
            <a:ext cx="2161310" cy="64633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6802BB39-A0F1-FBEA-2FA0-E5655257170A}"/>
              </a:ext>
            </a:extLst>
          </p:cNvPr>
          <p:cNvSpPr txBox="1"/>
          <p:nvPr/>
        </p:nvSpPr>
        <p:spPr>
          <a:xfrm>
            <a:off x="2032001" y="5873971"/>
            <a:ext cx="2161310" cy="369332"/>
          </a:xfrm>
          <a:prstGeom prst="rect">
            <a:avLst/>
          </a:prstGeom>
          <a:noFill/>
        </p:spPr>
        <p:txBody>
          <a:bodyPr wrap="square" rtlCol="0">
            <a:spAutoFit/>
          </a:bodyPr>
          <a:lstStyle/>
          <a:p>
            <a:r>
              <a:rPr lang="ko-KR" altLang="en-US" dirty="0"/>
              <a:t>메인 메모리</a:t>
            </a:r>
          </a:p>
        </p:txBody>
      </p:sp>
      <p:sp>
        <p:nvSpPr>
          <p:cNvPr id="3" name="화살표: 아래쪽 2">
            <a:extLst>
              <a:ext uri="{FF2B5EF4-FFF2-40B4-BE49-F238E27FC236}">
                <a16:creationId xmlns:a16="http://schemas.microsoft.com/office/drawing/2014/main" id="{D6C5A8D5-6632-9DD5-B26B-CD59A2D9502B}"/>
              </a:ext>
            </a:extLst>
          </p:cNvPr>
          <p:cNvSpPr/>
          <p:nvPr/>
        </p:nvSpPr>
        <p:spPr>
          <a:xfrm rot="19711735">
            <a:off x="1682084" y="3660958"/>
            <a:ext cx="426184" cy="1924054"/>
          </a:xfrm>
          <a:prstGeom prst="down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a:ln w="22225">
                <a:solidFill>
                  <a:schemeClr val="accent2"/>
                </a:solidFill>
                <a:prstDash val="solid"/>
              </a:ln>
              <a:solidFill>
                <a:schemeClr val="accent2">
                  <a:lumMod val="40000"/>
                  <a:lumOff val="60000"/>
                </a:schemeClr>
              </a:solidFill>
            </a:endParaRPr>
          </a:p>
        </p:txBody>
      </p:sp>
      <p:sp>
        <p:nvSpPr>
          <p:cNvPr id="9" name="이등변 삼각형 8">
            <a:extLst>
              <a:ext uri="{FF2B5EF4-FFF2-40B4-BE49-F238E27FC236}">
                <a16:creationId xmlns:a16="http://schemas.microsoft.com/office/drawing/2014/main" id="{29287347-92E2-4243-D60E-E232EC4EF8B1}"/>
              </a:ext>
            </a:extLst>
          </p:cNvPr>
          <p:cNvSpPr/>
          <p:nvPr/>
        </p:nvSpPr>
        <p:spPr>
          <a:xfrm>
            <a:off x="5165248" y="5522989"/>
            <a:ext cx="819915" cy="701964"/>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529DC30E-3643-CE07-F5C9-F148C56480CF}"/>
              </a:ext>
            </a:extLst>
          </p:cNvPr>
          <p:cNvSpPr txBox="1"/>
          <p:nvPr/>
        </p:nvSpPr>
        <p:spPr>
          <a:xfrm>
            <a:off x="4951826" y="6243303"/>
            <a:ext cx="1246758" cy="369332"/>
          </a:xfrm>
          <a:prstGeom prst="rect">
            <a:avLst/>
          </a:prstGeom>
          <a:noFill/>
        </p:spPr>
        <p:txBody>
          <a:bodyPr wrap="square" rtlCol="0">
            <a:spAutoFit/>
          </a:bodyPr>
          <a:lstStyle/>
          <a:p>
            <a:pPr algn="ctr"/>
            <a:r>
              <a:rPr lang="en-US" altLang="ko-KR" dirty="0"/>
              <a:t>CPU</a:t>
            </a:r>
            <a:endParaRPr lang="ko-KR" altLang="en-US" dirty="0"/>
          </a:p>
        </p:txBody>
      </p:sp>
      <p:sp>
        <p:nvSpPr>
          <p:cNvPr id="13" name="화살표: 오른쪽 12">
            <a:extLst>
              <a:ext uri="{FF2B5EF4-FFF2-40B4-BE49-F238E27FC236}">
                <a16:creationId xmlns:a16="http://schemas.microsoft.com/office/drawing/2014/main" id="{CE2A0294-0609-1EF6-D6F1-961772061393}"/>
              </a:ext>
            </a:extLst>
          </p:cNvPr>
          <p:cNvSpPr/>
          <p:nvPr/>
        </p:nvSpPr>
        <p:spPr>
          <a:xfrm rot="834538">
            <a:off x="3641211" y="5527205"/>
            <a:ext cx="1833162" cy="33641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 name="직선 화살표 연결선 19">
            <a:extLst>
              <a:ext uri="{FF2B5EF4-FFF2-40B4-BE49-F238E27FC236}">
                <a16:creationId xmlns:a16="http://schemas.microsoft.com/office/drawing/2014/main" id="{4A62AEB0-BBB8-97CC-32AF-645056C108D8}"/>
              </a:ext>
            </a:extLst>
          </p:cNvPr>
          <p:cNvCxnSpPr>
            <a:cxnSpLocks/>
          </p:cNvCxnSpPr>
          <p:nvPr/>
        </p:nvCxnSpPr>
        <p:spPr>
          <a:xfrm flipH="1" flipV="1">
            <a:off x="4449743" y="4603048"/>
            <a:ext cx="142697" cy="10615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C6949D60-646A-A7D7-5002-2E4F39898925}"/>
              </a:ext>
            </a:extLst>
          </p:cNvPr>
          <p:cNvSpPr txBox="1"/>
          <p:nvPr/>
        </p:nvSpPr>
        <p:spPr>
          <a:xfrm>
            <a:off x="3266200" y="3662424"/>
            <a:ext cx="2382982" cy="923330"/>
          </a:xfrm>
          <a:prstGeom prst="rect">
            <a:avLst/>
          </a:prstGeom>
          <a:noFill/>
        </p:spPr>
        <p:txBody>
          <a:bodyPr wrap="square" rtlCol="0">
            <a:spAutoFit/>
          </a:bodyPr>
          <a:lstStyle/>
          <a:p>
            <a:r>
              <a:rPr lang="ko-KR" altLang="en-US" dirty="0"/>
              <a:t>운영체제의 도움으로 메인 메모리에서 </a:t>
            </a:r>
            <a:r>
              <a:rPr lang="en-US" altLang="ko-KR" dirty="0"/>
              <a:t>CPU</a:t>
            </a:r>
            <a:r>
              <a:rPr lang="ko-KR" altLang="en-US" dirty="0"/>
              <a:t>로 처리 결과가 이동</a:t>
            </a:r>
          </a:p>
        </p:txBody>
      </p:sp>
      <p:sp>
        <p:nvSpPr>
          <p:cNvPr id="24" name="TextBox 23">
            <a:extLst>
              <a:ext uri="{FF2B5EF4-FFF2-40B4-BE49-F238E27FC236}">
                <a16:creationId xmlns:a16="http://schemas.microsoft.com/office/drawing/2014/main" id="{D6EB5E91-0646-B3DC-0315-412CDAF3A8F5}"/>
              </a:ext>
            </a:extLst>
          </p:cNvPr>
          <p:cNvSpPr txBox="1"/>
          <p:nvPr/>
        </p:nvSpPr>
        <p:spPr>
          <a:xfrm>
            <a:off x="6304567" y="5227640"/>
            <a:ext cx="3430560" cy="369332"/>
          </a:xfrm>
          <a:prstGeom prst="rect">
            <a:avLst/>
          </a:prstGeom>
          <a:noFill/>
        </p:spPr>
        <p:txBody>
          <a:bodyPr wrap="square" rtlCol="0">
            <a:spAutoFit/>
          </a:bodyPr>
          <a:lstStyle/>
          <a:p>
            <a:r>
              <a:rPr lang="ko-KR" altLang="en-US" dirty="0"/>
              <a:t>운영체제 모드</a:t>
            </a:r>
            <a:r>
              <a:rPr lang="en-US" altLang="ko-KR" dirty="0"/>
              <a:t>: </a:t>
            </a:r>
            <a:r>
              <a:rPr lang="ko-KR" altLang="en-US" dirty="0"/>
              <a:t>커널 모드</a:t>
            </a:r>
          </a:p>
        </p:txBody>
      </p:sp>
    </p:spTree>
    <p:extLst>
      <p:ext uri="{BB962C8B-B14F-4D97-AF65-F5344CB8AC3E}">
        <p14:creationId xmlns:p14="http://schemas.microsoft.com/office/powerpoint/2010/main" val="651962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0199989-2F6A-AB6A-961C-41F7A7610AE4}"/>
              </a:ext>
            </a:extLst>
          </p:cNvPr>
          <p:cNvSpPr>
            <a:spLocks noGrp="1"/>
          </p:cNvSpPr>
          <p:nvPr>
            <p:ph type="title"/>
          </p:nvPr>
        </p:nvSpPr>
        <p:spPr/>
        <p:txBody>
          <a:bodyPr/>
          <a:lstStyle/>
          <a:p>
            <a:pPr algn="ctr"/>
            <a:r>
              <a:rPr lang="ko-KR" altLang="en-US" dirty="0"/>
              <a:t>앱의 작동 과정</a:t>
            </a:r>
          </a:p>
        </p:txBody>
      </p:sp>
      <p:sp>
        <p:nvSpPr>
          <p:cNvPr id="4" name="TextBox 3">
            <a:extLst>
              <a:ext uri="{FF2B5EF4-FFF2-40B4-BE49-F238E27FC236}">
                <a16:creationId xmlns:a16="http://schemas.microsoft.com/office/drawing/2014/main" id="{EAD41854-ECB2-8031-F2D4-FEC58D115D5F}"/>
              </a:ext>
            </a:extLst>
          </p:cNvPr>
          <p:cNvSpPr txBox="1"/>
          <p:nvPr/>
        </p:nvSpPr>
        <p:spPr>
          <a:xfrm>
            <a:off x="332509" y="1597891"/>
            <a:ext cx="11665527" cy="4247317"/>
          </a:xfrm>
          <a:prstGeom prst="rect">
            <a:avLst/>
          </a:prstGeom>
          <a:noFill/>
        </p:spPr>
        <p:txBody>
          <a:bodyPr wrap="square" rtlCol="0">
            <a:spAutoFit/>
          </a:bodyPr>
          <a:lstStyle/>
          <a:p>
            <a:r>
              <a:rPr lang="ko-KR" altLang="en-US" dirty="0"/>
              <a:t>사용자가 앱에게 어떤 일을 시키면</a:t>
            </a:r>
            <a:r>
              <a:rPr lang="en-US" altLang="ko-KR" dirty="0"/>
              <a:t>, </a:t>
            </a:r>
            <a:r>
              <a:rPr lang="ko-KR" altLang="en-US" dirty="0"/>
              <a:t>앱은 사용자 요구를 들어주기 위해 반드시 특정 하드웨어 자원을 이용하게 된다</a:t>
            </a:r>
            <a:r>
              <a:rPr lang="en-US" altLang="ko-KR" dirty="0"/>
              <a:t>. </a:t>
            </a:r>
          </a:p>
          <a:p>
            <a:endParaRPr lang="en-US" altLang="ko-KR" dirty="0"/>
          </a:p>
          <a:p>
            <a:r>
              <a:rPr lang="en-US" altLang="ko-KR" dirty="0"/>
              <a:t>**</a:t>
            </a:r>
            <a:r>
              <a:rPr lang="ko-KR" altLang="en-US" dirty="0"/>
              <a:t>하드웨어</a:t>
            </a:r>
            <a:r>
              <a:rPr lang="en-US" altLang="ko-KR" dirty="0"/>
              <a:t>, </a:t>
            </a:r>
            <a:r>
              <a:rPr lang="ko-KR" altLang="en-US" dirty="0"/>
              <a:t>운영체제</a:t>
            </a:r>
            <a:r>
              <a:rPr lang="en-US" altLang="ko-KR" dirty="0"/>
              <a:t>, </a:t>
            </a:r>
            <a:r>
              <a:rPr lang="ko-KR" altLang="en-US" dirty="0"/>
              <a:t>앱을 계층으로 나눈다면</a:t>
            </a:r>
            <a:r>
              <a:rPr lang="en-US" altLang="ko-KR" dirty="0"/>
              <a:t>, </a:t>
            </a:r>
            <a:r>
              <a:rPr lang="ko-KR" altLang="en-US" dirty="0"/>
              <a:t>운영체제는 하드웨어와 앱의 중간에 위치하는 중재자이며 둘을 전부 관리하는 관리자다</a:t>
            </a:r>
            <a:r>
              <a:rPr lang="en-US" altLang="ko-KR" dirty="0"/>
              <a:t>. </a:t>
            </a:r>
          </a:p>
          <a:p>
            <a:endParaRPr lang="en-US" altLang="ko-KR" dirty="0"/>
          </a:p>
          <a:p>
            <a:r>
              <a:rPr lang="en-US" altLang="ko-KR" dirty="0"/>
              <a:t>**</a:t>
            </a:r>
            <a:r>
              <a:rPr lang="ko-KR" altLang="en-US" dirty="0"/>
              <a:t>운영체제의 모드</a:t>
            </a:r>
            <a:r>
              <a:rPr lang="en-US" altLang="ko-KR" dirty="0"/>
              <a:t>: </a:t>
            </a:r>
            <a:r>
              <a:rPr lang="ko-KR" altLang="en-US" dirty="0"/>
              <a:t>사용자 모드</a:t>
            </a:r>
            <a:r>
              <a:rPr lang="en-US" altLang="ko-KR" dirty="0"/>
              <a:t>, </a:t>
            </a:r>
            <a:r>
              <a:rPr lang="ko-KR" altLang="en-US" dirty="0"/>
              <a:t>커널 모드</a:t>
            </a:r>
            <a:r>
              <a:rPr lang="en-US" altLang="ko-KR" dirty="0"/>
              <a:t>. </a:t>
            </a:r>
            <a:r>
              <a:rPr lang="ko-KR" altLang="en-US" dirty="0"/>
              <a:t>두 모드는 </a:t>
            </a:r>
            <a:r>
              <a:rPr lang="en-US" altLang="ko-KR" dirty="0"/>
              <a:t>Mode Bit</a:t>
            </a:r>
            <a:r>
              <a:rPr lang="ko-KR" altLang="en-US" dirty="0"/>
              <a:t>의</a:t>
            </a:r>
            <a:r>
              <a:rPr lang="en-US" altLang="ko-KR" dirty="0"/>
              <a:t> </a:t>
            </a:r>
            <a:r>
              <a:rPr lang="ko-KR" altLang="en-US" dirty="0"/>
              <a:t>값으로 구분될 수 있다</a:t>
            </a:r>
            <a:r>
              <a:rPr lang="en-US" altLang="ko-KR" dirty="0"/>
              <a:t>. </a:t>
            </a:r>
          </a:p>
          <a:p>
            <a:r>
              <a:rPr lang="en-US" altLang="ko-KR" dirty="0"/>
              <a:t>Mode Bit=0: </a:t>
            </a:r>
            <a:r>
              <a:rPr lang="ko-KR" altLang="en-US" dirty="0"/>
              <a:t>커널 모드</a:t>
            </a:r>
            <a:r>
              <a:rPr lang="en-US" altLang="ko-KR" dirty="0"/>
              <a:t>(OS </a:t>
            </a:r>
            <a:r>
              <a:rPr lang="ko-KR" altLang="en-US" dirty="0"/>
              <a:t>모드</a:t>
            </a:r>
            <a:r>
              <a:rPr lang="en-US" altLang="ko-KR" dirty="0"/>
              <a:t>), Mode Bit=1: </a:t>
            </a:r>
            <a:r>
              <a:rPr lang="ko-KR" altLang="en-US" dirty="0"/>
              <a:t>사용자 모드</a:t>
            </a:r>
            <a:r>
              <a:rPr lang="en-US" altLang="ko-KR" dirty="0"/>
              <a:t>. </a:t>
            </a:r>
          </a:p>
          <a:p>
            <a:r>
              <a:rPr lang="ko-KR" altLang="en-US" dirty="0"/>
              <a:t>각 모드의 중요 차이점은</a:t>
            </a:r>
            <a:r>
              <a:rPr lang="en-US" altLang="ko-KR" dirty="0"/>
              <a:t>, </a:t>
            </a:r>
            <a:r>
              <a:rPr lang="ko-KR" altLang="en-US" dirty="0"/>
              <a:t>운영체제가 </a:t>
            </a:r>
            <a:r>
              <a:rPr lang="en-US" altLang="ko-KR" dirty="0"/>
              <a:t>CPU</a:t>
            </a:r>
            <a:r>
              <a:rPr lang="ko-KR" altLang="en-US" dirty="0"/>
              <a:t>를 쓰느냐</a:t>
            </a:r>
            <a:r>
              <a:rPr lang="en-US" altLang="ko-KR" dirty="0"/>
              <a:t>(</a:t>
            </a:r>
            <a:r>
              <a:rPr lang="ko-KR" altLang="en-US" dirty="0"/>
              <a:t>커널</a:t>
            </a:r>
            <a:r>
              <a:rPr lang="en-US" altLang="ko-KR" dirty="0"/>
              <a:t> </a:t>
            </a:r>
            <a:r>
              <a:rPr lang="ko-KR" altLang="en-US" dirty="0"/>
              <a:t>모드</a:t>
            </a:r>
            <a:r>
              <a:rPr lang="en-US" altLang="ko-KR" dirty="0"/>
              <a:t>), </a:t>
            </a:r>
            <a:r>
              <a:rPr lang="ko-KR" altLang="en-US" dirty="0"/>
              <a:t>사용자 앱이 </a:t>
            </a:r>
            <a:r>
              <a:rPr lang="en-US" altLang="ko-KR" dirty="0"/>
              <a:t>CPU</a:t>
            </a:r>
            <a:r>
              <a:rPr lang="ko-KR" altLang="en-US" dirty="0"/>
              <a:t>를 쓰느냐</a:t>
            </a:r>
            <a:r>
              <a:rPr lang="en-US" altLang="ko-KR" dirty="0"/>
              <a:t>(</a:t>
            </a:r>
            <a:r>
              <a:rPr lang="ko-KR" altLang="en-US" dirty="0"/>
              <a:t>사용자 모드</a:t>
            </a:r>
            <a:r>
              <a:rPr lang="en-US" altLang="ko-KR" dirty="0"/>
              <a:t>)</a:t>
            </a:r>
            <a:r>
              <a:rPr lang="ko-KR" altLang="en-US" dirty="0"/>
              <a:t>로 나눌 수 있다</a:t>
            </a:r>
            <a:r>
              <a:rPr lang="en-US" altLang="ko-KR" dirty="0"/>
              <a:t>.  </a:t>
            </a:r>
          </a:p>
          <a:p>
            <a:endParaRPr lang="en-US" altLang="ko-KR" dirty="0"/>
          </a:p>
          <a:p>
            <a:endParaRPr lang="en-US" altLang="ko-KR" dirty="0"/>
          </a:p>
          <a:p>
            <a:r>
              <a:rPr lang="ko-KR" altLang="en-US" dirty="0"/>
              <a:t>운영체제의 상태 전환</a:t>
            </a:r>
            <a:r>
              <a:rPr lang="en-US" altLang="ko-KR" dirty="0"/>
              <a:t>(</a:t>
            </a:r>
            <a:r>
              <a:rPr lang="ko-KR" altLang="en-US" dirty="0"/>
              <a:t>유저 모드</a:t>
            </a:r>
            <a:r>
              <a:rPr lang="en-US" altLang="ko-KR" dirty="0"/>
              <a:t>-&gt;</a:t>
            </a:r>
            <a:r>
              <a:rPr lang="ko-KR" altLang="en-US" dirty="0"/>
              <a:t>커널 모드</a:t>
            </a:r>
            <a:r>
              <a:rPr lang="en-US" altLang="ko-KR" dirty="0"/>
              <a:t>): </a:t>
            </a:r>
            <a:r>
              <a:rPr lang="ko-KR" altLang="en-US" dirty="0"/>
              <a:t>시스템 콜 호출 시 상태 전환</a:t>
            </a:r>
            <a:endParaRPr lang="en-US" altLang="ko-KR" dirty="0"/>
          </a:p>
          <a:p>
            <a:r>
              <a:rPr lang="ko-KR" altLang="en-US" dirty="0"/>
              <a:t>시스템 콜 사용 방법</a:t>
            </a:r>
            <a:r>
              <a:rPr lang="en-US" altLang="ko-KR" dirty="0"/>
              <a:t>: </a:t>
            </a:r>
            <a:r>
              <a:rPr lang="ko-KR" altLang="en-US" dirty="0"/>
              <a:t>관련 라이브러리 함수들을 이용해 시스템 콜을 호출한다</a:t>
            </a:r>
            <a:r>
              <a:rPr lang="en-US" altLang="ko-KR" dirty="0"/>
              <a:t>.</a:t>
            </a:r>
            <a:r>
              <a:rPr lang="ko-KR" altLang="en-US" dirty="0"/>
              <a:t> </a:t>
            </a:r>
            <a:endParaRPr lang="ko-KR" altLang="en-US" b="1" dirty="0"/>
          </a:p>
          <a:p>
            <a:endParaRPr lang="ko-KR" altLang="en-US" dirty="0"/>
          </a:p>
        </p:txBody>
      </p:sp>
    </p:spTree>
    <p:extLst>
      <p:ext uri="{BB962C8B-B14F-4D97-AF65-F5344CB8AC3E}">
        <p14:creationId xmlns:p14="http://schemas.microsoft.com/office/powerpoint/2010/main" val="3874926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a:extLst>
              <a:ext uri="{FF2B5EF4-FFF2-40B4-BE49-F238E27FC236}">
                <a16:creationId xmlns:a16="http://schemas.microsoft.com/office/drawing/2014/main" id="{A144C7BF-A44A-D404-F5D0-C6A5E346AE29}"/>
              </a:ext>
            </a:extLst>
          </p:cNvPr>
          <p:cNvSpPr/>
          <p:nvPr/>
        </p:nvSpPr>
        <p:spPr>
          <a:xfrm>
            <a:off x="6234394" y="1588655"/>
            <a:ext cx="3630042" cy="393433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7F0327CE-C346-8A35-D831-273E53A4184A}"/>
              </a:ext>
            </a:extLst>
          </p:cNvPr>
          <p:cNvSpPr>
            <a:spLocks noGrp="1"/>
          </p:cNvSpPr>
          <p:nvPr>
            <p:ph type="title"/>
          </p:nvPr>
        </p:nvSpPr>
        <p:spPr>
          <a:xfrm>
            <a:off x="1132429" y="362546"/>
            <a:ext cx="10515600" cy="1325563"/>
          </a:xfrm>
        </p:spPr>
        <p:txBody>
          <a:bodyPr>
            <a:normAutofit/>
          </a:bodyPr>
          <a:lstStyle/>
          <a:p>
            <a:pPr algn="ctr"/>
            <a:r>
              <a:rPr lang="ko-KR" altLang="en-US" sz="2800" dirty="0"/>
              <a:t>앱에서 사용자 요구를 들어줄 때 일어나는 일</a:t>
            </a:r>
            <a:r>
              <a:rPr lang="en-US" altLang="ko-KR" sz="2800" dirty="0"/>
              <a:t>(</a:t>
            </a:r>
            <a:r>
              <a:rPr lang="ko-KR" altLang="en-US" sz="2800" dirty="0"/>
              <a:t>일반</a:t>
            </a:r>
            <a:r>
              <a:rPr lang="en-US" altLang="ko-KR" sz="2800" dirty="0"/>
              <a:t>-1)</a:t>
            </a:r>
            <a:endParaRPr lang="ko-KR" altLang="en-US" sz="2800" dirty="0"/>
          </a:p>
        </p:txBody>
      </p:sp>
      <p:sp>
        <p:nvSpPr>
          <p:cNvPr id="4" name="타원 3">
            <a:extLst>
              <a:ext uri="{FF2B5EF4-FFF2-40B4-BE49-F238E27FC236}">
                <a16:creationId xmlns:a16="http://schemas.microsoft.com/office/drawing/2014/main" id="{B0396086-C604-AA8E-3FDE-3237293EBF1C}"/>
              </a:ext>
            </a:extLst>
          </p:cNvPr>
          <p:cNvSpPr/>
          <p:nvPr/>
        </p:nvSpPr>
        <p:spPr>
          <a:xfrm>
            <a:off x="665459" y="3084945"/>
            <a:ext cx="951346" cy="10067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3D985D4A-2E4B-00E8-4BF4-DCEDD1190A11}"/>
              </a:ext>
            </a:extLst>
          </p:cNvPr>
          <p:cNvSpPr/>
          <p:nvPr/>
        </p:nvSpPr>
        <p:spPr>
          <a:xfrm>
            <a:off x="6414377" y="1738229"/>
            <a:ext cx="2664968" cy="3397189"/>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사각형: 둥근 모서리 5">
            <a:extLst>
              <a:ext uri="{FF2B5EF4-FFF2-40B4-BE49-F238E27FC236}">
                <a16:creationId xmlns:a16="http://schemas.microsoft.com/office/drawing/2014/main" id="{D0F4DB6A-05DB-F22F-B501-C743D34CD9DC}"/>
              </a:ext>
            </a:extLst>
          </p:cNvPr>
          <p:cNvSpPr/>
          <p:nvPr/>
        </p:nvSpPr>
        <p:spPr>
          <a:xfrm>
            <a:off x="10562492" y="3066687"/>
            <a:ext cx="1431636" cy="7666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34B05BAB-EB63-95FC-A8C8-570D8DE05C9E}"/>
              </a:ext>
            </a:extLst>
          </p:cNvPr>
          <p:cNvSpPr txBox="1"/>
          <p:nvPr/>
        </p:nvSpPr>
        <p:spPr>
          <a:xfrm>
            <a:off x="64122" y="2416332"/>
            <a:ext cx="2886364" cy="646331"/>
          </a:xfrm>
          <a:prstGeom prst="rect">
            <a:avLst/>
          </a:prstGeom>
          <a:noFill/>
        </p:spPr>
        <p:txBody>
          <a:bodyPr wrap="square" rtlCol="0">
            <a:spAutoFit/>
          </a:bodyPr>
          <a:lstStyle/>
          <a:p>
            <a:pPr algn="ctr"/>
            <a:r>
              <a:rPr lang="ko-KR" altLang="en-US" dirty="0"/>
              <a:t>하드웨어 디바이스</a:t>
            </a:r>
            <a:endParaRPr lang="en-US" altLang="ko-KR" dirty="0"/>
          </a:p>
          <a:p>
            <a:r>
              <a:rPr lang="en-US" altLang="ko-KR" dirty="0"/>
              <a:t>(</a:t>
            </a:r>
            <a:r>
              <a:rPr lang="ko-KR" altLang="en-US" dirty="0"/>
              <a:t>디바이스 컨트롤러 존재</a:t>
            </a:r>
            <a:r>
              <a:rPr lang="en-US" altLang="ko-KR" dirty="0"/>
              <a:t>)</a:t>
            </a:r>
            <a:endParaRPr lang="ko-KR" altLang="en-US" dirty="0"/>
          </a:p>
        </p:txBody>
      </p:sp>
      <p:sp>
        <p:nvSpPr>
          <p:cNvPr id="11" name="TextBox 10">
            <a:extLst>
              <a:ext uri="{FF2B5EF4-FFF2-40B4-BE49-F238E27FC236}">
                <a16:creationId xmlns:a16="http://schemas.microsoft.com/office/drawing/2014/main" id="{3DB96191-4D0D-3111-06F6-2FE7C4B8A422}"/>
              </a:ext>
            </a:extLst>
          </p:cNvPr>
          <p:cNvSpPr txBox="1"/>
          <p:nvPr/>
        </p:nvSpPr>
        <p:spPr>
          <a:xfrm>
            <a:off x="10337067" y="3884632"/>
            <a:ext cx="2013529" cy="369332"/>
          </a:xfrm>
          <a:prstGeom prst="rect">
            <a:avLst/>
          </a:prstGeom>
          <a:noFill/>
        </p:spPr>
        <p:txBody>
          <a:bodyPr wrap="square" rtlCol="0">
            <a:spAutoFit/>
          </a:bodyPr>
          <a:lstStyle/>
          <a:p>
            <a:r>
              <a:rPr lang="ko-KR" altLang="en-US" dirty="0"/>
              <a:t>앱</a:t>
            </a:r>
            <a:r>
              <a:rPr lang="en-US" altLang="ko-KR" dirty="0"/>
              <a:t>(</a:t>
            </a:r>
            <a:r>
              <a:rPr lang="ko-KR" altLang="en-US" dirty="0"/>
              <a:t>애플리케이션</a:t>
            </a:r>
            <a:r>
              <a:rPr lang="en-US" altLang="ko-KR" dirty="0"/>
              <a:t>)</a:t>
            </a:r>
            <a:endParaRPr lang="ko-KR" altLang="en-US" dirty="0"/>
          </a:p>
        </p:txBody>
      </p:sp>
      <p:sp>
        <p:nvSpPr>
          <p:cNvPr id="14" name="직사각형 13">
            <a:extLst>
              <a:ext uri="{FF2B5EF4-FFF2-40B4-BE49-F238E27FC236}">
                <a16:creationId xmlns:a16="http://schemas.microsoft.com/office/drawing/2014/main" id="{685E9201-FC5B-B855-E853-B8FA698D0B78}"/>
              </a:ext>
            </a:extLst>
          </p:cNvPr>
          <p:cNvSpPr/>
          <p:nvPr/>
        </p:nvSpPr>
        <p:spPr>
          <a:xfrm>
            <a:off x="6696418" y="3691221"/>
            <a:ext cx="2253617" cy="98042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5E30995F-24CB-C856-2947-DF5A6EB5B4AD}"/>
              </a:ext>
            </a:extLst>
          </p:cNvPr>
          <p:cNvSpPr/>
          <p:nvPr/>
        </p:nvSpPr>
        <p:spPr>
          <a:xfrm>
            <a:off x="6997907" y="3910758"/>
            <a:ext cx="1748928" cy="332260"/>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E44662B9-AD04-554B-C7DC-AA6E1C2D22E4}"/>
              </a:ext>
            </a:extLst>
          </p:cNvPr>
          <p:cNvSpPr/>
          <p:nvPr/>
        </p:nvSpPr>
        <p:spPr>
          <a:xfrm>
            <a:off x="6696418" y="1915921"/>
            <a:ext cx="2050417" cy="817990"/>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261D61E2-A966-B996-BCA9-742839B0A716}"/>
              </a:ext>
            </a:extLst>
          </p:cNvPr>
          <p:cNvSpPr/>
          <p:nvPr/>
        </p:nvSpPr>
        <p:spPr>
          <a:xfrm>
            <a:off x="7119629" y="2093244"/>
            <a:ext cx="1117979" cy="284154"/>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1595F5BB-E4A8-1F59-4E1A-0F2A6B703762}"/>
              </a:ext>
            </a:extLst>
          </p:cNvPr>
          <p:cNvSpPr/>
          <p:nvPr/>
        </p:nvSpPr>
        <p:spPr>
          <a:xfrm>
            <a:off x="1667519" y="5227640"/>
            <a:ext cx="2161310" cy="64633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6802BB39-A0F1-FBEA-2FA0-E5655257170A}"/>
              </a:ext>
            </a:extLst>
          </p:cNvPr>
          <p:cNvSpPr txBox="1"/>
          <p:nvPr/>
        </p:nvSpPr>
        <p:spPr>
          <a:xfrm>
            <a:off x="2032001" y="5873971"/>
            <a:ext cx="2161310" cy="369332"/>
          </a:xfrm>
          <a:prstGeom prst="rect">
            <a:avLst/>
          </a:prstGeom>
          <a:noFill/>
        </p:spPr>
        <p:txBody>
          <a:bodyPr wrap="square" rtlCol="0">
            <a:spAutoFit/>
          </a:bodyPr>
          <a:lstStyle/>
          <a:p>
            <a:r>
              <a:rPr lang="ko-KR" altLang="en-US" dirty="0"/>
              <a:t>메인 메모리</a:t>
            </a:r>
          </a:p>
        </p:txBody>
      </p:sp>
      <p:sp>
        <p:nvSpPr>
          <p:cNvPr id="3" name="화살표: 아래쪽 2">
            <a:extLst>
              <a:ext uri="{FF2B5EF4-FFF2-40B4-BE49-F238E27FC236}">
                <a16:creationId xmlns:a16="http://schemas.microsoft.com/office/drawing/2014/main" id="{D6C5A8D5-6632-9DD5-B26B-CD59A2D9502B}"/>
              </a:ext>
            </a:extLst>
          </p:cNvPr>
          <p:cNvSpPr/>
          <p:nvPr/>
        </p:nvSpPr>
        <p:spPr>
          <a:xfrm rot="19711735">
            <a:off x="1682084" y="3660958"/>
            <a:ext cx="426184" cy="1924054"/>
          </a:xfrm>
          <a:prstGeom prst="down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a:ln w="22225">
                <a:solidFill>
                  <a:schemeClr val="accent2"/>
                </a:solidFill>
                <a:prstDash val="solid"/>
              </a:ln>
              <a:solidFill>
                <a:schemeClr val="accent2">
                  <a:lumMod val="40000"/>
                  <a:lumOff val="60000"/>
                </a:schemeClr>
              </a:solidFill>
            </a:endParaRPr>
          </a:p>
        </p:txBody>
      </p:sp>
      <p:sp>
        <p:nvSpPr>
          <p:cNvPr id="9" name="이등변 삼각형 8">
            <a:extLst>
              <a:ext uri="{FF2B5EF4-FFF2-40B4-BE49-F238E27FC236}">
                <a16:creationId xmlns:a16="http://schemas.microsoft.com/office/drawing/2014/main" id="{29287347-92E2-4243-D60E-E232EC4EF8B1}"/>
              </a:ext>
            </a:extLst>
          </p:cNvPr>
          <p:cNvSpPr/>
          <p:nvPr/>
        </p:nvSpPr>
        <p:spPr>
          <a:xfrm>
            <a:off x="5165248" y="5522989"/>
            <a:ext cx="819915" cy="701964"/>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529DC30E-3643-CE07-F5C9-F148C56480CF}"/>
              </a:ext>
            </a:extLst>
          </p:cNvPr>
          <p:cNvSpPr txBox="1"/>
          <p:nvPr/>
        </p:nvSpPr>
        <p:spPr>
          <a:xfrm>
            <a:off x="4951826" y="6243303"/>
            <a:ext cx="1246758" cy="369332"/>
          </a:xfrm>
          <a:prstGeom prst="rect">
            <a:avLst/>
          </a:prstGeom>
          <a:noFill/>
        </p:spPr>
        <p:txBody>
          <a:bodyPr wrap="square" rtlCol="0">
            <a:spAutoFit/>
          </a:bodyPr>
          <a:lstStyle/>
          <a:p>
            <a:pPr algn="ctr"/>
            <a:r>
              <a:rPr lang="en-US" altLang="ko-KR" dirty="0"/>
              <a:t>CPU</a:t>
            </a:r>
            <a:endParaRPr lang="ko-KR" altLang="en-US" dirty="0"/>
          </a:p>
        </p:txBody>
      </p:sp>
      <p:sp>
        <p:nvSpPr>
          <p:cNvPr id="13" name="화살표: 오른쪽 12">
            <a:extLst>
              <a:ext uri="{FF2B5EF4-FFF2-40B4-BE49-F238E27FC236}">
                <a16:creationId xmlns:a16="http://schemas.microsoft.com/office/drawing/2014/main" id="{CE2A0294-0609-1EF6-D6F1-961772061393}"/>
              </a:ext>
            </a:extLst>
          </p:cNvPr>
          <p:cNvSpPr/>
          <p:nvPr/>
        </p:nvSpPr>
        <p:spPr>
          <a:xfrm rot="834538">
            <a:off x="3641211" y="5527205"/>
            <a:ext cx="1833162" cy="33641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화살표: 오른쪽 14">
            <a:extLst>
              <a:ext uri="{FF2B5EF4-FFF2-40B4-BE49-F238E27FC236}">
                <a16:creationId xmlns:a16="http://schemas.microsoft.com/office/drawing/2014/main" id="{DFEBC692-95A9-5909-FE87-C836B5AA0FC7}"/>
              </a:ext>
            </a:extLst>
          </p:cNvPr>
          <p:cNvSpPr/>
          <p:nvPr/>
        </p:nvSpPr>
        <p:spPr>
          <a:xfrm rot="18889150">
            <a:off x="5401629" y="5022942"/>
            <a:ext cx="1996000" cy="365109"/>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E241139B-E6C0-D7D0-2335-84FE8C7478DC}"/>
              </a:ext>
            </a:extLst>
          </p:cNvPr>
          <p:cNvSpPr txBox="1"/>
          <p:nvPr/>
        </p:nvSpPr>
        <p:spPr>
          <a:xfrm>
            <a:off x="7361892" y="4253964"/>
            <a:ext cx="1652798" cy="276999"/>
          </a:xfrm>
          <a:prstGeom prst="rect">
            <a:avLst/>
          </a:prstGeom>
          <a:noFill/>
        </p:spPr>
        <p:txBody>
          <a:bodyPr wrap="square" rtlCol="0">
            <a:spAutoFit/>
          </a:bodyPr>
          <a:lstStyle/>
          <a:p>
            <a:r>
              <a:rPr lang="ko-KR" altLang="en-US" sz="1200"/>
              <a:t>인터럽트 </a:t>
            </a:r>
            <a:r>
              <a:rPr lang="ko-KR" altLang="en-US" sz="1200" dirty="0" err="1"/>
              <a:t>핸들러</a:t>
            </a:r>
            <a:endParaRPr lang="ko-KR" altLang="en-US" sz="1200" dirty="0"/>
          </a:p>
        </p:txBody>
      </p:sp>
      <p:sp>
        <p:nvSpPr>
          <p:cNvPr id="19" name="TextBox 18">
            <a:extLst>
              <a:ext uri="{FF2B5EF4-FFF2-40B4-BE49-F238E27FC236}">
                <a16:creationId xmlns:a16="http://schemas.microsoft.com/office/drawing/2014/main" id="{B505E8A5-000C-DD7C-EA27-25F893FA03F4}"/>
              </a:ext>
            </a:extLst>
          </p:cNvPr>
          <p:cNvSpPr txBox="1"/>
          <p:nvPr/>
        </p:nvSpPr>
        <p:spPr>
          <a:xfrm>
            <a:off x="7119629" y="4671641"/>
            <a:ext cx="1627206" cy="276999"/>
          </a:xfrm>
          <a:prstGeom prst="rect">
            <a:avLst/>
          </a:prstGeom>
          <a:noFill/>
        </p:spPr>
        <p:txBody>
          <a:bodyPr wrap="square" rtlCol="0">
            <a:spAutoFit/>
          </a:bodyPr>
          <a:lstStyle/>
          <a:p>
            <a:r>
              <a:rPr lang="ko-KR" altLang="en-US" sz="1200" dirty="0"/>
              <a:t>디바이스 드라이버</a:t>
            </a:r>
          </a:p>
        </p:txBody>
      </p:sp>
      <p:cxnSp>
        <p:nvCxnSpPr>
          <p:cNvPr id="24" name="직선 화살표 연결선 23">
            <a:extLst>
              <a:ext uri="{FF2B5EF4-FFF2-40B4-BE49-F238E27FC236}">
                <a16:creationId xmlns:a16="http://schemas.microsoft.com/office/drawing/2014/main" id="{3FC31D53-5568-8843-CA30-A23D2D942060}"/>
              </a:ext>
            </a:extLst>
          </p:cNvPr>
          <p:cNvCxnSpPr/>
          <p:nvPr/>
        </p:nvCxnSpPr>
        <p:spPr>
          <a:xfrm flipH="1" flipV="1">
            <a:off x="5487931" y="4671641"/>
            <a:ext cx="608069" cy="7685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49A2DEE6-C949-B8F1-3A52-4412A12EE186}"/>
              </a:ext>
            </a:extLst>
          </p:cNvPr>
          <p:cNvSpPr txBox="1"/>
          <p:nvPr/>
        </p:nvSpPr>
        <p:spPr>
          <a:xfrm>
            <a:off x="6433876" y="5665262"/>
            <a:ext cx="3430560" cy="369332"/>
          </a:xfrm>
          <a:prstGeom prst="rect">
            <a:avLst/>
          </a:prstGeom>
          <a:noFill/>
        </p:spPr>
        <p:txBody>
          <a:bodyPr wrap="square" rtlCol="0">
            <a:spAutoFit/>
          </a:bodyPr>
          <a:lstStyle/>
          <a:p>
            <a:r>
              <a:rPr lang="ko-KR" altLang="en-US" dirty="0"/>
              <a:t>운영체제 모드</a:t>
            </a:r>
            <a:r>
              <a:rPr lang="en-US" altLang="ko-KR" dirty="0"/>
              <a:t>: </a:t>
            </a:r>
            <a:r>
              <a:rPr lang="ko-KR" altLang="en-US" dirty="0"/>
              <a:t>커널 모드</a:t>
            </a:r>
          </a:p>
        </p:txBody>
      </p:sp>
      <p:sp>
        <p:nvSpPr>
          <p:cNvPr id="20" name="TextBox 19">
            <a:extLst>
              <a:ext uri="{FF2B5EF4-FFF2-40B4-BE49-F238E27FC236}">
                <a16:creationId xmlns:a16="http://schemas.microsoft.com/office/drawing/2014/main" id="{BA784F47-FF0E-47A5-A1C6-5C90847A0160}"/>
              </a:ext>
            </a:extLst>
          </p:cNvPr>
          <p:cNvSpPr txBox="1"/>
          <p:nvPr/>
        </p:nvSpPr>
        <p:spPr>
          <a:xfrm>
            <a:off x="3155727" y="4358142"/>
            <a:ext cx="3630042" cy="307777"/>
          </a:xfrm>
          <a:prstGeom prst="rect">
            <a:avLst/>
          </a:prstGeom>
          <a:noFill/>
        </p:spPr>
        <p:txBody>
          <a:bodyPr wrap="square" rtlCol="0">
            <a:spAutoFit/>
          </a:bodyPr>
          <a:lstStyle/>
          <a:p>
            <a:r>
              <a:rPr lang="ko-KR" altLang="en-US" sz="1400" dirty="0"/>
              <a:t>디바이스 드라이버로 결과가 전달</a:t>
            </a:r>
          </a:p>
        </p:txBody>
      </p:sp>
    </p:spTree>
    <p:extLst>
      <p:ext uri="{BB962C8B-B14F-4D97-AF65-F5344CB8AC3E}">
        <p14:creationId xmlns:p14="http://schemas.microsoft.com/office/powerpoint/2010/main" val="4030891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a:extLst>
              <a:ext uri="{FF2B5EF4-FFF2-40B4-BE49-F238E27FC236}">
                <a16:creationId xmlns:a16="http://schemas.microsoft.com/office/drawing/2014/main" id="{A144C7BF-A44A-D404-F5D0-C6A5E346AE29}"/>
              </a:ext>
            </a:extLst>
          </p:cNvPr>
          <p:cNvSpPr/>
          <p:nvPr/>
        </p:nvSpPr>
        <p:spPr>
          <a:xfrm>
            <a:off x="6234394" y="1588655"/>
            <a:ext cx="3630042" cy="393433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7F0327CE-C346-8A35-D831-273E53A4184A}"/>
              </a:ext>
            </a:extLst>
          </p:cNvPr>
          <p:cNvSpPr>
            <a:spLocks noGrp="1"/>
          </p:cNvSpPr>
          <p:nvPr>
            <p:ph type="title"/>
          </p:nvPr>
        </p:nvSpPr>
        <p:spPr>
          <a:xfrm>
            <a:off x="1132429" y="362546"/>
            <a:ext cx="10515600" cy="1325563"/>
          </a:xfrm>
        </p:spPr>
        <p:txBody>
          <a:bodyPr>
            <a:normAutofit/>
          </a:bodyPr>
          <a:lstStyle/>
          <a:p>
            <a:pPr algn="ctr"/>
            <a:r>
              <a:rPr lang="ko-KR" altLang="en-US" sz="2800" dirty="0"/>
              <a:t>앱에서 사용자 요구를 들어줄 때 일어나는 일</a:t>
            </a:r>
            <a:r>
              <a:rPr lang="en-US" altLang="ko-KR" sz="2800" dirty="0"/>
              <a:t>(</a:t>
            </a:r>
            <a:r>
              <a:rPr lang="ko-KR" altLang="en-US" sz="2800" dirty="0"/>
              <a:t>일반</a:t>
            </a:r>
            <a:r>
              <a:rPr lang="en-US" altLang="ko-KR" sz="2800" dirty="0"/>
              <a:t>-1)</a:t>
            </a:r>
            <a:endParaRPr lang="ko-KR" altLang="en-US" sz="2800" dirty="0"/>
          </a:p>
        </p:txBody>
      </p:sp>
      <p:sp>
        <p:nvSpPr>
          <p:cNvPr id="4" name="타원 3">
            <a:extLst>
              <a:ext uri="{FF2B5EF4-FFF2-40B4-BE49-F238E27FC236}">
                <a16:creationId xmlns:a16="http://schemas.microsoft.com/office/drawing/2014/main" id="{B0396086-C604-AA8E-3FDE-3237293EBF1C}"/>
              </a:ext>
            </a:extLst>
          </p:cNvPr>
          <p:cNvSpPr/>
          <p:nvPr/>
        </p:nvSpPr>
        <p:spPr>
          <a:xfrm>
            <a:off x="665459" y="3084945"/>
            <a:ext cx="951346" cy="10067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3D985D4A-2E4B-00E8-4BF4-DCEDD1190A11}"/>
              </a:ext>
            </a:extLst>
          </p:cNvPr>
          <p:cNvSpPr/>
          <p:nvPr/>
        </p:nvSpPr>
        <p:spPr>
          <a:xfrm>
            <a:off x="6414377" y="1756701"/>
            <a:ext cx="2664968" cy="3397189"/>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사각형: 둥근 모서리 5">
            <a:extLst>
              <a:ext uri="{FF2B5EF4-FFF2-40B4-BE49-F238E27FC236}">
                <a16:creationId xmlns:a16="http://schemas.microsoft.com/office/drawing/2014/main" id="{D0F4DB6A-05DB-F22F-B501-C743D34CD9DC}"/>
              </a:ext>
            </a:extLst>
          </p:cNvPr>
          <p:cNvSpPr/>
          <p:nvPr/>
        </p:nvSpPr>
        <p:spPr>
          <a:xfrm>
            <a:off x="10562492" y="3066687"/>
            <a:ext cx="1431636" cy="7666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34B05BAB-EB63-95FC-A8C8-570D8DE05C9E}"/>
              </a:ext>
            </a:extLst>
          </p:cNvPr>
          <p:cNvSpPr txBox="1"/>
          <p:nvPr/>
        </p:nvSpPr>
        <p:spPr>
          <a:xfrm>
            <a:off x="64122" y="2416332"/>
            <a:ext cx="2886364" cy="646331"/>
          </a:xfrm>
          <a:prstGeom prst="rect">
            <a:avLst/>
          </a:prstGeom>
          <a:noFill/>
        </p:spPr>
        <p:txBody>
          <a:bodyPr wrap="square" rtlCol="0">
            <a:spAutoFit/>
          </a:bodyPr>
          <a:lstStyle/>
          <a:p>
            <a:pPr algn="ctr"/>
            <a:r>
              <a:rPr lang="ko-KR" altLang="en-US" dirty="0"/>
              <a:t>하드웨어 디바이스</a:t>
            </a:r>
            <a:endParaRPr lang="en-US" altLang="ko-KR" dirty="0"/>
          </a:p>
          <a:p>
            <a:r>
              <a:rPr lang="en-US" altLang="ko-KR" dirty="0"/>
              <a:t>(</a:t>
            </a:r>
            <a:r>
              <a:rPr lang="ko-KR" altLang="en-US" dirty="0"/>
              <a:t>디바이스 컨트롤러 존재</a:t>
            </a:r>
            <a:r>
              <a:rPr lang="en-US" altLang="ko-KR" dirty="0"/>
              <a:t>)</a:t>
            </a:r>
            <a:endParaRPr lang="ko-KR" altLang="en-US" dirty="0"/>
          </a:p>
        </p:txBody>
      </p:sp>
      <p:sp>
        <p:nvSpPr>
          <p:cNvPr id="11" name="TextBox 10">
            <a:extLst>
              <a:ext uri="{FF2B5EF4-FFF2-40B4-BE49-F238E27FC236}">
                <a16:creationId xmlns:a16="http://schemas.microsoft.com/office/drawing/2014/main" id="{3DB96191-4D0D-3111-06F6-2FE7C4B8A422}"/>
              </a:ext>
            </a:extLst>
          </p:cNvPr>
          <p:cNvSpPr txBox="1"/>
          <p:nvPr/>
        </p:nvSpPr>
        <p:spPr>
          <a:xfrm>
            <a:off x="10337067" y="3884632"/>
            <a:ext cx="2013529" cy="369332"/>
          </a:xfrm>
          <a:prstGeom prst="rect">
            <a:avLst/>
          </a:prstGeom>
          <a:noFill/>
        </p:spPr>
        <p:txBody>
          <a:bodyPr wrap="square" rtlCol="0">
            <a:spAutoFit/>
          </a:bodyPr>
          <a:lstStyle/>
          <a:p>
            <a:r>
              <a:rPr lang="ko-KR" altLang="en-US" dirty="0"/>
              <a:t>앱</a:t>
            </a:r>
            <a:r>
              <a:rPr lang="en-US" altLang="ko-KR" dirty="0"/>
              <a:t>(</a:t>
            </a:r>
            <a:r>
              <a:rPr lang="ko-KR" altLang="en-US" dirty="0"/>
              <a:t>애플리케이션</a:t>
            </a:r>
            <a:r>
              <a:rPr lang="en-US" altLang="ko-KR" dirty="0"/>
              <a:t>)</a:t>
            </a:r>
            <a:endParaRPr lang="ko-KR" altLang="en-US" dirty="0"/>
          </a:p>
        </p:txBody>
      </p:sp>
      <p:sp>
        <p:nvSpPr>
          <p:cNvPr id="14" name="직사각형 13">
            <a:extLst>
              <a:ext uri="{FF2B5EF4-FFF2-40B4-BE49-F238E27FC236}">
                <a16:creationId xmlns:a16="http://schemas.microsoft.com/office/drawing/2014/main" id="{685E9201-FC5B-B855-E853-B8FA698D0B78}"/>
              </a:ext>
            </a:extLst>
          </p:cNvPr>
          <p:cNvSpPr/>
          <p:nvPr/>
        </p:nvSpPr>
        <p:spPr>
          <a:xfrm>
            <a:off x="6696418" y="3691221"/>
            <a:ext cx="2253617" cy="98042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5E30995F-24CB-C856-2947-DF5A6EB5B4AD}"/>
              </a:ext>
            </a:extLst>
          </p:cNvPr>
          <p:cNvSpPr/>
          <p:nvPr/>
        </p:nvSpPr>
        <p:spPr>
          <a:xfrm>
            <a:off x="6997907" y="3910758"/>
            <a:ext cx="1748928" cy="332260"/>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E44662B9-AD04-554B-C7DC-AA6E1C2D22E4}"/>
              </a:ext>
            </a:extLst>
          </p:cNvPr>
          <p:cNvSpPr/>
          <p:nvPr/>
        </p:nvSpPr>
        <p:spPr>
          <a:xfrm>
            <a:off x="6696418" y="1915921"/>
            <a:ext cx="2050417" cy="817990"/>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261D61E2-A966-B996-BCA9-742839B0A716}"/>
              </a:ext>
            </a:extLst>
          </p:cNvPr>
          <p:cNvSpPr/>
          <p:nvPr/>
        </p:nvSpPr>
        <p:spPr>
          <a:xfrm>
            <a:off x="7119629" y="2093244"/>
            <a:ext cx="1117979" cy="284154"/>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1595F5BB-E4A8-1F59-4E1A-0F2A6B703762}"/>
              </a:ext>
            </a:extLst>
          </p:cNvPr>
          <p:cNvSpPr/>
          <p:nvPr/>
        </p:nvSpPr>
        <p:spPr>
          <a:xfrm>
            <a:off x="1667519" y="5227640"/>
            <a:ext cx="2161310" cy="64633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6802BB39-A0F1-FBEA-2FA0-E5655257170A}"/>
              </a:ext>
            </a:extLst>
          </p:cNvPr>
          <p:cNvSpPr txBox="1"/>
          <p:nvPr/>
        </p:nvSpPr>
        <p:spPr>
          <a:xfrm>
            <a:off x="2032001" y="5873971"/>
            <a:ext cx="2161310" cy="369332"/>
          </a:xfrm>
          <a:prstGeom prst="rect">
            <a:avLst/>
          </a:prstGeom>
          <a:noFill/>
        </p:spPr>
        <p:txBody>
          <a:bodyPr wrap="square" rtlCol="0">
            <a:spAutoFit/>
          </a:bodyPr>
          <a:lstStyle/>
          <a:p>
            <a:r>
              <a:rPr lang="ko-KR" altLang="en-US" dirty="0"/>
              <a:t>메인 메모리</a:t>
            </a:r>
          </a:p>
        </p:txBody>
      </p:sp>
      <p:sp>
        <p:nvSpPr>
          <p:cNvPr id="3" name="화살표: 아래쪽 2">
            <a:extLst>
              <a:ext uri="{FF2B5EF4-FFF2-40B4-BE49-F238E27FC236}">
                <a16:creationId xmlns:a16="http://schemas.microsoft.com/office/drawing/2014/main" id="{D6C5A8D5-6632-9DD5-B26B-CD59A2D9502B}"/>
              </a:ext>
            </a:extLst>
          </p:cNvPr>
          <p:cNvSpPr/>
          <p:nvPr/>
        </p:nvSpPr>
        <p:spPr>
          <a:xfrm rot="19711735">
            <a:off x="1682084" y="3660958"/>
            <a:ext cx="426184" cy="1924054"/>
          </a:xfrm>
          <a:prstGeom prst="down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a:ln w="22225">
                <a:solidFill>
                  <a:schemeClr val="accent2"/>
                </a:solidFill>
                <a:prstDash val="solid"/>
              </a:ln>
              <a:solidFill>
                <a:schemeClr val="accent2">
                  <a:lumMod val="40000"/>
                  <a:lumOff val="60000"/>
                </a:schemeClr>
              </a:solidFill>
            </a:endParaRPr>
          </a:p>
        </p:txBody>
      </p:sp>
      <p:sp>
        <p:nvSpPr>
          <p:cNvPr id="9" name="이등변 삼각형 8">
            <a:extLst>
              <a:ext uri="{FF2B5EF4-FFF2-40B4-BE49-F238E27FC236}">
                <a16:creationId xmlns:a16="http://schemas.microsoft.com/office/drawing/2014/main" id="{29287347-92E2-4243-D60E-E232EC4EF8B1}"/>
              </a:ext>
            </a:extLst>
          </p:cNvPr>
          <p:cNvSpPr/>
          <p:nvPr/>
        </p:nvSpPr>
        <p:spPr>
          <a:xfrm>
            <a:off x="5165248" y="5522989"/>
            <a:ext cx="819915" cy="701964"/>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529DC30E-3643-CE07-F5C9-F148C56480CF}"/>
              </a:ext>
            </a:extLst>
          </p:cNvPr>
          <p:cNvSpPr txBox="1"/>
          <p:nvPr/>
        </p:nvSpPr>
        <p:spPr>
          <a:xfrm>
            <a:off x="4951826" y="6243303"/>
            <a:ext cx="1246758" cy="369332"/>
          </a:xfrm>
          <a:prstGeom prst="rect">
            <a:avLst/>
          </a:prstGeom>
          <a:noFill/>
        </p:spPr>
        <p:txBody>
          <a:bodyPr wrap="square" rtlCol="0">
            <a:spAutoFit/>
          </a:bodyPr>
          <a:lstStyle/>
          <a:p>
            <a:pPr algn="ctr"/>
            <a:r>
              <a:rPr lang="en-US" altLang="ko-KR" dirty="0"/>
              <a:t>CPU</a:t>
            </a:r>
            <a:endParaRPr lang="ko-KR" altLang="en-US" dirty="0"/>
          </a:p>
        </p:txBody>
      </p:sp>
      <p:sp>
        <p:nvSpPr>
          <p:cNvPr id="13" name="화살표: 오른쪽 12">
            <a:extLst>
              <a:ext uri="{FF2B5EF4-FFF2-40B4-BE49-F238E27FC236}">
                <a16:creationId xmlns:a16="http://schemas.microsoft.com/office/drawing/2014/main" id="{CE2A0294-0609-1EF6-D6F1-961772061393}"/>
              </a:ext>
            </a:extLst>
          </p:cNvPr>
          <p:cNvSpPr/>
          <p:nvPr/>
        </p:nvSpPr>
        <p:spPr>
          <a:xfrm rot="834538">
            <a:off x="3648913" y="5528145"/>
            <a:ext cx="1833162" cy="27232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화살표: 오른쪽 14">
            <a:extLst>
              <a:ext uri="{FF2B5EF4-FFF2-40B4-BE49-F238E27FC236}">
                <a16:creationId xmlns:a16="http://schemas.microsoft.com/office/drawing/2014/main" id="{DFEBC692-95A9-5909-FE87-C836B5AA0FC7}"/>
              </a:ext>
            </a:extLst>
          </p:cNvPr>
          <p:cNvSpPr/>
          <p:nvPr/>
        </p:nvSpPr>
        <p:spPr>
          <a:xfrm rot="18889150" flipV="1">
            <a:off x="5460610" y="5015386"/>
            <a:ext cx="2149666" cy="32945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E241139B-E6C0-D7D0-2335-84FE8C7478DC}"/>
              </a:ext>
            </a:extLst>
          </p:cNvPr>
          <p:cNvSpPr txBox="1"/>
          <p:nvPr/>
        </p:nvSpPr>
        <p:spPr>
          <a:xfrm>
            <a:off x="7361892" y="4253964"/>
            <a:ext cx="1652798" cy="276999"/>
          </a:xfrm>
          <a:prstGeom prst="rect">
            <a:avLst/>
          </a:prstGeom>
          <a:noFill/>
        </p:spPr>
        <p:txBody>
          <a:bodyPr wrap="square" rtlCol="0">
            <a:spAutoFit/>
          </a:bodyPr>
          <a:lstStyle/>
          <a:p>
            <a:r>
              <a:rPr lang="ko-KR" altLang="en-US" sz="1200"/>
              <a:t>인터럽트 </a:t>
            </a:r>
            <a:r>
              <a:rPr lang="ko-KR" altLang="en-US" sz="1200" dirty="0" err="1"/>
              <a:t>핸들러</a:t>
            </a:r>
            <a:endParaRPr lang="ko-KR" altLang="en-US" sz="1200" dirty="0"/>
          </a:p>
        </p:txBody>
      </p:sp>
      <p:sp>
        <p:nvSpPr>
          <p:cNvPr id="19" name="TextBox 18">
            <a:extLst>
              <a:ext uri="{FF2B5EF4-FFF2-40B4-BE49-F238E27FC236}">
                <a16:creationId xmlns:a16="http://schemas.microsoft.com/office/drawing/2014/main" id="{B505E8A5-000C-DD7C-EA27-25F893FA03F4}"/>
              </a:ext>
            </a:extLst>
          </p:cNvPr>
          <p:cNvSpPr txBox="1"/>
          <p:nvPr/>
        </p:nvSpPr>
        <p:spPr>
          <a:xfrm>
            <a:off x="7119629" y="4671641"/>
            <a:ext cx="1627206" cy="276999"/>
          </a:xfrm>
          <a:prstGeom prst="rect">
            <a:avLst/>
          </a:prstGeom>
          <a:noFill/>
        </p:spPr>
        <p:txBody>
          <a:bodyPr wrap="square" rtlCol="0">
            <a:spAutoFit/>
          </a:bodyPr>
          <a:lstStyle/>
          <a:p>
            <a:r>
              <a:rPr lang="ko-KR" altLang="en-US" sz="1200" dirty="0"/>
              <a:t>디바이스 드라이버</a:t>
            </a:r>
          </a:p>
        </p:txBody>
      </p:sp>
      <p:sp>
        <p:nvSpPr>
          <p:cNvPr id="20" name="화살표: 오른쪽 19">
            <a:extLst>
              <a:ext uri="{FF2B5EF4-FFF2-40B4-BE49-F238E27FC236}">
                <a16:creationId xmlns:a16="http://schemas.microsoft.com/office/drawing/2014/main" id="{67F5056C-E968-6EFB-074D-50ACA2311DE2}"/>
              </a:ext>
            </a:extLst>
          </p:cNvPr>
          <p:cNvSpPr/>
          <p:nvPr/>
        </p:nvSpPr>
        <p:spPr>
          <a:xfrm rot="19651457">
            <a:off x="8610636" y="3840122"/>
            <a:ext cx="2074909" cy="26336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3" name="직선 화살표 연결선 22">
            <a:extLst>
              <a:ext uri="{FF2B5EF4-FFF2-40B4-BE49-F238E27FC236}">
                <a16:creationId xmlns:a16="http://schemas.microsoft.com/office/drawing/2014/main" id="{BE1E914A-E582-CB7E-2B43-D9285594A8A8}"/>
              </a:ext>
            </a:extLst>
          </p:cNvPr>
          <p:cNvCxnSpPr/>
          <p:nvPr/>
        </p:nvCxnSpPr>
        <p:spPr>
          <a:xfrm>
            <a:off x="10083799" y="3675834"/>
            <a:ext cx="198708" cy="11562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92F95DA5-54A1-02C7-F8DB-2390070755DF}"/>
              </a:ext>
            </a:extLst>
          </p:cNvPr>
          <p:cNvSpPr txBox="1"/>
          <p:nvPr/>
        </p:nvSpPr>
        <p:spPr>
          <a:xfrm>
            <a:off x="10001397" y="4810140"/>
            <a:ext cx="2190603" cy="646331"/>
          </a:xfrm>
          <a:prstGeom prst="rect">
            <a:avLst/>
          </a:prstGeom>
          <a:noFill/>
        </p:spPr>
        <p:txBody>
          <a:bodyPr wrap="square" rtlCol="0">
            <a:spAutoFit/>
          </a:bodyPr>
          <a:lstStyle/>
          <a:p>
            <a:r>
              <a:rPr lang="ko-KR" altLang="en-US" dirty="0"/>
              <a:t>앱에게 앱 요청     처리 결과가 보내짐</a:t>
            </a:r>
          </a:p>
        </p:txBody>
      </p:sp>
      <p:sp>
        <p:nvSpPr>
          <p:cNvPr id="28" name="TextBox 27">
            <a:extLst>
              <a:ext uri="{FF2B5EF4-FFF2-40B4-BE49-F238E27FC236}">
                <a16:creationId xmlns:a16="http://schemas.microsoft.com/office/drawing/2014/main" id="{E1625053-8699-3EA8-EC5C-EB3F761C680E}"/>
              </a:ext>
            </a:extLst>
          </p:cNvPr>
          <p:cNvSpPr txBox="1"/>
          <p:nvPr/>
        </p:nvSpPr>
        <p:spPr>
          <a:xfrm>
            <a:off x="6696418" y="5663667"/>
            <a:ext cx="3430560" cy="369332"/>
          </a:xfrm>
          <a:prstGeom prst="rect">
            <a:avLst/>
          </a:prstGeom>
          <a:noFill/>
        </p:spPr>
        <p:txBody>
          <a:bodyPr wrap="square" rtlCol="0">
            <a:spAutoFit/>
          </a:bodyPr>
          <a:lstStyle/>
          <a:p>
            <a:r>
              <a:rPr lang="ko-KR" altLang="en-US" dirty="0"/>
              <a:t>운영체제 모드</a:t>
            </a:r>
            <a:r>
              <a:rPr lang="en-US" altLang="ko-KR" dirty="0"/>
              <a:t>: </a:t>
            </a:r>
            <a:r>
              <a:rPr lang="ko-KR" altLang="en-US" dirty="0"/>
              <a:t>커널 모드</a:t>
            </a:r>
          </a:p>
        </p:txBody>
      </p:sp>
    </p:spTree>
    <p:extLst>
      <p:ext uri="{BB962C8B-B14F-4D97-AF65-F5344CB8AC3E}">
        <p14:creationId xmlns:p14="http://schemas.microsoft.com/office/powerpoint/2010/main" val="2351062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a:extLst>
              <a:ext uri="{FF2B5EF4-FFF2-40B4-BE49-F238E27FC236}">
                <a16:creationId xmlns:a16="http://schemas.microsoft.com/office/drawing/2014/main" id="{A144C7BF-A44A-D404-F5D0-C6A5E346AE29}"/>
              </a:ext>
            </a:extLst>
          </p:cNvPr>
          <p:cNvSpPr/>
          <p:nvPr/>
        </p:nvSpPr>
        <p:spPr>
          <a:xfrm>
            <a:off x="6234394" y="1588655"/>
            <a:ext cx="3630042" cy="393433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7F0327CE-C346-8A35-D831-273E53A4184A}"/>
              </a:ext>
            </a:extLst>
          </p:cNvPr>
          <p:cNvSpPr>
            <a:spLocks noGrp="1"/>
          </p:cNvSpPr>
          <p:nvPr>
            <p:ph type="title"/>
          </p:nvPr>
        </p:nvSpPr>
        <p:spPr>
          <a:xfrm>
            <a:off x="1132429" y="362546"/>
            <a:ext cx="10515600" cy="1325563"/>
          </a:xfrm>
        </p:spPr>
        <p:txBody>
          <a:bodyPr>
            <a:normAutofit/>
          </a:bodyPr>
          <a:lstStyle/>
          <a:p>
            <a:pPr algn="ctr"/>
            <a:r>
              <a:rPr lang="ko-KR" altLang="en-US" sz="2800" dirty="0"/>
              <a:t>앱에서 사용자 요구를 들어줄 때 일어나는 일</a:t>
            </a:r>
            <a:r>
              <a:rPr lang="en-US" altLang="ko-KR" sz="2800" dirty="0"/>
              <a:t>(</a:t>
            </a:r>
            <a:r>
              <a:rPr lang="ko-KR" altLang="en-US" sz="2800" dirty="0"/>
              <a:t>일반</a:t>
            </a:r>
            <a:r>
              <a:rPr lang="en-US" altLang="ko-KR" sz="2800" dirty="0"/>
              <a:t>-1)</a:t>
            </a:r>
            <a:endParaRPr lang="ko-KR" altLang="en-US" sz="2800" dirty="0"/>
          </a:p>
        </p:txBody>
      </p:sp>
      <p:sp>
        <p:nvSpPr>
          <p:cNvPr id="4" name="타원 3">
            <a:extLst>
              <a:ext uri="{FF2B5EF4-FFF2-40B4-BE49-F238E27FC236}">
                <a16:creationId xmlns:a16="http://schemas.microsoft.com/office/drawing/2014/main" id="{B0396086-C604-AA8E-3FDE-3237293EBF1C}"/>
              </a:ext>
            </a:extLst>
          </p:cNvPr>
          <p:cNvSpPr/>
          <p:nvPr/>
        </p:nvSpPr>
        <p:spPr>
          <a:xfrm>
            <a:off x="665459" y="3084945"/>
            <a:ext cx="951346" cy="10067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3D985D4A-2E4B-00E8-4BF4-DCEDD1190A11}"/>
              </a:ext>
            </a:extLst>
          </p:cNvPr>
          <p:cNvSpPr/>
          <p:nvPr/>
        </p:nvSpPr>
        <p:spPr>
          <a:xfrm>
            <a:off x="6414377" y="1756701"/>
            <a:ext cx="2664968" cy="3397189"/>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사각형: 둥근 모서리 5">
            <a:extLst>
              <a:ext uri="{FF2B5EF4-FFF2-40B4-BE49-F238E27FC236}">
                <a16:creationId xmlns:a16="http://schemas.microsoft.com/office/drawing/2014/main" id="{D0F4DB6A-05DB-F22F-B501-C743D34CD9DC}"/>
              </a:ext>
            </a:extLst>
          </p:cNvPr>
          <p:cNvSpPr/>
          <p:nvPr/>
        </p:nvSpPr>
        <p:spPr>
          <a:xfrm>
            <a:off x="10562492" y="3066687"/>
            <a:ext cx="1431636" cy="7666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34B05BAB-EB63-95FC-A8C8-570D8DE05C9E}"/>
              </a:ext>
            </a:extLst>
          </p:cNvPr>
          <p:cNvSpPr txBox="1"/>
          <p:nvPr/>
        </p:nvSpPr>
        <p:spPr>
          <a:xfrm>
            <a:off x="64122" y="2416332"/>
            <a:ext cx="2886364" cy="646331"/>
          </a:xfrm>
          <a:prstGeom prst="rect">
            <a:avLst/>
          </a:prstGeom>
          <a:noFill/>
        </p:spPr>
        <p:txBody>
          <a:bodyPr wrap="square" rtlCol="0">
            <a:spAutoFit/>
          </a:bodyPr>
          <a:lstStyle/>
          <a:p>
            <a:pPr algn="ctr"/>
            <a:r>
              <a:rPr lang="ko-KR" altLang="en-US" dirty="0"/>
              <a:t>하드웨어 디바이스</a:t>
            </a:r>
            <a:endParaRPr lang="en-US" altLang="ko-KR" dirty="0"/>
          </a:p>
          <a:p>
            <a:r>
              <a:rPr lang="en-US" altLang="ko-KR" dirty="0"/>
              <a:t>(</a:t>
            </a:r>
            <a:r>
              <a:rPr lang="ko-KR" altLang="en-US" dirty="0"/>
              <a:t>디바이스 컨트롤러 존재</a:t>
            </a:r>
            <a:r>
              <a:rPr lang="en-US" altLang="ko-KR" dirty="0"/>
              <a:t>)</a:t>
            </a:r>
            <a:endParaRPr lang="ko-KR" altLang="en-US" dirty="0"/>
          </a:p>
        </p:txBody>
      </p:sp>
      <p:sp>
        <p:nvSpPr>
          <p:cNvPr id="11" name="TextBox 10">
            <a:extLst>
              <a:ext uri="{FF2B5EF4-FFF2-40B4-BE49-F238E27FC236}">
                <a16:creationId xmlns:a16="http://schemas.microsoft.com/office/drawing/2014/main" id="{3DB96191-4D0D-3111-06F6-2FE7C4B8A422}"/>
              </a:ext>
            </a:extLst>
          </p:cNvPr>
          <p:cNvSpPr txBox="1"/>
          <p:nvPr/>
        </p:nvSpPr>
        <p:spPr>
          <a:xfrm>
            <a:off x="10337067" y="3884632"/>
            <a:ext cx="2013529" cy="369332"/>
          </a:xfrm>
          <a:prstGeom prst="rect">
            <a:avLst/>
          </a:prstGeom>
          <a:noFill/>
        </p:spPr>
        <p:txBody>
          <a:bodyPr wrap="square" rtlCol="0">
            <a:spAutoFit/>
          </a:bodyPr>
          <a:lstStyle/>
          <a:p>
            <a:r>
              <a:rPr lang="ko-KR" altLang="en-US" dirty="0"/>
              <a:t>앱</a:t>
            </a:r>
            <a:r>
              <a:rPr lang="en-US" altLang="ko-KR" dirty="0"/>
              <a:t>(</a:t>
            </a:r>
            <a:r>
              <a:rPr lang="ko-KR" altLang="en-US" dirty="0"/>
              <a:t>애플리케이션</a:t>
            </a:r>
            <a:r>
              <a:rPr lang="en-US" altLang="ko-KR" dirty="0"/>
              <a:t>)</a:t>
            </a:r>
            <a:endParaRPr lang="ko-KR" altLang="en-US" dirty="0"/>
          </a:p>
        </p:txBody>
      </p:sp>
      <p:sp>
        <p:nvSpPr>
          <p:cNvPr id="14" name="직사각형 13">
            <a:extLst>
              <a:ext uri="{FF2B5EF4-FFF2-40B4-BE49-F238E27FC236}">
                <a16:creationId xmlns:a16="http://schemas.microsoft.com/office/drawing/2014/main" id="{685E9201-FC5B-B855-E853-B8FA698D0B78}"/>
              </a:ext>
            </a:extLst>
          </p:cNvPr>
          <p:cNvSpPr/>
          <p:nvPr/>
        </p:nvSpPr>
        <p:spPr>
          <a:xfrm>
            <a:off x="6696418" y="3691221"/>
            <a:ext cx="2253617" cy="98042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5E30995F-24CB-C856-2947-DF5A6EB5B4AD}"/>
              </a:ext>
            </a:extLst>
          </p:cNvPr>
          <p:cNvSpPr/>
          <p:nvPr/>
        </p:nvSpPr>
        <p:spPr>
          <a:xfrm>
            <a:off x="6997907" y="3910758"/>
            <a:ext cx="1748928" cy="332260"/>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직사각형 21">
            <a:extLst>
              <a:ext uri="{FF2B5EF4-FFF2-40B4-BE49-F238E27FC236}">
                <a16:creationId xmlns:a16="http://schemas.microsoft.com/office/drawing/2014/main" id="{E44662B9-AD04-554B-C7DC-AA6E1C2D22E4}"/>
              </a:ext>
            </a:extLst>
          </p:cNvPr>
          <p:cNvSpPr/>
          <p:nvPr/>
        </p:nvSpPr>
        <p:spPr>
          <a:xfrm>
            <a:off x="6696418" y="1915921"/>
            <a:ext cx="2050417" cy="817990"/>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261D61E2-A966-B996-BCA9-742839B0A716}"/>
              </a:ext>
            </a:extLst>
          </p:cNvPr>
          <p:cNvSpPr/>
          <p:nvPr/>
        </p:nvSpPr>
        <p:spPr>
          <a:xfrm>
            <a:off x="7119629" y="2093244"/>
            <a:ext cx="1117979" cy="284154"/>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1595F5BB-E4A8-1F59-4E1A-0F2A6B703762}"/>
              </a:ext>
            </a:extLst>
          </p:cNvPr>
          <p:cNvSpPr/>
          <p:nvPr/>
        </p:nvSpPr>
        <p:spPr>
          <a:xfrm>
            <a:off x="1667519" y="5227640"/>
            <a:ext cx="2161310" cy="64633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6802BB39-A0F1-FBEA-2FA0-E5655257170A}"/>
              </a:ext>
            </a:extLst>
          </p:cNvPr>
          <p:cNvSpPr txBox="1"/>
          <p:nvPr/>
        </p:nvSpPr>
        <p:spPr>
          <a:xfrm>
            <a:off x="2032001" y="5873971"/>
            <a:ext cx="2161310" cy="369332"/>
          </a:xfrm>
          <a:prstGeom prst="rect">
            <a:avLst/>
          </a:prstGeom>
          <a:noFill/>
        </p:spPr>
        <p:txBody>
          <a:bodyPr wrap="square" rtlCol="0">
            <a:spAutoFit/>
          </a:bodyPr>
          <a:lstStyle/>
          <a:p>
            <a:r>
              <a:rPr lang="ko-KR" altLang="en-US" dirty="0"/>
              <a:t>메인 메모리</a:t>
            </a:r>
          </a:p>
        </p:txBody>
      </p:sp>
      <p:sp>
        <p:nvSpPr>
          <p:cNvPr id="3" name="화살표: 아래쪽 2">
            <a:extLst>
              <a:ext uri="{FF2B5EF4-FFF2-40B4-BE49-F238E27FC236}">
                <a16:creationId xmlns:a16="http://schemas.microsoft.com/office/drawing/2014/main" id="{D6C5A8D5-6632-9DD5-B26B-CD59A2D9502B}"/>
              </a:ext>
            </a:extLst>
          </p:cNvPr>
          <p:cNvSpPr/>
          <p:nvPr/>
        </p:nvSpPr>
        <p:spPr>
          <a:xfrm rot="19711735">
            <a:off x="1682084" y="3660958"/>
            <a:ext cx="426184" cy="1924054"/>
          </a:xfrm>
          <a:prstGeom prst="down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a:ln w="22225">
                <a:solidFill>
                  <a:schemeClr val="accent2"/>
                </a:solidFill>
                <a:prstDash val="solid"/>
              </a:ln>
              <a:solidFill>
                <a:schemeClr val="accent2">
                  <a:lumMod val="40000"/>
                  <a:lumOff val="60000"/>
                </a:schemeClr>
              </a:solidFill>
            </a:endParaRPr>
          </a:p>
        </p:txBody>
      </p:sp>
      <p:sp>
        <p:nvSpPr>
          <p:cNvPr id="9" name="이등변 삼각형 8">
            <a:extLst>
              <a:ext uri="{FF2B5EF4-FFF2-40B4-BE49-F238E27FC236}">
                <a16:creationId xmlns:a16="http://schemas.microsoft.com/office/drawing/2014/main" id="{29287347-92E2-4243-D60E-E232EC4EF8B1}"/>
              </a:ext>
            </a:extLst>
          </p:cNvPr>
          <p:cNvSpPr/>
          <p:nvPr/>
        </p:nvSpPr>
        <p:spPr>
          <a:xfrm>
            <a:off x="5165248" y="5522989"/>
            <a:ext cx="819915" cy="701964"/>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529DC30E-3643-CE07-F5C9-F148C56480CF}"/>
              </a:ext>
            </a:extLst>
          </p:cNvPr>
          <p:cNvSpPr txBox="1"/>
          <p:nvPr/>
        </p:nvSpPr>
        <p:spPr>
          <a:xfrm>
            <a:off x="4951826" y="6243303"/>
            <a:ext cx="1246758" cy="369332"/>
          </a:xfrm>
          <a:prstGeom prst="rect">
            <a:avLst/>
          </a:prstGeom>
          <a:noFill/>
        </p:spPr>
        <p:txBody>
          <a:bodyPr wrap="square" rtlCol="0">
            <a:spAutoFit/>
          </a:bodyPr>
          <a:lstStyle/>
          <a:p>
            <a:pPr algn="ctr"/>
            <a:r>
              <a:rPr lang="en-US" altLang="ko-KR" dirty="0"/>
              <a:t>CPU</a:t>
            </a:r>
            <a:endParaRPr lang="ko-KR" altLang="en-US" dirty="0"/>
          </a:p>
        </p:txBody>
      </p:sp>
      <p:sp>
        <p:nvSpPr>
          <p:cNvPr id="13" name="화살표: 오른쪽 12">
            <a:extLst>
              <a:ext uri="{FF2B5EF4-FFF2-40B4-BE49-F238E27FC236}">
                <a16:creationId xmlns:a16="http://schemas.microsoft.com/office/drawing/2014/main" id="{CE2A0294-0609-1EF6-D6F1-961772061393}"/>
              </a:ext>
            </a:extLst>
          </p:cNvPr>
          <p:cNvSpPr/>
          <p:nvPr/>
        </p:nvSpPr>
        <p:spPr>
          <a:xfrm rot="834538">
            <a:off x="3648913" y="5528145"/>
            <a:ext cx="1833162" cy="27232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화살표: 오른쪽 14">
            <a:extLst>
              <a:ext uri="{FF2B5EF4-FFF2-40B4-BE49-F238E27FC236}">
                <a16:creationId xmlns:a16="http://schemas.microsoft.com/office/drawing/2014/main" id="{DFEBC692-95A9-5909-FE87-C836B5AA0FC7}"/>
              </a:ext>
            </a:extLst>
          </p:cNvPr>
          <p:cNvSpPr/>
          <p:nvPr/>
        </p:nvSpPr>
        <p:spPr>
          <a:xfrm rot="18889150">
            <a:off x="5332556" y="4967355"/>
            <a:ext cx="2111600" cy="290911"/>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E241139B-E6C0-D7D0-2335-84FE8C7478DC}"/>
              </a:ext>
            </a:extLst>
          </p:cNvPr>
          <p:cNvSpPr txBox="1"/>
          <p:nvPr/>
        </p:nvSpPr>
        <p:spPr>
          <a:xfrm>
            <a:off x="7361892" y="4253964"/>
            <a:ext cx="1652798" cy="276999"/>
          </a:xfrm>
          <a:prstGeom prst="rect">
            <a:avLst/>
          </a:prstGeom>
          <a:noFill/>
        </p:spPr>
        <p:txBody>
          <a:bodyPr wrap="square" rtlCol="0">
            <a:spAutoFit/>
          </a:bodyPr>
          <a:lstStyle/>
          <a:p>
            <a:r>
              <a:rPr lang="ko-KR" altLang="en-US" sz="1200"/>
              <a:t>인터럽트 </a:t>
            </a:r>
            <a:r>
              <a:rPr lang="ko-KR" altLang="en-US" sz="1200" dirty="0" err="1"/>
              <a:t>핸들러</a:t>
            </a:r>
            <a:endParaRPr lang="ko-KR" altLang="en-US" sz="1200" dirty="0"/>
          </a:p>
        </p:txBody>
      </p:sp>
      <p:sp>
        <p:nvSpPr>
          <p:cNvPr id="19" name="TextBox 18">
            <a:extLst>
              <a:ext uri="{FF2B5EF4-FFF2-40B4-BE49-F238E27FC236}">
                <a16:creationId xmlns:a16="http://schemas.microsoft.com/office/drawing/2014/main" id="{B505E8A5-000C-DD7C-EA27-25F893FA03F4}"/>
              </a:ext>
            </a:extLst>
          </p:cNvPr>
          <p:cNvSpPr txBox="1"/>
          <p:nvPr/>
        </p:nvSpPr>
        <p:spPr>
          <a:xfrm>
            <a:off x="7119629" y="4671641"/>
            <a:ext cx="1627206" cy="276999"/>
          </a:xfrm>
          <a:prstGeom prst="rect">
            <a:avLst/>
          </a:prstGeom>
          <a:noFill/>
        </p:spPr>
        <p:txBody>
          <a:bodyPr wrap="square" rtlCol="0">
            <a:spAutoFit/>
          </a:bodyPr>
          <a:lstStyle/>
          <a:p>
            <a:r>
              <a:rPr lang="ko-KR" altLang="en-US" sz="1200" dirty="0"/>
              <a:t>디바이스 드라이버</a:t>
            </a:r>
          </a:p>
        </p:txBody>
      </p:sp>
      <p:sp>
        <p:nvSpPr>
          <p:cNvPr id="20" name="화살표: 오른쪽 19">
            <a:extLst>
              <a:ext uri="{FF2B5EF4-FFF2-40B4-BE49-F238E27FC236}">
                <a16:creationId xmlns:a16="http://schemas.microsoft.com/office/drawing/2014/main" id="{67F5056C-E968-6EFB-074D-50ACA2311DE2}"/>
              </a:ext>
            </a:extLst>
          </p:cNvPr>
          <p:cNvSpPr/>
          <p:nvPr/>
        </p:nvSpPr>
        <p:spPr>
          <a:xfrm rot="20552267">
            <a:off x="8610637" y="3653670"/>
            <a:ext cx="2074909" cy="26336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3" name="직선 화살표 연결선 22">
            <a:extLst>
              <a:ext uri="{FF2B5EF4-FFF2-40B4-BE49-F238E27FC236}">
                <a16:creationId xmlns:a16="http://schemas.microsoft.com/office/drawing/2014/main" id="{BE1E914A-E582-CB7E-2B43-D9285594A8A8}"/>
              </a:ext>
            </a:extLst>
          </p:cNvPr>
          <p:cNvCxnSpPr>
            <a:cxnSpLocks/>
          </p:cNvCxnSpPr>
          <p:nvPr/>
        </p:nvCxnSpPr>
        <p:spPr>
          <a:xfrm flipV="1">
            <a:off x="11278310" y="2377398"/>
            <a:ext cx="8881" cy="9710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12DEDC7F-95A9-123F-D094-4A6C5C22F3A9}"/>
              </a:ext>
            </a:extLst>
          </p:cNvPr>
          <p:cNvSpPr txBox="1"/>
          <p:nvPr/>
        </p:nvSpPr>
        <p:spPr>
          <a:xfrm>
            <a:off x="10044419" y="1688109"/>
            <a:ext cx="2198787" cy="954107"/>
          </a:xfrm>
          <a:prstGeom prst="rect">
            <a:avLst/>
          </a:prstGeom>
          <a:noFill/>
        </p:spPr>
        <p:txBody>
          <a:bodyPr wrap="square" rtlCol="0">
            <a:spAutoFit/>
          </a:bodyPr>
          <a:lstStyle/>
          <a:p>
            <a:r>
              <a:rPr lang="ko-KR" altLang="en-US" sz="1400" dirty="0"/>
              <a:t>운영체제가 사용자 모드로 전환되고</a:t>
            </a:r>
            <a:r>
              <a:rPr lang="en-US" altLang="ko-KR" sz="1400" dirty="0"/>
              <a:t>, </a:t>
            </a:r>
            <a:r>
              <a:rPr lang="ko-KR" altLang="en-US" sz="1400" dirty="0"/>
              <a:t>앱은 받은 결과를 사용자에게 보여줌</a:t>
            </a:r>
          </a:p>
        </p:txBody>
      </p:sp>
      <p:sp>
        <p:nvSpPr>
          <p:cNvPr id="30" name="TextBox 29">
            <a:extLst>
              <a:ext uri="{FF2B5EF4-FFF2-40B4-BE49-F238E27FC236}">
                <a16:creationId xmlns:a16="http://schemas.microsoft.com/office/drawing/2014/main" id="{32657F86-976C-E68F-BB4A-8DCCFF88A9F2}"/>
              </a:ext>
            </a:extLst>
          </p:cNvPr>
          <p:cNvSpPr txBox="1"/>
          <p:nvPr/>
        </p:nvSpPr>
        <p:spPr>
          <a:xfrm>
            <a:off x="6459868" y="5645578"/>
            <a:ext cx="3430560" cy="369332"/>
          </a:xfrm>
          <a:prstGeom prst="rect">
            <a:avLst/>
          </a:prstGeom>
          <a:noFill/>
        </p:spPr>
        <p:txBody>
          <a:bodyPr wrap="square" rtlCol="0">
            <a:spAutoFit/>
          </a:bodyPr>
          <a:lstStyle/>
          <a:p>
            <a:r>
              <a:rPr lang="ko-KR" altLang="en-US" dirty="0"/>
              <a:t>운영체제 모드</a:t>
            </a:r>
            <a:r>
              <a:rPr lang="en-US" altLang="ko-KR" dirty="0"/>
              <a:t>: </a:t>
            </a:r>
            <a:r>
              <a:rPr lang="ko-KR" altLang="en-US" dirty="0"/>
              <a:t>사용자 모드</a:t>
            </a:r>
          </a:p>
        </p:txBody>
      </p:sp>
    </p:spTree>
    <p:extLst>
      <p:ext uri="{BB962C8B-B14F-4D97-AF65-F5344CB8AC3E}">
        <p14:creationId xmlns:p14="http://schemas.microsoft.com/office/powerpoint/2010/main" val="991587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05638-F4E1-73C1-375A-04A0F36C91DC}"/>
            </a:ext>
          </a:extLst>
        </p:cNvPr>
        <p:cNvGrpSpPr/>
        <p:nvPr/>
      </p:nvGrpSpPr>
      <p:grpSpPr>
        <a:xfrm>
          <a:off x="0" y="0"/>
          <a:ext cx="0" cy="0"/>
          <a:chOff x="0" y="0"/>
          <a:chExt cx="0" cy="0"/>
        </a:xfrm>
      </p:grpSpPr>
      <p:sp>
        <p:nvSpPr>
          <p:cNvPr id="12" name="직사각형 11">
            <a:extLst>
              <a:ext uri="{FF2B5EF4-FFF2-40B4-BE49-F238E27FC236}">
                <a16:creationId xmlns:a16="http://schemas.microsoft.com/office/drawing/2014/main" id="{928E496D-9DB6-45FE-381F-45ED14E4AB4B}"/>
              </a:ext>
            </a:extLst>
          </p:cNvPr>
          <p:cNvSpPr/>
          <p:nvPr/>
        </p:nvSpPr>
        <p:spPr>
          <a:xfrm>
            <a:off x="3419761" y="2079031"/>
            <a:ext cx="5742711" cy="4349867"/>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A0EB6CFD-3C4F-E534-29CE-943EC21DD029}"/>
              </a:ext>
            </a:extLst>
          </p:cNvPr>
          <p:cNvSpPr>
            <a:spLocks noGrp="1"/>
          </p:cNvSpPr>
          <p:nvPr>
            <p:ph type="title"/>
          </p:nvPr>
        </p:nvSpPr>
        <p:spPr/>
        <p:txBody>
          <a:bodyPr>
            <a:normAutofit/>
          </a:bodyPr>
          <a:lstStyle/>
          <a:p>
            <a:pPr algn="ctr"/>
            <a:r>
              <a:rPr lang="ko-KR" altLang="en-US" sz="2800" dirty="0"/>
              <a:t>앱에서 사용자 요구를 들어줄 때 일어나는 일</a:t>
            </a:r>
            <a:r>
              <a:rPr lang="en-US" altLang="ko-KR" sz="2800" dirty="0"/>
              <a:t>(</a:t>
            </a:r>
            <a:r>
              <a:rPr lang="ko-KR" altLang="en-US" sz="2800" dirty="0"/>
              <a:t>특이</a:t>
            </a:r>
            <a:r>
              <a:rPr lang="en-US" altLang="ko-KR" sz="2800" dirty="0"/>
              <a:t>)</a:t>
            </a:r>
            <a:endParaRPr lang="ko-KR" altLang="en-US" sz="2800" dirty="0"/>
          </a:p>
        </p:txBody>
      </p:sp>
      <p:sp>
        <p:nvSpPr>
          <p:cNvPr id="4" name="타원 3">
            <a:extLst>
              <a:ext uri="{FF2B5EF4-FFF2-40B4-BE49-F238E27FC236}">
                <a16:creationId xmlns:a16="http://schemas.microsoft.com/office/drawing/2014/main" id="{57E3110E-724C-4F21-B052-2EAB6A5087A9}"/>
              </a:ext>
            </a:extLst>
          </p:cNvPr>
          <p:cNvSpPr/>
          <p:nvPr/>
        </p:nvSpPr>
        <p:spPr>
          <a:xfrm>
            <a:off x="665459" y="3084945"/>
            <a:ext cx="951346" cy="10067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4268CA88-A95C-3FE7-87A2-5D8611A52BBF}"/>
              </a:ext>
            </a:extLst>
          </p:cNvPr>
          <p:cNvSpPr/>
          <p:nvPr/>
        </p:nvSpPr>
        <p:spPr>
          <a:xfrm>
            <a:off x="3685308" y="2336800"/>
            <a:ext cx="3731491" cy="3712711"/>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사각형: 둥근 모서리 5">
            <a:extLst>
              <a:ext uri="{FF2B5EF4-FFF2-40B4-BE49-F238E27FC236}">
                <a16:creationId xmlns:a16="http://schemas.microsoft.com/office/drawing/2014/main" id="{819F7B79-C112-825D-E131-CEF571BA020A}"/>
              </a:ext>
            </a:extLst>
          </p:cNvPr>
          <p:cNvSpPr/>
          <p:nvPr/>
        </p:nvSpPr>
        <p:spPr>
          <a:xfrm>
            <a:off x="10637982" y="3050358"/>
            <a:ext cx="1431636" cy="7666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A16DD21C-6EDB-D126-7DAF-B8E0A66744A8}"/>
              </a:ext>
            </a:extLst>
          </p:cNvPr>
          <p:cNvSpPr txBox="1"/>
          <p:nvPr/>
        </p:nvSpPr>
        <p:spPr>
          <a:xfrm>
            <a:off x="30918" y="4129915"/>
            <a:ext cx="2886364" cy="646331"/>
          </a:xfrm>
          <a:prstGeom prst="rect">
            <a:avLst/>
          </a:prstGeom>
          <a:noFill/>
        </p:spPr>
        <p:txBody>
          <a:bodyPr wrap="square" rtlCol="0">
            <a:spAutoFit/>
          </a:bodyPr>
          <a:lstStyle/>
          <a:p>
            <a:pPr algn="ctr"/>
            <a:r>
              <a:rPr lang="ko-KR" altLang="en-US" dirty="0"/>
              <a:t>하드웨어 디바이스</a:t>
            </a:r>
            <a:endParaRPr lang="en-US" altLang="ko-KR" dirty="0"/>
          </a:p>
          <a:p>
            <a:r>
              <a:rPr lang="en-US" altLang="ko-KR" dirty="0"/>
              <a:t>(</a:t>
            </a:r>
            <a:r>
              <a:rPr lang="ko-KR" altLang="en-US" dirty="0"/>
              <a:t>디바이스 컨트롤러 존재</a:t>
            </a:r>
            <a:r>
              <a:rPr lang="en-US" altLang="ko-KR" dirty="0"/>
              <a:t>)</a:t>
            </a:r>
            <a:endParaRPr lang="ko-KR" altLang="en-US" dirty="0"/>
          </a:p>
        </p:txBody>
      </p:sp>
      <p:sp>
        <p:nvSpPr>
          <p:cNvPr id="10" name="TextBox 9">
            <a:extLst>
              <a:ext uri="{FF2B5EF4-FFF2-40B4-BE49-F238E27FC236}">
                <a16:creationId xmlns:a16="http://schemas.microsoft.com/office/drawing/2014/main" id="{46069E6E-7A14-EE10-7C28-835ED28006AD}"/>
              </a:ext>
            </a:extLst>
          </p:cNvPr>
          <p:cNvSpPr txBox="1"/>
          <p:nvPr/>
        </p:nvSpPr>
        <p:spPr>
          <a:xfrm>
            <a:off x="3942772" y="6049511"/>
            <a:ext cx="3031837" cy="369332"/>
          </a:xfrm>
          <a:prstGeom prst="rect">
            <a:avLst/>
          </a:prstGeom>
          <a:noFill/>
        </p:spPr>
        <p:txBody>
          <a:bodyPr wrap="square" rtlCol="0">
            <a:spAutoFit/>
          </a:bodyPr>
          <a:lstStyle/>
          <a:p>
            <a:pPr algn="ctr"/>
            <a:r>
              <a:rPr lang="ko-KR" altLang="en-US" dirty="0"/>
              <a:t>커널</a:t>
            </a:r>
          </a:p>
        </p:txBody>
      </p:sp>
      <p:sp>
        <p:nvSpPr>
          <p:cNvPr id="11" name="TextBox 10">
            <a:extLst>
              <a:ext uri="{FF2B5EF4-FFF2-40B4-BE49-F238E27FC236}">
                <a16:creationId xmlns:a16="http://schemas.microsoft.com/office/drawing/2014/main" id="{83398578-BED4-6B7A-971B-9816F801C736}"/>
              </a:ext>
            </a:extLst>
          </p:cNvPr>
          <p:cNvSpPr txBox="1"/>
          <p:nvPr/>
        </p:nvSpPr>
        <p:spPr>
          <a:xfrm>
            <a:off x="10402916" y="3839902"/>
            <a:ext cx="2013529" cy="369332"/>
          </a:xfrm>
          <a:prstGeom prst="rect">
            <a:avLst/>
          </a:prstGeom>
          <a:noFill/>
        </p:spPr>
        <p:txBody>
          <a:bodyPr wrap="square" rtlCol="0">
            <a:spAutoFit/>
          </a:bodyPr>
          <a:lstStyle/>
          <a:p>
            <a:r>
              <a:rPr lang="ko-KR" altLang="en-US" dirty="0"/>
              <a:t>앱</a:t>
            </a:r>
            <a:r>
              <a:rPr lang="en-US" altLang="ko-KR" dirty="0"/>
              <a:t>(</a:t>
            </a:r>
            <a:r>
              <a:rPr lang="ko-KR" altLang="en-US" dirty="0"/>
              <a:t>애플리케이션</a:t>
            </a:r>
            <a:r>
              <a:rPr lang="en-US" altLang="ko-KR" dirty="0"/>
              <a:t>)</a:t>
            </a:r>
            <a:endParaRPr lang="ko-KR" altLang="en-US" dirty="0"/>
          </a:p>
        </p:txBody>
      </p:sp>
      <p:sp>
        <p:nvSpPr>
          <p:cNvPr id="13" name="TextBox 12">
            <a:extLst>
              <a:ext uri="{FF2B5EF4-FFF2-40B4-BE49-F238E27FC236}">
                <a16:creationId xmlns:a16="http://schemas.microsoft.com/office/drawing/2014/main" id="{35EB7E94-90B6-5957-A4CD-08BB2AE8BEE3}"/>
              </a:ext>
            </a:extLst>
          </p:cNvPr>
          <p:cNvSpPr txBox="1"/>
          <p:nvPr/>
        </p:nvSpPr>
        <p:spPr>
          <a:xfrm>
            <a:off x="4472707" y="6428048"/>
            <a:ext cx="2216728" cy="369332"/>
          </a:xfrm>
          <a:prstGeom prst="rect">
            <a:avLst/>
          </a:prstGeom>
          <a:noFill/>
        </p:spPr>
        <p:txBody>
          <a:bodyPr wrap="square" rtlCol="0">
            <a:spAutoFit/>
          </a:bodyPr>
          <a:lstStyle/>
          <a:p>
            <a:pPr algn="ctr"/>
            <a:r>
              <a:rPr lang="ko-KR" altLang="en-US" dirty="0"/>
              <a:t>운영체제</a:t>
            </a:r>
          </a:p>
        </p:txBody>
      </p:sp>
      <p:sp>
        <p:nvSpPr>
          <p:cNvPr id="14" name="직사각형 13">
            <a:extLst>
              <a:ext uri="{FF2B5EF4-FFF2-40B4-BE49-F238E27FC236}">
                <a16:creationId xmlns:a16="http://schemas.microsoft.com/office/drawing/2014/main" id="{6101ED79-5576-B2E0-7A6C-A48C5319E836}"/>
              </a:ext>
            </a:extLst>
          </p:cNvPr>
          <p:cNvSpPr/>
          <p:nvPr/>
        </p:nvSpPr>
        <p:spPr>
          <a:xfrm>
            <a:off x="3942772" y="4340968"/>
            <a:ext cx="3252355" cy="1266108"/>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D9587FEB-B92A-00F8-F8A8-F2A281C803F9}"/>
              </a:ext>
            </a:extLst>
          </p:cNvPr>
          <p:cNvSpPr txBox="1"/>
          <p:nvPr/>
        </p:nvSpPr>
        <p:spPr>
          <a:xfrm>
            <a:off x="4472707" y="5607076"/>
            <a:ext cx="2198255" cy="369332"/>
          </a:xfrm>
          <a:prstGeom prst="rect">
            <a:avLst/>
          </a:prstGeom>
          <a:noFill/>
        </p:spPr>
        <p:txBody>
          <a:bodyPr wrap="square" rtlCol="0">
            <a:spAutoFit/>
          </a:bodyPr>
          <a:lstStyle/>
          <a:p>
            <a:r>
              <a:rPr lang="ko-KR" altLang="en-US" dirty="0"/>
              <a:t>디바이스 드라이버</a:t>
            </a:r>
          </a:p>
        </p:txBody>
      </p:sp>
      <p:sp>
        <p:nvSpPr>
          <p:cNvPr id="16" name="직사각형 15">
            <a:extLst>
              <a:ext uri="{FF2B5EF4-FFF2-40B4-BE49-F238E27FC236}">
                <a16:creationId xmlns:a16="http://schemas.microsoft.com/office/drawing/2014/main" id="{664E497D-E638-DED0-D289-16D87DCDE9C5}"/>
              </a:ext>
            </a:extLst>
          </p:cNvPr>
          <p:cNvSpPr/>
          <p:nvPr/>
        </p:nvSpPr>
        <p:spPr>
          <a:xfrm>
            <a:off x="4979882" y="4525634"/>
            <a:ext cx="1773382" cy="480291"/>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37264B0A-F071-CAD2-29DC-BB683EC498B8}"/>
              </a:ext>
            </a:extLst>
          </p:cNvPr>
          <p:cNvSpPr txBox="1"/>
          <p:nvPr/>
        </p:nvSpPr>
        <p:spPr>
          <a:xfrm>
            <a:off x="4957616" y="4996596"/>
            <a:ext cx="1902692" cy="369332"/>
          </a:xfrm>
          <a:prstGeom prst="rect">
            <a:avLst/>
          </a:prstGeom>
          <a:noFill/>
        </p:spPr>
        <p:txBody>
          <a:bodyPr wrap="square" rtlCol="0">
            <a:spAutoFit/>
          </a:bodyPr>
          <a:lstStyle/>
          <a:p>
            <a:r>
              <a:rPr lang="ko-KR" altLang="en-US" dirty="0"/>
              <a:t>인터럽트 </a:t>
            </a:r>
            <a:r>
              <a:rPr lang="ko-KR" altLang="en-US" dirty="0" err="1"/>
              <a:t>핸들러</a:t>
            </a:r>
            <a:endParaRPr lang="ko-KR" altLang="en-US" dirty="0"/>
          </a:p>
        </p:txBody>
      </p:sp>
      <p:sp>
        <p:nvSpPr>
          <p:cNvPr id="22" name="직사각형 21">
            <a:extLst>
              <a:ext uri="{FF2B5EF4-FFF2-40B4-BE49-F238E27FC236}">
                <a16:creationId xmlns:a16="http://schemas.microsoft.com/office/drawing/2014/main" id="{BA7C9D6E-02A2-F3FE-2002-1D2A87EF87C0}"/>
              </a:ext>
            </a:extLst>
          </p:cNvPr>
          <p:cNvSpPr/>
          <p:nvPr/>
        </p:nvSpPr>
        <p:spPr>
          <a:xfrm>
            <a:off x="3942772" y="2416913"/>
            <a:ext cx="3252355" cy="1012087"/>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29FF90D6-E024-EBCE-561C-9E55E9BA7357}"/>
              </a:ext>
            </a:extLst>
          </p:cNvPr>
          <p:cNvSpPr/>
          <p:nvPr/>
        </p:nvSpPr>
        <p:spPr>
          <a:xfrm>
            <a:off x="4568532" y="2497234"/>
            <a:ext cx="2025073" cy="489528"/>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99F064C0-985C-FFE9-1A00-8AC9C197B574}"/>
              </a:ext>
            </a:extLst>
          </p:cNvPr>
          <p:cNvSpPr txBox="1"/>
          <p:nvPr/>
        </p:nvSpPr>
        <p:spPr>
          <a:xfrm>
            <a:off x="4512612" y="2962530"/>
            <a:ext cx="2292926" cy="369332"/>
          </a:xfrm>
          <a:prstGeom prst="rect">
            <a:avLst/>
          </a:prstGeom>
          <a:noFill/>
        </p:spPr>
        <p:txBody>
          <a:bodyPr wrap="square" rtlCol="0">
            <a:spAutoFit/>
          </a:bodyPr>
          <a:lstStyle/>
          <a:p>
            <a:r>
              <a:rPr lang="ko-KR" altLang="en-US" dirty="0"/>
              <a:t>시스템 호출 </a:t>
            </a:r>
            <a:r>
              <a:rPr lang="ko-KR" altLang="en-US" dirty="0" err="1"/>
              <a:t>핸들러</a:t>
            </a:r>
            <a:endParaRPr lang="ko-KR" altLang="en-US" dirty="0"/>
          </a:p>
        </p:txBody>
      </p:sp>
      <p:sp>
        <p:nvSpPr>
          <p:cNvPr id="23" name="TextBox 22">
            <a:extLst>
              <a:ext uri="{FF2B5EF4-FFF2-40B4-BE49-F238E27FC236}">
                <a16:creationId xmlns:a16="http://schemas.microsoft.com/office/drawing/2014/main" id="{DA6199F0-E6FC-D843-6B93-18FB4AAEB06C}"/>
              </a:ext>
            </a:extLst>
          </p:cNvPr>
          <p:cNvSpPr txBox="1"/>
          <p:nvPr/>
        </p:nvSpPr>
        <p:spPr>
          <a:xfrm>
            <a:off x="4314857" y="3463974"/>
            <a:ext cx="2778483" cy="369332"/>
          </a:xfrm>
          <a:prstGeom prst="rect">
            <a:avLst/>
          </a:prstGeom>
          <a:noFill/>
        </p:spPr>
        <p:txBody>
          <a:bodyPr wrap="square" rtlCol="0">
            <a:spAutoFit/>
          </a:bodyPr>
          <a:lstStyle/>
          <a:p>
            <a:r>
              <a:rPr lang="ko-KR" altLang="en-US"/>
              <a:t>시스템 호출 관련 부분</a:t>
            </a:r>
          </a:p>
        </p:txBody>
      </p:sp>
      <p:sp>
        <p:nvSpPr>
          <p:cNvPr id="3" name="직사각형 2">
            <a:extLst>
              <a:ext uri="{FF2B5EF4-FFF2-40B4-BE49-F238E27FC236}">
                <a16:creationId xmlns:a16="http://schemas.microsoft.com/office/drawing/2014/main" id="{86F2D3EC-16D6-55C7-5293-4EB4BF308159}"/>
              </a:ext>
            </a:extLst>
          </p:cNvPr>
          <p:cNvSpPr/>
          <p:nvPr/>
        </p:nvSpPr>
        <p:spPr>
          <a:xfrm>
            <a:off x="7721314" y="4340968"/>
            <a:ext cx="1223499" cy="1266108"/>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78D9DA25-1102-0359-28B4-5C63D3B3F55D}"/>
              </a:ext>
            </a:extLst>
          </p:cNvPr>
          <p:cNvSpPr/>
          <p:nvPr/>
        </p:nvSpPr>
        <p:spPr>
          <a:xfrm>
            <a:off x="7788175" y="4489749"/>
            <a:ext cx="843645" cy="480291"/>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화살표: 오른쪽 24">
            <a:extLst>
              <a:ext uri="{FF2B5EF4-FFF2-40B4-BE49-F238E27FC236}">
                <a16:creationId xmlns:a16="http://schemas.microsoft.com/office/drawing/2014/main" id="{BDCB7045-1ACD-C003-E3A2-E1BBD3530401}"/>
              </a:ext>
            </a:extLst>
          </p:cNvPr>
          <p:cNvSpPr/>
          <p:nvPr/>
        </p:nvSpPr>
        <p:spPr>
          <a:xfrm rot="11663983">
            <a:off x="1652288" y="4295801"/>
            <a:ext cx="6262102" cy="306588"/>
          </a:xfrm>
          <a:prstGeom prst="rightArrow">
            <a:avLst>
              <a:gd name="adj1" fmla="val 60081"/>
              <a:gd name="adj2" fmla="val 50000"/>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화살표: 오른쪽 8">
            <a:extLst>
              <a:ext uri="{FF2B5EF4-FFF2-40B4-BE49-F238E27FC236}">
                <a16:creationId xmlns:a16="http://schemas.microsoft.com/office/drawing/2014/main" id="{F94F9B33-9BC8-C651-13F3-0572D97B7B31}"/>
              </a:ext>
            </a:extLst>
          </p:cNvPr>
          <p:cNvSpPr/>
          <p:nvPr/>
        </p:nvSpPr>
        <p:spPr>
          <a:xfrm rot="9052471">
            <a:off x="8691061" y="3993492"/>
            <a:ext cx="2126738" cy="272845"/>
          </a:xfrm>
          <a:prstGeom prst="rightArrow">
            <a:avLst>
              <a:gd name="adj1" fmla="val 60081"/>
              <a:gd name="adj2" fmla="val 50000"/>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TextBox 26">
            <a:extLst>
              <a:ext uri="{FF2B5EF4-FFF2-40B4-BE49-F238E27FC236}">
                <a16:creationId xmlns:a16="http://schemas.microsoft.com/office/drawing/2014/main" id="{EAA34C30-5C2C-0367-5904-F3EAACC8454C}"/>
              </a:ext>
            </a:extLst>
          </p:cNvPr>
          <p:cNvSpPr txBox="1"/>
          <p:nvPr/>
        </p:nvSpPr>
        <p:spPr>
          <a:xfrm>
            <a:off x="1749083" y="1356330"/>
            <a:ext cx="8888899" cy="369332"/>
          </a:xfrm>
          <a:prstGeom prst="rect">
            <a:avLst/>
          </a:prstGeom>
          <a:noFill/>
        </p:spPr>
        <p:txBody>
          <a:bodyPr wrap="square" rtlCol="0">
            <a:spAutoFit/>
          </a:bodyPr>
          <a:lstStyle/>
          <a:p>
            <a:pPr algn="ctr"/>
            <a:r>
              <a:rPr lang="en-US" altLang="ko-KR" dirty="0"/>
              <a:t>*</a:t>
            </a:r>
            <a:r>
              <a:rPr lang="ko-KR" altLang="en-US" dirty="0"/>
              <a:t>가끔 하드웨어 제작자가 커널 밖에다 하드웨어 드라이버를 주는 경우가 있음</a:t>
            </a:r>
          </a:p>
        </p:txBody>
      </p:sp>
    </p:spTree>
    <p:extLst>
      <p:ext uri="{BB962C8B-B14F-4D97-AF65-F5344CB8AC3E}">
        <p14:creationId xmlns:p14="http://schemas.microsoft.com/office/powerpoint/2010/main" val="2534707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FF514D-E19C-7E23-DDDC-4102FC3A943C}"/>
              </a:ext>
            </a:extLst>
          </p:cNvPr>
          <p:cNvSpPr>
            <a:spLocks noGrp="1"/>
          </p:cNvSpPr>
          <p:nvPr>
            <p:ph type="title"/>
          </p:nvPr>
        </p:nvSpPr>
        <p:spPr/>
        <p:txBody>
          <a:bodyPr/>
          <a:lstStyle/>
          <a:p>
            <a:pPr algn="ctr"/>
            <a:r>
              <a:rPr lang="ko-KR" altLang="en-US" dirty="0"/>
              <a:t>결론</a:t>
            </a:r>
          </a:p>
        </p:txBody>
      </p:sp>
      <p:sp>
        <p:nvSpPr>
          <p:cNvPr id="3" name="내용 개체 틀 2">
            <a:extLst>
              <a:ext uri="{FF2B5EF4-FFF2-40B4-BE49-F238E27FC236}">
                <a16:creationId xmlns:a16="http://schemas.microsoft.com/office/drawing/2014/main" id="{2E42A9CD-CF5E-38D9-4905-1BE7CAF60AE6}"/>
              </a:ext>
            </a:extLst>
          </p:cNvPr>
          <p:cNvSpPr>
            <a:spLocks noGrp="1"/>
          </p:cNvSpPr>
          <p:nvPr>
            <p:ph idx="1"/>
          </p:nvPr>
        </p:nvSpPr>
        <p:spPr/>
        <p:txBody>
          <a:bodyPr/>
          <a:lstStyle/>
          <a:p>
            <a:r>
              <a:rPr lang="ko-KR" altLang="en-US" dirty="0"/>
              <a:t>사용자 입력으로 앱을 돌리기 위해서는</a:t>
            </a:r>
            <a:r>
              <a:rPr lang="en-US" altLang="ko-KR" dirty="0"/>
              <a:t>, CPU </a:t>
            </a:r>
            <a:r>
              <a:rPr lang="ko-KR" altLang="en-US" dirty="0"/>
              <a:t>뿐만 아니라      메인 메모리 등 여러 자원들이 필요하다</a:t>
            </a:r>
          </a:p>
        </p:txBody>
      </p:sp>
    </p:spTree>
    <p:extLst>
      <p:ext uri="{BB962C8B-B14F-4D97-AF65-F5344CB8AC3E}">
        <p14:creationId xmlns:p14="http://schemas.microsoft.com/office/powerpoint/2010/main" val="2268555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18DF99B-AA31-77DB-A3A6-81529BDFDA4D}"/>
              </a:ext>
            </a:extLst>
          </p:cNvPr>
          <p:cNvSpPr>
            <a:spLocks noGrp="1"/>
          </p:cNvSpPr>
          <p:nvPr>
            <p:ph type="title"/>
          </p:nvPr>
        </p:nvSpPr>
        <p:spPr/>
        <p:txBody>
          <a:bodyPr/>
          <a:lstStyle/>
          <a:p>
            <a:pPr algn="ctr"/>
            <a:r>
              <a:rPr lang="ko-KR" altLang="en-US" dirty="0"/>
              <a:t>멀티 </a:t>
            </a:r>
            <a:r>
              <a:rPr lang="ko-KR" altLang="en-US" dirty="0" err="1"/>
              <a:t>태스킹</a:t>
            </a:r>
            <a:r>
              <a:rPr lang="en-US" altLang="ko-KR" dirty="0"/>
              <a:t>(1)</a:t>
            </a:r>
            <a:endParaRPr lang="ko-KR" altLang="en-US" dirty="0"/>
          </a:p>
        </p:txBody>
      </p:sp>
      <p:sp>
        <p:nvSpPr>
          <p:cNvPr id="4" name="TextBox 3">
            <a:extLst>
              <a:ext uri="{FF2B5EF4-FFF2-40B4-BE49-F238E27FC236}">
                <a16:creationId xmlns:a16="http://schemas.microsoft.com/office/drawing/2014/main" id="{0C6531D5-542E-AA3F-7C3A-E8C7AF65DC60}"/>
              </a:ext>
            </a:extLst>
          </p:cNvPr>
          <p:cNvSpPr txBox="1">
            <a:spLocks noGrp="1" noRot="1" noMove="1" noResize="1" noEditPoints="1" noAdjustHandles="1" noChangeArrowheads="1" noChangeShapeType="1"/>
          </p:cNvSpPr>
          <p:nvPr/>
        </p:nvSpPr>
        <p:spPr>
          <a:xfrm>
            <a:off x="318654" y="1690688"/>
            <a:ext cx="11554691" cy="4609275"/>
          </a:xfrm>
          <a:prstGeom prst="rect">
            <a:avLst/>
          </a:prstGeom>
          <a:noFill/>
        </p:spPr>
        <p:txBody>
          <a:bodyPr wrap="square" rtlCol="0">
            <a:spAutoFit/>
          </a:bodyPr>
          <a:lstStyle/>
          <a:p>
            <a:pPr>
              <a:lnSpc>
                <a:spcPct val="150000"/>
              </a:lnSpc>
            </a:pPr>
            <a:r>
              <a:rPr lang="ko-KR" altLang="en-US" dirty="0"/>
              <a:t>멀티 </a:t>
            </a:r>
            <a:r>
              <a:rPr lang="ko-KR" altLang="en-US" dirty="0" err="1"/>
              <a:t>태스킹</a:t>
            </a:r>
            <a:r>
              <a:rPr lang="en-US" altLang="ko-KR" dirty="0"/>
              <a:t>: CPU</a:t>
            </a:r>
            <a:r>
              <a:rPr lang="ko-KR" altLang="en-US" dirty="0"/>
              <a:t>가 여러 프로세스를 돌릴 때</a:t>
            </a:r>
            <a:r>
              <a:rPr lang="en-US" altLang="ko-KR" dirty="0"/>
              <a:t>, </a:t>
            </a:r>
            <a:r>
              <a:rPr lang="ko-KR" altLang="en-US" dirty="0"/>
              <a:t>아주 짧은 시간 동안 두 프로세스를 번갈아 가며 돌리고</a:t>
            </a:r>
            <a:r>
              <a:rPr lang="en-US" altLang="ko-KR" dirty="0"/>
              <a:t>, </a:t>
            </a:r>
            <a:r>
              <a:rPr lang="ko-KR" altLang="en-US" dirty="0"/>
              <a:t>따라서 우리에게는 두 프로세스가 동시에 돌아가는 것 처럼 </a:t>
            </a:r>
            <a:r>
              <a:rPr lang="ko-KR" altLang="en-US" dirty="0" err="1"/>
              <a:t>느껴짐</a:t>
            </a:r>
            <a:r>
              <a:rPr lang="en-US" altLang="ko-KR" dirty="0"/>
              <a:t>.</a:t>
            </a:r>
          </a:p>
          <a:p>
            <a:pPr>
              <a:lnSpc>
                <a:spcPct val="150000"/>
              </a:lnSpc>
            </a:pPr>
            <a:endParaRPr lang="en-US" altLang="ko-KR" dirty="0"/>
          </a:p>
          <a:p>
            <a:pPr>
              <a:lnSpc>
                <a:spcPct val="150000"/>
              </a:lnSpc>
            </a:pPr>
            <a:r>
              <a:rPr lang="en-US" altLang="ko-KR" dirty="0"/>
              <a:t>*CPU</a:t>
            </a:r>
            <a:r>
              <a:rPr lang="ko-KR" altLang="en-US" dirty="0"/>
              <a:t>는 한 번에 하나의 일만 할 수 있다</a:t>
            </a:r>
            <a:r>
              <a:rPr lang="en-US" altLang="ko-KR" dirty="0"/>
              <a:t>.</a:t>
            </a:r>
          </a:p>
          <a:p>
            <a:pPr>
              <a:lnSpc>
                <a:spcPct val="150000"/>
              </a:lnSpc>
            </a:pPr>
            <a:endParaRPr lang="en-US" altLang="ko-KR" dirty="0"/>
          </a:p>
          <a:p>
            <a:pPr>
              <a:lnSpc>
                <a:spcPct val="150000"/>
              </a:lnSpc>
            </a:pPr>
            <a:r>
              <a:rPr lang="en-US" altLang="ko-KR" dirty="0"/>
              <a:t>CPU</a:t>
            </a:r>
            <a:r>
              <a:rPr lang="ko-KR" altLang="en-US" dirty="0"/>
              <a:t>가 하나의 프로세스를 맡는 시간 조정 방법</a:t>
            </a:r>
            <a:r>
              <a:rPr lang="en-US" altLang="ko-KR" dirty="0"/>
              <a:t>: Time Sharing</a:t>
            </a:r>
          </a:p>
          <a:p>
            <a:pPr>
              <a:lnSpc>
                <a:spcPct val="150000"/>
              </a:lnSpc>
            </a:pPr>
            <a:r>
              <a:rPr lang="ko-KR" altLang="en-US" dirty="0"/>
              <a:t>만약 여러 프로세스를 돌려야 되는 때에 하나의 프로세스만 유독 길게 맡는 다면</a:t>
            </a:r>
            <a:r>
              <a:rPr lang="en-US" altLang="ko-KR" dirty="0"/>
              <a:t>, </a:t>
            </a:r>
            <a:r>
              <a:rPr lang="ko-KR" altLang="en-US" dirty="0"/>
              <a:t>사용자 입장에서는 컴퓨터가 </a:t>
            </a:r>
            <a:r>
              <a:rPr lang="ko-KR" altLang="en-US" dirty="0" err="1"/>
              <a:t>렉이</a:t>
            </a:r>
            <a:r>
              <a:rPr lang="ko-KR" altLang="en-US" dirty="0"/>
              <a:t> 걸린다고 느낌</a:t>
            </a:r>
            <a:r>
              <a:rPr lang="en-US" altLang="ko-KR" dirty="0"/>
              <a:t>(</a:t>
            </a:r>
            <a:r>
              <a:rPr lang="ko-KR" altLang="en-US" dirty="0"/>
              <a:t>다른 프로세스가 멈추는 시간이 길기 때문</a:t>
            </a:r>
            <a:r>
              <a:rPr lang="en-US" altLang="ko-KR" dirty="0"/>
              <a:t>)</a:t>
            </a:r>
          </a:p>
          <a:p>
            <a:pPr>
              <a:lnSpc>
                <a:spcPct val="150000"/>
              </a:lnSpc>
            </a:pPr>
            <a:endParaRPr lang="en-US" altLang="ko-KR" dirty="0"/>
          </a:p>
          <a:p>
            <a:pPr>
              <a:lnSpc>
                <a:spcPct val="150000"/>
              </a:lnSpc>
            </a:pPr>
            <a:r>
              <a:rPr lang="en-US" altLang="ko-KR" dirty="0"/>
              <a:t>*CPU Scheduling: </a:t>
            </a:r>
            <a:r>
              <a:rPr lang="ko-KR" altLang="en-US" dirty="0"/>
              <a:t>언제 어떤 프로세스를 </a:t>
            </a:r>
            <a:r>
              <a:rPr lang="en-US" altLang="ko-KR" dirty="0"/>
              <a:t>CPU</a:t>
            </a:r>
            <a:r>
              <a:rPr lang="ko-KR" altLang="en-US" dirty="0"/>
              <a:t>가 돌릴 지 결정하는 작업</a:t>
            </a:r>
            <a:endParaRPr lang="en-US" altLang="ko-KR" dirty="0"/>
          </a:p>
          <a:p>
            <a:pPr>
              <a:lnSpc>
                <a:spcPct val="150000"/>
              </a:lnSpc>
            </a:pPr>
            <a:r>
              <a:rPr lang="en-US" altLang="ko-KR" dirty="0"/>
              <a:t>*CPU Scheduling : </a:t>
            </a:r>
            <a:r>
              <a:rPr lang="ko-KR" altLang="en-US" dirty="0"/>
              <a:t>프로세스 </a:t>
            </a:r>
            <a:r>
              <a:rPr lang="ko-KR" altLang="en-US" b="1" dirty="0"/>
              <a:t>순서</a:t>
            </a:r>
            <a:r>
              <a:rPr lang="ko-KR" altLang="en-US" dirty="0"/>
              <a:t> 정하기</a:t>
            </a:r>
            <a:r>
              <a:rPr lang="en-US" altLang="ko-KR" dirty="0"/>
              <a:t>, Time Sharing : </a:t>
            </a:r>
            <a:r>
              <a:rPr lang="ko-KR" altLang="en-US" dirty="0"/>
              <a:t>프로세스를 돌리는 </a:t>
            </a:r>
            <a:r>
              <a:rPr lang="ko-KR" altLang="en-US" b="1" dirty="0"/>
              <a:t>시간</a:t>
            </a:r>
            <a:r>
              <a:rPr lang="ko-KR" altLang="en-US" dirty="0"/>
              <a:t> 정하기</a:t>
            </a:r>
            <a:r>
              <a:rPr lang="en-US" altLang="ko-KR" dirty="0"/>
              <a:t> </a:t>
            </a:r>
            <a:endParaRPr lang="ko-KR" altLang="en-US" dirty="0"/>
          </a:p>
        </p:txBody>
      </p:sp>
    </p:spTree>
    <p:extLst>
      <p:ext uri="{BB962C8B-B14F-4D97-AF65-F5344CB8AC3E}">
        <p14:creationId xmlns:p14="http://schemas.microsoft.com/office/powerpoint/2010/main" val="3277024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5F5C58-EF31-334A-6876-27309C60E3CE}"/>
              </a:ext>
            </a:extLst>
          </p:cNvPr>
          <p:cNvSpPr>
            <a:spLocks noGrp="1"/>
          </p:cNvSpPr>
          <p:nvPr>
            <p:ph type="title"/>
          </p:nvPr>
        </p:nvSpPr>
        <p:spPr/>
        <p:txBody>
          <a:bodyPr/>
          <a:lstStyle/>
          <a:p>
            <a:pPr algn="ctr"/>
            <a:r>
              <a:rPr lang="en-US" altLang="ko-KR" dirty="0"/>
              <a:t>Virtual Memory(</a:t>
            </a:r>
            <a:r>
              <a:rPr lang="ko-KR" altLang="en-US" dirty="0"/>
              <a:t>가상 메모리</a:t>
            </a:r>
            <a:r>
              <a:rPr lang="en-US" altLang="ko-KR" dirty="0"/>
              <a:t>)</a:t>
            </a:r>
            <a:endParaRPr lang="ko-KR" altLang="en-US" dirty="0"/>
          </a:p>
        </p:txBody>
      </p:sp>
      <p:sp>
        <p:nvSpPr>
          <p:cNvPr id="4" name="TextBox 3">
            <a:extLst>
              <a:ext uri="{FF2B5EF4-FFF2-40B4-BE49-F238E27FC236}">
                <a16:creationId xmlns:a16="http://schemas.microsoft.com/office/drawing/2014/main" id="{6CAB6F56-3525-ABA7-4F16-281801EEA17D}"/>
              </a:ext>
            </a:extLst>
          </p:cNvPr>
          <p:cNvSpPr txBox="1"/>
          <p:nvPr/>
        </p:nvSpPr>
        <p:spPr>
          <a:xfrm>
            <a:off x="387927" y="1607127"/>
            <a:ext cx="11545455" cy="2531783"/>
          </a:xfrm>
          <a:prstGeom prst="rect">
            <a:avLst/>
          </a:prstGeom>
          <a:noFill/>
        </p:spPr>
        <p:txBody>
          <a:bodyPr wrap="square" rtlCol="0">
            <a:spAutoFit/>
          </a:bodyPr>
          <a:lstStyle/>
          <a:p>
            <a:pPr marL="342900" indent="-342900">
              <a:lnSpc>
                <a:spcPct val="150000"/>
              </a:lnSpc>
              <a:buAutoNum type="arabicParenR"/>
            </a:pPr>
            <a:r>
              <a:rPr lang="ko-KR" altLang="en-US" dirty="0"/>
              <a:t>사용자 입력으로 앱을 돌릴 때 거의 반드시 필요한 기술</a:t>
            </a:r>
            <a:endParaRPr lang="en-US" altLang="ko-KR" dirty="0"/>
          </a:p>
          <a:p>
            <a:pPr marL="342900" indent="-342900">
              <a:lnSpc>
                <a:spcPct val="150000"/>
              </a:lnSpc>
              <a:buAutoNum type="arabicParenR"/>
            </a:pPr>
            <a:endParaRPr lang="en-US" altLang="ko-KR" dirty="0"/>
          </a:p>
          <a:p>
            <a:pPr marL="342900" indent="-342900">
              <a:lnSpc>
                <a:spcPct val="150000"/>
              </a:lnSpc>
              <a:buAutoNum type="arabicParenR"/>
            </a:pPr>
            <a:r>
              <a:rPr lang="ko-KR" altLang="en-US" dirty="0"/>
              <a:t>메인 메모리</a:t>
            </a:r>
            <a:r>
              <a:rPr lang="en-US" altLang="ko-KR" dirty="0"/>
              <a:t>(RAM)</a:t>
            </a:r>
            <a:r>
              <a:rPr lang="ko-KR" altLang="en-US" dirty="0"/>
              <a:t> 용량은 한정적이고</a:t>
            </a:r>
            <a:r>
              <a:rPr lang="en-US" altLang="ko-KR" dirty="0"/>
              <a:t>, </a:t>
            </a:r>
            <a:r>
              <a:rPr lang="ko-KR" altLang="en-US" dirty="0"/>
              <a:t>따라서 여러 앱을 돌릴 때 각자에 대한 메모리 할당 용량이 부족할 수 있음</a:t>
            </a:r>
            <a:r>
              <a:rPr lang="en-US" altLang="ko-KR" dirty="0"/>
              <a:t>. </a:t>
            </a:r>
            <a:r>
              <a:rPr lang="ko-KR" altLang="en-US" dirty="0"/>
              <a:t>따라서 가상으로</a:t>
            </a:r>
            <a:r>
              <a:rPr lang="en-US" altLang="ko-KR" dirty="0"/>
              <a:t>(</a:t>
            </a:r>
            <a:r>
              <a:rPr lang="ko-KR" altLang="en-US" dirty="0"/>
              <a:t>가짜로</a:t>
            </a:r>
            <a:r>
              <a:rPr lang="en-US" altLang="ko-KR" dirty="0"/>
              <a:t>) </a:t>
            </a:r>
            <a:r>
              <a:rPr lang="ko-KR" altLang="en-US" dirty="0"/>
              <a:t>메모리 용량을 늘려서 여러 개의 앱 실행이 </a:t>
            </a:r>
            <a:r>
              <a:rPr lang="ko-KR" altLang="en-US" dirty="0" err="1"/>
              <a:t>원할하게</a:t>
            </a:r>
            <a:r>
              <a:rPr lang="ko-KR" altLang="en-US" dirty="0"/>
              <a:t> 하는 기술</a:t>
            </a:r>
            <a:endParaRPr lang="en-US" altLang="ko-KR" dirty="0"/>
          </a:p>
          <a:p>
            <a:pPr>
              <a:lnSpc>
                <a:spcPct val="150000"/>
              </a:lnSpc>
            </a:pPr>
            <a:r>
              <a:rPr lang="en-US" altLang="ko-KR" dirty="0"/>
              <a:t>     (</a:t>
            </a:r>
            <a:r>
              <a:rPr lang="ko-KR" altLang="en-US" dirty="0"/>
              <a:t>커널이 가지고 있는 아주 중요한 기술이다</a:t>
            </a:r>
            <a:r>
              <a:rPr lang="en-US" altLang="ko-KR" dirty="0"/>
              <a:t>. </a:t>
            </a:r>
            <a:r>
              <a:rPr lang="ko-KR" altLang="en-US" dirty="0"/>
              <a:t>커널이 한다는 것은</a:t>
            </a:r>
            <a:r>
              <a:rPr lang="en-US" altLang="ko-KR" dirty="0"/>
              <a:t>… </a:t>
            </a:r>
            <a:r>
              <a:rPr lang="ko-KR" altLang="en-US" dirty="0"/>
              <a:t>커널 모드에서 실행되는 기술이라는         의미다</a:t>
            </a:r>
            <a:r>
              <a:rPr lang="en-US" altLang="ko-KR" dirty="0"/>
              <a:t>.)</a:t>
            </a:r>
            <a:r>
              <a:rPr lang="ko-KR" altLang="en-US" dirty="0"/>
              <a:t> </a:t>
            </a:r>
          </a:p>
        </p:txBody>
      </p:sp>
    </p:spTree>
    <p:extLst>
      <p:ext uri="{BB962C8B-B14F-4D97-AF65-F5344CB8AC3E}">
        <p14:creationId xmlns:p14="http://schemas.microsoft.com/office/powerpoint/2010/main" val="265449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44489C-DF5B-7E0C-4425-47031DDF9060}"/>
              </a:ext>
            </a:extLst>
          </p:cNvPr>
          <p:cNvSpPr>
            <a:spLocks noGrp="1"/>
          </p:cNvSpPr>
          <p:nvPr>
            <p:ph type="title"/>
          </p:nvPr>
        </p:nvSpPr>
        <p:spPr/>
        <p:txBody>
          <a:bodyPr/>
          <a:lstStyle/>
          <a:p>
            <a:pPr algn="ctr"/>
            <a:r>
              <a:rPr lang="en-US" altLang="ko-KR" dirty="0"/>
              <a:t>Virtual Memory(</a:t>
            </a:r>
            <a:r>
              <a:rPr lang="ko-KR" altLang="en-US" dirty="0"/>
              <a:t>가상 메모리</a:t>
            </a:r>
            <a:r>
              <a:rPr lang="en-US" altLang="ko-KR" dirty="0"/>
              <a:t>)</a:t>
            </a:r>
            <a:endParaRPr lang="ko-KR" altLang="en-US" dirty="0"/>
          </a:p>
        </p:txBody>
      </p:sp>
      <p:pic>
        <p:nvPicPr>
          <p:cNvPr id="1026" name="Picture 2" descr="Memory Layout for Multiprogrammed System">
            <a:extLst>
              <a:ext uri="{FF2B5EF4-FFF2-40B4-BE49-F238E27FC236}">
                <a16:creationId xmlns:a16="http://schemas.microsoft.com/office/drawing/2014/main" id="{715BDC79-3E89-68C9-74BB-241840C36C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143" y="1557337"/>
            <a:ext cx="4991100" cy="374332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직선 화살표 연결선 4">
            <a:extLst>
              <a:ext uri="{FF2B5EF4-FFF2-40B4-BE49-F238E27FC236}">
                <a16:creationId xmlns:a16="http://schemas.microsoft.com/office/drawing/2014/main" id="{A7152827-000A-5EC3-CF3E-CBF946F98B5C}"/>
              </a:ext>
            </a:extLst>
          </p:cNvPr>
          <p:cNvCxnSpPr>
            <a:cxnSpLocks/>
          </p:cNvCxnSpPr>
          <p:nvPr/>
        </p:nvCxnSpPr>
        <p:spPr>
          <a:xfrm>
            <a:off x="5237018" y="2592893"/>
            <a:ext cx="2697019" cy="22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B9B3816-FEEA-0452-859C-18FD0EF7BD86}"/>
              </a:ext>
            </a:extLst>
          </p:cNvPr>
          <p:cNvSpPr txBox="1"/>
          <p:nvPr/>
        </p:nvSpPr>
        <p:spPr>
          <a:xfrm>
            <a:off x="8012545" y="2277088"/>
            <a:ext cx="2743200" cy="646331"/>
          </a:xfrm>
          <a:prstGeom prst="rect">
            <a:avLst/>
          </a:prstGeom>
          <a:noFill/>
        </p:spPr>
        <p:txBody>
          <a:bodyPr wrap="square" rtlCol="0">
            <a:spAutoFit/>
          </a:bodyPr>
          <a:lstStyle/>
          <a:p>
            <a:r>
              <a:rPr lang="ko-KR" altLang="en-US" dirty="0"/>
              <a:t>운영체제가 가지는      메인 메모리 영역</a:t>
            </a:r>
          </a:p>
        </p:txBody>
      </p:sp>
      <p:cxnSp>
        <p:nvCxnSpPr>
          <p:cNvPr id="8" name="직선 화살표 연결선 7">
            <a:extLst>
              <a:ext uri="{FF2B5EF4-FFF2-40B4-BE49-F238E27FC236}">
                <a16:creationId xmlns:a16="http://schemas.microsoft.com/office/drawing/2014/main" id="{08365A97-1DBA-0208-C204-6D59340A206B}"/>
              </a:ext>
            </a:extLst>
          </p:cNvPr>
          <p:cNvCxnSpPr/>
          <p:nvPr/>
        </p:nvCxnSpPr>
        <p:spPr>
          <a:xfrm>
            <a:off x="5552787" y="3999345"/>
            <a:ext cx="201352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6D6CE58B-AD2E-3730-F1CB-A6F84BD9EEF4}"/>
              </a:ext>
            </a:extLst>
          </p:cNvPr>
          <p:cNvSpPr txBox="1"/>
          <p:nvPr/>
        </p:nvSpPr>
        <p:spPr>
          <a:xfrm>
            <a:off x="7582189" y="3611419"/>
            <a:ext cx="4471266" cy="923330"/>
          </a:xfrm>
          <a:prstGeom prst="rect">
            <a:avLst/>
          </a:prstGeom>
          <a:noFill/>
        </p:spPr>
        <p:txBody>
          <a:bodyPr wrap="square" rtlCol="0">
            <a:spAutoFit/>
          </a:bodyPr>
          <a:lstStyle/>
          <a:p>
            <a:r>
              <a:rPr lang="ko-KR" altLang="en-US" dirty="0"/>
              <a:t>각자 앱이 가지는 메모리 영역</a:t>
            </a:r>
            <a:endParaRPr lang="en-US" altLang="ko-KR" dirty="0"/>
          </a:p>
          <a:p>
            <a:r>
              <a:rPr lang="ko-KR" altLang="en-US" dirty="0"/>
              <a:t>여기서 영역이 부족하면 가상 메모리로 영역을 늘림</a:t>
            </a:r>
            <a:r>
              <a:rPr lang="en-US" altLang="ko-KR" dirty="0"/>
              <a:t>(</a:t>
            </a:r>
            <a:r>
              <a:rPr lang="ko-KR" altLang="en-US" dirty="0"/>
              <a:t>이건 다음에 시간에 배움</a:t>
            </a:r>
            <a:r>
              <a:rPr lang="en-US" altLang="ko-KR" dirty="0"/>
              <a:t>)</a:t>
            </a:r>
            <a:endParaRPr lang="ko-KR" altLang="en-US" dirty="0"/>
          </a:p>
        </p:txBody>
      </p:sp>
      <p:cxnSp>
        <p:nvCxnSpPr>
          <p:cNvPr id="12" name="직선 연결선 11">
            <a:extLst>
              <a:ext uri="{FF2B5EF4-FFF2-40B4-BE49-F238E27FC236}">
                <a16:creationId xmlns:a16="http://schemas.microsoft.com/office/drawing/2014/main" id="{51686213-AF3C-1F3C-FBD8-FBC2F0388FCA}"/>
              </a:ext>
            </a:extLst>
          </p:cNvPr>
          <p:cNvCxnSpPr/>
          <p:nvPr/>
        </p:nvCxnSpPr>
        <p:spPr>
          <a:xfrm>
            <a:off x="5237018" y="3112655"/>
            <a:ext cx="315769" cy="88669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직선 연결선 13">
            <a:extLst>
              <a:ext uri="{FF2B5EF4-FFF2-40B4-BE49-F238E27FC236}">
                <a16:creationId xmlns:a16="http://schemas.microsoft.com/office/drawing/2014/main" id="{A08BA861-84BE-925F-BE54-7E1E3D684D02}"/>
              </a:ext>
            </a:extLst>
          </p:cNvPr>
          <p:cNvCxnSpPr/>
          <p:nvPr/>
        </p:nvCxnSpPr>
        <p:spPr>
          <a:xfrm>
            <a:off x="5163127" y="3759200"/>
            <a:ext cx="389660" cy="240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직선 연결선 15">
            <a:extLst>
              <a:ext uri="{FF2B5EF4-FFF2-40B4-BE49-F238E27FC236}">
                <a16:creationId xmlns:a16="http://schemas.microsoft.com/office/drawing/2014/main" id="{A3D94753-E3CA-173C-B0B5-202F45419E5C}"/>
              </a:ext>
            </a:extLst>
          </p:cNvPr>
          <p:cNvCxnSpPr/>
          <p:nvPr/>
        </p:nvCxnSpPr>
        <p:spPr>
          <a:xfrm flipV="1">
            <a:off x="5163127" y="3999345"/>
            <a:ext cx="389660" cy="415637"/>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직선 연결선 17">
            <a:extLst>
              <a:ext uri="{FF2B5EF4-FFF2-40B4-BE49-F238E27FC236}">
                <a16:creationId xmlns:a16="http://schemas.microsoft.com/office/drawing/2014/main" id="{5C57F517-39CA-0684-71A0-E1E2E0328F1F}"/>
              </a:ext>
            </a:extLst>
          </p:cNvPr>
          <p:cNvCxnSpPr/>
          <p:nvPr/>
        </p:nvCxnSpPr>
        <p:spPr>
          <a:xfrm flipV="1">
            <a:off x="5163127" y="3999345"/>
            <a:ext cx="389660" cy="87745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3907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A02940D-33AA-17C3-07AF-CE40FE4A34F0}"/>
              </a:ext>
            </a:extLst>
          </p:cNvPr>
          <p:cNvSpPr>
            <a:spLocks noGrp="1"/>
          </p:cNvSpPr>
          <p:nvPr>
            <p:ph type="title"/>
          </p:nvPr>
        </p:nvSpPr>
        <p:spPr>
          <a:xfrm>
            <a:off x="838200" y="373592"/>
            <a:ext cx="10515600" cy="1325563"/>
          </a:xfrm>
        </p:spPr>
        <p:txBody>
          <a:bodyPr/>
          <a:lstStyle/>
          <a:p>
            <a:pPr algn="ctr"/>
            <a:r>
              <a:rPr lang="ko-KR" altLang="en-US" dirty="0"/>
              <a:t>애플리케이션</a:t>
            </a:r>
            <a:r>
              <a:rPr lang="en-US" altLang="ko-KR" dirty="0"/>
              <a:t>(</a:t>
            </a:r>
            <a:r>
              <a:rPr lang="ko-KR" altLang="en-US" dirty="0"/>
              <a:t>앱</a:t>
            </a:r>
            <a:r>
              <a:rPr lang="en-US" altLang="ko-KR" dirty="0"/>
              <a:t>)</a:t>
            </a:r>
            <a:endParaRPr lang="ko-KR" altLang="en-US" dirty="0"/>
          </a:p>
        </p:txBody>
      </p:sp>
      <p:sp>
        <p:nvSpPr>
          <p:cNvPr id="4" name="TextBox 3">
            <a:extLst>
              <a:ext uri="{FF2B5EF4-FFF2-40B4-BE49-F238E27FC236}">
                <a16:creationId xmlns:a16="http://schemas.microsoft.com/office/drawing/2014/main" id="{108C45FB-BCFD-DC60-E55A-1E788CCC0D2B}"/>
              </a:ext>
            </a:extLst>
          </p:cNvPr>
          <p:cNvSpPr txBox="1"/>
          <p:nvPr/>
        </p:nvSpPr>
        <p:spPr>
          <a:xfrm>
            <a:off x="491067" y="1532467"/>
            <a:ext cx="11387666" cy="2585323"/>
          </a:xfrm>
          <a:prstGeom prst="rect">
            <a:avLst/>
          </a:prstGeom>
          <a:noFill/>
        </p:spPr>
        <p:txBody>
          <a:bodyPr wrap="square" rtlCol="0">
            <a:spAutoFit/>
          </a:bodyPr>
          <a:lstStyle/>
          <a:p>
            <a:r>
              <a:rPr lang="ko-KR" altLang="en-US" dirty="0"/>
              <a:t>운영체제 관점에서의 앱은</a:t>
            </a:r>
            <a:r>
              <a:rPr lang="en-US" altLang="ko-KR" dirty="0"/>
              <a:t> ‘</a:t>
            </a:r>
            <a:r>
              <a:rPr lang="ko-KR" altLang="en-US" dirty="0"/>
              <a:t>프로세스</a:t>
            </a:r>
            <a:r>
              <a:rPr lang="en-US" altLang="ko-KR" dirty="0"/>
              <a:t>’</a:t>
            </a:r>
            <a:r>
              <a:rPr lang="ko-KR" altLang="en-US" dirty="0"/>
              <a:t> 라고 불림</a:t>
            </a:r>
            <a:endParaRPr lang="en-US" altLang="ko-KR" dirty="0"/>
          </a:p>
          <a:p>
            <a:endParaRPr lang="en-US" altLang="ko-KR" dirty="0"/>
          </a:p>
          <a:p>
            <a:r>
              <a:rPr lang="ko-KR" altLang="en-US" dirty="0"/>
              <a:t>프로세스</a:t>
            </a:r>
            <a:r>
              <a:rPr lang="en-US" altLang="ko-KR" dirty="0"/>
              <a:t>: </a:t>
            </a:r>
            <a:r>
              <a:rPr lang="ko-KR" altLang="en-US" dirty="0"/>
              <a:t>실행되고 있는 앱</a:t>
            </a:r>
            <a:endParaRPr lang="en-US" altLang="ko-KR" dirty="0"/>
          </a:p>
          <a:p>
            <a:endParaRPr lang="en-US" altLang="ko-KR" dirty="0"/>
          </a:p>
          <a:p>
            <a:r>
              <a:rPr lang="ko-KR" altLang="en-US" dirty="0"/>
              <a:t>프로그램</a:t>
            </a:r>
            <a:r>
              <a:rPr lang="en-US" altLang="ko-KR" dirty="0"/>
              <a:t>: </a:t>
            </a:r>
            <a:r>
              <a:rPr lang="ko-KR" altLang="en-US" dirty="0"/>
              <a:t>실행 안되고 있는 앱</a:t>
            </a:r>
            <a:r>
              <a:rPr lang="en-US" altLang="ko-KR" dirty="0"/>
              <a:t>(</a:t>
            </a:r>
            <a:r>
              <a:rPr lang="ko-KR" altLang="en-US" dirty="0"/>
              <a:t>수동 개체</a:t>
            </a:r>
            <a:r>
              <a:rPr lang="en-US" altLang="ko-KR" dirty="0"/>
              <a:t>:passive entity)</a:t>
            </a:r>
          </a:p>
          <a:p>
            <a:endParaRPr lang="en-US" altLang="ko-KR" dirty="0"/>
          </a:p>
          <a:p>
            <a:endParaRPr lang="en-US" altLang="ko-KR" dirty="0"/>
          </a:p>
          <a:p>
            <a:r>
              <a:rPr lang="en-US" altLang="ko-KR" dirty="0"/>
              <a:t>**Program Counter: </a:t>
            </a:r>
            <a:r>
              <a:rPr lang="ko-KR" altLang="en-US" dirty="0"/>
              <a:t>다음에 실행할 명령어를 가리키는</a:t>
            </a:r>
            <a:r>
              <a:rPr lang="en-US" altLang="ko-KR" dirty="0"/>
              <a:t>, CPU </a:t>
            </a:r>
            <a:r>
              <a:rPr lang="ko-KR" altLang="en-US" dirty="0"/>
              <a:t>안에 존재하는 저장소</a:t>
            </a:r>
            <a:r>
              <a:rPr lang="en-US" altLang="ko-KR" dirty="0"/>
              <a:t>. </a:t>
            </a:r>
            <a:r>
              <a:rPr lang="ko-KR" altLang="en-US" dirty="0"/>
              <a:t>여기를 공격하면 다음 실행 소스코드 부분을 조작할 수 있어서</a:t>
            </a:r>
            <a:r>
              <a:rPr lang="en-US" altLang="ko-KR" dirty="0"/>
              <a:t>, </a:t>
            </a:r>
            <a:r>
              <a:rPr lang="ko-KR" altLang="en-US" dirty="0"/>
              <a:t>보안에 아주 중요한 부분이라고 이해하면 된다</a:t>
            </a:r>
            <a:r>
              <a:rPr lang="en-US" altLang="ko-KR" dirty="0"/>
              <a:t>.  </a:t>
            </a:r>
            <a:endParaRPr lang="ko-KR" altLang="en-US" dirty="0"/>
          </a:p>
        </p:txBody>
      </p:sp>
    </p:spTree>
    <p:extLst>
      <p:ext uri="{BB962C8B-B14F-4D97-AF65-F5344CB8AC3E}">
        <p14:creationId xmlns:p14="http://schemas.microsoft.com/office/powerpoint/2010/main" val="25176769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169C69-599D-8C24-F343-33113E791E26}"/>
              </a:ext>
            </a:extLst>
          </p:cNvPr>
          <p:cNvSpPr>
            <a:spLocks noGrp="1"/>
          </p:cNvSpPr>
          <p:nvPr>
            <p:ph type="title"/>
          </p:nvPr>
        </p:nvSpPr>
        <p:spPr/>
        <p:txBody>
          <a:bodyPr/>
          <a:lstStyle/>
          <a:p>
            <a:pPr algn="ctr"/>
            <a:r>
              <a:rPr lang="ko-KR" altLang="en-US" dirty="0"/>
              <a:t>애플리케이션</a:t>
            </a:r>
            <a:r>
              <a:rPr lang="en-US" altLang="ko-KR" dirty="0"/>
              <a:t>(</a:t>
            </a:r>
            <a:r>
              <a:rPr lang="ko-KR" altLang="en-US" dirty="0"/>
              <a:t>앱</a:t>
            </a:r>
            <a:r>
              <a:rPr lang="en-US" altLang="ko-KR" dirty="0"/>
              <a:t>)</a:t>
            </a:r>
            <a:endParaRPr lang="ko-KR" altLang="en-US" dirty="0"/>
          </a:p>
        </p:txBody>
      </p:sp>
      <p:sp>
        <p:nvSpPr>
          <p:cNvPr id="4" name="TextBox 3">
            <a:extLst>
              <a:ext uri="{FF2B5EF4-FFF2-40B4-BE49-F238E27FC236}">
                <a16:creationId xmlns:a16="http://schemas.microsoft.com/office/drawing/2014/main" id="{592090A5-C35A-FE4F-8D1B-2D4348AC69DC}"/>
              </a:ext>
            </a:extLst>
          </p:cNvPr>
          <p:cNvSpPr txBox="1"/>
          <p:nvPr/>
        </p:nvSpPr>
        <p:spPr>
          <a:xfrm>
            <a:off x="406400" y="1600200"/>
            <a:ext cx="11446933" cy="3693319"/>
          </a:xfrm>
          <a:prstGeom prst="rect">
            <a:avLst/>
          </a:prstGeom>
          <a:noFill/>
        </p:spPr>
        <p:txBody>
          <a:bodyPr wrap="square" rtlCol="0">
            <a:spAutoFit/>
          </a:bodyPr>
          <a:lstStyle/>
          <a:p>
            <a:r>
              <a:rPr lang="ko-KR" altLang="en-US" dirty="0"/>
              <a:t>소스 코드 컴파일 시 나오는 실행 파일</a:t>
            </a:r>
            <a:r>
              <a:rPr lang="en-US" altLang="ko-KR" dirty="0"/>
              <a:t>(exe)</a:t>
            </a:r>
            <a:r>
              <a:rPr lang="ko-KR" altLang="en-US" dirty="0"/>
              <a:t>에 대해 알아보기</a:t>
            </a:r>
            <a:r>
              <a:rPr lang="en-US" altLang="ko-KR" dirty="0"/>
              <a:t>:</a:t>
            </a:r>
          </a:p>
          <a:p>
            <a:endParaRPr lang="en-US" altLang="ko-KR" dirty="0"/>
          </a:p>
          <a:p>
            <a:r>
              <a:rPr lang="en-US" altLang="ko-KR" dirty="0"/>
              <a:t>   1)</a:t>
            </a:r>
            <a:r>
              <a:rPr lang="ko-KR" altLang="ko-KR" sz="1800" dirty="0">
                <a:effectLst/>
                <a:ea typeface="맑은 고딕" panose="020B0503020000020004" pitchFamily="50" charset="-127"/>
                <a:cs typeface="Arial" panose="020B0604020202020204" pitchFamily="34" charset="0"/>
              </a:rPr>
              <a:t>소스 코드 파일 작성</a:t>
            </a:r>
            <a:r>
              <a:rPr lang="en-US" altLang="ko-KR" sz="1800" dirty="0">
                <a:effectLst/>
                <a:ea typeface="맑은 고딕" panose="020B0503020000020004" pitchFamily="50" charset="-127"/>
                <a:cs typeface="Arial" panose="020B0604020202020204" pitchFamily="34" charset="0"/>
              </a:rPr>
              <a:t> </a:t>
            </a:r>
          </a:p>
          <a:p>
            <a:r>
              <a:rPr lang="en-US" altLang="ko-KR" dirty="0">
                <a:ea typeface="맑은 고딕" panose="020B0503020000020004" pitchFamily="50" charset="-127"/>
                <a:cs typeface="Arial" panose="020B0604020202020204" pitchFamily="34" charset="0"/>
              </a:rPr>
              <a:t>   2)</a:t>
            </a:r>
            <a:r>
              <a:rPr lang="ko-KR" altLang="ko-KR" sz="1800" dirty="0">
                <a:effectLst/>
                <a:ea typeface="맑은 고딕" panose="020B0503020000020004" pitchFamily="50" charset="-127"/>
                <a:cs typeface="Arial" panose="020B0604020202020204" pitchFamily="34" charset="0"/>
              </a:rPr>
              <a:t>컴파일 시 미완성 오브젝트 파일 생성</a:t>
            </a:r>
            <a:r>
              <a:rPr lang="en-US" altLang="ko-KR" sz="1800" dirty="0">
                <a:effectLst/>
                <a:ea typeface="맑은 고딕" panose="020B0503020000020004" pitchFamily="50" charset="-127"/>
                <a:cs typeface="Arial" panose="020B0604020202020204" pitchFamily="34" charset="0"/>
              </a:rPr>
              <a:t>(</a:t>
            </a:r>
            <a:r>
              <a:rPr lang="ko-KR" altLang="ko-KR" sz="1800" dirty="0">
                <a:effectLst/>
                <a:ea typeface="맑은 고딕" panose="020B0503020000020004" pitchFamily="50" charset="-127"/>
                <a:cs typeface="Arial" panose="020B0604020202020204" pitchFamily="34" charset="0"/>
              </a:rPr>
              <a:t>아직 </a:t>
            </a:r>
            <a:r>
              <a:rPr lang="en-US" altLang="ko-KR" sz="1800" dirty="0" err="1">
                <a:effectLst/>
                <a:ea typeface="맑은 고딕" panose="020B0503020000020004" pitchFamily="50" charset="-127"/>
                <a:cs typeface="Arial" panose="020B0604020202020204" pitchFamily="34" charset="0"/>
              </a:rPr>
              <a:t>printf</a:t>
            </a:r>
            <a:r>
              <a:rPr lang="ko-KR" altLang="ko-KR" sz="1800" dirty="0">
                <a:effectLst/>
                <a:ea typeface="맑은 고딕" panose="020B0503020000020004" pitchFamily="50" charset="-127"/>
                <a:cs typeface="Arial" panose="020B0604020202020204" pitchFamily="34" charset="0"/>
              </a:rPr>
              <a:t>처럼 라이브러리에서 가져다 쓴 함수에 대한 처리를 </a:t>
            </a:r>
            <a:r>
              <a:rPr lang="ko-KR" altLang="ko-KR" sz="1800" dirty="0" err="1">
                <a:effectLst/>
                <a:ea typeface="맑은 고딕" panose="020B0503020000020004" pitchFamily="50" charset="-127"/>
                <a:cs typeface="Arial" panose="020B0604020202020204" pitchFamily="34" charset="0"/>
              </a:rPr>
              <a:t>안해서</a:t>
            </a:r>
            <a:r>
              <a:rPr lang="en-US" altLang="ko-KR" sz="1800" dirty="0">
                <a:effectLst/>
                <a:ea typeface="맑은 고딕" panose="020B0503020000020004" pitchFamily="50" charset="-127"/>
                <a:cs typeface="Arial" panose="020B0604020202020204" pitchFamily="34" charset="0"/>
              </a:rPr>
              <a:t>)</a:t>
            </a:r>
          </a:p>
          <a:p>
            <a:r>
              <a:rPr lang="en-US" altLang="ko-KR" dirty="0">
                <a:ea typeface="맑은 고딕" panose="020B0503020000020004" pitchFamily="50" charset="-127"/>
                <a:cs typeface="Arial" panose="020B0604020202020204" pitchFamily="34" charset="0"/>
              </a:rPr>
              <a:t>   3)</a:t>
            </a:r>
            <a:r>
              <a:rPr lang="ko-KR" altLang="ko-KR" sz="1800" dirty="0" err="1">
                <a:effectLst/>
                <a:ea typeface="맑은 고딕" panose="020B0503020000020004" pitchFamily="50" charset="-127"/>
                <a:cs typeface="Arial" panose="020B0604020202020204" pitchFamily="34" charset="0"/>
              </a:rPr>
              <a:t>링커가</a:t>
            </a:r>
            <a:r>
              <a:rPr lang="ko-KR" altLang="ko-KR" sz="1800" dirty="0">
                <a:effectLst/>
                <a:ea typeface="맑은 고딕" panose="020B0503020000020004" pitchFamily="50" charset="-127"/>
                <a:cs typeface="Arial" panose="020B0604020202020204" pitchFamily="34" charset="0"/>
              </a:rPr>
              <a:t> 라이브러리에서 가져다 쓴 함수 코드를 가져와서 미완성 오브젝트 파일에 </a:t>
            </a:r>
            <a:r>
              <a:rPr lang="ko-KR" altLang="ko-KR" sz="1800" dirty="0" err="1">
                <a:effectLst/>
                <a:ea typeface="맑은 고딕" panose="020B0503020000020004" pitchFamily="50" charset="-127"/>
                <a:cs typeface="Arial" panose="020B0604020202020204" pitchFamily="34" charset="0"/>
              </a:rPr>
              <a:t>합쳐줌</a:t>
            </a:r>
            <a:r>
              <a:rPr lang="en-US" altLang="ko-KR" sz="1800" dirty="0">
                <a:effectLst/>
                <a:ea typeface="맑은 고딕" panose="020B0503020000020004" pitchFamily="50" charset="-127"/>
                <a:cs typeface="Arial" panose="020B0604020202020204" pitchFamily="34" charset="0"/>
              </a:rPr>
              <a:t>(</a:t>
            </a:r>
            <a:r>
              <a:rPr lang="ko-KR" altLang="ko-KR" sz="1800" dirty="0" err="1">
                <a:effectLst/>
                <a:ea typeface="맑은 고딕" panose="020B0503020000020004" pitchFamily="50" charset="-127"/>
                <a:cs typeface="Arial" panose="020B0604020202020204" pitchFamily="34" charset="0"/>
              </a:rPr>
              <a:t>링킹</a:t>
            </a:r>
            <a:r>
              <a:rPr lang="en-US" altLang="ko-KR" sz="1800" dirty="0">
                <a:effectLst/>
                <a:ea typeface="맑은 고딕" panose="020B0503020000020004" pitchFamily="50" charset="-127"/>
                <a:cs typeface="Arial" panose="020B0604020202020204" pitchFamily="34" charset="0"/>
              </a:rPr>
              <a:t>)</a:t>
            </a:r>
          </a:p>
          <a:p>
            <a:r>
              <a:rPr lang="en-US" altLang="ko-KR" sz="1800" dirty="0">
                <a:effectLst/>
                <a:ea typeface="맑은 고딕" panose="020B0503020000020004" pitchFamily="50" charset="-127"/>
                <a:cs typeface="Arial" panose="020B0604020202020204" pitchFamily="34" charset="0"/>
              </a:rPr>
              <a:t>   4)</a:t>
            </a:r>
            <a:r>
              <a:rPr lang="ko-KR" altLang="ko-KR" sz="1800" dirty="0">
                <a:effectLst/>
                <a:ea typeface="맑은 고딕" panose="020B0503020000020004" pitchFamily="50" charset="-127"/>
                <a:cs typeface="Arial" panose="020B0604020202020204" pitchFamily="34" charset="0"/>
              </a:rPr>
              <a:t>실행 파일 드디어 생성  </a:t>
            </a:r>
            <a:endParaRPr lang="en-US" altLang="ko-KR" sz="1800" dirty="0">
              <a:effectLst/>
              <a:ea typeface="맑은 고딕" panose="020B0503020000020004" pitchFamily="50" charset="-127"/>
              <a:cs typeface="Arial" panose="020B0604020202020204" pitchFamily="34" charset="0"/>
            </a:endParaRPr>
          </a:p>
          <a:p>
            <a:endParaRPr lang="en-US" altLang="ko-KR" dirty="0">
              <a:ea typeface="맑은 고딕" panose="020B0503020000020004" pitchFamily="50" charset="-127"/>
              <a:cs typeface="Arial" panose="020B0604020202020204" pitchFamily="34" charset="0"/>
            </a:endParaRPr>
          </a:p>
          <a:p>
            <a:r>
              <a:rPr lang="en-US" altLang="ko-KR" sz="1800" dirty="0">
                <a:effectLst/>
                <a:ea typeface="맑은 고딕" panose="020B0503020000020004" pitchFamily="50" charset="-127"/>
                <a:cs typeface="Arial" panose="020B0604020202020204" pitchFamily="34" charset="0"/>
              </a:rPr>
              <a:t>   </a:t>
            </a:r>
            <a:r>
              <a:rPr lang="ko-KR" altLang="en-US" sz="1800" dirty="0">
                <a:effectLst/>
                <a:ea typeface="맑은 고딕" panose="020B0503020000020004" pitchFamily="50" charset="-127"/>
                <a:cs typeface="Arial" panose="020B0604020202020204" pitchFamily="34" charset="0"/>
              </a:rPr>
              <a:t>실행</a:t>
            </a:r>
            <a:r>
              <a:rPr lang="en-US" altLang="ko-KR" dirty="0">
                <a:ea typeface="맑은 고딕" panose="020B0503020000020004" pitchFamily="50" charset="-127"/>
                <a:cs typeface="Arial" panose="020B0604020202020204" pitchFamily="34" charset="0"/>
              </a:rPr>
              <a:t> </a:t>
            </a:r>
            <a:r>
              <a:rPr lang="ko-KR" altLang="en-US" dirty="0">
                <a:ea typeface="맑은 고딕" panose="020B0503020000020004" pitchFamily="50" charset="-127"/>
                <a:cs typeface="Arial" panose="020B0604020202020204" pitchFamily="34" charset="0"/>
              </a:rPr>
              <a:t>파일 실행에 관해서는</a:t>
            </a:r>
            <a:r>
              <a:rPr lang="en-US" altLang="ko-KR" dirty="0">
                <a:ea typeface="맑은 고딕" panose="020B0503020000020004" pitchFamily="50" charset="-127"/>
                <a:cs typeface="Arial" panose="020B0604020202020204" pitchFamily="34" charset="0"/>
              </a:rPr>
              <a:t>(exe</a:t>
            </a:r>
            <a:r>
              <a:rPr lang="ko-KR" altLang="en-US" dirty="0">
                <a:ea typeface="맑은 고딕" panose="020B0503020000020004" pitchFamily="50" charset="-127"/>
                <a:cs typeface="Arial" panose="020B0604020202020204" pitchFamily="34" charset="0"/>
              </a:rPr>
              <a:t>파일을 실행하면</a:t>
            </a:r>
            <a:r>
              <a:rPr lang="en-US" altLang="ko-KR" dirty="0">
                <a:ea typeface="맑은 고딕" panose="020B0503020000020004" pitchFamily="50" charset="-127"/>
                <a:cs typeface="Arial" panose="020B0604020202020204" pitchFamily="34" charset="0"/>
              </a:rPr>
              <a:t>)</a:t>
            </a:r>
            <a:endParaRPr lang="en-US" altLang="ko-KR" sz="1800" dirty="0">
              <a:effectLst/>
              <a:ea typeface="맑은 고딕" panose="020B0503020000020004" pitchFamily="50" charset="-127"/>
              <a:cs typeface="Arial" panose="020B0604020202020204" pitchFamily="34" charset="0"/>
            </a:endParaRPr>
          </a:p>
          <a:p>
            <a:r>
              <a:rPr lang="en-US" altLang="ko-KR" dirty="0">
                <a:ea typeface="맑은 고딕" panose="020B0503020000020004" pitchFamily="50" charset="-127"/>
                <a:cs typeface="Arial" panose="020B0604020202020204" pitchFamily="34" charset="0"/>
              </a:rPr>
              <a:t>   5)</a:t>
            </a:r>
            <a:r>
              <a:rPr lang="en-US" altLang="ko-KR" sz="1800" dirty="0">
                <a:effectLst/>
                <a:ea typeface="맑은 고딕" panose="020B0503020000020004" pitchFamily="50" charset="-127"/>
                <a:cs typeface="Arial" panose="020B0604020202020204" pitchFamily="34" charset="0"/>
              </a:rPr>
              <a:t>loader</a:t>
            </a:r>
            <a:r>
              <a:rPr lang="ko-KR" altLang="ko-KR" sz="1800" dirty="0">
                <a:effectLst/>
                <a:ea typeface="맑은 고딕" panose="020B0503020000020004" pitchFamily="50" charset="-127"/>
                <a:cs typeface="Arial" panose="020B0604020202020204" pitchFamily="34" charset="0"/>
              </a:rPr>
              <a:t>가 메모리에 실행 파일을 적재해 줌</a:t>
            </a:r>
            <a:endParaRPr lang="en-US" altLang="ko-KR" dirty="0">
              <a:ea typeface="맑은 고딕" panose="020B0503020000020004" pitchFamily="50" charset="-127"/>
              <a:cs typeface="Arial" panose="020B0604020202020204" pitchFamily="34" charset="0"/>
            </a:endParaRPr>
          </a:p>
          <a:p>
            <a:r>
              <a:rPr lang="en-US" altLang="ko-KR" sz="1800" dirty="0">
                <a:effectLst/>
                <a:ea typeface="맑은 고딕" panose="020B0503020000020004" pitchFamily="50" charset="-127"/>
                <a:cs typeface="Arial" panose="020B0604020202020204" pitchFamily="34" charset="0"/>
              </a:rPr>
              <a:t>   6)CPU</a:t>
            </a:r>
            <a:r>
              <a:rPr lang="ko-KR" altLang="ko-KR" sz="1800" dirty="0">
                <a:effectLst/>
                <a:ea typeface="맑은 고딕" panose="020B0503020000020004" pitchFamily="50" charset="-127"/>
                <a:cs typeface="Arial" panose="020B0604020202020204" pitchFamily="34" charset="0"/>
              </a:rPr>
              <a:t>가 실행 역할을 맡음</a:t>
            </a:r>
            <a:endParaRPr lang="en-US" altLang="ko-KR" dirty="0">
              <a:ea typeface="맑은 고딕" panose="020B0503020000020004" pitchFamily="50" charset="-127"/>
              <a:cs typeface="Arial" panose="020B0604020202020204" pitchFamily="34" charset="0"/>
            </a:endParaRPr>
          </a:p>
          <a:p>
            <a:r>
              <a:rPr lang="en-US" altLang="ko-KR" sz="1800" dirty="0">
                <a:effectLst/>
                <a:ea typeface="맑은 고딕" panose="020B0503020000020004" pitchFamily="50" charset="-127"/>
                <a:cs typeface="Arial" panose="020B0604020202020204" pitchFamily="34" charset="0"/>
              </a:rPr>
              <a:t>   7)</a:t>
            </a:r>
            <a:r>
              <a:rPr lang="ko-KR" altLang="ko-KR" sz="1800" dirty="0">
                <a:effectLst/>
                <a:ea typeface="맑은 고딕" panose="020B0503020000020004" pitchFamily="50" charset="-127"/>
                <a:cs typeface="Arial" panose="020B0604020202020204" pitchFamily="34" charset="0"/>
              </a:rPr>
              <a:t>프로그램 실행</a:t>
            </a:r>
            <a:endParaRPr lang="en-US" altLang="ko-KR" dirty="0"/>
          </a:p>
          <a:p>
            <a:r>
              <a:rPr lang="en-US" altLang="ko-KR" dirty="0"/>
              <a:t> </a:t>
            </a:r>
            <a:endParaRPr lang="ko-KR" altLang="en-US" dirty="0"/>
          </a:p>
        </p:txBody>
      </p:sp>
    </p:spTree>
    <p:extLst>
      <p:ext uri="{BB962C8B-B14F-4D97-AF65-F5344CB8AC3E}">
        <p14:creationId xmlns:p14="http://schemas.microsoft.com/office/powerpoint/2010/main" val="382501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6F2DCD-57F0-C1B3-FE7A-BE8792BAD147}"/>
              </a:ext>
            </a:extLst>
          </p:cNvPr>
          <p:cNvSpPr>
            <a:spLocks noGrp="1"/>
          </p:cNvSpPr>
          <p:nvPr>
            <p:ph type="title"/>
          </p:nvPr>
        </p:nvSpPr>
        <p:spPr/>
        <p:txBody>
          <a:bodyPr/>
          <a:lstStyle/>
          <a:p>
            <a:pPr algn="ctr"/>
            <a:r>
              <a:rPr lang="ko-KR" altLang="en-US" dirty="0"/>
              <a:t> </a:t>
            </a:r>
            <a:r>
              <a:rPr lang="ko-KR" altLang="en-US" sz="2800" dirty="0"/>
              <a:t>커널 모드와 사용자 모드의 존재 이유</a:t>
            </a:r>
          </a:p>
        </p:txBody>
      </p:sp>
      <p:sp>
        <p:nvSpPr>
          <p:cNvPr id="4" name="TextBox 3">
            <a:extLst>
              <a:ext uri="{FF2B5EF4-FFF2-40B4-BE49-F238E27FC236}">
                <a16:creationId xmlns:a16="http://schemas.microsoft.com/office/drawing/2014/main" id="{52F6112B-8886-7110-0081-D599FC78F4C0}"/>
              </a:ext>
            </a:extLst>
          </p:cNvPr>
          <p:cNvSpPr txBox="1"/>
          <p:nvPr/>
        </p:nvSpPr>
        <p:spPr>
          <a:xfrm>
            <a:off x="424873" y="1690688"/>
            <a:ext cx="11342254" cy="1700787"/>
          </a:xfrm>
          <a:prstGeom prst="rect">
            <a:avLst/>
          </a:prstGeom>
          <a:noFill/>
        </p:spPr>
        <p:txBody>
          <a:bodyPr wrap="square" rtlCol="0">
            <a:spAutoFit/>
          </a:bodyPr>
          <a:lstStyle/>
          <a:p>
            <a:pPr>
              <a:lnSpc>
                <a:spcPct val="150000"/>
              </a:lnSpc>
            </a:pPr>
            <a:r>
              <a:rPr lang="en-US" altLang="ko-KR" dirty="0"/>
              <a:t>(</a:t>
            </a:r>
            <a:r>
              <a:rPr lang="ko-KR" altLang="en-US" dirty="0"/>
              <a:t>간단하게 설명한다면</a:t>
            </a:r>
            <a:r>
              <a:rPr lang="en-US" altLang="ko-KR" dirty="0"/>
              <a:t>)</a:t>
            </a:r>
            <a:r>
              <a:rPr lang="ko-KR" altLang="en-US" dirty="0"/>
              <a:t>앱이 사용자 요구를 들어주기 위해 직접 하드웨어에 접근하면</a:t>
            </a:r>
            <a:r>
              <a:rPr lang="en-US" altLang="ko-KR" dirty="0"/>
              <a:t>, </a:t>
            </a:r>
            <a:r>
              <a:rPr lang="ko-KR" altLang="en-US" dirty="0"/>
              <a:t>보안적 공간적 문제가 발생하기 쉬움</a:t>
            </a:r>
            <a:r>
              <a:rPr lang="en-US" altLang="ko-KR" dirty="0"/>
              <a:t>. </a:t>
            </a:r>
            <a:r>
              <a:rPr lang="ko-KR" altLang="en-US" dirty="0"/>
              <a:t>따라서 운영체제가 존재하여 이런 문제들을 해결해줌</a:t>
            </a:r>
            <a:endParaRPr lang="en-US" altLang="ko-KR" dirty="0"/>
          </a:p>
          <a:p>
            <a:pPr>
              <a:lnSpc>
                <a:spcPct val="150000"/>
              </a:lnSpc>
            </a:pPr>
            <a:endParaRPr lang="en-US" altLang="ko-KR" dirty="0"/>
          </a:p>
          <a:p>
            <a:pPr>
              <a:lnSpc>
                <a:spcPct val="150000"/>
              </a:lnSpc>
            </a:pPr>
            <a:r>
              <a:rPr lang="en-US" altLang="ko-KR" dirty="0"/>
              <a:t>**</a:t>
            </a:r>
            <a:r>
              <a:rPr lang="ko-KR" altLang="en-US" dirty="0"/>
              <a:t>커널의 작동과정은 디버깅으로 보이지 않는다</a:t>
            </a:r>
            <a:r>
              <a:rPr lang="en-US" altLang="ko-KR" dirty="0"/>
              <a:t>!</a:t>
            </a:r>
            <a:endParaRPr lang="ko-KR" altLang="en-US" dirty="0"/>
          </a:p>
        </p:txBody>
      </p:sp>
    </p:spTree>
    <p:extLst>
      <p:ext uri="{BB962C8B-B14F-4D97-AF65-F5344CB8AC3E}">
        <p14:creationId xmlns:p14="http://schemas.microsoft.com/office/powerpoint/2010/main" val="3823002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3B6C56B-F9FC-1C49-5CE3-404CE8BA8EAD}"/>
              </a:ext>
            </a:extLst>
          </p:cNvPr>
          <p:cNvSpPr>
            <a:spLocks noGrp="1"/>
          </p:cNvSpPr>
          <p:nvPr>
            <p:ph type="title"/>
          </p:nvPr>
        </p:nvSpPr>
        <p:spPr/>
        <p:txBody>
          <a:bodyPr/>
          <a:lstStyle/>
          <a:p>
            <a:pPr algn="ctr"/>
            <a:r>
              <a:rPr lang="ko-KR" altLang="en-US" dirty="0"/>
              <a:t>프로세스</a:t>
            </a:r>
            <a:r>
              <a:rPr lang="en-US" altLang="ko-KR" dirty="0"/>
              <a:t>(</a:t>
            </a:r>
            <a:r>
              <a:rPr lang="ko-KR" altLang="en-US" dirty="0"/>
              <a:t>실행 되는 앱</a:t>
            </a:r>
            <a:r>
              <a:rPr lang="en-US" altLang="ko-KR" dirty="0"/>
              <a:t>)</a:t>
            </a:r>
            <a:r>
              <a:rPr lang="ko-KR" altLang="en-US" dirty="0"/>
              <a:t> 구조</a:t>
            </a:r>
          </a:p>
        </p:txBody>
      </p:sp>
      <p:sp>
        <p:nvSpPr>
          <p:cNvPr id="5" name="직사각형 4">
            <a:extLst>
              <a:ext uri="{FF2B5EF4-FFF2-40B4-BE49-F238E27FC236}">
                <a16:creationId xmlns:a16="http://schemas.microsoft.com/office/drawing/2014/main" id="{CDF73F8D-B726-DC6A-F55A-9D58853DF04F}"/>
              </a:ext>
            </a:extLst>
          </p:cNvPr>
          <p:cNvSpPr/>
          <p:nvPr/>
        </p:nvSpPr>
        <p:spPr>
          <a:xfrm>
            <a:off x="1388533" y="1786467"/>
            <a:ext cx="5223934" cy="914400"/>
          </a:xfrm>
          <a:prstGeom prst="rect">
            <a:avLst/>
          </a:prstGeom>
          <a:solidFill>
            <a:schemeClr val="bg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6" name="직사각형 5">
            <a:extLst>
              <a:ext uri="{FF2B5EF4-FFF2-40B4-BE49-F238E27FC236}">
                <a16:creationId xmlns:a16="http://schemas.microsoft.com/office/drawing/2014/main" id="{206193A5-CE7A-1B85-A3F2-319B77ECD497}"/>
              </a:ext>
            </a:extLst>
          </p:cNvPr>
          <p:cNvSpPr/>
          <p:nvPr/>
        </p:nvSpPr>
        <p:spPr>
          <a:xfrm>
            <a:off x="1388533" y="2700867"/>
            <a:ext cx="5223934" cy="914400"/>
          </a:xfrm>
          <a:prstGeom prst="rect">
            <a:avLst/>
          </a:prstGeom>
          <a:solidFill>
            <a:schemeClr val="bg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7" name="직사각형 6">
            <a:extLst>
              <a:ext uri="{FF2B5EF4-FFF2-40B4-BE49-F238E27FC236}">
                <a16:creationId xmlns:a16="http://schemas.microsoft.com/office/drawing/2014/main" id="{8A9D7CB6-CB0C-74D0-88C8-EB87C3E64D36}"/>
              </a:ext>
            </a:extLst>
          </p:cNvPr>
          <p:cNvSpPr/>
          <p:nvPr/>
        </p:nvSpPr>
        <p:spPr>
          <a:xfrm>
            <a:off x="1388533" y="3615267"/>
            <a:ext cx="5223934" cy="1368398"/>
          </a:xfrm>
          <a:prstGeom prst="rect">
            <a:avLst/>
          </a:prstGeom>
          <a:solidFill>
            <a:schemeClr val="bg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8" name="직사각형 7">
            <a:extLst>
              <a:ext uri="{FF2B5EF4-FFF2-40B4-BE49-F238E27FC236}">
                <a16:creationId xmlns:a16="http://schemas.microsoft.com/office/drawing/2014/main" id="{9E0EF32E-2E1C-9CC4-BA0F-4ACAF64ECC17}"/>
              </a:ext>
            </a:extLst>
          </p:cNvPr>
          <p:cNvSpPr/>
          <p:nvPr/>
        </p:nvSpPr>
        <p:spPr>
          <a:xfrm>
            <a:off x="1388533" y="4983665"/>
            <a:ext cx="5223934" cy="1197002"/>
          </a:xfrm>
          <a:prstGeom prst="rect">
            <a:avLst/>
          </a:prstGeom>
          <a:solidFill>
            <a:schemeClr val="bg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o-KR" altLang="en-US" dirty="0"/>
          </a:p>
        </p:txBody>
      </p:sp>
      <p:sp>
        <p:nvSpPr>
          <p:cNvPr id="9" name="TextBox 8">
            <a:extLst>
              <a:ext uri="{FF2B5EF4-FFF2-40B4-BE49-F238E27FC236}">
                <a16:creationId xmlns:a16="http://schemas.microsoft.com/office/drawing/2014/main" id="{934DC484-546B-8E02-B32D-33EBA3150010}"/>
              </a:ext>
            </a:extLst>
          </p:cNvPr>
          <p:cNvSpPr txBox="1"/>
          <p:nvPr/>
        </p:nvSpPr>
        <p:spPr>
          <a:xfrm>
            <a:off x="2243665" y="2041023"/>
            <a:ext cx="3691467" cy="369332"/>
          </a:xfrm>
          <a:prstGeom prst="rect">
            <a:avLst/>
          </a:prstGeom>
          <a:noFill/>
        </p:spPr>
        <p:txBody>
          <a:bodyPr wrap="square" rtlCol="0">
            <a:spAutoFit/>
          </a:bodyPr>
          <a:lstStyle/>
          <a:p>
            <a:r>
              <a:rPr lang="en-US" altLang="ko-KR" dirty="0"/>
              <a:t>Text Section: </a:t>
            </a:r>
            <a:r>
              <a:rPr lang="ko-KR" altLang="en-US" dirty="0"/>
              <a:t>코드만 있는 영역</a:t>
            </a:r>
          </a:p>
        </p:txBody>
      </p:sp>
      <p:sp>
        <p:nvSpPr>
          <p:cNvPr id="10" name="TextBox 9">
            <a:extLst>
              <a:ext uri="{FF2B5EF4-FFF2-40B4-BE49-F238E27FC236}">
                <a16:creationId xmlns:a16="http://schemas.microsoft.com/office/drawing/2014/main" id="{AE005E7E-6245-1E41-4E3D-D509C3867936}"/>
              </a:ext>
            </a:extLst>
          </p:cNvPr>
          <p:cNvSpPr txBox="1"/>
          <p:nvPr/>
        </p:nvSpPr>
        <p:spPr>
          <a:xfrm>
            <a:off x="2159000" y="2973401"/>
            <a:ext cx="4326467" cy="369332"/>
          </a:xfrm>
          <a:prstGeom prst="rect">
            <a:avLst/>
          </a:prstGeom>
          <a:noFill/>
        </p:spPr>
        <p:txBody>
          <a:bodyPr wrap="square" rtlCol="0">
            <a:spAutoFit/>
          </a:bodyPr>
          <a:lstStyle/>
          <a:p>
            <a:r>
              <a:rPr lang="en-US" altLang="ko-KR" dirty="0"/>
              <a:t>Data Section: </a:t>
            </a:r>
            <a:r>
              <a:rPr lang="ko-KR" altLang="en-US" dirty="0"/>
              <a:t>데이터만 있는 영역</a:t>
            </a:r>
          </a:p>
        </p:txBody>
      </p:sp>
      <p:sp>
        <p:nvSpPr>
          <p:cNvPr id="11" name="TextBox 10">
            <a:extLst>
              <a:ext uri="{FF2B5EF4-FFF2-40B4-BE49-F238E27FC236}">
                <a16:creationId xmlns:a16="http://schemas.microsoft.com/office/drawing/2014/main" id="{DF656F5C-6D13-506B-B03C-13B8434D8C69}"/>
              </a:ext>
            </a:extLst>
          </p:cNvPr>
          <p:cNvSpPr txBox="1"/>
          <p:nvPr/>
        </p:nvSpPr>
        <p:spPr>
          <a:xfrm>
            <a:off x="1947333" y="4064800"/>
            <a:ext cx="4334934" cy="646331"/>
          </a:xfrm>
          <a:prstGeom prst="rect">
            <a:avLst/>
          </a:prstGeom>
          <a:noFill/>
        </p:spPr>
        <p:txBody>
          <a:bodyPr wrap="square" rtlCol="0">
            <a:spAutoFit/>
          </a:bodyPr>
          <a:lstStyle/>
          <a:p>
            <a:r>
              <a:rPr lang="ko-KR" altLang="en-US" dirty="0"/>
              <a:t>스택 영역</a:t>
            </a:r>
            <a:r>
              <a:rPr lang="en-US" altLang="ko-KR" dirty="0"/>
              <a:t>(</a:t>
            </a:r>
            <a:r>
              <a:rPr lang="ko-KR" altLang="en-US" dirty="0"/>
              <a:t>함수 호출 밑 반환 관련</a:t>
            </a:r>
            <a:r>
              <a:rPr lang="en-US" altLang="ko-KR" dirty="0"/>
              <a:t>. </a:t>
            </a:r>
            <a:r>
              <a:rPr lang="ko-KR" altLang="en-US" dirty="0"/>
              <a:t>크기가 가변적이다</a:t>
            </a:r>
            <a:r>
              <a:rPr lang="en-US" altLang="ko-KR" dirty="0"/>
              <a:t>) </a:t>
            </a:r>
            <a:endParaRPr lang="ko-KR" altLang="en-US" dirty="0"/>
          </a:p>
        </p:txBody>
      </p:sp>
      <p:sp>
        <p:nvSpPr>
          <p:cNvPr id="12" name="TextBox 11">
            <a:extLst>
              <a:ext uri="{FF2B5EF4-FFF2-40B4-BE49-F238E27FC236}">
                <a16:creationId xmlns:a16="http://schemas.microsoft.com/office/drawing/2014/main" id="{09463908-A559-4141-048D-7AE01FC3B4A0}"/>
              </a:ext>
            </a:extLst>
          </p:cNvPr>
          <p:cNvSpPr txBox="1"/>
          <p:nvPr/>
        </p:nvSpPr>
        <p:spPr>
          <a:xfrm>
            <a:off x="2269067" y="5397500"/>
            <a:ext cx="4216400" cy="369332"/>
          </a:xfrm>
          <a:prstGeom prst="rect">
            <a:avLst/>
          </a:prstGeom>
          <a:noFill/>
        </p:spPr>
        <p:txBody>
          <a:bodyPr wrap="square" rtlCol="0">
            <a:spAutoFit/>
          </a:bodyPr>
          <a:lstStyle/>
          <a:p>
            <a:r>
              <a:rPr lang="ko-KR" altLang="en-US" dirty="0" err="1"/>
              <a:t>힙</a:t>
            </a:r>
            <a:r>
              <a:rPr lang="ko-KR" altLang="en-US" dirty="0"/>
              <a:t> 영역</a:t>
            </a:r>
            <a:r>
              <a:rPr lang="en-US" altLang="ko-KR" dirty="0"/>
              <a:t>: </a:t>
            </a:r>
            <a:r>
              <a:rPr lang="ko-KR" altLang="en-US" dirty="0"/>
              <a:t>메모리 동적 할당</a:t>
            </a:r>
          </a:p>
        </p:txBody>
      </p:sp>
      <p:sp>
        <p:nvSpPr>
          <p:cNvPr id="3" name="TextBox 2">
            <a:extLst>
              <a:ext uri="{FF2B5EF4-FFF2-40B4-BE49-F238E27FC236}">
                <a16:creationId xmlns:a16="http://schemas.microsoft.com/office/drawing/2014/main" id="{F37E914F-6EDC-1D74-03DD-ED69D70A9F33}"/>
              </a:ext>
            </a:extLst>
          </p:cNvPr>
          <p:cNvSpPr txBox="1"/>
          <p:nvPr/>
        </p:nvSpPr>
        <p:spPr>
          <a:xfrm>
            <a:off x="6959600" y="3418469"/>
            <a:ext cx="4842933" cy="646331"/>
          </a:xfrm>
          <a:prstGeom prst="rect">
            <a:avLst/>
          </a:prstGeom>
          <a:noFill/>
        </p:spPr>
        <p:txBody>
          <a:bodyPr wrap="square" rtlCol="0">
            <a:spAutoFit/>
          </a:bodyPr>
          <a:lstStyle/>
          <a:p>
            <a:r>
              <a:rPr lang="ko-KR" altLang="en-US" dirty="0"/>
              <a:t>프로세스가 메모리에 적재될 때</a:t>
            </a:r>
            <a:r>
              <a:rPr lang="en-US" altLang="ko-KR" dirty="0"/>
              <a:t>, </a:t>
            </a:r>
            <a:r>
              <a:rPr lang="ko-KR" altLang="en-US" dirty="0"/>
              <a:t>이런 형태로 저장된다</a:t>
            </a:r>
            <a:r>
              <a:rPr lang="en-US" altLang="ko-KR" dirty="0"/>
              <a:t>. </a:t>
            </a:r>
            <a:endParaRPr lang="ko-KR" altLang="en-US" dirty="0"/>
          </a:p>
        </p:txBody>
      </p:sp>
    </p:spTree>
    <p:extLst>
      <p:ext uri="{BB962C8B-B14F-4D97-AF65-F5344CB8AC3E}">
        <p14:creationId xmlns:p14="http://schemas.microsoft.com/office/powerpoint/2010/main" val="2638281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3987AC3-0214-C30C-AD02-24B1818F7B26}"/>
              </a:ext>
            </a:extLst>
          </p:cNvPr>
          <p:cNvSpPr>
            <a:spLocks noGrp="1"/>
          </p:cNvSpPr>
          <p:nvPr>
            <p:ph type="title"/>
          </p:nvPr>
        </p:nvSpPr>
        <p:spPr/>
        <p:txBody>
          <a:bodyPr/>
          <a:lstStyle/>
          <a:p>
            <a:pPr algn="ctr"/>
            <a:r>
              <a:rPr lang="ko-KR" altLang="en-US" dirty="0"/>
              <a:t>프로세스 실행 상태</a:t>
            </a:r>
          </a:p>
        </p:txBody>
      </p:sp>
      <p:sp>
        <p:nvSpPr>
          <p:cNvPr id="4" name="TextBox 3">
            <a:extLst>
              <a:ext uri="{FF2B5EF4-FFF2-40B4-BE49-F238E27FC236}">
                <a16:creationId xmlns:a16="http://schemas.microsoft.com/office/drawing/2014/main" id="{4D0D4CE0-56C1-29E3-C5C1-D3D65B5AB71C}"/>
              </a:ext>
            </a:extLst>
          </p:cNvPr>
          <p:cNvSpPr txBox="1"/>
          <p:nvPr/>
        </p:nvSpPr>
        <p:spPr>
          <a:xfrm>
            <a:off x="482600" y="1769533"/>
            <a:ext cx="11506200" cy="3085781"/>
          </a:xfrm>
          <a:prstGeom prst="rect">
            <a:avLst/>
          </a:prstGeom>
          <a:noFill/>
        </p:spPr>
        <p:txBody>
          <a:bodyPr wrap="square" rtlCol="0">
            <a:spAutoFit/>
          </a:bodyPr>
          <a:lstStyle/>
          <a:p>
            <a:r>
              <a:rPr lang="en-US" altLang="ko-KR" dirty="0"/>
              <a:t>*</a:t>
            </a:r>
            <a:r>
              <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Memory Layout of C program: </a:t>
            </a:r>
            <a:r>
              <a:rPr lang="ko-KR"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이건 따로 공부할 것</a:t>
            </a:r>
            <a:endPar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endParaRPr>
          </a:p>
          <a:p>
            <a:endParaRPr lang="en-US" altLang="ko-KR" kern="100" dirty="0">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r>
              <a:rPr lang="ko-KR" altLang="en-US" sz="1800" kern="100" dirty="0">
                <a:effectLst/>
                <a:latin typeface="맑은 고딕" panose="020B0503020000020004" pitchFamily="50" charset="-127"/>
                <a:ea typeface="맑은 고딕" panose="020B0503020000020004" pitchFamily="50" charset="-127"/>
                <a:cs typeface="Arial" panose="020B0604020202020204" pitchFamily="34" charset="0"/>
              </a:rPr>
              <a:t>프로세스의 기본 상태들</a:t>
            </a:r>
            <a:r>
              <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a:t>
            </a:r>
          </a:p>
          <a:p>
            <a:pPr>
              <a:lnSpc>
                <a:spcPct val="150000"/>
              </a:lnSpc>
            </a:pPr>
            <a:r>
              <a:rPr lang="en-US" altLang="ko-KR" kern="100" dirty="0">
                <a:latin typeface="맑은 고딕" panose="020B0503020000020004" pitchFamily="50" charset="-127"/>
                <a:ea typeface="맑은 고딕" panose="020B0503020000020004" pitchFamily="50" charset="-127"/>
                <a:cs typeface="Arial" panose="020B0604020202020204" pitchFamily="34" charset="0"/>
              </a:rPr>
              <a:t>1)</a:t>
            </a:r>
            <a:r>
              <a:rPr lang="ko-KR" altLang="en-US" kern="100" dirty="0">
                <a:latin typeface="맑은 고딕" panose="020B0503020000020004" pitchFamily="50" charset="-127"/>
                <a:ea typeface="맑은 고딕" panose="020B0503020000020004" pitchFamily="50" charset="-127"/>
                <a:cs typeface="Arial" panose="020B0604020202020204" pitchFamily="34" charset="0"/>
              </a:rPr>
              <a:t>시작</a:t>
            </a:r>
            <a:r>
              <a:rPr lang="en-US" altLang="ko-KR" kern="100" dirty="0">
                <a:latin typeface="맑은 고딕" panose="020B0503020000020004" pitchFamily="50" charset="-127"/>
                <a:ea typeface="맑은 고딕" panose="020B0503020000020004" pitchFamily="50" charset="-127"/>
                <a:cs typeface="Arial" panose="020B0604020202020204" pitchFamily="34" charset="0"/>
              </a:rPr>
              <a:t>(New)</a:t>
            </a:r>
          </a:p>
          <a:p>
            <a:pPr>
              <a:lnSpc>
                <a:spcPct val="150000"/>
              </a:lnSpc>
            </a:pPr>
            <a:r>
              <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2)</a:t>
            </a:r>
            <a:r>
              <a:rPr lang="ko-KR" altLang="en-US" sz="1800" kern="100" dirty="0">
                <a:effectLst/>
                <a:latin typeface="맑은 고딕" panose="020B0503020000020004" pitchFamily="50" charset="-127"/>
                <a:ea typeface="맑은 고딕" panose="020B0503020000020004" pitchFamily="50" charset="-127"/>
                <a:cs typeface="Arial" panose="020B0604020202020204" pitchFamily="34" charset="0"/>
              </a:rPr>
              <a:t>가동</a:t>
            </a:r>
            <a:r>
              <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(Running): CPU</a:t>
            </a:r>
            <a:r>
              <a:rPr lang="ko-KR" altLang="en-US" sz="1800" kern="100" dirty="0">
                <a:effectLst/>
                <a:latin typeface="맑은 고딕" panose="020B0503020000020004" pitchFamily="50" charset="-127"/>
                <a:ea typeface="맑은 고딕" panose="020B0503020000020004" pitchFamily="50" charset="-127"/>
                <a:cs typeface="Arial" panose="020B0604020202020204" pitchFamily="34" charset="0"/>
              </a:rPr>
              <a:t>가 </a:t>
            </a:r>
            <a:r>
              <a:rPr lang="ko-KR" altLang="en-US" sz="1800" kern="100" dirty="0" err="1">
                <a:effectLst/>
                <a:latin typeface="맑은 고딕" panose="020B0503020000020004" pitchFamily="50" charset="-127"/>
                <a:ea typeface="맑은 고딕" panose="020B0503020000020004" pitchFamily="50" charset="-127"/>
                <a:cs typeface="Arial" panose="020B0604020202020204" pitchFamily="34" charset="0"/>
              </a:rPr>
              <a:t>할당되서</a:t>
            </a:r>
            <a:r>
              <a:rPr lang="ko-KR" altLang="en-US" sz="1800" kern="100" dirty="0">
                <a:effectLst/>
                <a:latin typeface="맑은 고딕" panose="020B0503020000020004" pitchFamily="50" charset="-127"/>
                <a:ea typeface="맑은 고딕" panose="020B0503020000020004" pitchFamily="50" charset="-127"/>
                <a:cs typeface="Arial" panose="020B0604020202020204" pitchFamily="34" charset="0"/>
              </a:rPr>
              <a:t> 프로세스가 실행되는 상태</a:t>
            </a:r>
            <a:endPar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endParaRPr>
          </a:p>
          <a:p>
            <a:pPr>
              <a:lnSpc>
                <a:spcPct val="150000"/>
              </a:lnSpc>
            </a:pPr>
            <a:r>
              <a:rPr lang="en-US" altLang="ko-KR" kern="100" dirty="0">
                <a:latin typeface="맑은 고딕" panose="020B0503020000020004" pitchFamily="50" charset="-127"/>
                <a:ea typeface="맑은 고딕" panose="020B0503020000020004" pitchFamily="50" charset="-127"/>
                <a:cs typeface="Arial" panose="020B0604020202020204" pitchFamily="34" charset="0"/>
              </a:rPr>
              <a:t>3)</a:t>
            </a:r>
            <a:r>
              <a:rPr lang="ko-KR" altLang="en-US" kern="100" dirty="0">
                <a:latin typeface="맑은 고딕" panose="020B0503020000020004" pitchFamily="50" charset="-127"/>
                <a:ea typeface="맑은 고딕" panose="020B0503020000020004" pitchFamily="50" charset="-127"/>
                <a:cs typeface="Arial" panose="020B0604020202020204" pitchFamily="34" charset="0"/>
              </a:rPr>
              <a:t>기다림</a:t>
            </a:r>
            <a:r>
              <a:rPr lang="en-US" altLang="ko-KR" kern="100" dirty="0">
                <a:latin typeface="맑은 고딕" panose="020B0503020000020004" pitchFamily="50" charset="-127"/>
                <a:ea typeface="맑은 고딕" panose="020B0503020000020004" pitchFamily="50" charset="-127"/>
                <a:cs typeface="Arial" panose="020B0604020202020204" pitchFamily="34" charset="0"/>
              </a:rPr>
              <a:t>(Waiting)</a:t>
            </a:r>
          </a:p>
          <a:p>
            <a:pPr>
              <a:lnSpc>
                <a:spcPct val="150000"/>
              </a:lnSpc>
            </a:pPr>
            <a:r>
              <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4)</a:t>
            </a:r>
            <a:r>
              <a:rPr lang="ko-KR" altLang="en-US" kern="100" dirty="0">
                <a:latin typeface="맑은 고딕" panose="020B0503020000020004" pitchFamily="50" charset="-127"/>
                <a:ea typeface="맑은 고딕" panose="020B0503020000020004" pitchFamily="50" charset="-127"/>
                <a:cs typeface="Arial" panose="020B0604020202020204" pitchFamily="34" charset="0"/>
              </a:rPr>
              <a:t>준비됨</a:t>
            </a:r>
            <a:r>
              <a:rPr lang="en-US" altLang="ko-KR" kern="100" dirty="0">
                <a:latin typeface="맑은 고딕" panose="020B0503020000020004" pitchFamily="50" charset="-127"/>
                <a:ea typeface="맑은 고딕" panose="020B0503020000020004" pitchFamily="50" charset="-127"/>
                <a:cs typeface="Arial" panose="020B0604020202020204" pitchFamily="34" charset="0"/>
              </a:rPr>
              <a:t>(Ready)</a:t>
            </a:r>
          </a:p>
          <a:p>
            <a:pPr>
              <a:lnSpc>
                <a:spcPct val="150000"/>
              </a:lnSpc>
            </a:pPr>
            <a:r>
              <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5)</a:t>
            </a:r>
            <a:r>
              <a:rPr lang="ko-KR" altLang="en-US" sz="1800" kern="100" dirty="0">
                <a:effectLst/>
                <a:latin typeface="맑은 고딕" panose="020B0503020000020004" pitchFamily="50" charset="-127"/>
                <a:ea typeface="맑은 고딕" panose="020B0503020000020004" pitchFamily="50" charset="-127"/>
                <a:cs typeface="Arial" panose="020B0604020202020204" pitchFamily="34" charset="0"/>
              </a:rPr>
              <a:t>종료</a:t>
            </a:r>
            <a:r>
              <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(Terminated): </a:t>
            </a:r>
            <a:r>
              <a:rPr lang="ko-KR" altLang="en-US" sz="1800" kern="100" dirty="0">
                <a:effectLst/>
                <a:latin typeface="맑은 고딕" panose="020B0503020000020004" pitchFamily="50" charset="-127"/>
                <a:ea typeface="맑은 고딕" panose="020B0503020000020004" pitchFamily="50" charset="-127"/>
                <a:cs typeface="Arial" panose="020B0604020202020204" pitchFamily="34" charset="0"/>
              </a:rPr>
              <a:t>프로세스 종료 시 해당 프로세스에게 할당된 모든 자원이 뺏김</a:t>
            </a:r>
            <a:endParaRPr lang="ko-KR" altLang="ko-KR" sz="1800" kern="100" dirty="0">
              <a:effectLst/>
              <a:latin typeface="맑은 고딕" panose="020B0503020000020004" pitchFamily="50" charset="-127"/>
              <a:ea typeface="맑은 고딕" panose="020B0503020000020004" pitchFamily="50" charset="-127"/>
              <a:cs typeface="Arial" panose="020B0604020202020204" pitchFamily="34" charset="0"/>
            </a:endParaRPr>
          </a:p>
        </p:txBody>
      </p:sp>
    </p:spTree>
    <p:extLst>
      <p:ext uri="{BB962C8B-B14F-4D97-AF65-F5344CB8AC3E}">
        <p14:creationId xmlns:p14="http://schemas.microsoft.com/office/powerpoint/2010/main" val="2250138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3F65CBC-D2A2-5F50-CB1E-42C2A3397477}"/>
              </a:ext>
            </a:extLst>
          </p:cNvPr>
          <p:cNvSpPr>
            <a:spLocks noGrp="1"/>
          </p:cNvSpPr>
          <p:nvPr>
            <p:ph type="title"/>
          </p:nvPr>
        </p:nvSpPr>
        <p:spPr>
          <a:xfrm>
            <a:off x="914400" y="0"/>
            <a:ext cx="10515600" cy="1325563"/>
          </a:xfrm>
        </p:spPr>
        <p:txBody>
          <a:bodyPr/>
          <a:lstStyle/>
          <a:p>
            <a:pPr algn="ctr"/>
            <a:r>
              <a:rPr lang="ko-KR" altLang="en-US" dirty="0"/>
              <a:t>프로세스 실행 상태</a:t>
            </a:r>
          </a:p>
        </p:txBody>
      </p:sp>
      <p:pic>
        <p:nvPicPr>
          <p:cNvPr id="1026" name="Picture 2" descr="Diagram of Process State">
            <a:extLst>
              <a:ext uri="{FF2B5EF4-FFF2-40B4-BE49-F238E27FC236}">
                <a16:creationId xmlns:a16="http://schemas.microsoft.com/office/drawing/2014/main" id="{CA53B80E-EB69-3A11-3F27-D015C07E6C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8" y="999066"/>
            <a:ext cx="8830735" cy="579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853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CDFF8C-E42A-6369-C3C5-DD236A5FABA6}"/>
              </a:ext>
            </a:extLst>
          </p:cNvPr>
          <p:cNvSpPr>
            <a:spLocks noGrp="1"/>
          </p:cNvSpPr>
          <p:nvPr>
            <p:ph type="title"/>
          </p:nvPr>
        </p:nvSpPr>
        <p:spPr/>
        <p:txBody>
          <a:bodyPr/>
          <a:lstStyle/>
          <a:p>
            <a:pPr algn="ctr"/>
            <a:r>
              <a:rPr lang="ko-KR" altLang="en-US" dirty="0"/>
              <a:t>프로세스 실행 상태</a:t>
            </a:r>
          </a:p>
        </p:txBody>
      </p:sp>
      <p:sp>
        <p:nvSpPr>
          <p:cNvPr id="5" name="TextBox 4">
            <a:extLst>
              <a:ext uri="{FF2B5EF4-FFF2-40B4-BE49-F238E27FC236}">
                <a16:creationId xmlns:a16="http://schemas.microsoft.com/office/drawing/2014/main" id="{CC9D6951-104B-0804-3D62-B8967BBA8F68}"/>
              </a:ext>
            </a:extLst>
          </p:cNvPr>
          <p:cNvSpPr txBox="1"/>
          <p:nvPr/>
        </p:nvSpPr>
        <p:spPr>
          <a:xfrm>
            <a:off x="558800" y="1456267"/>
            <a:ext cx="11480800" cy="7294305"/>
          </a:xfrm>
          <a:prstGeom prst="rect">
            <a:avLst/>
          </a:prstGeom>
          <a:noFill/>
        </p:spPr>
        <p:txBody>
          <a:bodyPr wrap="square" rtlCol="0">
            <a:spAutoFit/>
          </a:bodyPr>
          <a:lstStyle/>
          <a:p>
            <a:r>
              <a:rPr lang="en-US" altLang="ko-KR" dirty="0"/>
              <a:t>new-&gt;ready: </a:t>
            </a:r>
            <a:r>
              <a:rPr lang="ko-KR" altLang="en-US" dirty="0"/>
              <a:t>프로세스 시작</a:t>
            </a:r>
            <a:r>
              <a:rPr lang="en-US" altLang="ko-KR" dirty="0"/>
              <a:t>(New)-&gt;</a:t>
            </a:r>
            <a:r>
              <a:rPr lang="ko-KR" altLang="en-US" dirty="0"/>
              <a:t>프로세스를 </a:t>
            </a:r>
            <a:r>
              <a:rPr lang="en-US" altLang="ko-KR" dirty="0"/>
              <a:t>OS</a:t>
            </a:r>
            <a:r>
              <a:rPr lang="ko-KR" altLang="en-US" dirty="0"/>
              <a:t>가 승인</a:t>
            </a:r>
            <a:r>
              <a:rPr lang="en-US" altLang="ko-KR" dirty="0"/>
              <a:t>(admitted)-&gt;</a:t>
            </a:r>
            <a:r>
              <a:rPr lang="ko-KR" altLang="en-US" dirty="0"/>
              <a:t>프로세스가 메모리에 적재되어 </a:t>
            </a:r>
            <a:r>
              <a:rPr lang="en-US" altLang="ko-KR" dirty="0"/>
              <a:t>CPU</a:t>
            </a:r>
            <a:r>
              <a:rPr lang="ko-KR" altLang="en-US" dirty="0"/>
              <a:t>만 받으면 실행될 준비가 </a:t>
            </a:r>
            <a:r>
              <a:rPr lang="ko-KR" altLang="en-US" dirty="0" err="1"/>
              <a:t>되있는</a:t>
            </a:r>
            <a:r>
              <a:rPr lang="ko-KR" altLang="en-US" dirty="0"/>
              <a:t> 상태</a:t>
            </a:r>
            <a:r>
              <a:rPr lang="en-US" altLang="ko-KR" dirty="0"/>
              <a:t>(ready)</a:t>
            </a:r>
          </a:p>
          <a:p>
            <a:endParaRPr lang="en-US" altLang="ko-KR" dirty="0"/>
          </a:p>
          <a:p>
            <a:r>
              <a:rPr lang="en-US" altLang="ko-KR" dirty="0"/>
              <a:t>ready-&gt;running: </a:t>
            </a:r>
            <a:r>
              <a:rPr lang="ko-KR" altLang="en-US" dirty="0"/>
              <a:t>준비된 프로세스가 </a:t>
            </a:r>
            <a:r>
              <a:rPr lang="en-US" altLang="ko-KR" dirty="0"/>
              <a:t>CPU</a:t>
            </a:r>
            <a:r>
              <a:rPr lang="ko-KR" altLang="en-US" dirty="0"/>
              <a:t>를 </a:t>
            </a:r>
            <a:r>
              <a:rPr lang="ko-KR" altLang="en-US" dirty="0" err="1"/>
              <a:t>할당받아</a:t>
            </a:r>
            <a:r>
              <a:rPr lang="ko-KR" altLang="en-US" dirty="0"/>
              <a:t> 실행됨</a:t>
            </a:r>
            <a:r>
              <a:rPr lang="en-US" altLang="ko-KR" dirty="0"/>
              <a:t>.(Scheduler dispatch: [CPU Scheduler </a:t>
            </a:r>
            <a:r>
              <a:rPr lang="ko-KR" altLang="en-US" dirty="0"/>
              <a:t>프로그램</a:t>
            </a:r>
            <a:r>
              <a:rPr lang="en-US" altLang="ko-KR" dirty="0"/>
              <a:t>]CPU</a:t>
            </a:r>
            <a:r>
              <a:rPr lang="ko-KR" altLang="en-US" dirty="0"/>
              <a:t>가 여러 프로세스 중 하나를 선택</a:t>
            </a:r>
            <a:r>
              <a:rPr lang="en-US" altLang="ko-KR" dirty="0"/>
              <a:t>,[Dispatcher </a:t>
            </a:r>
            <a:r>
              <a:rPr lang="ko-KR" altLang="en-US" dirty="0"/>
              <a:t>모듈</a:t>
            </a:r>
            <a:r>
              <a:rPr lang="en-US" altLang="ko-KR" dirty="0"/>
              <a:t>]CPU</a:t>
            </a:r>
            <a:r>
              <a:rPr lang="ko-KR" altLang="en-US" dirty="0"/>
              <a:t>가 선택한 프로세스가 실제로 </a:t>
            </a:r>
            <a:r>
              <a:rPr lang="ko-KR" altLang="en-US" dirty="0" err="1"/>
              <a:t>할당받아</a:t>
            </a:r>
            <a:r>
              <a:rPr lang="ko-KR" altLang="en-US" dirty="0"/>
              <a:t> 실행되게 </a:t>
            </a:r>
            <a:r>
              <a:rPr lang="ko-KR" altLang="en-US" dirty="0" err="1"/>
              <a:t>만들어줌</a:t>
            </a:r>
            <a:r>
              <a:rPr lang="en-US" altLang="ko-KR" dirty="0"/>
              <a:t>)</a:t>
            </a:r>
            <a:r>
              <a:rPr lang="ko-KR" altLang="en-US" dirty="0"/>
              <a:t> </a:t>
            </a:r>
            <a:endParaRPr lang="en-US" altLang="ko-KR" dirty="0"/>
          </a:p>
          <a:p>
            <a:endParaRPr lang="en-US" altLang="ko-KR" dirty="0"/>
          </a:p>
          <a:p>
            <a:r>
              <a:rPr lang="en-US" altLang="ko-KR" dirty="0"/>
              <a:t>running-&gt;ready: </a:t>
            </a:r>
            <a:r>
              <a:rPr lang="ko-KR" altLang="en-US" dirty="0"/>
              <a:t>멀티 </a:t>
            </a:r>
            <a:r>
              <a:rPr lang="ko-KR" altLang="en-US" dirty="0" err="1"/>
              <a:t>태스킹</a:t>
            </a:r>
            <a:r>
              <a:rPr lang="ko-KR" altLang="en-US" dirty="0"/>
              <a:t> 시</a:t>
            </a:r>
            <a:r>
              <a:rPr lang="en-US" altLang="ko-KR" dirty="0"/>
              <a:t>, </a:t>
            </a:r>
            <a:r>
              <a:rPr lang="ko-KR" altLang="en-US" dirty="0"/>
              <a:t>프로세스가 </a:t>
            </a:r>
            <a:r>
              <a:rPr lang="en-US" altLang="ko-KR" dirty="0"/>
              <a:t>CPU</a:t>
            </a:r>
            <a:r>
              <a:rPr lang="ko-KR" altLang="en-US" dirty="0"/>
              <a:t> 이용 가능 시간</a:t>
            </a:r>
            <a:r>
              <a:rPr lang="en-US" altLang="ko-KR" dirty="0"/>
              <a:t>(time slice)</a:t>
            </a:r>
            <a:r>
              <a:rPr lang="ko-KR" altLang="en-US" dirty="0"/>
              <a:t>이 다 되어 다른 프로세스한테 </a:t>
            </a:r>
            <a:r>
              <a:rPr lang="en-US" altLang="ko-KR" dirty="0"/>
              <a:t>CPU</a:t>
            </a:r>
            <a:r>
              <a:rPr lang="ko-KR" altLang="en-US" dirty="0"/>
              <a:t>를 뺏길 때</a:t>
            </a:r>
            <a:r>
              <a:rPr lang="en-US" altLang="ko-KR" dirty="0"/>
              <a:t>, </a:t>
            </a:r>
            <a:r>
              <a:rPr lang="ko-KR" altLang="en-US" dirty="0"/>
              <a:t>프로세스가 </a:t>
            </a:r>
            <a:r>
              <a:rPr lang="en-US" altLang="ko-KR" dirty="0"/>
              <a:t>CPU </a:t>
            </a:r>
            <a:r>
              <a:rPr lang="ko-KR" altLang="en-US" dirty="0"/>
              <a:t>할당을 받을 준비 상태로 바뀜</a:t>
            </a:r>
            <a:r>
              <a:rPr lang="en-US" altLang="ko-KR" dirty="0"/>
              <a:t>. </a:t>
            </a:r>
            <a:r>
              <a:rPr lang="ko-KR" altLang="en-US" dirty="0"/>
              <a:t>인터럽트가 발생하여 뺏기는 경우도 있음</a:t>
            </a:r>
            <a:r>
              <a:rPr lang="en-US" altLang="ko-KR" dirty="0"/>
              <a:t> </a:t>
            </a:r>
          </a:p>
          <a:p>
            <a:endParaRPr lang="en-US" altLang="ko-KR" dirty="0"/>
          </a:p>
          <a:p>
            <a:r>
              <a:rPr lang="en-US" altLang="ko-KR" dirty="0"/>
              <a:t>running-&gt;waiting: </a:t>
            </a:r>
            <a:r>
              <a:rPr lang="ko-KR" altLang="en-US" dirty="0"/>
              <a:t>실행 중인 프로세스가 특정 이벤트를 필요로 하는 경우</a:t>
            </a:r>
            <a:r>
              <a:rPr lang="en-US" altLang="ko-KR" dirty="0"/>
              <a:t>, </a:t>
            </a:r>
            <a:r>
              <a:rPr lang="ko-KR" altLang="en-US" dirty="0"/>
              <a:t>대기 상태로 바뀜</a:t>
            </a:r>
            <a:r>
              <a:rPr lang="en-US" altLang="ko-KR" dirty="0"/>
              <a:t>(</a:t>
            </a:r>
            <a:r>
              <a:rPr lang="ko-KR" altLang="en-US" dirty="0"/>
              <a:t>예</a:t>
            </a:r>
            <a:r>
              <a:rPr lang="en-US" altLang="ko-KR" dirty="0"/>
              <a:t>: </a:t>
            </a:r>
            <a:r>
              <a:rPr lang="en-US" altLang="ko-KR" dirty="0" err="1"/>
              <a:t>scanf</a:t>
            </a:r>
            <a:r>
              <a:rPr lang="en-US" altLang="ko-KR" dirty="0"/>
              <a:t> </a:t>
            </a:r>
            <a:r>
              <a:rPr lang="ko-KR" altLang="en-US" dirty="0"/>
              <a:t>함수 실행 시 프로그램 대기 및 사용자 입력 요구</a:t>
            </a:r>
            <a:r>
              <a:rPr lang="en-US" altLang="ko-KR" dirty="0"/>
              <a:t>)</a:t>
            </a:r>
          </a:p>
          <a:p>
            <a:endParaRPr lang="en-US" altLang="ko-KR" dirty="0"/>
          </a:p>
          <a:p>
            <a:r>
              <a:rPr lang="en-US" altLang="ko-KR" dirty="0"/>
              <a:t>waiting-&gt;ready: </a:t>
            </a:r>
            <a:r>
              <a:rPr lang="ko-KR" altLang="en-US" dirty="0"/>
              <a:t>이벤트 충족 시 대기 상태였던</a:t>
            </a:r>
            <a:r>
              <a:rPr lang="en-US" altLang="ko-KR" dirty="0"/>
              <a:t>(waiting) </a:t>
            </a:r>
            <a:r>
              <a:rPr lang="ko-KR" altLang="en-US" dirty="0"/>
              <a:t>프로세스는 다시 준비 상태</a:t>
            </a:r>
            <a:r>
              <a:rPr lang="en-US" altLang="ko-KR" dirty="0"/>
              <a:t>(ready)</a:t>
            </a:r>
            <a:r>
              <a:rPr lang="ko-KR" altLang="en-US" dirty="0"/>
              <a:t>가 됨</a:t>
            </a:r>
            <a:r>
              <a:rPr lang="en-US" altLang="ko-KR" dirty="0"/>
              <a:t>. </a:t>
            </a:r>
            <a:r>
              <a:rPr lang="ko-KR" altLang="en-US" dirty="0"/>
              <a:t>바로 </a:t>
            </a:r>
            <a:r>
              <a:rPr lang="en-US" altLang="ko-KR" dirty="0"/>
              <a:t>running</a:t>
            </a:r>
            <a:r>
              <a:rPr lang="ko-KR" altLang="en-US" dirty="0"/>
              <a:t>이 되지 않는 이유는</a:t>
            </a:r>
            <a:r>
              <a:rPr lang="en-US" altLang="ko-KR" dirty="0"/>
              <a:t>, </a:t>
            </a:r>
            <a:r>
              <a:rPr lang="ko-KR" altLang="en-US" dirty="0"/>
              <a:t>실행 중인 다른 프로세스가 있을 수도 있기 때문</a:t>
            </a:r>
            <a:endParaRPr lang="en-US" altLang="ko-KR" dirty="0"/>
          </a:p>
          <a:p>
            <a:endParaRPr lang="en-US" altLang="ko-KR" dirty="0"/>
          </a:p>
          <a:p>
            <a:r>
              <a:rPr lang="en-US" altLang="ko-KR" dirty="0"/>
              <a:t>running-&gt;terminated: </a:t>
            </a:r>
            <a:r>
              <a:rPr lang="ko-KR" altLang="en-US" dirty="0"/>
              <a:t>프로세스 완료 시 할당되었던 자원 모두 </a:t>
            </a:r>
            <a:r>
              <a:rPr lang="ko-KR" altLang="en-US" dirty="0" err="1"/>
              <a:t>뺐김</a:t>
            </a:r>
            <a:endParaRPr lang="en-US" altLang="ko-KR" dirty="0"/>
          </a:p>
          <a:p>
            <a:endParaRPr lang="en-US" altLang="ko-KR" dirty="0"/>
          </a:p>
          <a:p>
            <a:endParaRPr lang="en-US" altLang="ko-KR" dirty="0"/>
          </a:p>
          <a:p>
            <a:endParaRPr lang="en-US" altLang="ko-KR" dirty="0"/>
          </a:p>
          <a:p>
            <a:endParaRPr lang="en-US" altLang="ko-KR" dirty="0"/>
          </a:p>
          <a:p>
            <a:r>
              <a:rPr lang="ko-KR" altLang="en-US" dirty="0"/>
              <a:t> </a:t>
            </a:r>
            <a:endParaRPr lang="en-US" altLang="ko-KR" dirty="0"/>
          </a:p>
          <a:p>
            <a:endParaRPr lang="en-US" altLang="ko-KR" dirty="0"/>
          </a:p>
          <a:p>
            <a:endParaRPr lang="en-US" altLang="ko-KR" dirty="0"/>
          </a:p>
          <a:p>
            <a:endParaRPr lang="en-US" altLang="ko-KR" dirty="0"/>
          </a:p>
          <a:p>
            <a:endParaRPr lang="ko-KR" altLang="en-US" dirty="0"/>
          </a:p>
        </p:txBody>
      </p:sp>
    </p:spTree>
    <p:extLst>
      <p:ext uri="{BB962C8B-B14F-4D97-AF65-F5344CB8AC3E}">
        <p14:creationId xmlns:p14="http://schemas.microsoft.com/office/powerpoint/2010/main" val="473646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65C2DC-9DCD-76F0-8663-FEDDF4DFB9D8}"/>
              </a:ext>
            </a:extLst>
          </p:cNvPr>
          <p:cNvSpPr>
            <a:spLocks noGrp="1"/>
          </p:cNvSpPr>
          <p:nvPr>
            <p:ph type="title"/>
          </p:nvPr>
        </p:nvSpPr>
        <p:spPr/>
        <p:txBody>
          <a:bodyPr/>
          <a:lstStyle/>
          <a:p>
            <a:pPr algn="ctr"/>
            <a:r>
              <a:rPr lang="ko-KR" altLang="en-US" dirty="0"/>
              <a:t>멀티 </a:t>
            </a:r>
            <a:r>
              <a:rPr lang="ko-KR" altLang="en-US" dirty="0" err="1"/>
              <a:t>태스킹</a:t>
            </a:r>
            <a:r>
              <a:rPr lang="en-US" altLang="ko-KR" dirty="0"/>
              <a:t>(2)</a:t>
            </a:r>
            <a:endParaRPr lang="ko-KR" altLang="en-US" dirty="0"/>
          </a:p>
        </p:txBody>
      </p:sp>
      <p:sp>
        <p:nvSpPr>
          <p:cNvPr id="4" name="TextBox 3">
            <a:extLst>
              <a:ext uri="{FF2B5EF4-FFF2-40B4-BE49-F238E27FC236}">
                <a16:creationId xmlns:a16="http://schemas.microsoft.com/office/drawing/2014/main" id="{E2A1A2F4-4451-47E2-A370-B695055B3DF5}"/>
              </a:ext>
            </a:extLst>
          </p:cNvPr>
          <p:cNvSpPr txBox="1"/>
          <p:nvPr/>
        </p:nvSpPr>
        <p:spPr>
          <a:xfrm>
            <a:off x="702733" y="1930400"/>
            <a:ext cx="11192934" cy="2670283"/>
          </a:xfrm>
          <a:prstGeom prst="rect">
            <a:avLst/>
          </a:prstGeom>
          <a:noFill/>
        </p:spPr>
        <p:txBody>
          <a:bodyPr wrap="square" rtlCol="0">
            <a:spAutoFit/>
          </a:bodyPr>
          <a:lstStyle/>
          <a:p>
            <a:r>
              <a:rPr lang="en-US" altLang="ko-KR" dirty="0"/>
              <a:t>Context: </a:t>
            </a:r>
            <a:r>
              <a:rPr lang="ko-KR" altLang="en-US" dirty="0"/>
              <a:t>프로세스를 실행하기 위해 </a:t>
            </a:r>
            <a:r>
              <a:rPr lang="en-US" altLang="ko-KR" dirty="0"/>
              <a:t>CPU</a:t>
            </a:r>
            <a:r>
              <a:rPr lang="ko-KR" altLang="en-US" dirty="0"/>
              <a:t>가 필요로 하는</a:t>
            </a:r>
            <a:r>
              <a:rPr lang="en-US" altLang="ko-KR" dirty="0"/>
              <a:t>, </a:t>
            </a:r>
            <a:r>
              <a:rPr lang="ko-KR" altLang="en-US" b="1" u="sng" dirty="0"/>
              <a:t>프로세스의 데이터</a:t>
            </a:r>
            <a:r>
              <a:rPr lang="en-US" altLang="ko-KR" b="1" u="sng" dirty="0"/>
              <a:t>[</a:t>
            </a:r>
            <a:r>
              <a:rPr lang="en-US" altLang="ko-KR" b="1" dirty="0"/>
              <a:t>CPU </a:t>
            </a:r>
            <a:r>
              <a:rPr lang="ko-KR" altLang="en-US" b="1" dirty="0"/>
              <a:t>레지스터 값</a:t>
            </a:r>
            <a:r>
              <a:rPr lang="en-US" altLang="ko-KR" b="1" dirty="0"/>
              <a:t>]</a:t>
            </a:r>
          </a:p>
          <a:p>
            <a:endParaRPr lang="en-US" altLang="ko-KR" dirty="0"/>
          </a:p>
          <a:p>
            <a:pPr>
              <a:lnSpc>
                <a:spcPct val="150000"/>
              </a:lnSpc>
            </a:pPr>
            <a:r>
              <a:rPr lang="en-US" altLang="ko-KR" dirty="0"/>
              <a:t>Context Switching: CPU</a:t>
            </a:r>
            <a:r>
              <a:rPr lang="ko-KR" altLang="en-US" dirty="0"/>
              <a:t>가 자기가 맡는 프로세스를 바꾸는 행위</a:t>
            </a:r>
            <a:r>
              <a:rPr lang="en-US" altLang="ko-KR" dirty="0"/>
              <a:t>. </a:t>
            </a:r>
            <a:r>
              <a:rPr lang="ko-KR" altLang="en-US" dirty="0"/>
              <a:t>더 </a:t>
            </a:r>
            <a:r>
              <a:rPr lang="ko-KR" altLang="en-US" dirty="0" err="1"/>
              <a:t>자세히는</a:t>
            </a:r>
            <a:r>
              <a:rPr lang="en-US" altLang="ko-KR" dirty="0"/>
              <a:t>, </a:t>
            </a:r>
            <a:r>
              <a:rPr lang="ko-KR" altLang="en-US" dirty="0"/>
              <a:t>이전의 프로세스 정보를 해당 프로세스의 </a:t>
            </a:r>
            <a:r>
              <a:rPr lang="en-US" altLang="ko-KR" dirty="0"/>
              <a:t>PCB</a:t>
            </a:r>
            <a:r>
              <a:rPr lang="ko-KR" altLang="en-US" dirty="0"/>
              <a:t>에 저장하고 다음 프로세스 정보를 다음 프로세스의 </a:t>
            </a:r>
            <a:r>
              <a:rPr lang="en-US" altLang="ko-KR" u="sng" dirty="0"/>
              <a:t>PCB</a:t>
            </a:r>
            <a:r>
              <a:rPr lang="ko-KR" altLang="en-US" dirty="0"/>
              <a:t>에서 읽어서 </a:t>
            </a:r>
            <a:r>
              <a:rPr lang="en-US" altLang="ko-KR" dirty="0"/>
              <a:t>CPU </a:t>
            </a:r>
            <a:r>
              <a:rPr lang="ko-KR" altLang="en-US" dirty="0"/>
              <a:t>레지스터에 적재하는 행위</a:t>
            </a:r>
            <a:endParaRPr lang="en-US" altLang="ko-KR" dirty="0"/>
          </a:p>
          <a:p>
            <a:pPr>
              <a:lnSpc>
                <a:spcPct val="150000"/>
              </a:lnSpc>
            </a:pPr>
            <a:r>
              <a:rPr lang="en-US" altLang="ko-KR" dirty="0"/>
              <a:t>*CPU</a:t>
            </a:r>
            <a:r>
              <a:rPr lang="ko-KR" altLang="en-US" dirty="0"/>
              <a:t>의 모든 레지스터들은 현재 맡아야 하는 프로세스 정보들로 가득 차 있고</a:t>
            </a:r>
            <a:r>
              <a:rPr lang="en-US" altLang="ko-KR" dirty="0"/>
              <a:t>, Context</a:t>
            </a:r>
            <a:r>
              <a:rPr lang="ko-KR" altLang="en-US" dirty="0"/>
              <a:t> </a:t>
            </a:r>
            <a:r>
              <a:rPr lang="en-US" altLang="ko-KR" dirty="0"/>
              <a:t>Switching</a:t>
            </a:r>
            <a:r>
              <a:rPr lang="ko-KR" altLang="en-US" dirty="0"/>
              <a:t> 시에 레지스터의 값들</a:t>
            </a:r>
            <a:r>
              <a:rPr lang="en-US" altLang="ko-KR" dirty="0"/>
              <a:t>(</a:t>
            </a:r>
            <a:r>
              <a:rPr lang="ko-KR" altLang="en-US" dirty="0"/>
              <a:t>프로세스 정보</a:t>
            </a:r>
            <a:r>
              <a:rPr lang="en-US" altLang="ko-KR" dirty="0"/>
              <a:t>)</a:t>
            </a:r>
            <a:r>
              <a:rPr lang="ko-KR" altLang="en-US" dirty="0"/>
              <a:t>들은 교체된다</a:t>
            </a:r>
            <a:r>
              <a:rPr lang="en-US" altLang="ko-KR" dirty="0"/>
              <a:t>.  </a:t>
            </a:r>
            <a:endParaRPr lang="ko-KR" altLang="en-US" dirty="0"/>
          </a:p>
        </p:txBody>
      </p:sp>
    </p:spTree>
    <p:extLst>
      <p:ext uri="{BB962C8B-B14F-4D97-AF65-F5344CB8AC3E}">
        <p14:creationId xmlns:p14="http://schemas.microsoft.com/office/powerpoint/2010/main" val="1067756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13DE65-7271-E811-52D9-968B8F6FBC69}"/>
              </a:ext>
            </a:extLst>
          </p:cNvPr>
          <p:cNvSpPr>
            <a:spLocks noGrp="1"/>
          </p:cNvSpPr>
          <p:nvPr>
            <p:ph type="title"/>
          </p:nvPr>
        </p:nvSpPr>
        <p:spPr>
          <a:xfrm>
            <a:off x="838200" y="39024"/>
            <a:ext cx="10515600" cy="1325563"/>
          </a:xfrm>
        </p:spPr>
        <p:txBody>
          <a:bodyPr/>
          <a:lstStyle/>
          <a:p>
            <a:pPr algn="ctr"/>
            <a:r>
              <a:rPr lang="ko-KR" altLang="en-US" dirty="0"/>
              <a:t>멀티 </a:t>
            </a:r>
            <a:r>
              <a:rPr lang="ko-KR" altLang="en-US" dirty="0" err="1"/>
              <a:t>태스킹</a:t>
            </a:r>
            <a:r>
              <a:rPr lang="en-US" altLang="ko-KR" dirty="0"/>
              <a:t>(2)</a:t>
            </a:r>
            <a:endParaRPr lang="ko-KR" altLang="en-US" dirty="0"/>
          </a:p>
        </p:txBody>
      </p:sp>
      <p:sp>
        <p:nvSpPr>
          <p:cNvPr id="4" name="TextBox 3">
            <a:extLst>
              <a:ext uri="{FF2B5EF4-FFF2-40B4-BE49-F238E27FC236}">
                <a16:creationId xmlns:a16="http://schemas.microsoft.com/office/drawing/2014/main" id="{29EF8FA1-BC7A-589D-5EAC-B85354395208}"/>
              </a:ext>
            </a:extLst>
          </p:cNvPr>
          <p:cNvSpPr txBox="1"/>
          <p:nvPr/>
        </p:nvSpPr>
        <p:spPr>
          <a:xfrm>
            <a:off x="152400" y="1364587"/>
            <a:ext cx="11980333" cy="2031325"/>
          </a:xfrm>
          <a:prstGeom prst="rect">
            <a:avLst/>
          </a:prstGeom>
          <a:noFill/>
        </p:spPr>
        <p:txBody>
          <a:bodyPr wrap="square" rtlCol="0">
            <a:spAutoFit/>
          </a:bodyPr>
          <a:lstStyle/>
          <a:p>
            <a:pPr>
              <a:lnSpc>
                <a:spcPct val="150000"/>
              </a:lnSpc>
            </a:pPr>
            <a:r>
              <a:rPr lang="en-US" altLang="ko-KR" dirty="0"/>
              <a:t>PCB(Process Control Block): </a:t>
            </a:r>
            <a:r>
              <a:rPr lang="ko-KR" altLang="en-US" dirty="0"/>
              <a:t>운영체제가 프로세스 정보를 저장해 두는 곳</a:t>
            </a:r>
            <a:r>
              <a:rPr lang="en-US" altLang="ko-KR" dirty="0"/>
              <a:t>. </a:t>
            </a:r>
            <a:r>
              <a:rPr lang="ko-KR" altLang="en-US" dirty="0"/>
              <a:t>하나의 프로세스 생성 시 그것에 해당하는 </a:t>
            </a:r>
            <a:r>
              <a:rPr lang="en-US" altLang="ko-KR" dirty="0"/>
              <a:t>PCB</a:t>
            </a:r>
            <a:r>
              <a:rPr lang="ko-KR" altLang="en-US" dirty="0"/>
              <a:t>가 생성되어 </a:t>
            </a:r>
            <a:r>
              <a:rPr lang="en-US" altLang="ko-KR" dirty="0"/>
              <a:t>(PCB</a:t>
            </a:r>
            <a:r>
              <a:rPr lang="ko-KR" altLang="en-US" dirty="0"/>
              <a:t>도</a:t>
            </a:r>
            <a:r>
              <a:rPr lang="en-US" altLang="ko-KR" dirty="0"/>
              <a:t>) </a:t>
            </a:r>
            <a:r>
              <a:rPr lang="ko-KR" altLang="en-US" dirty="0"/>
              <a:t>메모리에 저장된다</a:t>
            </a:r>
            <a:r>
              <a:rPr lang="en-US" altLang="ko-KR" dirty="0"/>
              <a:t>. </a:t>
            </a:r>
          </a:p>
          <a:p>
            <a:r>
              <a:rPr lang="en-US" altLang="ko-KR" dirty="0"/>
              <a:t> </a:t>
            </a:r>
          </a:p>
          <a:p>
            <a:r>
              <a:rPr lang="en-US" altLang="ko-KR" dirty="0"/>
              <a:t>*</a:t>
            </a:r>
            <a:r>
              <a:rPr lang="ko-KR" altLang="en-US" dirty="0"/>
              <a:t>해당 프로세스 정보는 중요해서</a:t>
            </a:r>
            <a:r>
              <a:rPr lang="en-US" altLang="ko-KR" dirty="0"/>
              <a:t>, </a:t>
            </a:r>
            <a:r>
              <a:rPr lang="ko-KR" altLang="en-US" dirty="0"/>
              <a:t>메모리 내의 영역 중 사용자는 건드릴 수 없는 곳에 저장된다</a:t>
            </a:r>
            <a:r>
              <a:rPr lang="en-US" altLang="ko-KR" dirty="0"/>
              <a:t>.</a:t>
            </a:r>
          </a:p>
          <a:p>
            <a:endParaRPr lang="en-US" altLang="ko-KR" dirty="0"/>
          </a:p>
          <a:p>
            <a:endParaRPr lang="ko-KR" altLang="en-US" dirty="0"/>
          </a:p>
        </p:txBody>
      </p:sp>
      <p:pic>
        <p:nvPicPr>
          <p:cNvPr id="1026" name="Picture 2" descr="Process Control Block (PCB)">
            <a:extLst>
              <a:ext uri="{FF2B5EF4-FFF2-40B4-BE49-F238E27FC236}">
                <a16:creationId xmlns:a16="http://schemas.microsoft.com/office/drawing/2014/main" id="{CEA9F768-3FB3-F22F-5F3B-72D07238F3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38" t="26958" r="33058" b="11449"/>
          <a:stretch/>
        </p:blipFill>
        <p:spPr bwMode="auto">
          <a:xfrm>
            <a:off x="8932333" y="3213528"/>
            <a:ext cx="2345267" cy="33127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D86402C-09CC-45BC-5E2C-39965F33B41F}"/>
              </a:ext>
            </a:extLst>
          </p:cNvPr>
          <p:cNvSpPr txBox="1"/>
          <p:nvPr/>
        </p:nvSpPr>
        <p:spPr>
          <a:xfrm>
            <a:off x="347133" y="3429000"/>
            <a:ext cx="7594600" cy="2947282"/>
          </a:xfrm>
          <a:prstGeom prst="rect">
            <a:avLst/>
          </a:prstGeom>
          <a:noFill/>
        </p:spPr>
        <p:txBody>
          <a:bodyPr wrap="square" rtlCol="0">
            <a:spAutoFit/>
          </a:bodyPr>
          <a:lstStyle/>
          <a:p>
            <a:pPr>
              <a:lnSpc>
                <a:spcPct val="150000"/>
              </a:lnSpc>
            </a:pPr>
            <a:r>
              <a:rPr lang="en-US" altLang="ko-KR" dirty="0"/>
              <a:t>PCB</a:t>
            </a:r>
            <a:r>
              <a:rPr lang="ko-KR" altLang="en-US" dirty="0"/>
              <a:t>에 저장되어 있는 정보들</a:t>
            </a:r>
            <a:r>
              <a:rPr lang="en-US" altLang="ko-KR" dirty="0"/>
              <a:t>:</a:t>
            </a:r>
          </a:p>
          <a:p>
            <a:pPr>
              <a:lnSpc>
                <a:spcPct val="150000"/>
              </a:lnSpc>
            </a:pPr>
            <a:r>
              <a:rPr lang="en-US" altLang="ko-KR" dirty="0"/>
              <a:t>1)</a:t>
            </a:r>
            <a:r>
              <a:rPr lang="en-US" altLang="ko-KR" dirty="0" err="1"/>
              <a:t>PID</a:t>
            </a:r>
            <a:r>
              <a:rPr lang="en-US" altLang="ko-KR" dirty="0"/>
              <a:t>(Process ID): </a:t>
            </a:r>
            <a:r>
              <a:rPr lang="ko-KR" altLang="en-US" dirty="0"/>
              <a:t>프로세스 식별자</a:t>
            </a:r>
            <a:endParaRPr lang="en-US" altLang="ko-KR" dirty="0"/>
          </a:p>
          <a:p>
            <a:pPr>
              <a:lnSpc>
                <a:spcPct val="150000"/>
              </a:lnSpc>
            </a:pPr>
            <a:r>
              <a:rPr lang="en-US" altLang="ko-KR" dirty="0"/>
              <a:t>2)Process State: </a:t>
            </a:r>
            <a:r>
              <a:rPr lang="ko-KR" altLang="en-US" dirty="0"/>
              <a:t>현재 프로세스 상태</a:t>
            </a:r>
            <a:r>
              <a:rPr lang="en-US" altLang="ko-KR" dirty="0"/>
              <a:t>(</a:t>
            </a:r>
            <a:r>
              <a:rPr lang="ko-KR" altLang="en-US" dirty="0"/>
              <a:t>준비</a:t>
            </a:r>
            <a:r>
              <a:rPr lang="en-US" altLang="ko-KR" dirty="0"/>
              <a:t>, </a:t>
            </a:r>
            <a:r>
              <a:rPr lang="ko-KR" altLang="en-US" dirty="0"/>
              <a:t>실행</a:t>
            </a:r>
            <a:r>
              <a:rPr lang="en-US" altLang="ko-KR" dirty="0"/>
              <a:t>, </a:t>
            </a:r>
            <a:r>
              <a:rPr lang="ko-KR" altLang="en-US" dirty="0"/>
              <a:t>대기</a:t>
            </a:r>
            <a:r>
              <a:rPr lang="en-US" altLang="ko-KR" dirty="0"/>
              <a:t>….)</a:t>
            </a:r>
          </a:p>
          <a:p>
            <a:pPr>
              <a:lnSpc>
                <a:spcPct val="150000"/>
              </a:lnSpc>
            </a:pPr>
            <a:r>
              <a:rPr lang="en-US" altLang="ko-KR" dirty="0"/>
              <a:t>3)Program Counter</a:t>
            </a:r>
            <a:r>
              <a:rPr lang="ko-KR" altLang="en-US" dirty="0"/>
              <a:t>의 데이터</a:t>
            </a:r>
            <a:r>
              <a:rPr lang="en-US" altLang="ko-KR" dirty="0"/>
              <a:t>: </a:t>
            </a:r>
            <a:r>
              <a:rPr lang="ko-KR" altLang="en-US" dirty="0"/>
              <a:t>프로세스가 다음에 실행할 명령어의 주소 저장</a:t>
            </a:r>
            <a:r>
              <a:rPr lang="en-US" altLang="ko-KR" dirty="0"/>
              <a:t>(</a:t>
            </a:r>
            <a:r>
              <a:rPr lang="ko-KR" altLang="en-US" dirty="0"/>
              <a:t>이건 저번 학기 때 배운 거하고 연결하기</a:t>
            </a:r>
            <a:r>
              <a:rPr lang="en-US" altLang="ko-KR" dirty="0"/>
              <a:t>)</a:t>
            </a:r>
          </a:p>
          <a:p>
            <a:pPr>
              <a:lnSpc>
                <a:spcPct val="150000"/>
              </a:lnSpc>
            </a:pPr>
            <a:r>
              <a:rPr lang="en-US" altLang="ko-KR" dirty="0"/>
              <a:t>4)Registers: </a:t>
            </a:r>
            <a:r>
              <a:rPr lang="ko-KR" altLang="en-US" dirty="0"/>
              <a:t>레지스터 관련 정보</a:t>
            </a:r>
            <a:endParaRPr lang="en-US" altLang="ko-KR" dirty="0"/>
          </a:p>
          <a:p>
            <a:pPr>
              <a:lnSpc>
                <a:spcPct val="150000"/>
              </a:lnSpc>
            </a:pPr>
            <a:r>
              <a:rPr lang="en-US" altLang="ko-KR" dirty="0"/>
              <a:t>5)</a:t>
            </a:r>
            <a:r>
              <a:rPr lang="ko-KR" altLang="en-US" dirty="0"/>
              <a:t>프로세스 </a:t>
            </a:r>
            <a:r>
              <a:rPr lang="ko-KR" altLang="en-US" dirty="0" err="1"/>
              <a:t>스케쥴링</a:t>
            </a:r>
            <a:r>
              <a:rPr lang="ko-KR" altLang="en-US" dirty="0"/>
              <a:t> 관련 정보</a:t>
            </a:r>
            <a:r>
              <a:rPr lang="en-US" altLang="ko-KR" dirty="0"/>
              <a:t>(</a:t>
            </a:r>
            <a:r>
              <a:rPr lang="ko-KR" altLang="en-US" dirty="0"/>
              <a:t>큐 포인터 </a:t>
            </a:r>
            <a:r>
              <a:rPr lang="ko-KR" altLang="en-US" dirty="0" err="1"/>
              <a:t>같은거</a:t>
            </a:r>
            <a:r>
              <a:rPr lang="en-US" altLang="ko-KR" dirty="0"/>
              <a:t>….)</a:t>
            </a:r>
            <a:r>
              <a:rPr lang="ko-KR" altLang="en-US" dirty="0"/>
              <a:t> </a:t>
            </a:r>
          </a:p>
        </p:txBody>
      </p:sp>
    </p:spTree>
    <p:extLst>
      <p:ext uri="{BB962C8B-B14F-4D97-AF65-F5344CB8AC3E}">
        <p14:creationId xmlns:p14="http://schemas.microsoft.com/office/powerpoint/2010/main" val="19577229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A31EE8-E16B-A3C7-56CA-89139A816A10}"/>
              </a:ext>
            </a:extLst>
          </p:cNvPr>
          <p:cNvSpPr>
            <a:spLocks noGrp="1"/>
          </p:cNvSpPr>
          <p:nvPr>
            <p:ph type="title"/>
          </p:nvPr>
        </p:nvSpPr>
        <p:spPr>
          <a:xfrm>
            <a:off x="838200" y="24070"/>
            <a:ext cx="10515600" cy="1325563"/>
          </a:xfrm>
        </p:spPr>
        <p:txBody>
          <a:bodyPr/>
          <a:lstStyle/>
          <a:p>
            <a:pPr algn="ctr"/>
            <a:r>
              <a:rPr lang="ko-KR" altLang="en-US" dirty="0"/>
              <a:t>멀티 </a:t>
            </a:r>
            <a:r>
              <a:rPr lang="ko-KR" altLang="en-US" dirty="0" err="1"/>
              <a:t>태스킹</a:t>
            </a:r>
            <a:r>
              <a:rPr lang="en-US" altLang="ko-KR" dirty="0"/>
              <a:t>(2)</a:t>
            </a:r>
            <a:endParaRPr lang="ko-KR" altLang="en-US" dirty="0"/>
          </a:p>
        </p:txBody>
      </p:sp>
      <p:sp>
        <p:nvSpPr>
          <p:cNvPr id="4" name="TextBox 3">
            <a:extLst>
              <a:ext uri="{FF2B5EF4-FFF2-40B4-BE49-F238E27FC236}">
                <a16:creationId xmlns:a16="http://schemas.microsoft.com/office/drawing/2014/main" id="{3B70AD72-3939-08E1-F9DC-0ED25D9D3697}"/>
              </a:ext>
            </a:extLst>
          </p:cNvPr>
          <p:cNvSpPr txBox="1"/>
          <p:nvPr/>
        </p:nvSpPr>
        <p:spPr>
          <a:xfrm>
            <a:off x="194733" y="1488533"/>
            <a:ext cx="11463867" cy="3416320"/>
          </a:xfrm>
          <a:prstGeom prst="rect">
            <a:avLst/>
          </a:prstGeom>
          <a:noFill/>
        </p:spPr>
        <p:txBody>
          <a:bodyPr wrap="square" rtlCol="0">
            <a:spAutoFit/>
          </a:bodyPr>
          <a:lstStyle/>
          <a:p>
            <a:pPr algn="ctr"/>
            <a:r>
              <a:rPr lang="en-US" altLang="ko-KR" dirty="0"/>
              <a:t>CPU </a:t>
            </a:r>
            <a:r>
              <a:rPr lang="ko-KR" altLang="en-US" dirty="0" err="1"/>
              <a:t>스케쥴링</a:t>
            </a:r>
            <a:r>
              <a:rPr lang="ko-KR" altLang="en-US" dirty="0"/>
              <a:t> 큐의 종류</a:t>
            </a:r>
            <a:r>
              <a:rPr lang="en-US" altLang="ko-KR" dirty="0"/>
              <a:t>(</a:t>
            </a:r>
            <a:r>
              <a:rPr lang="ko-KR" altLang="en-US" dirty="0"/>
              <a:t>큐</a:t>
            </a:r>
            <a:r>
              <a:rPr lang="en-US" altLang="ko-KR" dirty="0"/>
              <a:t>=</a:t>
            </a:r>
            <a:r>
              <a:rPr lang="ko-KR" altLang="en-US" dirty="0"/>
              <a:t>차례로 들어오고 나가는 자료구조</a:t>
            </a:r>
            <a:r>
              <a:rPr lang="en-US" altLang="ko-KR" dirty="0"/>
              <a:t>)</a:t>
            </a:r>
          </a:p>
          <a:p>
            <a:pPr algn="ctr"/>
            <a:r>
              <a:rPr lang="en-US" altLang="ko-KR" dirty="0"/>
              <a:t> *CPU</a:t>
            </a:r>
            <a:r>
              <a:rPr lang="ko-KR" altLang="en-US" dirty="0"/>
              <a:t>가 프로세스 할당을 효과적으로 하기 위해</a:t>
            </a:r>
            <a:r>
              <a:rPr lang="en-US" altLang="ko-KR" dirty="0"/>
              <a:t>, </a:t>
            </a:r>
            <a:r>
              <a:rPr lang="ko-KR" altLang="en-US" dirty="0"/>
              <a:t>큐라는 자료구조를 이용한다</a:t>
            </a:r>
            <a:r>
              <a:rPr lang="en-US" altLang="ko-KR" dirty="0"/>
              <a:t>.</a:t>
            </a:r>
          </a:p>
          <a:p>
            <a:r>
              <a:rPr lang="en-US" altLang="ko-KR" dirty="0"/>
              <a:t>                      *</a:t>
            </a:r>
            <a:r>
              <a:rPr lang="ko-KR" altLang="en-US" dirty="0"/>
              <a:t>프로세스 </a:t>
            </a:r>
            <a:r>
              <a:rPr lang="ko-KR" altLang="en-US" dirty="0" err="1"/>
              <a:t>스케쥴링은</a:t>
            </a:r>
            <a:r>
              <a:rPr lang="ko-KR" altLang="en-US" dirty="0"/>
              <a:t> 말 그대로 프로세스 돌리는 순서를 정하는 거</a:t>
            </a:r>
            <a:r>
              <a:rPr lang="en-US" altLang="ko-KR" dirty="0"/>
              <a:t>(</a:t>
            </a:r>
            <a:r>
              <a:rPr lang="en-US" altLang="ko-KR" b="1" dirty="0"/>
              <a:t>Process Schedule)</a:t>
            </a:r>
          </a:p>
          <a:p>
            <a:pPr>
              <a:lnSpc>
                <a:spcPct val="150000"/>
              </a:lnSpc>
            </a:pPr>
            <a:r>
              <a:rPr lang="en-US" altLang="ko-KR" dirty="0"/>
              <a:t>Ready queue(</a:t>
            </a:r>
            <a:r>
              <a:rPr lang="ko-KR" altLang="en-US" dirty="0"/>
              <a:t>준비 큐</a:t>
            </a:r>
            <a:r>
              <a:rPr lang="en-US" altLang="ko-KR" dirty="0"/>
              <a:t>): </a:t>
            </a:r>
            <a:r>
              <a:rPr lang="ko-KR" altLang="en-US" dirty="0"/>
              <a:t>멀티 </a:t>
            </a:r>
            <a:r>
              <a:rPr lang="ko-KR" altLang="en-US" dirty="0" err="1"/>
              <a:t>태스킹을</a:t>
            </a:r>
            <a:r>
              <a:rPr lang="ko-KR" altLang="en-US" dirty="0"/>
              <a:t> 하려는 모든 프로세스의 </a:t>
            </a:r>
            <a:r>
              <a:rPr lang="ko-KR" altLang="en-US" dirty="0" err="1"/>
              <a:t>순서적</a:t>
            </a:r>
            <a:r>
              <a:rPr lang="ko-KR" altLang="en-US" dirty="0"/>
              <a:t> 집합</a:t>
            </a:r>
            <a:r>
              <a:rPr lang="en-US" altLang="ko-KR" dirty="0"/>
              <a:t>. </a:t>
            </a:r>
            <a:r>
              <a:rPr lang="ko-KR" altLang="en-US" dirty="0"/>
              <a:t>큐 순서대로 </a:t>
            </a:r>
            <a:r>
              <a:rPr lang="en-US" altLang="ko-KR" dirty="0"/>
              <a:t>CPU </a:t>
            </a:r>
            <a:r>
              <a:rPr lang="ko-KR" altLang="en-US" dirty="0"/>
              <a:t>할당이 이루어 진다</a:t>
            </a:r>
            <a:r>
              <a:rPr lang="en-US" altLang="ko-KR" dirty="0"/>
              <a:t>. </a:t>
            </a:r>
          </a:p>
          <a:p>
            <a:pPr>
              <a:lnSpc>
                <a:spcPct val="150000"/>
              </a:lnSpc>
            </a:pPr>
            <a:r>
              <a:rPr lang="en-US" altLang="ko-KR" dirty="0"/>
              <a:t>*Ready</a:t>
            </a:r>
            <a:r>
              <a:rPr lang="ko-KR" altLang="en-US" dirty="0"/>
              <a:t> </a:t>
            </a:r>
            <a:r>
              <a:rPr lang="en-US" altLang="ko-KR" dirty="0"/>
              <a:t>queue</a:t>
            </a:r>
            <a:r>
              <a:rPr lang="ko-KR" altLang="en-US" dirty="0"/>
              <a:t>에 준비 상태의 프로세스가 </a:t>
            </a:r>
            <a:r>
              <a:rPr lang="ko-KR" altLang="en-US" dirty="0" err="1"/>
              <a:t>저장되있는</a:t>
            </a:r>
            <a:r>
              <a:rPr lang="ko-KR" altLang="en-US" dirty="0"/>
              <a:t> 구조</a:t>
            </a:r>
            <a:r>
              <a:rPr lang="en-US" altLang="ko-KR" dirty="0"/>
              <a:t>: </a:t>
            </a:r>
            <a:r>
              <a:rPr lang="ko-KR" altLang="en-US" dirty="0"/>
              <a:t>준비 큐 헤더에 준비 프로세스들의 </a:t>
            </a:r>
            <a:r>
              <a:rPr lang="en-US" altLang="ko-KR" dirty="0"/>
              <a:t>PCB</a:t>
            </a:r>
            <a:r>
              <a:rPr lang="ko-KR" altLang="en-US" dirty="0"/>
              <a:t>가 리스트로 연결되어 있다</a:t>
            </a:r>
            <a:r>
              <a:rPr lang="en-US" altLang="ko-KR" dirty="0"/>
              <a:t>. </a:t>
            </a:r>
          </a:p>
          <a:p>
            <a:endParaRPr lang="en-US" altLang="ko-KR" dirty="0"/>
          </a:p>
          <a:p>
            <a:endParaRPr lang="en-US" altLang="ko-KR" dirty="0"/>
          </a:p>
          <a:p>
            <a:endParaRPr lang="ko-KR" altLang="en-US" dirty="0"/>
          </a:p>
        </p:txBody>
      </p:sp>
      <p:pic>
        <p:nvPicPr>
          <p:cNvPr id="2050" name="Picture 2" descr="Ready and Wait Queues">
            <a:extLst>
              <a:ext uri="{FF2B5EF4-FFF2-40B4-BE49-F238E27FC236}">
                <a16:creationId xmlns:a16="http://schemas.microsoft.com/office/drawing/2014/main" id="{5C652277-EA5D-0298-8B3A-D10565B765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910" b="48185"/>
          <a:stretch/>
        </p:blipFill>
        <p:spPr bwMode="auto">
          <a:xfrm>
            <a:off x="1109134" y="4478867"/>
            <a:ext cx="9144000" cy="161713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직선 연결선 5">
            <a:extLst>
              <a:ext uri="{FF2B5EF4-FFF2-40B4-BE49-F238E27FC236}">
                <a16:creationId xmlns:a16="http://schemas.microsoft.com/office/drawing/2014/main" id="{A37AC091-A5AA-18A4-1252-3854F77615FC}"/>
              </a:ext>
            </a:extLst>
          </p:cNvPr>
          <p:cNvCxnSpPr>
            <a:cxnSpLocks/>
          </p:cNvCxnSpPr>
          <p:nvPr/>
        </p:nvCxnSpPr>
        <p:spPr>
          <a:xfrm flipH="1">
            <a:off x="4800600" y="5831933"/>
            <a:ext cx="603250" cy="448734"/>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직선 연결선 6">
            <a:extLst>
              <a:ext uri="{FF2B5EF4-FFF2-40B4-BE49-F238E27FC236}">
                <a16:creationId xmlns:a16="http://schemas.microsoft.com/office/drawing/2014/main" id="{5ADEEAA5-89E0-72C4-7EE8-FD9C89A58E49}"/>
              </a:ext>
            </a:extLst>
          </p:cNvPr>
          <p:cNvCxnSpPr>
            <a:cxnSpLocks/>
          </p:cNvCxnSpPr>
          <p:nvPr/>
        </p:nvCxnSpPr>
        <p:spPr>
          <a:xfrm>
            <a:off x="7975600" y="5831933"/>
            <a:ext cx="592667" cy="448734"/>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C7DCCF1A-2359-080E-56C7-63BC12E0AFA5}"/>
              </a:ext>
            </a:extLst>
          </p:cNvPr>
          <p:cNvSpPr txBox="1"/>
          <p:nvPr/>
        </p:nvSpPr>
        <p:spPr>
          <a:xfrm>
            <a:off x="3843866" y="6280667"/>
            <a:ext cx="2413000" cy="369332"/>
          </a:xfrm>
          <a:prstGeom prst="rect">
            <a:avLst/>
          </a:prstGeom>
          <a:noFill/>
        </p:spPr>
        <p:txBody>
          <a:bodyPr wrap="square" rtlCol="0">
            <a:spAutoFit/>
          </a:bodyPr>
          <a:lstStyle/>
          <a:p>
            <a:r>
              <a:rPr lang="ko-KR" altLang="en-US" dirty="0"/>
              <a:t>프로세스 </a:t>
            </a:r>
            <a:r>
              <a:rPr lang="en-US" altLang="ko-KR" dirty="0"/>
              <a:t>7</a:t>
            </a:r>
            <a:r>
              <a:rPr lang="ko-KR" altLang="en-US" dirty="0"/>
              <a:t>의 </a:t>
            </a:r>
            <a:r>
              <a:rPr lang="en-US" altLang="ko-KR" dirty="0"/>
              <a:t>PCB</a:t>
            </a:r>
          </a:p>
        </p:txBody>
      </p:sp>
      <p:sp>
        <p:nvSpPr>
          <p:cNvPr id="10" name="TextBox 9">
            <a:extLst>
              <a:ext uri="{FF2B5EF4-FFF2-40B4-BE49-F238E27FC236}">
                <a16:creationId xmlns:a16="http://schemas.microsoft.com/office/drawing/2014/main" id="{25BCCA0B-FE89-E23C-6E08-22DED0A88F81}"/>
              </a:ext>
            </a:extLst>
          </p:cNvPr>
          <p:cNvSpPr txBox="1"/>
          <p:nvPr/>
        </p:nvSpPr>
        <p:spPr>
          <a:xfrm>
            <a:off x="8111067" y="6280667"/>
            <a:ext cx="2413000" cy="369332"/>
          </a:xfrm>
          <a:prstGeom prst="rect">
            <a:avLst/>
          </a:prstGeom>
          <a:noFill/>
        </p:spPr>
        <p:txBody>
          <a:bodyPr wrap="square" rtlCol="0">
            <a:spAutoFit/>
          </a:bodyPr>
          <a:lstStyle/>
          <a:p>
            <a:r>
              <a:rPr lang="ko-KR" altLang="en-US" dirty="0"/>
              <a:t>프로세스 </a:t>
            </a:r>
            <a:r>
              <a:rPr lang="en-US" altLang="ko-KR" dirty="0"/>
              <a:t>2</a:t>
            </a:r>
            <a:r>
              <a:rPr lang="ko-KR" altLang="en-US" dirty="0"/>
              <a:t>의 </a:t>
            </a:r>
            <a:r>
              <a:rPr lang="en-US" altLang="ko-KR" dirty="0"/>
              <a:t>PCB</a:t>
            </a:r>
          </a:p>
        </p:txBody>
      </p:sp>
      <p:sp>
        <p:nvSpPr>
          <p:cNvPr id="13" name="TextBox 12">
            <a:extLst>
              <a:ext uri="{FF2B5EF4-FFF2-40B4-BE49-F238E27FC236}">
                <a16:creationId xmlns:a16="http://schemas.microsoft.com/office/drawing/2014/main" id="{C9498C48-B359-286E-6587-4DE26761586B}"/>
              </a:ext>
            </a:extLst>
          </p:cNvPr>
          <p:cNvSpPr txBox="1"/>
          <p:nvPr/>
        </p:nvSpPr>
        <p:spPr>
          <a:xfrm>
            <a:off x="1265767" y="5647267"/>
            <a:ext cx="2413000" cy="369332"/>
          </a:xfrm>
          <a:prstGeom prst="rect">
            <a:avLst/>
          </a:prstGeom>
          <a:noFill/>
        </p:spPr>
        <p:txBody>
          <a:bodyPr wrap="square" rtlCol="0">
            <a:spAutoFit/>
          </a:bodyPr>
          <a:lstStyle/>
          <a:p>
            <a:r>
              <a:rPr lang="ko-KR" altLang="en-US" dirty="0"/>
              <a:t>준비 큐 헤더</a:t>
            </a:r>
            <a:endParaRPr lang="en-US" altLang="ko-KR" dirty="0"/>
          </a:p>
        </p:txBody>
      </p:sp>
      <p:cxnSp>
        <p:nvCxnSpPr>
          <p:cNvPr id="15" name="직선 연결선 14">
            <a:extLst>
              <a:ext uri="{FF2B5EF4-FFF2-40B4-BE49-F238E27FC236}">
                <a16:creationId xmlns:a16="http://schemas.microsoft.com/office/drawing/2014/main" id="{3CE955FA-6709-90B0-1651-464684009481}"/>
              </a:ext>
            </a:extLst>
          </p:cNvPr>
          <p:cNvCxnSpPr>
            <a:cxnSpLocks/>
          </p:cNvCxnSpPr>
          <p:nvPr/>
        </p:nvCxnSpPr>
        <p:spPr>
          <a:xfrm flipH="1">
            <a:off x="2150533" y="5369467"/>
            <a:ext cx="1041400" cy="28729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9362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24E294-4B70-1025-0AD9-CC18F44D0D79}"/>
              </a:ext>
            </a:extLst>
          </p:cNvPr>
          <p:cNvSpPr>
            <a:spLocks noGrp="1"/>
          </p:cNvSpPr>
          <p:nvPr>
            <p:ph type="title"/>
          </p:nvPr>
        </p:nvSpPr>
        <p:spPr>
          <a:xfrm>
            <a:off x="838200" y="18255"/>
            <a:ext cx="10515600" cy="1325563"/>
          </a:xfrm>
        </p:spPr>
        <p:txBody>
          <a:bodyPr/>
          <a:lstStyle/>
          <a:p>
            <a:pPr algn="ctr"/>
            <a:r>
              <a:rPr lang="ko-KR" altLang="en-US" dirty="0"/>
              <a:t>멀티 </a:t>
            </a:r>
            <a:r>
              <a:rPr lang="ko-KR" altLang="en-US" dirty="0" err="1"/>
              <a:t>태스킹</a:t>
            </a:r>
            <a:r>
              <a:rPr lang="en-US" altLang="ko-KR" dirty="0"/>
              <a:t>(2)</a:t>
            </a:r>
            <a:endParaRPr lang="ko-KR" altLang="en-US" dirty="0"/>
          </a:p>
        </p:txBody>
      </p:sp>
      <p:sp>
        <p:nvSpPr>
          <p:cNvPr id="4" name="TextBox 3">
            <a:extLst>
              <a:ext uri="{FF2B5EF4-FFF2-40B4-BE49-F238E27FC236}">
                <a16:creationId xmlns:a16="http://schemas.microsoft.com/office/drawing/2014/main" id="{3FAA669A-209A-630B-1075-1E660D4BC72F}"/>
              </a:ext>
            </a:extLst>
          </p:cNvPr>
          <p:cNvSpPr txBox="1"/>
          <p:nvPr/>
        </p:nvSpPr>
        <p:spPr>
          <a:xfrm>
            <a:off x="452967" y="1627564"/>
            <a:ext cx="11286066" cy="923330"/>
          </a:xfrm>
          <a:prstGeom prst="rect">
            <a:avLst/>
          </a:prstGeom>
          <a:noFill/>
        </p:spPr>
        <p:txBody>
          <a:bodyPr wrap="square" rtlCol="0">
            <a:spAutoFit/>
          </a:bodyPr>
          <a:lstStyle/>
          <a:p>
            <a:r>
              <a:rPr lang="ko-KR" altLang="en-US" dirty="0"/>
              <a:t>준비 큐</a:t>
            </a:r>
            <a:r>
              <a:rPr lang="en-US" altLang="ko-KR" dirty="0"/>
              <a:t>(waiting queue): </a:t>
            </a:r>
            <a:r>
              <a:rPr lang="ko-KR" altLang="en-US" dirty="0"/>
              <a:t>준비 상태인 프로세스를 관리하는 큐</a:t>
            </a:r>
            <a:endParaRPr lang="en-US" altLang="ko-KR" dirty="0"/>
          </a:p>
          <a:p>
            <a:endParaRPr lang="en-US" altLang="ko-KR" dirty="0"/>
          </a:p>
          <a:p>
            <a:r>
              <a:rPr lang="ko-KR" altLang="en-US" dirty="0"/>
              <a:t>이 외에도 </a:t>
            </a:r>
            <a:r>
              <a:rPr lang="en-US" altLang="ko-KR" dirty="0"/>
              <a:t>device</a:t>
            </a:r>
            <a:r>
              <a:rPr lang="ko-KR" altLang="en-US" dirty="0"/>
              <a:t> </a:t>
            </a:r>
            <a:r>
              <a:rPr lang="en-US" altLang="ko-KR" dirty="0"/>
              <a:t>queue, job queue </a:t>
            </a:r>
            <a:r>
              <a:rPr lang="ko-KR" altLang="en-US" dirty="0"/>
              <a:t>등 여러 프로세스 관리 큐가 있음</a:t>
            </a:r>
            <a:r>
              <a:rPr lang="en-US" altLang="ko-KR" dirty="0"/>
              <a:t>…. </a:t>
            </a:r>
            <a:endParaRPr lang="ko-KR" altLang="en-US" dirty="0"/>
          </a:p>
        </p:txBody>
      </p:sp>
      <p:pic>
        <p:nvPicPr>
          <p:cNvPr id="3074" name="Picture 2" descr="Ready and Wait QueuesReady and Wait Queues">
            <a:extLst>
              <a:ext uri="{FF2B5EF4-FFF2-40B4-BE49-F238E27FC236}">
                <a16:creationId xmlns:a16="http://schemas.microsoft.com/office/drawing/2014/main" id="{7AE4D076-E061-0B7E-E62D-5012164C0B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222" t="55852" r="16444" b="15408"/>
          <a:stretch/>
        </p:blipFill>
        <p:spPr bwMode="auto">
          <a:xfrm>
            <a:off x="1706880" y="2834640"/>
            <a:ext cx="8229600" cy="27850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20A9BAD-8FF4-8FFA-C65F-62B3D46E952F}"/>
              </a:ext>
            </a:extLst>
          </p:cNvPr>
          <p:cNvSpPr txBox="1"/>
          <p:nvPr/>
        </p:nvSpPr>
        <p:spPr>
          <a:xfrm>
            <a:off x="477520" y="5435600"/>
            <a:ext cx="10007600" cy="923330"/>
          </a:xfrm>
          <a:prstGeom prst="rect">
            <a:avLst/>
          </a:prstGeom>
          <a:noFill/>
        </p:spPr>
        <p:txBody>
          <a:bodyPr wrap="square" rtlCol="0">
            <a:spAutoFit/>
          </a:bodyPr>
          <a:lstStyle/>
          <a:p>
            <a:r>
              <a:rPr lang="ko-KR" altLang="en-US" dirty="0"/>
              <a:t>앞 슬라이드와 현재 슬라이드 그림의 화살표들이 무엇을 의미하는가</a:t>
            </a:r>
            <a:r>
              <a:rPr lang="en-US" altLang="ko-KR" dirty="0"/>
              <a:t>?</a:t>
            </a:r>
          </a:p>
          <a:p>
            <a:r>
              <a:rPr lang="en-US" altLang="ko-KR" dirty="0"/>
              <a:t>-&gt;1)</a:t>
            </a:r>
            <a:r>
              <a:rPr lang="ko-KR" altLang="en-US" dirty="0"/>
              <a:t>큐 헤더는 처음과 마지막 </a:t>
            </a:r>
            <a:r>
              <a:rPr lang="en-US" altLang="ko-KR" dirty="0"/>
              <a:t>PCB</a:t>
            </a:r>
            <a:r>
              <a:rPr lang="ko-KR" altLang="en-US" dirty="0"/>
              <a:t>를 가리키는 포인터를 포함한다</a:t>
            </a:r>
            <a:r>
              <a:rPr lang="en-US" altLang="ko-KR" dirty="0"/>
              <a:t>.</a:t>
            </a:r>
          </a:p>
          <a:p>
            <a:r>
              <a:rPr lang="en-US" altLang="ko-KR" dirty="0"/>
              <a:t>-&gt;2)</a:t>
            </a:r>
            <a:r>
              <a:rPr lang="ko-KR" altLang="en-US" dirty="0"/>
              <a:t>각자 </a:t>
            </a:r>
            <a:r>
              <a:rPr lang="en-US" altLang="ko-KR" dirty="0"/>
              <a:t>PCB</a:t>
            </a:r>
            <a:r>
              <a:rPr lang="ko-KR" altLang="en-US" dirty="0"/>
              <a:t>는 다음 </a:t>
            </a:r>
            <a:r>
              <a:rPr lang="en-US" altLang="ko-KR" dirty="0"/>
              <a:t>PCB</a:t>
            </a:r>
            <a:r>
              <a:rPr lang="ko-KR" altLang="en-US" dirty="0"/>
              <a:t>를 가리키는 포인터를 포함한다</a:t>
            </a:r>
            <a:r>
              <a:rPr lang="en-US" altLang="ko-KR" dirty="0"/>
              <a:t>.</a:t>
            </a:r>
            <a:endParaRPr lang="ko-KR" altLang="en-US" dirty="0"/>
          </a:p>
        </p:txBody>
      </p:sp>
      <p:cxnSp>
        <p:nvCxnSpPr>
          <p:cNvPr id="7" name="직선 연결선 6">
            <a:extLst>
              <a:ext uri="{FF2B5EF4-FFF2-40B4-BE49-F238E27FC236}">
                <a16:creationId xmlns:a16="http://schemas.microsoft.com/office/drawing/2014/main" id="{D32A4CA0-B760-5541-1111-495FF0EFFB97}"/>
              </a:ext>
            </a:extLst>
          </p:cNvPr>
          <p:cNvCxnSpPr/>
          <p:nvPr/>
        </p:nvCxnSpPr>
        <p:spPr>
          <a:xfrm flipH="1" flipV="1">
            <a:off x="4043680" y="3230880"/>
            <a:ext cx="335280" cy="71389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직선 연결선 7">
            <a:extLst>
              <a:ext uri="{FF2B5EF4-FFF2-40B4-BE49-F238E27FC236}">
                <a16:creationId xmlns:a16="http://schemas.microsoft.com/office/drawing/2014/main" id="{990BF979-EE88-2464-FDA7-91D078AD93A1}"/>
              </a:ext>
            </a:extLst>
          </p:cNvPr>
          <p:cNvCxnSpPr>
            <a:cxnSpLocks/>
          </p:cNvCxnSpPr>
          <p:nvPr/>
        </p:nvCxnSpPr>
        <p:spPr>
          <a:xfrm flipH="1" flipV="1">
            <a:off x="4043680" y="3230880"/>
            <a:ext cx="320040" cy="1705898"/>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087C1F8-E6E8-68ED-5F58-C66C6F8E53E6}"/>
              </a:ext>
            </a:extLst>
          </p:cNvPr>
          <p:cNvSpPr txBox="1"/>
          <p:nvPr/>
        </p:nvSpPr>
        <p:spPr>
          <a:xfrm>
            <a:off x="3522133" y="2971800"/>
            <a:ext cx="856827" cy="369332"/>
          </a:xfrm>
          <a:prstGeom prst="rect">
            <a:avLst/>
          </a:prstGeom>
          <a:noFill/>
        </p:spPr>
        <p:txBody>
          <a:bodyPr wrap="square" rtlCol="0">
            <a:spAutoFit/>
          </a:bodyPr>
          <a:lstStyle/>
          <a:p>
            <a:r>
              <a:rPr lang="en-US" altLang="ko-KR" dirty="0"/>
              <a:t>   1)</a:t>
            </a:r>
            <a:endParaRPr lang="ko-KR" altLang="en-US" dirty="0"/>
          </a:p>
        </p:txBody>
      </p:sp>
      <p:cxnSp>
        <p:nvCxnSpPr>
          <p:cNvPr id="11" name="직선 연결선 10">
            <a:extLst>
              <a:ext uri="{FF2B5EF4-FFF2-40B4-BE49-F238E27FC236}">
                <a16:creationId xmlns:a16="http://schemas.microsoft.com/office/drawing/2014/main" id="{2358A2AB-8788-B86D-2279-7755361B44AA}"/>
              </a:ext>
            </a:extLst>
          </p:cNvPr>
          <p:cNvCxnSpPr>
            <a:cxnSpLocks/>
          </p:cNvCxnSpPr>
          <p:nvPr/>
        </p:nvCxnSpPr>
        <p:spPr>
          <a:xfrm flipV="1">
            <a:off x="6194213" y="2596321"/>
            <a:ext cx="3113194" cy="1023844"/>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직선 연결선 13">
            <a:extLst>
              <a:ext uri="{FF2B5EF4-FFF2-40B4-BE49-F238E27FC236}">
                <a16:creationId xmlns:a16="http://schemas.microsoft.com/office/drawing/2014/main" id="{DFA3F666-24DE-37C5-2136-EED7CDC45A52}"/>
              </a:ext>
            </a:extLst>
          </p:cNvPr>
          <p:cNvCxnSpPr>
            <a:cxnSpLocks/>
          </p:cNvCxnSpPr>
          <p:nvPr/>
        </p:nvCxnSpPr>
        <p:spPr>
          <a:xfrm flipV="1">
            <a:off x="7899400" y="2596321"/>
            <a:ext cx="1478280" cy="1023844"/>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5E6C8D37-E888-CB79-4F65-843087CC2786}"/>
              </a:ext>
            </a:extLst>
          </p:cNvPr>
          <p:cNvSpPr txBox="1"/>
          <p:nvPr/>
        </p:nvSpPr>
        <p:spPr>
          <a:xfrm>
            <a:off x="8607214" y="2215897"/>
            <a:ext cx="1540934" cy="369332"/>
          </a:xfrm>
          <a:prstGeom prst="rect">
            <a:avLst/>
          </a:prstGeom>
          <a:noFill/>
        </p:spPr>
        <p:txBody>
          <a:bodyPr wrap="square" rtlCol="0">
            <a:spAutoFit/>
          </a:bodyPr>
          <a:lstStyle/>
          <a:p>
            <a:r>
              <a:rPr lang="en-US" altLang="ko-KR" dirty="0"/>
              <a:t>       2)</a:t>
            </a:r>
            <a:endParaRPr lang="ko-KR" altLang="en-US" dirty="0"/>
          </a:p>
        </p:txBody>
      </p:sp>
      <p:cxnSp>
        <p:nvCxnSpPr>
          <p:cNvPr id="6" name="직선 연결선 5">
            <a:extLst>
              <a:ext uri="{FF2B5EF4-FFF2-40B4-BE49-F238E27FC236}">
                <a16:creationId xmlns:a16="http://schemas.microsoft.com/office/drawing/2014/main" id="{2AB582B7-A300-D454-78DA-AB8A3231917A}"/>
              </a:ext>
            </a:extLst>
          </p:cNvPr>
          <p:cNvCxnSpPr/>
          <p:nvPr/>
        </p:nvCxnSpPr>
        <p:spPr>
          <a:xfrm flipV="1">
            <a:off x="9790545" y="3112655"/>
            <a:ext cx="694575" cy="58189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D7BCF1B8-2B2D-D152-FA03-8EDA7E139BAF}"/>
              </a:ext>
            </a:extLst>
          </p:cNvPr>
          <p:cNvSpPr txBox="1"/>
          <p:nvPr/>
        </p:nvSpPr>
        <p:spPr>
          <a:xfrm>
            <a:off x="10419618" y="2788982"/>
            <a:ext cx="1209964" cy="369332"/>
          </a:xfrm>
          <a:prstGeom prst="rect">
            <a:avLst/>
          </a:prstGeom>
          <a:noFill/>
        </p:spPr>
        <p:txBody>
          <a:bodyPr wrap="square" rtlCol="0">
            <a:spAutoFit/>
          </a:bodyPr>
          <a:lstStyle/>
          <a:p>
            <a:r>
              <a:rPr lang="ko-KR" altLang="en-US" dirty="0"/>
              <a:t>접지</a:t>
            </a:r>
          </a:p>
        </p:txBody>
      </p:sp>
    </p:spTree>
    <p:extLst>
      <p:ext uri="{BB962C8B-B14F-4D97-AF65-F5344CB8AC3E}">
        <p14:creationId xmlns:p14="http://schemas.microsoft.com/office/powerpoint/2010/main" val="13476316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6285DE-C308-ABF1-479B-1F07EE1CB481}"/>
              </a:ext>
            </a:extLst>
          </p:cNvPr>
          <p:cNvSpPr>
            <a:spLocks noGrp="1"/>
          </p:cNvSpPr>
          <p:nvPr>
            <p:ph type="title"/>
          </p:nvPr>
        </p:nvSpPr>
        <p:spPr/>
        <p:txBody>
          <a:bodyPr/>
          <a:lstStyle/>
          <a:p>
            <a:pPr algn="ctr"/>
            <a:r>
              <a:rPr lang="ko-KR" altLang="en-US" dirty="0"/>
              <a:t>그림 설명</a:t>
            </a:r>
          </a:p>
        </p:txBody>
      </p:sp>
      <p:pic>
        <p:nvPicPr>
          <p:cNvPr id="1026" name="Picture 2" descr="Representation of Process Scheduling">
            <a:extLst>
              <a:ext uri="{FF2B5EF4-FFF2-40B4-BE49-F238E27FC236}">
                <a16:creationId xmlns:a16="http://schemas.microsoft.com/office/drawing/2014/main" id="{8D0EA5E6-BC54-D77C-A1A5-300DA8E004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869" t="31578" r="16262" b="17109"/>
          <a:stretch/>
        </p:blipFill>
        <p:spPr bwMode="auto">
          <a:xfrm>
            <a:off x="838200" y="1969387"/>
            <a:ext cx="6355701" cy="36578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754DEFA-D6F4-9F80-E2DE-D58BD352CA44}"/>
              </a:ext>
            </a:extLst>
          </p:cNvPr>
          <p:cNvSpPr txBox="1"/>
          <p:nvPr/>
        </p:nvSpPr>
        <p:spPr>
          <a:xfrm>
            <a:off x="5925127" y="2780969"/>
            <a:ext cx="267855" cy="369332"/>
          </a:xfrm>
          <a:prstGeom prst="rect">
            <a:avLst/>
          </a:prstGeom>
          <a:noFill/>
        </p:spPr>
        <p:txBody>
          <a:bodyPr wrap="square" rtlCol="0">
            <a:spAutoFit/>
          </a:bodyPr>
          <a:lstStyle/>
          <a:p>
            <a:r>
              <a:rPr lang="en-US" altLang="ko-KR" dirty="0"/>
              <a:t>1</a:t>
            </a:r>
            <a:endParaRPr lang="ko-KR" altLang="en-US" dirty="0"/>
          </a:p>
        </p:txBody>
      </p:sp>
      <p:sp>
        <p:nvSpPr>
          <p:cNvPr id="8" name="TextBox 7">
            <a:extLst>
              <a:ext uri="{FF2B5EF4-FFF2-40B4-BE49-F238E27FC236}">
                <a16:creationId xmlns:a16="http://schemas.microsoft.com/office/drawing/2014/main" id="{F70E4B03-7496-0193-B3FC-EA257CD53DDC}"/>
              </a:ext>
            </a:extLst>
          </p:cNvPr>
          <p:cNvSpPr txBox="1"/>
          <p:nvPr/>
        </p:nvSpPr>
        <p:spPr>
          <a:xfrm>
            <a:off x="5925127" y="3429000"/>
            <a:ext cx="341745" cy="369332"/>
          </a:xfrm>
          <a:prstGeom prst="rect">
            <a:avLst/>
          </a:prstGeom>
          <a:noFill/>
        </p:spPr>
        <p:txBody>
          <a:bodyPr wrap="square" rtlCol="0">
            <a:spAutoFit/>
          </a:bodyPr>
          <a:lstStyle/>
          <a:p>
            <a:r>
              <a:rPr lang="en-US" altLang="ko-KR" dirty="0"/>
              <a:t>2</a:t>
            </a:r>
            <a:endParaRPr lang="ko-KR" altLang="en-US" dirty="0"/>
          </a:p>
        </p:txBody>
      </p:sp>
      <p:sp>
        <p:nvSpPr>
          <p:cNvPr id="9" name="TextBox 8">
            <a:extLst>
              <a:ext uri="{FF2B5EF4-FFF2-40B4-BE49-F238E27FC236}">
                <a16:creationId xmlns:a16="http://schemas.microsoft.com/office/drawing/2014/main" id="{00B2A56B-02B3-FB7E-0D4F-00A9AED9CA56}"/>
              </a:ext>
            </a:extLst>
          </p:cNvPr>
          <p:cNvSpPr txBox="1"/>
          <p:nvPr/>
        </p:nvSpPr>
        <p:spPr>
          <a:xfrm>
            <a:off x="5957454" y="4888613"/>
            <a:ext cx="341745" cy="369332"/>
          </a:xfrm>
          <a:prstGeom prst="rect">
            <a:avLst/>
          </a:prstGeom>
          <a:noFill/>
        </p:spPr>
        <p:txBody>
          <a:bodyPr wrap="square" rtlCol="0">
            <a:spAutoFit/>
          </a:bodyPr>
          <a:lstStyle/>
          <a:p>
            <a:r>
              <a:rPr lang="en-US" altLang="ko-KR" dirty="0"/>
              <a:t>4</a:t>
            </a:r>
            <a:endParaRPr lang="ko-KR" altLang="en-US" dirty="0"/>
          </a:p>
        </p:txBody>
      </p:sp>
      <p:sp>
        <p:nvSpPr>
          <p:cNvPr id="10" name="TextBox 9">
            <a:extLst>
              <a:ext uri="{FF2B5EF4-FFF2-40B4-BE49-F238E27FC236}">
                <a16:creationId xmlns:a16="http://schemas.microsoft.com/office/drawing/2014/main" id="{57749F8C-0381-1B95-B9D2-211922364968}"/>
              </a:ext>
            </a:extLst>
          </p:cNvPr>
          <p:cNvSpPr txBox="1"/>
          <p:nvPr/>
        </p:nvSpPr>
        <p:spPr>
          <a:xfrm>
            <a:off x="5957454" y="4158806"/>
            <a:ext cx="341745" cy="369332"/>
          </a:xfrm>
          <a:prstGeom prst="rect">
            <a:avLst/>
          </a:prstGeom>
          <a:noFill/>
        </p:spPr>
        <p:txBody>
          <a:bodyPr wrap="square" rtlCol="0">
            <a:spAutoFit/>
          </a:bodyPr>
          <a:lstStyle/>
          <a:p>
            <a:r>
              <a:rPr lang="en-US" altLang="ko-KR" dirty="0"/>
              <a:t>3</a:t>
            </a:r>
            <a:endParaRPr lang="ko-KR" altLang="en-US" dirty="0"/>
          </a:p>
        </p:txBody>
      </p:sp>
      <p:sp>
        <p:nvSpPr>
          <p:cNvPr id="11" name="TextBox 10">
            <a:extLst>
              <a:ext uri="{FF2B5EF4-FFF2-40B4-BE49-F238E27FC236}">
                <a16:creationId xmlns:a16="http://schemas.microsoft.com/office/drawing/2014/main" id="{25C107FC-C8BD-50E5-795D-8F6728E365B6}"/>
              </a:ext>
            </a:extLst>
          </p:cNvPr>
          <p:cNvSpPr txBox="1"/>
          <p:nvPr/>
        </p:nvSpPr>
        <p:spPr>
          <a:xfrm>
            <a:off x="7193901" y="1690688"/>
            <a:ext cx="4748717" cy="2585323"/>
          </a:xfrm>
          <a:prstGeom prst="rect">
            <a:avLst/>
          </a:prstGeom>
          <a:noFill/>
        </p:spPr>
        <p:txBody>
          <a:bodyPr wrap="square" rtlCol="0">
            <a:spAutoFit/>
          </a:bodyPr>
          <a:lstStyle/>
          <a:p>
            <a:r>
              <a:rPr lang="en-US" altLang="ko-KR" dirty="0"/>
              <a:t>1)</a:t>
            </a:r>
            <a:r>
              <a:rPr lang="ko-KR" altLang="en-US" dirty="0"/>
              <a:t>준비</a:t>
            </a:r>
            <a:r>
              <a:rPr lang="en-US" altLang="ko-KR" dirty="0"/>
              <a:t>(ready)</a:t>
            </a:r>
            <a:r>
              <a:rPr lang="ko-KR" altLang="en-US" dirty="0"/>
              <a:t> 큐에서 </a:t>
            </a:r>
            <a:r>
              <a:rPr lang="en-US" altLang="ko-KR" dirty="0"/>
              <a:t>CPU </a:t>
            </a:r>
            <a:r>
              <a:rPr lang="ko-KR" altLang="en-US" dirty="0" err="1"/>
              <a:t>할당받아</a:t>
            </a:r>
            <a:r>
              <a:rPr lang="ko-KR" altLang="en-US" dirty="0"/>
              <a:t> 돌아가는 프로세스는</a:t>
            </a:r>
            <a:r>
              <a:rPr lang="en-US" altLang="ko-KR" dirty="0"/>
              <a:t>, </a:t>
            </a:r>
            <a:r>
              <a:rPr lang="ko-KR" altLang="en-US" dirty="0"/>
              <a:t>입출력 장치의 요구 때문에 </a:t>
            </a:r>
            <a:r>
              <a:rPr lang="en-US" altLang="ko-KR" dirty="0"/>
              <a:t>I/O </a:t>
            </a:r>
            <a:r>
              <a:rPr lang="ko-KR" altLang="en-US" dirty="0"/>
              <a:t>준비 큐에 저장될 수 있다</a:t>
            </a:r>
            <a:r>
              <a:rPr lang="en-US" altLang="ko-KR" dirty="0"/>
              <a:t>. </a:t>
            </a:r>
            <a:r>
              <a:rPr lang="ko-KR" altLang="en-US" dirty="0"/>
              <a:t>요구 실행 후</a:t>
            </a:r>
            <a:r>
              <a:rPr lang="en-US" altLang="ko-KR" dirty="0"/>
              <a:t>, </a:t>
            </a:r>
            <a:r>
              <a:rPr lang="ko-KR" altLang="en-US" dirty="0"/>
              <a:t>준비 큐에 다시 들어간다</a:t>
            </a:r>
            <a:r>
              <a:rPr lang="en-US" altLang="ko-KR" dirty="0"/>
              <a:t>. </a:t>
            </a:r>
          </a:p>
          <a:p>
            <a:endParaRPr lang="en-US" altLang="ko-KR" dirty="0"/>
          </a:p>
          <a:p>
            <a:r>
              <a:rPr lang="en-US" altLang="ko-KR" dirty="0"/>
              <a:t>2)</a:t>
            </a:r>
            <a:r>
              <a:rPr lang="ko-KR" altLang="en-US" dirty="0" err="1"/>
              <a:t>할당받은</a:t>
            </a:r>
            <a:r>
              <a:rPr lang="ko-KR" altLang="en-US" dirty="0"/>
              <a:t> </a:t>
            </a:r>
            <a:r>
              <a:rPr lang="en-US" altLang="ko-KR" dirty="0"/>
              <a:t>CPU </a:t>
            </a:r>
            <a:r>
              <a:rPr lang="ko-KR" altLang="en-US" dirty="0"/>
              <a:t>시간이 다 되면</a:t>
            </a:r>
            <a:r>
              <a:rPr lang="en-US" altLang="ko-KR" dirty="0"/>
              <a:t>, </a:t>
            </a:r>
            <a:r>
              <a:rPr lang="ko-KR" altLang="en-US" dirty="0"/>
              <a:t>다시 준비 큐로 들어간다</a:t>
            </a:r>
            <a:r>
              <a:rPr lang="en-US" altLang="ko-KR" dirty="0"/>
              <a:t>.</a:t>
            </a:r>
          </a:p>
          <a:p>
            <a:endParaRPr lang="en-US" altLang="ko-KR" dirty="0"/>
          </a:p>
          <a:p>
            <a:r>
              <a:rPr lang="en-US" altLang="ko-KR" dirty="0"/>
              <a:t>3),4)</a:t>
            </a:r>
            <a:r>
              <a:rPr lang="ko-KR" altLang="en-US" dirty="0"/>
              <a:t>는 그대로 해석하면 될 듯</a:t>
            </a:r>
          </a:p>
        </p:txBody>
      </p:sp>
    </p:spTree>
    <p:extLst>
      <p:ext uri="{BB962C8B-B14F-4D97-AF65-F5344CB8AC3E}">
        <p14:creationId xmlns:p14="http://schemas.microsoft.com/office/powerpoint/2010/main" val="39595707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A23DD07-0B98-39E7-AADE-AF59B9637B6D}"/>
              </a:ext>
            </a:extLst>
          </p:cNvPr>
          <p:cNvSpPr>
            <a:spLocks noGrp="1"/>
          </p:cNvSpPr>
          <p:nvPr>
            <p:ph type="title"/>
          </p:nvPr>
        </p:nvSpPr>
        <p:spPr>
          <a:xfrm>
            <a:off x="838200" y="97271"/>
            <a:ext cx="10515600" cy="1325563"/>
          </a:xfrm>
        </p:spPr>
        <p:txBody>
          <a:bodyPr/>
          <a:lstStyle/>
          <a:p>
            <a:pPr algn="ctr"/>
            <a:r>
              <a:rPr lang="en-US" altLang="ko-KR" dirty="0"/>
              <a:t>Context Switching</a:t>
            </a:r>
            <a:endParaRPr lang="ko-KR" altLang="en-US" dirty="0"/>
          </a:p>
        </p:txBody>
      </p:sp>
      <p:pic>
        <p:nvPicPr>
          <p:cNvPr id="2050" name="Picture 2" descr="CPU Switch From Process to Process❖A context switch occurs when the CPU switches from one process to another.">
            <a:extLst>
              <a:ext uri="{FF2B5EF4-FFF2-40B4-BE49-F238E27FC236}">
                <a16:creationId xmlns:a16="http://schemas.microsoft.com/office/drawing/2014/main" id="{665691D6-70EB-FD0B-8D5F-157E505031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80" t="31381" r="20000" b="3031"/>
          <a:stretch/>
        </p:blipFill>
        <p:spPr bwMode="auto">
          <a:xfrm>
            <a:off x="258619" y="1422834"/>
            <a:ext cx="5671127" cy="44981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782C3C0-3B22-6308-2050-0234492D6DA2}"/>
              </a:ext>
            </a:extLst>
          </p:cNvPr>
          <p:cNvSpPr txBox="1"/>
          <p:nvPr/>
        </p:nvSpPr>
        <p:spPr>
          <a:xfrm>
            <a:off x="6012873" y="1422834"/>
            <a:ext cx="5920508" cy="3970318"/>
          </a:xfrm>
          <a:prstGeom prst="rect">
            <a:avLst/>
          </a:prstGeom>
          <a:noFill/>
        </p:spPr>
        <p:txBody>
          <a:bodyPr wrap="square" rtlCol="0">
            <a:spAutoFit/>
          </a:bodyPr>
          <a:lstStyle/>
          <a:p>
            <a:r>
              <a:rPr lang="en-US" altLang="ko-KR" dirty="0"/>
              <a:t>1)</a:t>
            </a:r>
            <a:r>
              <a:rPr lang="ko-KR" altLang="en-US" dirty="0"/>
              <a:t>인터럽트나 시스템 콜에 의해</a:t>
            </a:r>
            <a:r>
              <a:rPr lang="en-US" altLang="ko-KR" dirty="0"/>
              <a:t>, </a:t>
            </a:r>
            <a:r>
              <a:rPr lang="en-US" altLang="ko-KR" dirty="0" err="1"/>
              <a:t>P0</a:t>
            </a:r>
            <a:r>
              <a:rPr lang="en-US" altLang="ko-KR" dirty="0"/>
              <a:t> </a:t>
            </a:r>
            <a:r>
              <a:rPr lang="ko-KR" altLang="en-US" dirty="0"/>
              <a:t>프로세스는 현재 상태를 자기 </a:t>
            </a:r>
            <a:r>
              <a:rPr lang="en-US" altLang="ko-KR" dirty="0"/>
              <a:t>PCB</a:t>
            </a:r>
            <a:r>
              <a:rPr lang="ko-KR" altLang="en-US" dirty="0"/>
              <a:t>에다 저장하고</a:t>
            </a:r>
            <a:r>
              <a:rPr lang="en-US" altLang="ko-KR" dirty="0"/>
              <a:t>, CPU </a:t>
            </a:r>
            <a:r>
              <a:rPr lang="ko-KR" altLang="en-US" dirty="0"/>
              <a:t>할당을 뺏긴다</a:t>
            </a:r>
            <a:r>
              <a:rPr lang="en-US" altLang="ko-KR" dirty="0"/>
              <a:t>.</a:t>
            </a:r>
          </a:p>
          <a:p>
            <a:r>
              <a:rPr lang="en-US" altLang="ko-KR" dirty="0"/>
              <a:t>[</a:t>
            </a:r>
            <a:r>
              <a:rPr lang="ko-KR" altLang="en-US" dirty="0"/>
              <a:t>운영체제 커널에 의해 프로세스 저장 및 할당 제거가 일어난다고 이해해도 됨</a:t>
            </a:r>
            <a:r>
              <a:rPr lang="en-US" altLang="ko-KR" dirty="0"/>
              <a:t>]</a:t>
            </a:r>
          </a:p>
          <a:p>
            <a:endParaRPr lang="en-US" altLang="ko-KR" dirty="0"/>
          </a:p>
          <a:p>
            <a:r>
              <a:rPr lang="en-US" altLang="ko-KR" dirty="0"/>
              <a:t>2)</a:t>
            </a:r>
            <a:r>
              <a:rPr lang="ko-KR" altLang="en-US" dirty="0"/>
              <a:t>운영체제가 준비 중인 다음 프로세스 정보를 해당 </a:t>
            </a:r>
            <a:r>
              <a:rPr lang="en-US" altLang="ko-KR" dirty="0"/>
              <a:t>PCB</a:t>
            </a:r>
            <a:r>
              <a:rPr lang="ko-KR" altLang="en-US" dirty="0"/>
              <a:t>에서 가져와 </a:t>
            </a:r>
            <a:r>
              <a:rPr lang="en-US" altLang="ko-KR" dirty="0"/>
              <a:t>CPU</a:t>
            </a:r>
            <a:r>
              <a:rPr lang="ko-KR" altLang="en-US" dirty="0"/>
              <a:t>가 처리하게 한다</a:t>
            </a:r>
            <a:r>
              <a:rPr lang="en-US" altLang="ko-KR" dirty="0"/>
              <a:t>.</a:t>
            </a:r>
          </a:p>
          <a:p>
            <a:endParaRPr lang="en-US" altLang="ko-KR" dirty="0"/>
          </a:p>
          <a:p>
            <a:r>
              <a:rPr lang="en-US" altLang="ko-KR" dirty="0"/>
              <a:t>**</a:t>
            </a:r>
            <a:r>
              <a:rPr lang="ko-KR" altLang="en-US" dirty="0"/>
              <a:t>운영체제 입장에서 프로세스는 </a:t>
            </a:r>
            <a:r>
              <a:rPr lang="en-US" altLang="ko-KR" dirty="0"/>
              <a:t>PCB</a:t>
            </a:r>
            <a:r>
              <a:rPr lang="ko-KR" altLang="en-US" dirty="0"/>
              <a:t>이고</a:t>
            </a:r>
            <a:r>
              <a:rPr lang="en-US" altLang="ko-KR" dirty="0"/>
              <a:t>, PCB</a:t>
            </a:r>
            <a:r>
              <a:rPr lang="ko-KR" altLang="en-US" dirty="0"/>
              <a:t>의 내용을 </a:t>
            </a:r>
            <a:r>
              <a:rPr lang="en-US" altLang="ko-KR" dirty="0"/>
              <a:t>CPU</a:t>
            </a:r>
            <a:r>
              <a:rPr lang="ko-KR" altLang="en-US" dirty="0"/>
              <a:t>가 돌린다면 이것이 프로세스 작동상태</a:t>
            </a:r>
            <a:r>
              <a:rPr lang="en-US" altLang="ko-KR" dirty="0"/>
              <a:t>(Running)</a:t>
            </a:r>
            <a:r>
              <a:rPr lang="ko-KR" altLang="en-US" dirty="0"/>
              <a:t>이다</a:t>
            </a:r>
            <a:r>
              <a:rPr lang="en-US" altLang="ko-KR" dirty="0"/>
              <a:t>.</a:t>
            </a:r>
          </a:p>
          <a:p>
            <a:endParaRPr lang="en-US" altLang="ko-KR" dirty="0"/>
          </a:p>
          <a:p>
            <a:r>
              <a:rPr lang="en-US" altLang="ko-KR" dirty="0"/>
              <a:t>3)</a:t>
            </a:r>
            <a:r>
              <a:rPr lang="ko-KR" altLang="en-US" dirty="0"/>
              <a:t>이런 식으로 멀티 </a:t>
            </a:r>
            <a:r>
              <a:rPr lang="ko-KR" altLang="en-US" dirty="0" err="1"/>
              <a:t>태스킹이</a:t>
            </a:r>
            <a:r>
              <a:rPr lang="ko-KR" altLang="en-US" dirty="0"/>
              <a:t> 된다</a:t>
            </a:r>
            <a:endParaRPr lang="en-US" altLang="ko-KR" dirty="0"/>
          </a:p>
          <a:p>
            <a:endParaRPr lang="en-US" altLang="ko-KR" dirty="0"/>
          </a:p>
        </p:txBody>
      </p:sp>
    </p:spTree>
    <p:extLst>
      <p:ext uri="{BB962C8B-B14F-4D97-AF65-F5344CB8AC3E}">
        <p14:creationId xmlns:p14="http://schemas.microsoft.com/office/powerpoint/2010/main" val="648604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a:extLst>
              <a:ext uri="{FF2B5EF4-FFF2-40B4-BE49-F238E27FC236}">
                <a16:creationId xmlns:a16="http://schemas.microsoft.com/office/drawing/2014/main" id="{A144C7BF-A44A-D404-F5D0-C6A5E346AE29}"/>
              </a:ext>
            </a:extLst>
          </p:cNvPr>
          <p:cNvSpPr/>
          <p:nvPr/>
        </p:nvSpPr>
        <p:spPr>
          <a:xfrm>
            <a:off x="3419762" y="2079031"/>
            <a:ext cx="5086930" cy="4349867"/>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7F0327CE-C346-8A35-D831-273E53A4184A}"/>
              </a:ext>
            </a:extLst>
          </p:cNvPr>
          <p:cNvSpPr>
            <a:spLocks noGrp="1"/>
          </p:cNvSpPr>
          <p:nvPr>
            <p:ph type="title"/>
          </p:nvPr>
        </p:nvSpPr>
        <p:spPr/>
        <p:txBody>
          <a:bodyPr>
            <a:normAutofit/>
          </a:bodyPr>
          <a:lstStyle/>
          <a:p>
            <a:pPr algn="ctr"/>
            <a:r>
              <a:rPr lang="ko-KR" altLang="en-US" sz="2800" dirty="0"/>
              <a:t>앱에서 사용자 요구를 들어줄 때 일어나는 일</a:t>
            </a:r>
            <a:r>
              <a:rPr lang="en-US" altLang="ko-KR" sz="2800" dirty="0"/>
              <a:t>(</a:t>
            </a:r>
            <a:r>
              <a:rPr lang="ko-KR" altLang="en-US" sz="2800" dirty="0"/>
              <a:t>일반</a:t>
            </a:r>
            <a:r>
              <a:rPr lang="en-US" altLang="ko-KR" sz="2800" dirty="0"/>
              <a:t>-1)</a:t>
            </a:r>
            <a:endParaRPr lang="ko-KR" altLang="en-US" sz="2800" dirty="0"/>
          </a:p>
        </p:txBody>
      </p:sp>
      <p:sp>
        <p:nvSpPr>
          <p:cNvPr id="4" name="타원 3">
            <a:extLst>
              <a:ext uri="{FF2B5EF4-FFF2-40B4-BE49-F238E27FC236}">
                <a16:creationId xmlns:a16="http://schemas.microsoft.com/office/drawing/2014/main" id="{B0396086-C604-AA8E-3FDE-3237293EBF1C}"/>
              </a:ext>
            </a:extLst>
          </p:cNvPr>
          <p:cNvSpPr/>
          <p:nvPr/>
        </p:nvSpPr>
        <p:spPr>
          <a:xfrm>
            <a:off x="665459" y="3084945"/>
            <a:ext cx="951346" cy="10067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3D985D4A-2E4B-00E8-4BF4-DCEDD1190A11}"/>
              </a:ext>
            </a:extLst>
          </p:cNvPr>
          <p:cNvSpPr/>
          <p:nvPr/>
        </p:nvSpPr>
        <p:spPr>
          <a:xfrm>
            <a:off x="3685308" y="2336800"/>
            <a:ext cx="3731491" cy="3712711"/>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사각형: 둥근 모서리 5">
            <a:extLst>
              <a:ext uri="{FF2B5EF4-FFF2-40B4-BE49-F238E27FC236}">
                <a16:creationId xmlns:a16="http://schemas.microsoft.com/office/drawing/2014/main" id="{D0F4DB6A-05DB-F22F-B501-C743D34CD9DC}"/>
              </a:ext>
            </a:extLst>
          </p:cNvPr>
          <p:cNvSpPr/>
          <p:nvPr/>
        </p:nvSpPr>
        <p:spPr>
          <a:xfrm>
            <a:off x="10562492" y="3066687"/>
            <a:ext cx="1431636" cy="7666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34B05BAB-EB63-95FC-A8C8-570D8DE05C9E}"/>
              </a:ext>
            </a:extLst>
          </p:cNvPr>
          <p:cNvSpPr txBox="1"/>
          <p:nvPr/>
        </p:nvSpPr>
        <p:spPr>
          <a:xfrm>
            <a:off x="30918" y="4129915"/>
            <a:ext cx="2886364" cy="646331"/>
          </a:xfrm>
          <a:prstGeom prst="rect">
            <a:avLst/>
          </a:prstGeom>
          <a:noFill/>
        </p:spPr>
        <p:txBody>
          <a:bodyPr wrap="square" rtlCol="0">
            <a:spAutoFit/>
          </a:bodyPr>
          <a:lstStyle/>
          <a:p>
            <a:pPr algn="ctr"/>
            <a:r>
              <a:rPr lang="ko-KR" altLang="en-US" dirty="0"/>
              <a:t>하드웨어 디바이스</a:t>
            </a:r>
            <a:endParaRPr lang="en-US" altLang="ko-KR" dirty="0"/>
          </a:p>
          <a:p>
            <a:r>
              <a:rPr lang="en-US" altLang="ko-KR" dirty="0"/>
              <a:t>(</a:t>
            </a:r>
            <a:r>
              <a:rPr lang="ko-KR" altLang="en-US" dirty="0"/>
              <a:t>디바이스 컨트롤러 존재</a:t>
            </a:r>
            <a:r>
              <a:rPr lang="en-US" altLang="ko-KR" dirty="0"/>
              <a:t>)</a:t>
            </a:r>
            <a:endParaRPr lang="ko-KR" altLang="en-US" dirty="0"/>
          </a:p>
        </p:txBody>
      </p:sp>
      <p:sp>
        <p:nvSpPr>
          <p:cNvPr id="10" name="TextBox 9">
            <a:extLst>
              <a:ext uri="{FF2B5EF4-FFF2-40B4-BE49-F238E27FC236}">
                <a16:creationId xmlns:a16="http://schemas.microsoft.com/office/drawing/2014/main" id="{8B2B8DB9-9D75-27EC-5ED2-868F0832B7ED}"/>
              </a:ext>
            </a:extLst>
          </p:cNvPr>
          <p:cNvSpPr txBox="1"/>
          <p:nvPr/>
        </p:nvSpPr>
        <p:spPr>
          <a:xfrm>
            <a:off x="3942772" y="6049511"/>
            <a:ext cx="3031837" cy="369332"/>
          </a:xfrm>
          <a:prstGeom prst="rect">
            <a:avLst/>
          </a:prstGeom>
          <a:noFill/>
        </p:spPr>
        <p:txBody>
          <a:bodyPr wrap="square" rtlCol="0">
            <a:spAutoFit/>
          </a:bodyPr>
          <a:lstStyle/>
          <a:p>
            <a:pPr algn="ctr"/>
            <a:r>
              <a:rPr lang="ko-KR" altLang="en-US" dirty="0"/>
              <a:t>커널</a:t>
            </a:r>
          </a:p>
        </p:txBody>
      </p:sp>
      <p:sp>
        <p:nvSpPr>
          <p:cNvPr id="11" name="TextBox 10">
            <a:extLst>
              <a:ext uri="{FF2B5EF4-FFF2-40B4-BE49-F238E27FC236}">
                <a16:creationId xmlns:a16="http://schemas.microsoft.com/office/drawing/2014/main" id="{3DB96191-4D0D-3111-06F6-2FE7C4B8A422}"/>
              </a:ext>
            </a:extLst>
          </p:cNvPr>
          <p:cNvSpPr txBox="1"/>
          <p:nvPr/>
        </p:nvSpPr>
        <p:spPr>
          <a:xfrm>
            <a:off x="10337067" y="3884632"/>
            <a:ext cx="2013529" cy="369332"/>
          </a:xfrm>
          <a:prstGeom prst="rect">
            <a:avLst/>
          </a:prstGeom>
          <a:noFill/>
        </p:spPr>
        <p:txBody>
          <a:bodyPr wrap="square" rtlCol="0">
            <a:spAutoFit/>
          </a:bodyPr>
          <a:lstStyle/>
          <a:p>
            <a:r>
              <a:rPr lang="ko-KR" altLang="en-US" dirty="0"/>
              <a:t>앱</a:t>
            </a:r>
            <a:r>
              <a:rPr lang="en-US" altLang="ko-KR" dirty="0"/>
              <a:t>(</a:t>
            </a:r>
            <a:r>
              <a:rPr lang="ko-KR" altLang="en-US" dirty="0"/>
              <a:t>애플리케이션</a:t>
            </a:r>
            <a:r>
              <a:rPr lang="en-US" altLang="ko-KR" dirty="0"/>
              <a:t>)</a:t>
            </a:r>
            <a:endParaRPr lang="ko-KR" altLang="en-US" dirty="0"/>
          </a:p>
        </p:txBody>
      </p:sp>
      <p:sp>
        <p:nvSpPr>
          <p:cNvPr id="13" name="TextBox 12">
            <a:extLst>
              <a:ext uri="{FF2B5EF4-FFF2-40B4-BE49-F238E27FC236}">
                <a16:creationId xmlns:a16="http://schemas.microsoft.com/office/drawing/2014/main" id="{EC59F567-2A74-2B88-09FD-43DD76B14D15}"/>
              </a:ext>
            </a:extLst>
          </p:cNvPr>
          <p:cNvSpPr txBox="1"/>
          <p:nvPr/>
        </p:nvSpPr>
        <p:spPr>
          <a:xfrm>
            <a:off x="4472707" y="6428048"/>
            <a:ext cx="2216728" cy="369332"/>
          </a:xfrm>
          <a:prstGeom prst="rect">
            <a:avLst/>
          </a:prstGeom>
          <a:noFill/>
        </p:spPr>
        <p:txBody>
          <a:bodyPr wrap="square" rtlCol="0">
            <a:spAutoFit/>
          </a:bodyPr>
          <a:lstStyle/>
          <a:p>
            <a:pPr algn="ctr"/>
            <a:r>
              <a:rPr lang="ko-KR" altLang="en-US" dirty="0"/>
              <a:t>운영체제</a:t>
            </a:r>
          </a:p>
        </p:txBody>
      </p:sp>
      <p:sp>
        <p:nvSpPr>
          <p:cNvPr id="14" name="직사각형 13">
            <a:extLst>
              <a:ext uri="{FF2B5EF4-FFF2-40B4-BE49-F238E27FC236}">
                <a16:creationId xmlns:a16="http://schemas.microsoft.com/office/drawing/2014/main" id="{685E9201-FC5B-B855-E853-B8FA698D0B78}"/>
              </a:ext>
            </a:extLst>
          </p:cNvPr>
          <p:cNvSpPr/>
          <p:nvPr/>
        </p:nvSpPr>
        <p:spPr>
          <a:xfrm>
            <a:off x="3942772" y="4340968"/>
            <a:ext cx="3252355" cy="1266108"/>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4FA704D3-3F34-B47B-433D-14F9CD5B86AE}"/>
              </a:ext>
            </a:extLst>
          </p:cNvPr>
          <p:cNvSpPr txBox="1"/>
          <p:nvPr/>
        </p:nvSpPr>
        <p:spPr>
          <a:xfrm>
            <a:off x="4472707" y="5607076"/>
            <a:ext cx="2198255" cy="369332"/>
          </a:xfrm>
          <a:prstGeom prst="rect">
            <a:avLst/>
          </a:prstGeom>
          <a:noFill/>
        </p:spPr>
        <p:txBody>
          <a:bodyPr wrap="square" rtlCol="0">
            <a:spAutoFit/>
          </a:bodyPr>
          <a:lstStyle/>
          <a:p>
            <a:r>
              <a:rPr lang="ko-KR" altLang="en-US" dirty="0"/>
              <a:t>디바이스 드라이버</a:t>
            </a:r>
          </a:p>
        </p:txBody>
      </p:sp>
      <p:sp>
        <p:nvSpPr>
          <p:cNvPr id="16" name="직사각형 15">
            <a:extLst>
              <a:ext uri="{FF2B5EF4-FFF2-40B4-BE49-F238E27FC236}">
                <a16:creationId xmlns:a16="http://schemas.microsoft.com/office/drawing/2014/main" id="{5E30995F-24CB-C856-2947-DF5A6EB5B4AD}"/>
              </a:ext>
            </a:extLst>
          </p:cNvPr>
          <p:cNvSpPr/>
          <p:nvPr/>
        </p:nvSpPr>
        <p:spPr>
          <a:xfrm>
            <a:off x="4979882" y="4525634"/>
            <a:ext cx="1773382" cy="480291"/>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0E91FBFC-7475-4CD5-2B8A-C60135F6B667}"/>
              </a:ext>
            </a:extLst>
          </p:cNvPr>
          <p:cNvSpPr txBox="1"/>
          <p:nvPr/>
        </p:nvSpPr>
        <p:spPr>
          <a:xfrm>
            <a:off x="4957616" y="4996596"/>
            <a:ext cx="1902692" cy="369332"/>
          </a:xfrm>
          <a:prstGeom prst="rect">
            <a:avLst/>
          </a:prstGeom>
          <a:noFill/>
        </p:spPr>
        <p:txBody>
          <a:bodyPr wrap="square" rtlCol="0">
            <a:spAutoFit/>
          </a:bodyPr>
          <a:lstStyle/>
          <a:p>
            <a:r>
              <a:rPr lang="ko-KR" altLang="en-US" dirty="0"/>
              <a:t>인터럽트 </a:t>
            </a:r>
            <a:r>
              <a:rPr lang="ko-KR" altLang="en-US" dirty="0" err="1"/>
              <a:t>핸들러</a:t>
            </a:r>
            <a:endParaRPr lang="ko-KR" altLang="en-US" dirty="0"/>
          </a:p>
        </p:txBody>
      </p:sp>
      <p:sp>
        <p:nvSpPr>
          <p:cNvPr id="22" name="직사각형 21">
            <a:extLst>
              <a:ext uri="{FF2B5EF4-FFF2-40B4-BE49-F238E27FC236}">
                <a16:creationId xmlns:a16="http://schemas.microsoft.com/office/drawing/2014/main" id="{E44662B9-AD04-554B-C7DC-AA6E1C2D22E4}"/>
              </a:ext>
            </a:extLst>
          </p:cNvPr>
          <p:cNvSpPr/>
          <p:nvPr/>
        </p:nvSpPr>
        <p:spPr>
          <a:xfrm>
            <a:off x="3942772" y="2416913"/>
            <a:ext cx="3252355" cy="1012087"/>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261D61E2-A966-B996-BCA9-742839B0A716}"/>
              </a:ext>
            </a:extLst>
          </p:cNvPr>
          <p:cNvSpPr/>
          <p:nvPr/>
        </p:nvSpPr>
        <p:spPr>
          <a:xfrm>
            <a:off x="4568532" y="2497234"/>
            <a:ext cx="2025073" cy="489528"/>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66433725-06EF-EA50-9BE3-83E9F2ED6B2D}"/>
              </a:ext>
            </a:extLst>
          </p:cNvPr>
          <p:cNvSpPr txBox="1"/>
          <p:nvPr/>
        </p:nvSpPr>
        <p:spPr>
          <a:xfrm>
            <a:off x="4512612" y="2962530"/>
            <a:ext cx="2292926" cy="369332"/>
          </a:xfrm>
          <a:prstGeom prst="rect">
            <a:avLst/>
          </a:prstGeom>
          <a:noFill/>
        </p:spPr>
        <p:txBody>
          <a:bodyPr wrap="square" rtlCol="0">
            <a:spAutoFit/>
          </a:bodyPr>
          <a:lstStyle/>
          <a:p>
            <a:r>
              <a:rPr lang="ko-KR" altLang="en-US" dirty="0"/>
              <a:t>시스템 호출 </a:t>
            </a:r>
            <a:r>
              <a:rPr lang="ko-KR" altLang="en-US" dirty="0" err="1"/>
              <a:t>핸들러</a:t>
            </a:r>
            <a:endParaRPr lang="ko-KR" altLang="en-US" dirty="0"/>
          </a:p>
        </p:txBody>
      </p:sp>
      <p:sp>
        <p:nvSpPr>
          <p:cNvPr id="20" name="화살표: 오른쪽 19">
            <a:extLst>
              <a:ext uri="{FF2B5EF4-FFF2-40B4-BE49-F238E27FC236}">
                <a16:creationId xmlns:a16="http://schemas.microsoft.com/office/drawing/2014/main" id="{26B1F62A-0E9D-6D55-A6A9-8D5F79B4B041}"/>
              </a:ext>
            </a:extLst>
          </p:cNvPr>
          <p:cNvSpPr/>
          <p:nvPr/>
        </p:nvSpPr>
        <p:spPr>
          <a:xfrm rot="11435498">
            <a:off x="8585423" y="3086048"/>
            <a:ext cx="1914408" cy="369332"/>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3F89B1D8-F4C3-3FC7-0936-D3670CAEB093}"/>
              </a:ext>
            </a:extLst>
          </p:cNvPr>
          <p:cNvSpPr txBox="1"/>
          <p:nvPr/>
        </p:nvSpPr>
        <p:spPr>
          <a:xfrm>
            <a:off x="8562612" y="2263970"/>
            <a:ext cx="2382479" cy="646331"/>
          </a:xfrm>
          <a:prstGeom prst="rect">
            <a:avLst/>
          </a:prstGeom>
          <a:noFill/>
        </p:spPr>
        <p:txBody>
          <a:bodyPr wrap="square" rtlCol="0">
            <a:spAutoFit/>
          </a:bodyPr>
          <a:lstStyle/>
          <a:p>
            <a:r>
              <a:rPr lang="ko-KR" altLang="en-US" dirty="0"/>
              <a:t>운영체제에게 사용자 요구사항 전달 </a:t>
            </a:r>
          </a:p>
        </p:txBody>
      </p:sp>
      <p:sp>
        <p:nvSpPr>
          <p:cNvPr id="23" name="TextBox 22">
            <a:extLst>
              <a:ext uri="{FF2B5EF4-FFF2-40B4-BE49-F238E27FC236}">
                <a16:creationId xmlns:a16="http://schemas.microsoft.com/office/drawing/2014/main" id="{D63064BA-0302-F3D1-9BD4-FB7819F4592B}"/>
              </a:ext>
            </a:extLst>
          </p:cNvPr>
          <p:cNvSpPr txBox="1"/>
          <p:nvPr/>
        </p:nvSpPr>
        <p:spPr>
          <a:xfrm>
            <a:off x="4314857" y="3463974"/>
            <a:ext cx="2778483" cy="369332"/>
          </a:xfrm>
          <a:prstGeom prst="rect">
            <a:avLst/>
          </a:prstGeom>
          <a:noFill/>
        </p:spPr>
        <p:txBody>
          <a:bodyPr wrap="square" rtlCol="0">
            <a:spAutoFit/>
          </a:bodyPr>
          <a:lstStyle/>
          <a:p>
            <a:r>
              <a:rPr lang="ko-KR" altLang="en-US"/>
              <a:t>시스템 호출 관련 부분</a:t>
            </a:r>
          </a:p>
        </p:txBody>
      </p:sp>
    </p:spTree>
    <p:extLst>
      <p:ext uri="{BB962C8B-B14F-4D97-AF65-F5344CB8AC3E}">
        <p14:creationId xmlns:p14="http://schemas.microsoft.com/office/powerpoint/2010/main" val="245818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61AFCF-21F2-E1A1-4D3C-CAE9102CBA0A}"/>
              </a:ext>
            </a:extLst>
          </p:cNvPr>
          <p:cNvSpPr>
            <a:spLocks noGrp="1"/>
          </p:cNvSpPr>
          <p:nvPr>
            <p:ph type="title"/>
          </p:nvPr>
        </p:nvSpPr>
        <p:spPr/>
        <p:txBody>
          <a:bodyPr/>
          <a:lstStyle/>
          <a:p>
            <a:pPr algn="ctr"/>
            <a:r>
              <a:rPr lang="en-US" altLang="ko-KR" dirty="0"/>
              <a:t>Context Switching</a:t>
            </a:r>
            <a:endParaRPr lang="ko-KR" altLang="en-US" dirty="0"/>
          </a:p>
        </p:txBody>
      </p:sp>
      <p:pic>
        <p:nvPicPr>
          <p:cNvPr id="4" name="Picture 2" descr="CPU Switch From Process to Process❖A context switch occurs when the CPU switches from one process to another.">
            <a:extLst>
              <a:ext uri="{FF2B5EF4-FFF2-40B4-BE49-F238E27FC236}">
                <a16:creationId xmlns:a16="http://schemas.microsoft.com/office/drawing/2014/main" id="{096B8A8C-E875-1497-A984-B80BC7FB68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80" t="31381" r="20000" b="3031"/>
          <a:stretch/>
        </p:blipFill>
        <p:spPr bwMode="auto">
          <a:xfrm>
            <a:off x="135083" y="1690688"/>
            <a:ext cx="5671127" cy="44981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406AE53-61F7-3448-BD09-BF89E9116717}"/>
              </a:ext>
            </a:extLst>
          </p:cNvPr>
          <p:cNvSpPr txBox="1"/>
          <p:nvPr/>
        </p:nvSpPr>
        <p:spPr>
          <a:xfrm>
            <a:off x="6216073" y="1921164"/>
            <a:ext cx="5495636" cy="2116285"/>
          </a:xfrm>
          <a:prstGeom prst="rect">
            <a:avLst/>
          </a:prstGeom>
          <a:noFill/>
        </p:spPr>
        <p:txBody>
          <a:bodyPr wrap="square" rtlCol="0">
            <a:spAutoFit/>
          </a:bodyPr>
          <a:lstStyle/>
          <a:p>
            <a:pPr>
              <a:lnSpc>
                <a:spcPct val="150000"/>
              </a:lnSpc>
            </a:pPr>
            <a:r>
              <a:rPr lang="en-US" altLang="ko-KR" dirty="0"/>
              <a:t>Context Switching Overhead: </a:t>
            </a:r>
            <a:r>
              <a:rPr lang="ko-KR" altLang="en-US" dirty="0"/>
              <a:t>멀티 </a:t>
            </a:r>
            <a:r>
              <a:rPr lang="ko-KR" altLang="en-US" dirty="0" err="1"/>
              <a:t>태스킹의</a:t>
            </a:r>
            <a:r>
              <a:rPr lang="ko-KR" altLang="en-US" dirty="0"/>
              <a:t> 상황에서</a:t>
            </a:r>
            <a:r>
              <a:rPr lang="en-US" altLang="ko-KR" dirty="0"/>
              <a:t>, </a:t>
            </a:r>
            <a:r>
              <a:rPr lang="ko-KR" altLang="en-US" dirty="0"/>
              <a:t>점선 단계 때 두 프로세스가 노는 상태여서</a:t>
            </a:r>
            <a:r>
              <a:rPr lang="en-US" altLang="ko-KR" dirty="0"/>
              <a:t>, CPU </a:t>
            </a:r>
            <a:r>
              <a:rPr lang="ko-KR" altLang="en-US" dirty="0"/>
              <a:t>역시 노는 상태가 되는 데</a:t>
            </a:r>
            <a:r>
              <a:rPr lang="en-US" altLang="ko-KR" dirty="0"/>
              <a:t>, </a:t>
            </a:r>
            <a:r>
              <a:rPr lang="ko-KR" altLang="en-US" dirty="0"/>
              <a:t>이 상황이 컴퓨터 성능 저하의 원인이 될 수 있다</a:t>
            </a:r>
            <a:r>
              <a:rPr lang="en-US" altLang="ko-KR" dirty="0"/>
              <a:t>.  </a:t>
            </a:r>
          </a:p>
          <a:p>
            <a:pPr>
              <a:lnSpc>
                <a:spcPct val="150000"/>
              </a:lnSpc>
            </a:pPr>
            <a:endParaRPr lang="en-US" altLang="ko-KR" dirty="0"/>
          </a:p>
        </p:txBody>
      </p:sp>
    </p:spTree>
    <p:extLst>
      <p:ext uri="{BB962C8B-B14F-4D97-AF65-F5344CB8AC3E}">
        <p14:creationId xmlns:p14="http://schemas.microsoft.com/office/powerpoint/2010/main" val="3896442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D8F74BA-0C89-26E5-3A89-0FDF6E725D3A}"/>
              </a:ext>
            </a:extLst>
          </p:cNvPr>
          <p:cNvSpPr>
            <a:spLocks noGrp="1"/>
          </p:cNvSpPr>
          <p:nvPr>
            <p:ph type="title"/>
          </p:nvPr>
        </p:nvSpPr>
        <p:spPr/>
        <p:txBody>
          <a:bodyPr/>
          <a:lstStyle/>
          <a:p>
            <a:pPr algn="ctr"/>
            <a:r>
              <a:rPr lang="ko-KR" altLang="en-US" dirty="0"/>
              <a:t>프로세스 생성</a:t>
            </a:r>
          </a:p>
        </p:txBody>
      </p:sp>
      <p:sp>
        <p:nvSpPr>
          <p:cNvPr id="4" name="TextBox 3">
            <a:extLst>
              <a:ext uri="{FF2B5EF4-FFF2-40B4-BE49-F238E27FC236}">
                <a16:creationId xmlns:a16="http://schemas.microsoft.com/office/drawing/2014/main" id="{DF148312-C3AA-0367-CED9-8CFA6594F518}"/>
              </a:ext>
            </a:extLst>
          </p:cNvPr>
          <p:cNvSpPr txBox="1"/>
          <p:nvPr/>
        </p:nvSpPr>
        <p:spPr>
          <a:xfrm>
            <a:off x="424873" y="1690688"/>
            <a:ext cx="11471563" cy="3778278"/>
          </a:xfrm>
          <a:prstGeom prst="rect">
            <a:avLst/>
          </a:prstGeom>
          <a:noFill/>
        </p:spPr>
        <p:txBody>
          <a:bodyPr wrap="square" rtlCol="0">
            <a:spAutoFit/>
          </a:bodyPr>
          <a:lstStyle/>
          <a:p>
            <a:pPr>
              <a:lnSpc>
                <a:spcPct val="150000"/>
              </a:lnSpc>
            </a:pPr>
            <a:r>
              <a:rPr lang="ko-KR" altLang="en-US" dirty="0"/>
              <a:t>프로세스 생성 시</a:t>
            </a:r>
            <a:r>
              <a:rPr lang="en-US" altLang="ko-KR" dirty="0"/>
              <a:t>, </a:t>
            </a:r>
            <a:r>
              <a:rPr lang="ko-KR" altLang="en-US" dirty="0"/>
              <a:t>부모 프로세스가 시스템 콜 함수를 통해 자식 프로세스를 생성한다</a:t>
            </a:r>
            <a:r>
              <a:rPr lang="en-US" altLang="ko-KR" dirty="0"/>
              <a:t>.</a:t>
            </a:r>
          </a:p>
          <a:p>
            <a:pPr>
              <a:lnSpc>
                <a:spcPct val="150000"/>
              </a:lnSpc>
            </a:pPr>
            <a:endParaRPr lang="en-US" altLang="ko-KR" dirty="0"/>
          </a:p>
          <a:p>
            <a:pPr>
              <a:lnSpc>
                <a:spcPct val="150000"/>
              </a:lnSpc>
            </a:pPr>
            <a:r>
              <a:rPr lang="ko-KR" altLang="en-US" dirty="0"/>
              <a:t>프로세스 생성에는 </a:t>
            </a:r>
            <a:r>
              <a:rPr lang="en-US" altLang="ko-KR" dirty="0"/>
              <a:t>3</a:t>
            </a:r>
            <a:r>
              <a:rPr lang="ko-KR" altLang="en-US" dirty="0"/>
              <a:t>가지 경우가 있다</a:t>
            </a:r>
            <a:r>
              <a:rPr lang="en-US" altLang="ko-KR" dirty="0"/>
              <a:t>.</a:t>
            </a:r>
          </a:p>
          <a:p>
            <a:pPr>
              <a:lnSpc>
                <a:spcPct val="150000"/>
              </a:lnSpc>
            </a:pPr>
            <a:r>
              <a:rPr lang="en-US" altLang="ko-KR" dirty="0"/>
              <a:t>1)</a:t>
            </a:r>
            <a:r>
              <a:rPr lang="ko-KR" altLang="en-US" dirty="0"/>
              <a:t>부모 프로세스와 같은 내용의 프로세스를 만들기 위해 자식을 만든다</a:t>
            </a:r>
            <a:r>
              <a:rPr lang="en-US" altLang="ko-KR" dirty="0"/>
              <a:t>.</a:t>
            </a:r>
          </a:p>
          <a:p>
            <a:pPr>
              <a:lnSpc>
                <a:spcPct val="150000"/>
              </a:lnSpc>
            </a:pPr>
            <a:r>
              <a:rPr lang="en-US" altLang="ko-KR" dirty="0"/>
              <a:t>2)</a:t>
            </a:r>
            <a:r>
              <a:rPr lang="ko-KR" altLang="en-US" dirty="0"/>
              <a:t>부모 프로세스의 내용 일부를 가진 프로세스를 만들기 위해 자식을 만든다</a:t>
            </a:r>
            <a:r>
              <a:rPr lang="en-US" altLang="ko-KR" dirty="0"/>
              <a:t>.</a:t>
            </a:r>
          </a:p>
          <a:p>
            <a:pPr>
              <a:lnSpc>
                <a:spcPct val="150000"/>
              </a:lnSpc>
            </a:pPr>
            <a:r>
              <a:rPr lang="en-US" altLang="ko-KR" dirty="0"/>
              <a:t>3)</a:t>
            </a:r>
            <a:r>
              <a:rPr lang="ko-KR" altLang="en-US" dirty="0"/>
              <a:t>부모 프로세스와 관련 없는 프로세스를 만들기 위해 자식을 만든다</a:t>
            </a:r>
            <a:r>
              <a:rPr lang="en-US" altLang="ko-KR" dirty="0"/>
              <a:t>.(</a:t>
            </a:r>
            <a:r>
              <a:rPr lang="ko-KR" altLang="en-US" dirty="0"/>
              <a:t>전혀 관련 없는 프로세스를 효율적으로 생성하기 위해</a:t>
            </a:r>
            <a:r>
              <a:rPr lang="en-US" altLang="ko-KR" dirty="0"/>
              <a:t>, </a:t>
            </a:r>
            <a:r>
              <a:rPr lang="ko-KR" altLang="en-US" dirty="0"/>
              <a:t>프로세스 구조를 주기 위해 이런 방법을 쓴다</a:t>
            </a:r>
            <a:r>
              <a:rPr lang="en-US" altLang="ko-KR" dirty="0"/>
              <a:t>.)</a:t>
            </a:r>
          </a:p>
          <a:p>
            <a:pPr>
              <a:lnSpc>
                <a:spcPct val="150000"/>
              </a:lnSpc>
            </a:pPr>
            <a:endParaRPr lang="en-US" altLang="ko-KR" dirty="0"/>
          </a:p>
          <a:p>
            <a:pPr>
              <a:lnSpc>
                <a:spcPct val="150000"/>
              </a:lnSpc>
            </a:pPr>
            <a:endParaRPr lang="ko-KR" altLang="en-US" dirty="0"/>
          </a:p>
        </p:txBody>
      </p:sp>
    </p:spTree>
    <p:extLst>
      <p:ext uri="{BB962C8B-B14F-4D97-AF65-F5344CB8AC3E}">
        <p14:creationId xmlns:p14="http://schemas.microsoft.com/office/powerpoint/2010/main" val="1524892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92658DA-7D81-247B-93F9-437322349C4F}"/>
              </a:ext>
            </a:extLst>
          </p:cNvPr>
          <p:cNvSpPr>
            <a:spLocks noGrp="1"/>
          </p:cNvSpPr>
          <p:nvPr>
            <p:ph type="title"/>
          </p:nvPr>
        </p:nvSpPr>
        <p:spPr/>
        <p:txBody>
          <a:bodyPr/>
          <a:lstStyle/>
          <a:p>
            <a:pPr algn="ctr"/>
            <a:r>
              <a:rPr lang="ko-KR" altLang="en-US" dirty="0"/>
              <a:t>프로세스 생성 및 소멸</a:t>
            </a:r>
          </a:p>
        </p:txBody>
      </p:sp>
      <p:sp>
        <p:nvSpPr>
          <p:cNvPr id="4" name="TextBox 3">
            <a:extLst>
              <a:ext uri="{FF2B5EF4-FFF2-40B4-BE49-F238E27FC236}">
                <a16:creationId xmlns:a16="http://schemas.microsoft.com/office/drawing/2014/main" id="{065C19A9-9F62-D676-97F4-729862B71698}"/>
              </a:ext>
            </a:extLst>
          </p:cNvPr>
          <p:cNvSpPr txBox="1"/>
          <p:nvPr/>
        </p:nvSpPr>
        <p:spPr>
          <a:xfrm>
            <a:off x="360218" y="1514764"/>
            <a:ext cx="11656291" cy="5163273"/>
          </a:xfrm>
          <a:prstGeom prst="rect">
            <a:avLst/>
          </a:prstGeom>
          <a:noFill/>
        </p:spPr>
        <p:txBody>
          <a:bodyPr wrap="square" rtlCol="0">
            <a:spAutoFit/>
          </a:bodyPr>
          <a:lstStyle/>
          <a:p>
            <a:r>
              <a:rPr lang="ko-KR" altLang="en-US" dirty="0"/>
              <a:t>부모와 </a:t>
            </a:r>
            <a:r>
              <a:rPr lang="ko-KR" altLang="en-US" b="1" u="sng" dirty="0"/>
              <a:t>같은</a:t>
            </a:r>
            <a:r>
              <a:rPr lang="ko-KR" altLang="en-US" dirty="0"/>
              <a:t> 자식 프로세스 생성 방법</a:t>
            </a:r>
            <a:r>
              <a:rPr lang="en-US" altLang="ko-KR" dirty="0"/>
              <a:t>: </a:t>
            </a:r>
            <a:r>
              <a:rPr lang="ko-KR" altLang="en-US" dirty="0"/>
              <a:t>시스템콜</a:t>
            </a:r>
            <a:r>
              <a:rPr lang="en-US" altLang="ko-KR" dirty="0"/>
              <a:t> </a:t>
            </a:r>
            <a:r>
              <a:rPr lang="ko-KR" altLang="en-US" dirty="0"/>
              <a:t>함수 중의 하나인 </a:t>
            </a:r>
            <a:r>
              <a:rPr lang="en-US" altLang="ko-KR" dirty="0"/>
              <a:t>fork()</a:t>
            </a:r>
            <a:r>
              <a:rPr lang="ko-KR" altLang="en-US" dirty="0"/>
              <a:t>함수를 사용하여 생성</a:t>
            </a:r>
            <a:endParaRPr lang="en-US" altLang="ko-KR" dirty="0"/>
          </a:p>
          <a:p>
            <a:endParaRPr lang="en-US" altLang="ko-KR" dirty="0"/>
          </a:p>
          <a:p>
            <a:pPr>
              <a:lnSpc>
                <a:spcPct val="150000"/>
              </a:lnSpc>
            </a:pPr>
            <a:r>
              <a:rPr lang="ko-KR" altLang="en-US" dirty="0"/>
              <a:t>부모와 </a:t>
            </a:r>
            <a:r>
              <a:rPr lang="ko-KR" altLang="en-US" b="1" u="sng" dirty="0"/>
              <a:t>다른</a:t>
            </a:r>
            <a:r>
              <a:rPr lang="ko-KR" altLang="en-US" dirty="0"/>
              <a:t> 자식 프로세스 생성 방법</a:t>
            </a:r>
            <a:r>
              <a:rPr lang="en-US" altLang="ko-KR" dirty="0"/>
              <a:t>:</a:t>
            </a:r>
            <a:r>
              <a:rPr lang="ko-KR" altLang="en-US" dirty="0"/>
              <a:t> 시스템콜 함수 중의 하나인 </a:t>
            </a:r>
            <a:r>
              <a:rPr lang="en-US" altLang="ko-KR" dirty="0"/>
              <a:t>exec()</a:t>
            </a:r>
            <a:r>
              <a:rPr lang="ko-KR" altLang="en-US" dirty="0"/>
              <a:t>함수를 사용하여 생성</a:t>
            </a:r>
            <a:endParaRPr lang="en-US" altLang="ko-KR" dirty="0"/>
          </a:p>
          <a:p>
            <a:pPr>
              <a:lnSpc>
                <a:spcPct val="150000"/>
              </a:lnSpc>
            </a:pPr>
            <a:r>
              <a:rPr lang="en-US" altLang="ko-KR" dirty="0"/>
              <a:t>*</a:t>
            </a:r>
            <a:r>
              <a:rPr lang="ko-KR" altLang="en-US" dirty="0"/>
              <a:t>자세히 설명한다면</a:t>
            </a:r>
            <a:r>
              <a:rPr lang="en-US" altLang="ko-KR" dirty="0"/>
              <a:t>, </a:t>
            </a:r>
            <a:r>
              <a:rPr lang="ko-KR" altLang="en-US" dirty="0"/>
              <a:t>먼저 부모와 같은 자식을 생성한 다음</a:t>
            </a:r>
            <a:r>
              <a:rPr lang="en-US" altLang="ko-KR" dirty="0"/>
              <a:t>(fork</a:t>
            </a:r>
            <a:r>
              <a:rPr lang="ko-KR" altLang="en-US" dirty="0"/>
              <a:t>함수</a:t>
            </a:r>
            <a:r>
              <a:rPr lang="en-US" altLang="ko-KR" dirty="0"/>
              <a:t>) , exec()</a:t>
            </a:r>
            <a:r>
              <a:rPr lang="ko-KR" altLang="en-US" dirty="0"/>
              <a:t>를 통해 부모에 대한 정보를 지우고 새로운 프로세스로 만드는 과정이다</a:t>
            </a:r>
            <a:r>
              <a:rPr lang="en-US" altLang="ko-KR" dirty="0"/>
              <a:t>.</a:t>
            </a:r>
            <a:r>
              <a:rPr lang="ko-KR" altLang="en-US" dirty="0"/>
              <a:t> </a:t>
            </a:r>
            <a:endParaRPr lang="en-US" altLang="ko-KR" dirty="0"/>
          </a:p>
          <a:p>
            <a:pPr>
              <a:lnSpc>
                <a:spcPct val="150000"/>
              </a:lnSpc>
            </a:pPr>
            <a:endParaRPr lang="en-US" altLang="ko-KR" dirty="0"/>
          </a:p>
          <a:p>
            <a:pPr>
              <a:lnSpc>
                <a:spcPct val="150000"/>
              </a:lnSpc>
            </a:pPr>
            <a:r>
              <a:rPr lang="ko-KR" altLang="en-US" dirty="0"/>
              <a:t>프로세스 종료</a:t>
            </a:r>
            <a:r>
              <a:rPr lang="en-US" altLang="ko-KR" dirty="0"/>
              <a:t>: </a:t>
            </a:r>
            <a:r>
              <a:rPr lang="ko-KR" altLang="en-US" dirty="0"/>
              <a:t>시스템 콜 함수 중의 하나인 </a:t>
            </a:r>
            <a:r>
              <a:rPr lang="en-US" altLang="ko-KR" dirty="0"/>
              <a:t>exit()</a:t>
            </a:r>
            <a:r>
              <a:rPr lang="ko-KR" altLang="en-US" dirty="0"/>
              <a:t>함수를 이용해 자신의 종료를 요청한다</a:t>
            </a:r>
            <a:r>
              <a:rPr lang="en-US" altLang="ko-KR" dirty="0"/>
              <a:t>. </a:t>
            </a:r>
            <a:r>
              <a:rPr lang="ko-KR" altLang="en-US" dirty="0"/>
              <a:t>따라서</a:t>
            </a:r>
            <a:r>
              <a:rPr lang="en-US" altLang="ko-KR" dirty="0"/>
              <a:t>, </a:t>
            </a:r>
            <a:r>
              <a:rPr lang="ko-KR" altLang="en-US" dirty="0"/>
              <a:t>해당 프로세스에게 주어졌던 모든 자원이 운영체제에게 반납된다</a:t>
            </a:r>
            <a:r>
              <a:rPr lang="en-US" altLang="ko-KR" dirty="0"/>
              <a:t>.</a:t>
            </a:r>
          </a:p>
          <a:p>
            <a:pPr>
              <a:lnSpc>
                <a:spcPct val="150000"/>
              </a:lnSpc>
            </a:pPr>
            <a:endParaRPr lang="en-US" altLang="ko-KR" dirty="0"/>
          </a:p>
          <a:p>
            <a:pPr>
              <a:lnSpc>
                <a:spcPct val="150000"/>
              </a:lnSpc>
            </a:pPr>
            <a:r>
              <a:rPr lang="ko-KR" altLang="en-US" dirty="0"/>
              <a:t>자식 프로세스가 죽기를 기다리기</a:t>
            </a:r>
            <a:r>
              <a:rPr lang="en-US" altLang="ko-KR" dirty="0"/>
              <a:t>:</a:t>
            </a:r>
            <a:r>
              <a:rPr lang="ko-KR" altLang="en-US" dirty="0"/>
              <a:t>부모 프로세스를 시스템 콜 함수 중의 하나인</a:t>
            </a:r>
            <a:r>
              <a:rPr lang="en-US" altLang="ko-KR" dirty="0"/>
              <a:t> wait()</a:t>
            </a:r>
            <a:r>
              <a:rPr lang="ko-KR" altLang="en-US" dirty="0"/>
              <a:t>함수를 사용해</a:t>
            </a:r>
            <a:r>
              <a:rPr lang="en-US" altLang="ko-KR" dirty="0"/>
              <a:t>,</a:t>
            </a:r>
            <a:r>
              <a:rPr lang="ko-KR" altLang="en-US" dirty="0"/>
              <a:t> 자식 프로세스가 죽을 때까지 기다린다</a:t>
            </a:r>
            <a:r>
              <a:rPr lang="en-US" altLang="ko-KR" dirty="0"/>
              <a:t>. </a:t>
            </a:r>
            <a:r>
              <a:rPr lang="ko-KR" altLang="en-US" dirty="0"/>
              <a:t>자식 프로세스가 </a:t>
            </a:r>
            <a:r>
              <a:rPr lang="en-US" altLang="ko-KR" dirty="0"/>
              <a:t>exit()</a:t>
            </a:r>
            <a:r>
              <a:rPr lang="ko-KR" altLang="en-US" dirty="0"/>
              <a:t>함수를 실행 시 부모 프로세스도 </a:t>
            </a:r>
            <a:r>
              <a:rPr lang="en-US" altLang="ko-KR" dirty="0"/>
              <a:t>wait()</a:t>
            </a:r>
            <a:r>
              <a:rPr lang="ko-KR" altLang="en-US" dirty="0"/>
              <a:t>함수를 쓰는 식이다</a:t>
            </a:r>
            <a:r>
              <a:rPr lang="en-US" altLang="ko-KR" dirty="0"/>
              <a:t>. </a:t>
            </a:r>
          </a:p>
          <a:p>
            <a:pPr>
              <a:lnSpc>
                <a:spcPct val="150000"/>
              </a:lnSpc>
            </a:pPr>
            <a:endParaRPr lang="en-US" altLang="ko-KR" dirty="0"/>
          </a:p>
          <a:p>
            <a:pPr>
              <a:lnSpc>
                <a:spcPct val="150000"/>
              </a:lnSpc>
            </a:pPr>
            <a:endParaRPr lang="ko-KR" altLang="en-US" dirty="0"/>
          </a:p>
        </p:txBody>
      </p:sp>
    </p:spTree>
    <p:extLst>
      <p:ext uri="{BB962C8B-B14F-4D97-AF65-F5344CB8AC3E}">
        <p14:creationId xmlns:p14="http://schemas.microsoft.com/office/powerpoint/2010/main" val="35579459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763224-D780-FD5F-918D-1EA9EB10DC40}"/>
              </a:ext>
            </a:extLst>
          </p:cNvPr>
          <p:cNvSpPr>
            <a:spLocks noGrp="1"/>
          </p:cNvSpPr>
          <p:nvPr>
            <p:ph type="title"/>
          </p:nvPr>
        </p:nvSpPr>
        <p:spPr/>
        <p:txBody>
          <a:bodyPr/>
          <a:lstStyle/>
          <a:p>
            <a:pPr algn="ctr"/>
            <a:r>
              <a:rPr lang="ko-KR" altLang="en-US" dirty="0"/>
              <a:t>프로세스 생성 및 소멸</a:t>
            </a:r>
          </a:p>
        </p:txBody>
      </p:sp>
      <p:sp>
        <p:nvSpPr>
          <p:cNvPr id="4" name="TextBox 3">
            <a:extLst>
              <a:ext uri="{FF2B5EF4-FFF2-40B4-BE49-F238E27FC236}">
                <a16:creationId xmlns:a16="http://schemas.microsoft.com/office/drawing/2014/main" id="{CD1E2B96-BF60-310E-8B2B-8EB136188403}"/>
              </a:ext>
            </a:extLst>
          </p:cNvPr>
          <p:cNvSpPr txBox="1"/>
          <p:nvPr/>
        </p:nvSpPr>
        <p:spPr>
          <a:xfrm>
            <a:off x="332509" y="1607127"/>
            <a:ext cx="11591636" cy="3778278"/>
          </a:xfrm>
          <a:prstGeom prst="rect">
            <a:avLst/>
          </a:prstGeom>
          <a:noFill/>
        </p:spPr>
        <p:txBody>
          <a:bodyPr wrap="square" rtlCol="0">
            <a:spAutoFit/>
          </a:bodyPr>
          <a:lstStyle/>
          <a:p>
            <a:pPr>
              <a:lnSpc>
                <a:spcPct val="150000"/>
              </a:lnSpc>
            </a:pPr>
            <a:r>
              <a:rPr lang="ko-KR" altLang="en-US" dirty="0"/>
              <a:t>좀비 프로세스</a:t>
            </a:r>
            <a:r>
              <a:rPr lang="en-US" altLang="ko-KR" dirty="0"/>
              <a:t>: </a:t>
            </a:r>
            <a:r>
              <a:rPr lang="ko-KR" altLang="en-US" dirty="0"/>
              <a:t>프로세스 종료가 되었지만</a:t>
            </a:r>
            <a:r>
              <a:rPr lang="en-US" altLang="ko-KR" dirty="0"/>
              <a:t> </a:t>
            </a:r>
            <a:r>
              <a:rPr lang="ko-KR" altLang="en-US" dirty="0"/>
              <a:t>그 프로세스의 부모가 </a:t>
            </a:r>
            <a:r>
              <a:rPr lang="en-US" altLang="ko-KR" dirty="0"/>
              <a:t>wait()</a:t>
            </a:r>
            <a:r>
              <a:rPr lang="ko-KR" altLang="en-US" dirty="0"/>
              <a:t>함수를 안 쓴다면</a:t>
            </a:r>
            <a:r>
              <a:rPr lang="en-US" altLang="ko-KR" dirty="0"/>
              <a:t>, </a:t>
            </a:r>
            <a:r>
              <a:rPr lang="ko-KR" altLang="en-US" dirty="0"/>
              <a:t>죽은 프로세스의 </a:t>
            </a:r>
            <a:r>
              <a:rPr lang="en-US" altLang="ko-KR" dirty="0"/>
              <a:t>PCB</a:t>
            </a:r>
            <a:r>
              <a:rPr lang="ko-KR" altLang="en-US" dirty="0"/>
              <a:t>는 그대로 메모리에 남게 된다</a:t>
            </a:r>
            <a:r>
              <a:rPr lang="en-US" altLang="ko-KR" dirty="0"/>
              <a:t>.(</a:t>
            </a:r>
            <a:r>
              <a:rPr lang="ko-KR" altLang="en-US" dirty="0"/>
              <a:t>자원은 다 뺏긴 상황</a:t>
            </a:r>
            <a:r>
              <a:rPr lang="en-US" altLang="ko-KR" dirty="0"/>
              <a:t>)</a:t>
            </a:r>
            <a:r>
              <a:rPr lang="ko-KR" altLang="en-US" dirty="0"/>
              <a:t>이다</a:t>
            </a:r>
            <a:r>
              <a:rPr lang="en-US" altLang="ko-KR" dirty="0"/>
              <a:t>. </a:t>
            </a:r>
            <a:r>
              <a:rPr lang="ko-KR" altLang="en-US" dirty="0"/>
              <a:t>이 경우 컴퓨터 성능 저하를 일으킬 수 있다</a:t>
            </a:r>
            <a:r>
              <a:rPr lang="en-US" altLang="ko-KR" dirty="0"/>
              <a:t>. </a:t>
            </a:r>
          </a:p>
          <a:p>
            <a:pPr>
              <a:lnSpc>
                <a:spcPct val="150000"/>
              </a:lnSpc>
            </a:pPr>
            <a:endParaRPr lang="en-US" altLang="ko-KR" dirty="0"/>
          </a:p>
          <a:p>
            <a:pPr>
              <a:lnSpc>
                <a:spcPct val="150000"/>
              </a:lnSpc>
            </a:pPr>
            <a:r>
              <a:rPr lang="ko-KR" altLang="en-US" dirty="0"/>
              <a:t>고아 프로세스</a:t>
            </a:r>
            <a:r>
              <a:rPr lang="en-US" altLang="ko-KR" dirty="0"/>
              <a:t>: </a:t>
            </a:r>
            <a:r>
              <a:rPr lang="ko-KR" altLang="en-US" dirty="0"/>
              <a:t>부모 프로세스가 자식 프로세스보다 먼저 종료하는 경우</a:t>
            </a:r>
            <a:r>
              <a:rPr lang="en-US" altLang="ko-KR" dirty="0"/>
              <a:t>, </a:t>
            </a:r>
            <a:r>
              <a:rPr lang="ko-KR" altLang="en-US" dirty="0"/>
              <a:t>그 자식들은 전부 고아다</a:t>
            </a:r>
            <a:r>
              <a:rPr lang="en-US" altLang="ko-KR" dirty="0"/>
              <a:t>.</a:t>
            </a:r>
          </a:p>
          <a:p>
            <a:pPr>
              <a:lnSpc>
                <a:spcPct val="150000"/>
              </a:lnSpc>
            </a:pPr>
            <a:r>
              <a:rPr lang="en-US" altLang="ko-KR" dirty="0"/>
              <a:t>*</a:t>
            </a:r>
            <a:r>
              <a:rPr lang="ko-KR" altLang="en-US" dirty="0"/>
              <a:t>고아 프로세스 처리 종류</a:t>
            </a:r>
            <a:r>
              <a:rPr lang="en-US" altLang="ko-KR" dirty="0"/>
              <a:t>:1)</a:t>
            </a:r>
            <a:r>
              <a:rPr lang="ko-KR" altLang="en-US" dirty="0"/>
              <a:t>새로운 부모 프로세스를 짝지어 준다</a:t>
            </a:r>
            <a:r>
              <a:rPr lang="en-US" altLang="ko-KR" dirty="0"/>
              <a:t>.</a:t>
            </a:r>
          </a:p>
          <a:p>
            <a:pPr>
              <a:lnSpc>
                <a:spcPct val="150000"/>
              </a:lnSpc>
            </a:pPr>
            <a:r>
              <a:rPr lang="en-US" altLang="ko-KR" dirty="0"/>
              <a:t>                                 2)</a:t>
            </a:r>
            <a:r>
              <a:rPr lang="ko-KR" altLang="en-US" dirty="0"/>
              <a:t>고아 프로세스들을 전부 죽인다</a:t>
            </a:r>
            <a:r>
              <a:rPr lang="en-US" altLang="ko-KR" dirty="0"/>
              <a:t>.(</a:t>
            </a:r>
            <a:r>
              <a:rPr lang="ko-KR" altLang="en-US" dirty="0"/>
              <a:t>이런 행위를 </a:t>
            </a:r>
            <a:r>
              <a:rPr lang="en-US" altLang="ko-KR" dirty="0"/>
              <a:t>Cascade Termination </a:t>
            </a:r>
            <a:r>
              <a:rPr lang="ko-KR" altLang="en-US" dirty="0"/>
              <a:t>이라고</a:t>
            </a:r>
            <a:endParaRPr lang="en-US" altLang="ko-KR" dirty="0"/>
          </a:p>
          <a:p>
            <a:pPr>
              <a:lnSpc>
                <a:spcPct val="150000"/>
              </a:lnSpc>
            </a:pPr>
            <a:r>
              <a:rPr lang="ko-KR" altLang="en-US" dirty="0"/>
              <a:t>                                                                             한다</a:t>
            </a:r>
            <a:r>
              <a:rPr lang="en-US" altLang="ko-KR" dirty="0"/>
              <a:t>. [</a:t>
            </a:r>
            <a:r>
              <a:rPr lang="ko-KR" altLang="en-US" dirty="0"/>
              <a:t>겹겹이 죽인다</a:t>
            </a:r>
            <a:r>
              <a:rPr lang="en-US" altLang="ko-KR" dirty="0"/>
              <a:t>])</a:t>
            </a:r>
          </a:p>
          <a:p>
            <a:pPr>
              <a:lnSpc>
                <a:spcPct val="150000"/>
              </a:lnSpc>
            </a:pPr>
            <a:endParaRPr lang="en-US" altLang="ko-KR" dirty="0"/>
          </a:p>
          <a:p>
            <a:pPr>
              <a:lnSpc>
                <a:spcPct val="150000"/>
              </a:lnSpc>
            </a:pPr>
            <a:r>
              <a:rPr lang="en-US" altLang="ko-KR" dirty="0"/>
              <a:t>*</a:t>
            </a:r>
            <a:r>
              <a:rPr lang="ko-KR" altLang="en-US" dirty="0"/>
              <a:t>부모 프로세스는</a:t>
            </a:r>
            <a:r>
              <a:rPr lang="en-US" altLang="ko-KR" dirty="0"/>
              <a:t>, </a:t>
            </a:r>
            <a:r>
              <a:rPr lang="en-US" altLang="ko-KR" dirty="0" err="1"/>
              <a:t>PID</a:t>
            </a:r>
            <a:r>
              <a:rPr lang="ko-KR" altLang="en-US" dirty="0"/>
              <a:t>와 전달 인자를 통해 자식의 상태를 확인 할 수 있다</a:t>
            </a:r>
            <a:r>
              <a:rPr lang="en-US" altLang="ko-KR" dirty="0"/>
              <a:t>.  </a:t>
            </a:r>
            <a:endParaRPr lang="ko-KR" altLang="en-US" dirty="0"/>
          </a:p>
        </p:txBody>
      </p:sp>
    </p:spTree>
    <p:extLst>
      <p:ext uri="{BB962C8B-B14F-4D97-AF65-F5344CB8AC3E}">
        <p14:creationId xmlns:p14="http://schemas.microsoft.com/office/powerpoint/2010/main" val="9632681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5CCF442-2616-2C9B-F3DE-5DA072F2DED1}"/>
              </a:ext>
            </a:extLst>
          </p:cNvPr>
          <p:cNvSpPr>
            <a:spLocks noGrp="1"/>
          </p:cNvSpPr>
          <p:nvPr>
            <p:ph type="title"/>
          </p:nvPr>
        </p:nvSpPr>
        <p:spPr/>
        <p:txBody>
          <a:bodyPr/>
          <a:lstStyle/>
          <a:p>
            <a:pPr algn="ctr"/>
            <a:r>
              <a:rPr lang="ko-KR" altLang="en-US" dirty="0"/>
              <a:t>프로세스 간 의사소통</a:t>
            </a:r>
            <a:r>
              <a:rPr lang="en-US" altLang="ko-KR" dirty="0"/>
              <a:t>(IPC)</a:t>
            </a:r>
            <a:endParaRPr lang="ko-KR" altLang="en-US" dirty="0"/>
          </a:p>
        </p:txBody>
      </p:sp>
      <p:sp>
        <p:nvSpPr>
          <p:cNvPr id="5" name="TextBox 4">
            <a:extLst>
              <a:ext uri="{FF2B5EF4-FFF2-40B4-BE49-F238E27FC236}">
                <a16:creationId xmlns:a16="http://schemas.microsoft.com/office/drawing/2014/main" id="{19AD47F0-C120-A136-3A0B-49792C861772}"/>
              </a:ext>
            </a:extLst>
          </p:cNvPr>
          <p:cNvSpPr txBox="1"/>
          <p:nvPr/>
        </p:nvSpPr>
        <p:spPr>
          <a:xfrm>
            <a:off x="535709" y="1450109"/>
            <a:ext cx="11120582" cy="4108817"/>
          </a:xfrm>
          <a:prstGeom prst="rect">
            <a:avLst/>
          </a:prstGeom>
          <a:noFill/>
        </p:spPr>
        <p:txBody>
          <a:bodyPr wrap="square" rtlCol="0">
            <a:spAutoFit/>
          </a:bodyPr>
          <a:lstStyle/>
          <a:p>
            <a:pPr>
              <a:lnSpc>
                <a:spcPct val="150000"/>
              </a:lnSpc>
            </a:pPr>
            <a:r>
              <a:rPr lang="en-US" altLang="ko-KR" dirty="0"/>
              <a:t>IPC:</a:t>
            </a:r>
            <a:r>
              <a:rPr lang="ko-KR" altLang="en-US" dirty="0"/>
              <a:t> </a:t>
            </a:r>
            <a:r>
              <a:rPr lang="en-US" altLang="ko-KR" dirty="0"/>
              <a:t>Inter</a:t>
            </a:r>
            <a:r>
              <a:rPr lang="ko-KR" altLang="en-US" dirty="0"/>
              <a:t> </a:t>
            </a:r>
            <a:r>
              <a:rPr lang="en-US" altLang="ko-KR" dirty="0"/>
              <a:t>Process</a:t>
            </a:r>
            <a:r>
              <a:rPr lang="ko-KR" altLang="en-US" dirty="0"/>
              <a:t> </a:t>
            </a:r>
            <a:r>
              <a:rPr lang="en-US" altLang="ko-KR" dirty="0"/>
              <a:t>Communication</a:t>
            </a:r>
            <a:r>
              <a:rPr lang="ko-KR" altLang="en-US" dirty="0"/>
              <a:t> </a:t>
            </a:r>
            <a:r>
              <a:rPr lang="en-US" altLang="ko-KR" dirty="0"/>
              <a:t>(</a:t>
            </a:r>
            <a:r>
              <a:rPr lang="ko-KR" altLang="en-US" dirty="0"/>
              <a:t>내부 프로세스 통신</a:t>
            </a:r>
            <a:r>
              <a:rPr lang="en-US" altLang="ko-KR" dirty="0"/>
              <a:t>. </a:t>
            </a:r>
            <a:r>
              <a:rPr lang="ko-KR" altLang="en-US" dirty="0"/>
              <a:t>그냥 프로세스 통신이라 외우자</a:t>
            </a:r>
            <a:r>
              <a:rPr lang="en-US" altLang="ko-KR" dirty="0"/>
              <a:t>)</a:t>
            </a:r>
          </a:p>
          <a:p>
            <a:pPr>
              <a:lnSpc>
                <a:spcPct val="150000"/>
              </a:lnSpc>
            </a:pPr>
            <a:endParaRPr lang="en-US" altLang="ko-KR" dirty="0"/>
          </a:p>
          <a:p>
            <a:pPr>
              <a:lnSpc>
                <a:spcPct val="150000"/>
              </a:lnSpc>
            </a:pPr>
            <a:r>
              <a:rPr lang="en-US" altLang="ko-KR" dirty="0"/>
              <a:t>*</a:t>
            </a:r>
            <a:r>
              <a:rPr lang="ko-KR" altLang="en-US" dirty="0"/>
              <a:t>협업하는 프로세스끼리 </a:t>
            </a:r>
            <a:r>
              <a:rPr lang="en-US" altLang="ko-KR" dirty="0"/>
              <a:t>IPC</a:t>
            </a:r>
            <a:r>
              <a:rPr lang="ko-KR" altLang="en-US" dirty="0"/>
              <a:t>를 쓰는 경우가 있다</a:t>
            </a:r>
            <a:r>
              <a:rPr lang="en-US" altLang="ko-KR" dirty="0"/>
              <a:t>.</a:t>
            </a:r>
          </a:p>
          <a:p>
            <a:pPr>
              <a:lnSpc>
                <a:spcPct val="150000"/>
              </a:lnSpc>
            </a:pPr>
            <a:r>
              <a:rPr lang="en-US" altLang="ko-KR" dirty="0"/>
              <a:t>*</a:t>
            </a:r>
            <a:r>
              <a:rPr lang="ko-KR" altLang="en-US" dirty="0"/>
              <a:t>스레드</a:t>
            </a:r>
            <a:r>
              <a:rPr lang="en-US" altLang="ko-KR" dirty="0"/>
              <a:t>: </a:t>
            </a:r>
            <a:r>
              <a:rPr lang="ko-KR" altLang="en-US" dirty="0"/>
              <a:t>프로세스 실행 흐름의 단위</a:t>
            </a:r>
            <a:r>
              <a:rPr lang="en-US" altLang="ko-KR" dirty="0"/>
              <a:t>. </a:t>
            </a:r>
          </a:p>
          <a:p>
            <a:pPr>
              <a:lnSpc>
                <a:spcPct val="150000"/>
              </a:lnSpc>
            </a:pPr>
            <a:endParaRPr lang="en-US" altLang="ko-KR" dirty="0"/>
          </a:p>
          <a:p>
            <a:pPr>
              <a:lnSpc>
                <a:spcPct val="150000"/>
              </a:lnSpc>
            </a:pPr>
            <a:r>
              <a:rPr lang="ko-KR" altLang="en-US" dirty="0"/>
              <a:t>프로세스 통신의 이유 </a:t>
            </a:r>
            <a:r>
              <a:rPr lang="en-US" altLang="ko-KR" dirty="0"/>
              <a:t>: </a:t>
            </a:r>
            <a:r>
              <a:rPr lang="ko-KR" altLang="en-US" dirty="0"/>
              <a:t>특정 데이터 공유</a:t>
            </a:r>
            <a:r>
              <a:rPr lang="en-US" altLang="ko-KR" dirty="0"/>
              <a:t>, </a:t>
            </a:r>
            <a:r>
              <a:rPr lang="ko-KR" altLang="en-US" dirty="0"/>
              <a:t>중요 프로세스의 안정성</a:t>
            </a:r>
            <a:r>
              <a:rPr lang="en-US" altLang="ko-KR" dirty="0"/>
              <a:t>, </a:t>
            </a:r>
            <a:r>
              <a:rPr lang="ko-KR" altLang="en-US" dirty="0"/>
              <a:t>속도 증가</a:t>
            </a:r>
            <a:r>
              <a:rPr lang="en-US" altLang="ko-KR" dirty="0"/>
              <a:t> </a:t>
            </a:r>
          </a:p>
          <a:p>
            <a:pPr>
              <a:lnSpc>
                <a:spcPct val="150000"/>
              </a:lnSpc>
            </a:pPr>
            <a:r>
              <a:rPr lang="ko-KR" altLang="en-US" dirty="0"/>
              <a:t>프로세스 통신의 종류 </a:t>
            </a:r>
            <a:r>
              <a:rPr lang="en-US" altLang="ko-KR" dirty="0"/>
              <a:t>2</a:t>
            </a:r>
            <a:r>
              <a:rPr lang="ko-KR" altLang="en-US" dirty="0"/>
              <a:t>가지</a:t>
            </a:r>
            <a:r>
              <a:rPr lang="en-US" altLang="ko-KR" dirty="0"/>
              <a:t>: 1)</a:t>
            </a:r>
            <a:r>
              <a:rPr lang="ko-KR" altLang="en-US" dirty="0"/>
              <a:t>공유 메모리</a:t>
            </a:r>
            <a:r>
              <a:rPr lang="en-US" altLang="ko-KR" dirty="0"/>
              <a:t>, 2)</a:t>
            </a:r>
            <a:r>
              <a:rPr lang="ko-KR" altLang="en-US" dirty="0"/>
              <a:t>메시지 큐 </a:t>
            </a:r>
            <a:r>
              <a:rPr lang="en-US" altLang="ko-KR" dirty="0"/>
              <a:t>3)</a:t>
            </a:r>
            <a:r>
              <a:rPr lang="ko-KR" altLang="en-US" dirty="0"/>
              <a:t>메시지 전달 </a:t>
            </a:r>
            <a:r>
              <a:rPr lang="en-US" altLang="ko-KR" dirty="0"/>
              <a:t>4)</a:t>
            </a:r>
            <a:r>
              <a:rPr lang="ko-KR" altLang="en-US" dirty="0"/>
              <a:t>그 외 여러가지</a:t>
            </a:r>
            <a:r>
              <a:rPr lang="en-US" altLang="ko-KR" dirty="0"/>
              <a:t> 	</a:t>
            </a:r>
          </a:p>
          <a:p>
            <a:pPr>
              <a:lnSpc>
                <a:spcPct val="150000"/>
              </a:lnSpc>
            </a:pPr>
            <a:endParaRPr lang="en-US" altLang="ko-KR" dirty="0"/>
          </a:p>
          <a:p>
            <a:pPr>
              <a:lnSpc>
                <a:spcPct val="150000"/>
              </a:lnSpc>
            </a:pPr>
            <a:endParaRPr lang="en-US" altLang="ko-KR" dirty="0"/>
          </a:p>
          <a:p>
            <a:endParaRPr lang="ko-KR" altLang="en-US" dirty="0"/>
          </a:p>
        </p:txBody>
      </p:sp>
    </p:spTree>
    <p:extLst>
      <p:ext uri="{BB962C8B-B14F-4D97-AF65-F5344CB8AC3E}">
        <p14:creationId xmlns:p14="http://schemas.microsoft.com/office/powerpoint/2010/main" val="17822388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73E852-0127-F58D-1DCE-9BDE46EE12CA}"/>
              </a:ext>
            </a:extLst>
          </p:cNvPr>
          <p:cNvSpPr>
            <a:spLocks noGrp="1"/>
          </p:cNvSpPr>
          <p:nvPr>
            <p:ph type="title"/>
          </p:nvPr>
        </p:nvSpPr>
        <p:spPr/>
        <p:txBody>
          <a:bodyPr/>
          <a:lstStyle/>
          <a:p>
            <a:pPr algn="ctr"/>
            <a:r>
              <a:rPr lang="ko-KR" altLang="en-US" dirty="0"/>
              <a:t>프로세스 간 의사소통</a:t>
            </a:r>
            <a:r>
              <a:rPr lang="en-US" altLang="ko-KR" dirty="0"/>
              <a:t>(IPC)</a:t>
            </a:r>
            <a:endParaRPr lang="ko-KR" altLang="en-US" dirty="0"/>
          </a:p>
        </p:txBody>
      </p:sp>
      <p:sp>
        <p:nvSpPr>
          <p:cNvPr id="5" name="TextBox 4">
            <a:extLst>
              <a:ext uri="{FF2B5EF4-FFF2-40B4-BE49-F238E27FC236}">
                <a16:creationId xmlns:a16="http://schemas.microsoft.com/office/drawing/2014/main" id="{C74785F4-36D8-C974-4C25-3498CD708C0B}"/>
              </a:ext>
            </a:extLst>
          </p:cNvPr>
          <p:cNvSpPr txBox="1"/>
          <p:nvPr/>
        </p:nvSpPr>
        <p:spPr>
          <a:xfrm>
            <a:off x="452582" y="1690688"/>
            <a:ext cx="11249891" cy="2947282"/>
          </a:xfrm>
          <a:prstGeom prst="rect">
            <a:avLst/>
          </a:prstGeom>
          <a:noFill/>
        </p:spPr>
        <p:txBody>
          <a:bodyPr wrap="square" rtlCol="0">
            <a:spAutoFit/>
          </a:bodyPr>
          <a:lstStyle/>
          <a:p>
            <a:pPr>
              <a:lnSpc>
                <a:spcPct val="150000"/>
              </a:lnSpc>
            </a:pPr>
            <a:r>
              <a:rPr lang="en-US" altLang="ko-KR" dirty="0"/>
              <a:t>1)</a:t>
            </a:r>
            <a:r>
              <a:rPr lang="ko-KR" altLang="en-US" dirty="0"/>
              <a:t>공유 메모리</a:t>
            </a:r>
            <a:r>
              <a:rPr lang="en-US" altLang="ko-KR" dirty="0"/>
              <a:t>: </a:t>
            </a:r>
            <a:r>
              <a:rPr lang="ko-KR" altLang="en-US" dirty="0"/>
              <a:t>커널이 여러 프로세스가 서로 메모리 영역을 공유하여 같이 쓸 수 있게 하는 방법</a:t>
            </a:r>
            <a:r>
              <a:rPr lang="en-US" altLang="ko-KR" dirty="0"/>
              <a:t>. </a:t>
            </a:r>
            <a:r>
              <a:rPr lang="ko-KR" altLang="en-US" dirty="0"/>
              <a:t>따라서 한 프로세스가 그 영역에서 한 일이 공유하고 있는 다른 프로세스에게도 알려짐</a:t>
            </a:r>
            <a:r>
              <a:rPr lang="en-US" altLang="ko-KR" dirty="0"/>
              <a:t>.</a:t>
            </a:r>
          </a:p>
          <a:p>
            <a:pPr>
              <a:lnSpc>
                <a:spcPct val="150000"/>
              </a:lnSpc>
            </a:pPr>
            <a:endParaRPr lang="en-US" altLang="ko-KR" dirty="0"/>
          </a:p>
          <a:p>
            <a:pPr>
              <a:lnSpc>
                <a:spcPct val="150000"/>
              </a:lnSpc>
            </a:pPr>
            <a:r>
              <a:rPr lang="en-US" altLang="ko-KR" dirty="0"/>
              <a:t>2)</a:t>
            </a:r>
            <a:r>
              <a:rPr lang="ko-KR" altLang="en-US" dirty="0"/>
              <a:t>메시지 전달</a:t>
            </a:r>
            <a:r>
              <a:rPr lang="en-US" altLang="ko-KR" dirty="0"/>
              <a:t>(message passing): </a:t>
            </a:r>
            <a:r>
              <a:rPr lang="ko-KR" altLang="en-US" dirty="0"/>
              <a:t>커널을 이용해 여러 프로세스가 서로 메시지를 주고받는 방법</a:t>
            </a:r>
            <a:r>
              <a:rPr lang="en-US" altLang="ko-KR" dirty="0"/>
              <a:t>. </a:t>
            </a:r>
            <a:r>
              <a:rPr lang="ko-KR" altLang="en-US" dirty="0"/>
              <a:t>시스템 콜이 사용된다</a:t>
            </a:r>
            <a:r>
              <a:rPr lang="en-US" altLang="ko-KR" dirty="0"/>
              <a:t>. </a:t>
            </a:r>
          </a:p>
          <a:p>
            <a:pPr>
              <a:lnSpc>
                <a:spcPct val="150000"/>
              </a:lnSpc>
            </a:pPr>
            <a:endParaRPr lang="en-US" altLang="ko-KR" dirty="0"/>
          </a:p>
          <a:p>
            <a:pPr>
              <a:lnSpc>
                <a:spcPct val="150000"/>
              </a:lnSpc>
            </a:pPr>
            <a:r>
              <a:rPr lang="en-US" altLang="ko-KR" dirty="0"/>
              <a:t>3)</a:t>
            </a:r>
            <a:r>
              <a:rPr lang="ko-KR" altLang="en-US" dirty="0"/>
              <a:t>메시지 큐</a:t>
            </a:r>
            <a:r>
              <a:rPr lang="en-US" altLang="ko-KR" dirty="0"/>
              <a:t>: </a:t>
            </a:r>
            <a:r>
              <a:rPr lang="ko-KR" altLang="en-US" dirty="0"/>
              <a:t>큐</a:t>
            </a:r>
            <a:r>
              <a:rPr lang="en-US" altLang="ko-KR" dirty="0"/>
              <a:t>(Queue)</a:t>
            </a:r>
            <a:r>
              <a:rPr lang="ko-KR" altLang="en-US" dirty="0"/>
              <a:t>를 이용하여 여러 프로세스가 서로 메시지</a:t>
            </a:r>
            <a:r>
              <a:rPr lang="en-US" altLang="ko-KR" dirty="0"/>
              <a:t>(</a:t>
            </a:r>
            <a:r>
              <a:rPr lang="ko-KR" altLang="en-US" dirty="0"/>
              <a:t>데이터</a:t>
            </a:r>
            <a:r>
              <a:rPr lang="en-US" altLang="ko-KR" dirty="0"/>
              <a:t>)</a:t>
            </a:r>
            <a:r>
              <a:rPr lang="ko-KR" altLang="en-US" dirty="0"/>
              <a:t>를 주고받는 통신 방법 </a:t>
            </a:r>
          </a:p>
        </p:txBody>
      </p:sp>
    </p:spTree>
    <p:extLst>
      <p:ext uri="{BB962C8B-B14F-4D97-AF65-F5344CB8AC3E}">
        <p14:creationId xmlns:p14="http://schemas.microsoft.com/office/powerpoint/2010/main" val="25523734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2386185-CECA-FE67-3A6D-151DBC4FE8BB}"/>
              </a:ext>
            </a:extLst>
          </p:cNvPr>
          <p:cNvSpPr>
            <a:spLocks noGrp="1"/>
          </p:cNvSpPr>
          <p:nvPr>
            <p:ph type="title"/>
          </p:nvPr>
        </p:nvSpPr>
        <p:spPr/>
        <p:txBody>
          <a:bodyPr/>
          <a:lstStyle/>
          <a:p>
            <a:pPr algn="ctr"/>
            <a:r>
              <a:rPr lang="en-US" altLang="ko-KR" dirty="0"/>
              <a:t>Race Condition(</a:t>
            </a:r>
            <a:r>
              <a:rPr lang="ko-KR" altLang="en-US" dirty="0"/>
              <a:t>경쟁 상태</a:t>
            </a:r>
            <a:r>
              <a:rPr lang="en-US" altLang="ko-KR" dirty="0"/>
              <a:t>)</a:t>
            </a:r>
            <a:endParaRPr lang="ko-KR" altLang="en-US" dirty="0"/>
          </a:p>
        </p:txBody>
      </p:sp>
      <p:sp>
        <p:nvSpPr>
          <p:cNvPr id="4" name="TextBox 3">
            <a:extLst>
              <a:ext uri="{FF2B5EF4-FFF2-40B4-BE49-F238E27FC236}">
                <a16:creationId xmlns:a16="http://schemas.microsoft.com/office/drawing/2014/main" id="{167C7B74-2872-4517-2906-254C00B14B91}"/>
              </a:ext>
            </a:extLst>
          </p:cNvPr>
          <p:cNvSpPr txBox="1"/>
          <p:nvPr/>
        </p:nvSpPr>
        <p:spPr>
          <a:xfrm>
            <a:off x="332509" y="1902691"/>
            <a:ext cx="11388436" cy="4247317"/>
          </a:xfrm>
          <a:prstGeom prst="rect">
            <a:avLst/>
          </a:prstGeom>
          <a:noFill/>
        </p:spPr>
        <p:txBody>
          <a:bodyPr wrap="square" rtlCol="0">
            <a:spAutoFit/>
          </a:bodyPr>
          <a:lstStyle/>
          <a:p>
            <a:r>
              <a:rPr lang="ko-KR" altLang="en-US" dirty="0"/>
              <a:t>정의</a:t>
            </a:r>
            <a:r>
              <a:rPr lang="en-US" altLang="ko-KR" dirty="0"/>
              <a:t>: </a:t>
            </a:r>
            <a:r>
              <a:rPr lang="ko-KR" altLang="en-US" dirty="0"/>
              <a:t>여러 프로세스가 하나의 공유 자원을 쓰려고 서로 경쟁하는 상태</a:t>
            </a:r>
            <a:endParaRPr lang="en-US" altLang="ko-KR" dirty="0"/>
          </a:p>
          <a:p>
            <a:r>
              <a:rPr lang="ko-KR" altLang="en-US" dirty="0"/>
              <a:t>이 수업에서는 </a:t>
            </a:r>
            <a:r>
              <a:rPr lang="en-US" altLang="ko-KR" dirty="0"/>
              <a:t>fork</a:t>
            </a:r>
            <a:r>
              <a:rPr lang="ko-KR" altLang="en-US" dirty="0"/>
              <a:t>함수로 인해 생성된 </a:t>
            </a:r>
            <a:r>
              <a:rPr lang="en-US" altLang="ko-KR" dirty="0" err="1"/>
              <a:t>PID</a:t>
            </a:r>
            <a:r>
              <a:rPr lang="ko-KR" altLang="en-US" dirty="0"/>
              <a:t>를 여러 자식 프로세스들이 차지하려고 할 때의 상황에 대해 공부한다</a:t>
            </a:r>
            <a:r>
              <a:rPr lang="en-US" altLang="ko-KR" dirty="0"/>
              <a:t>.</a:t>
            </a:r>
          </a:p>
          <a:p>
            <a:endParaRPr lang="en-US" altLang="ko-KR" dirty="0"/>
          </a:p>
          <a:p>
            <a:r>
              <a:rPr lang="en-US" altLang="ko-KR" dirty="0"/>
              <a:t>Race Condition</a:t>
            </a:r>
            <a:r>
              <a:rPr lang="ko-KR" altLang="en-US" dirty="0"/>
              <a:t>의 해결 방법</a:t>
            </a:r>
            <a:r>
              <a:rPr lang="en-US" altLang="ko-KR" dirty="0"/>
              <a:t>: </a:t>
            </a:r>
            <a:r>
              <a:rPr lang="ko-KR" altLang="en-US" dirty="0"/>
              <a:t>동기화</a:t>
            </a:r>
            <a:r>
              <a:rPr lang="en-US" altLang="ko-KR" dirty="0"/>
              <a:t>(Synchronize), </a:t>
            </a:r>
            <a:r>
              <a:rPr lang="ko-KR" altLang="en-US" dirty="0"/>
              <a:t>동기화란</a:t>
            </a:r>
            <a:r>
              <a:rPr lang="en-US" altLang="ko-KR" dirty="0"/>
              <a:t>, </a:t>
            </a:r>
            <a:r>
              <a:rPr lang="ko-KR" altLang="en-US" dirty="0"/>
              <a:t>자원 사용 순서를 정해 주는 것</a:t>
            </a:r>
            <a:r>
              <a:rPr lang="en-US" altLang="ko-KR" dirty="0"/>
              <a:t>. </a:t>
            </a:r>
            <a:r>
              <a:rPr lang="ko-KR" altLang="en-US" dirty="0"/>
              <a:t>자세히 말해</a:t>
            </a:r>
            <a:r>
              <a:rPr lang="en-US" altLang="ko-KR" dirty="0"/>
              <a:t>, </a:t>
            </a:r>
            <a:r>
              <a:rPr lang="ko-KR" altLang="en-US" dirty="0"/>
              <a:t>누가 먼저 </a:t>
            </a:r>
            <a:r>
              <a:rPr lang="en-US" altLang="ko-KR" dirty="0"/>
              <a:t>Critical Section(</a:t>
            </a:r>
            <a:r>
              <a:rPr lang="ko-KR" altLang="en-US" dirty="0"/>
              <a:t>임계 구역</a:t>
            </a:r>
            <a:r>
              <a:rPr lang="en-US" altLang="ko-KR" dirty="0"/>
              <a:t>)</a:t>
            </a:r>
            <a:r>
              <a:rPr lang="ko-KR" altLang="en-US" dirty="0"/>
              <a:t>에 진입하는 지를 정해준다</a:t>
            </a:r>
            <a:r>
              <a:rPr lang="en-US" altLang="ko-KR" dirty="0"/>
              <a:t>. </a:t>
            </a:r>
            <a:r>
              <a:rPr lang="ko-KR" altLang="en-US" dirty="0"/>
              <a:t>자원 다 쓴 프로세스는 바로 그 구역에서 나올 것</a:t>
            </a:r>
            <a:r>
              <a:rPr lang="en-US" altLang="ko-KR" dirty="0"/>
              <a:t>.</a:t>
            </a:r>
          </a:p>
          <a:p>
            <a:endParaRPr lang="en-US" altLang="ko-KR" dirty="0"/>
          </a:p>
          <a:p>
            <a:r>
              <a:rPr lang="en-US" altLang="ko-KR" dirty="0"/>
              <a:t>Critical Section: </a:t>
            </a:r>
            <a:r>
              <a:rPr lang="ko-KR" altLang="en-US" dirty="0"/>
              <a:t>공유 자원 사용에 관한 코드 부분</a:t>
            </a:r>
            <a:endParaRPr lang="en-US" altLang="ko-KR" dirty="0"/>
          </a:p>
          <a:p>
            <a:endParaRPr lang="en-US" altLang="ko-KR" dirty="0"/>
          </a:p>
          <a:p>
            <a:r>
              <a:rPr lang="en-US" altLang="ko-KR" dirty="0"/>
              <a:t>Entry Section : </a:t>
            </a:r>
            <a:r>
              <a:rPr lang="ko-KR" altLang="en-US" dirty="0"/>
              <a:t>임계 영역에 대한 진입 요청을 하는 부분</a:t>
            </a:r>
            <a:endParaRPr lang="en-US" altLang="ko-KR" dirty="0"/>
          </a:p>
          <a:p>
            <a:endParaRPr lang="en-US" altLang="ko-KR" dirty="0"/>
          </a:p>
          <a:p>
            <a:r>
              <a:rPr lang="en-US" altLang="ko-KR" dirty="0"/>
              <a:t>Exit Section : </a:t>
            </a:r>
            <a:r>
              <a:rPr lang="ko-KR" altLang="en-US" dirty="0"/>
              <a:t>공유 자원을 다 썼다는 것을 알려주는 부분</a:t>
            </a:r>
            <a:endParaRPr lang="en-US" altLang="ko-KR" dirty="0"/>
          </a:p>
          <a:p>
            <a:endParaRPr lang="en-US" altLang="ko-KR" dirty="0"/>
          </a:p>
          <a:p>
            <a:r>
              <a:rPr lang="en-US" altLang="ko-KR" dirty="0"/>
              <a:t>**Entry Section, Exit Section, Critical Section</a:t>
            </a:r>
            <a:r>
              <a:rPr lang="ko-KR" altLang="en-US" dirty="0"/>
              <a:t>은</a:t>
            </a:r>
            <a:r>
              <a:rPr lang="en-US" altLang="ko-KR" dirty="0"/>
              <a:t>, </a:t>
            </a:r>
            <a:r>
              <a:rPr lang="ko-KR" altLang="en-US" dirty="0"/>
              <a:t>이런 역할을 하는 어떤 코드라고 일단은 외우자</a:t>
            </a:r>
            <a:r>
              <a:rPr lang="en-US" altLang="ko-KR" dirty="0"/>
              <a:t> </a:t>
            </a:r>
            <a:r>
              <a:rPr lang="ko-KR" altLang="en-US" dirty="0"/>
              <a:t> </a:t>
            </a:r>
          </a:p>
        </p:txBody>
      </p:sp>
    </p:spTree>
    <p:extLst>
      <p:ext uri="{BB962C8B-B14F-4D97-AF65-F5344CB8AC3E}">
        <p14:creationId xmlns:p14="http://schemas.microsoft.com/office/powerpoint/2010/main" val="23112261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9293722-5A5B-4AA4-0407-649BC2815A7B}"/>
              </a:ext>
            </a:extLst>
          </p:cNvPr>
          <p:cNvSpPr>
            <a:spLocks noGrp="1"/>
          </p:cNvSpPr>
          <p:nvPr>
            <p:ph type="title"/>
          </p:nvPr>
        </p:nvSpPr>
        <p:spPr/>
        <p:txBody>
          <a:bodyPr/>
          <a:lstStyle/>
          <a:p>
            <a:pPr algn="ctr"/>
            <a:r>
              <a:rPr lang="en-US" altLang="ko-KR" dirty="0"/>
              <a:t>Race Condition (</a:t>
            </a:r>
            <a:r>
              <a:rPr lang="ko-KR" altLang="en-US" dirty="0"/>
              <a:t>경쟁 상태</a:t>
            </a:r>
            <a:r>
              <a:rPr lang="en-US" altLang="ko-KR" dirty="0"/>
              <a:t>)</a:t>
            </a:r>
            <a:endParaRPr lang="ko-KR" altLang="en-US" dirty="0"/>
          </a:p>
        </p:txBody>
      </p:sp>
      <p:sp>
        <p:nvSpPr>
          <p:cNvPr id="4" name="TextBox 3">
            <a:extLst>
              <a:ext uri="{FF2B5EF4-FFF2-40B4-BE49-F238E27FC236}">
                <a16:creationId xmlns:a16="http://schemas.microsoft.com/office/drawing/2014/main" id="{EE777842-58FF-FEFD-BD02-7E3D62B9572B}"/>
              </a:ext>
            </a:extLst>
          </p:cNvPr>
          <p:cNvSpPr txBox="1"/>
          <p:nvPr/>
        </p:nvSpPr>
        <p:spPr>
          <a:xfrm>
            <a:off x="350982" y="1690688"/>
            <a:ext cx="11296073" cy="2531783"/>
          </a:xfrm>
          <a:prstGeom prst="rect">
            <a:avLst/>
          </a:prstGeom>
          <a:noFill/>
        </p:spPr>
        <p:txBody>
          <a:bodyPr wrap="square" rtlCol="0">
            <a:spAutoFit/>
          </a:bodyPr>
          <a:lstStyle/>
          <a:p>
            <a:pPr>
              <a:lnSpc>
                <a:spcPct val="150000"/>
              </a:lnSpc>
            </a:pPr>
            <a:r>
              <a:rPr lang="ko-KR" altLang="en-US" dirty="0"/>
              <a:t>공유 자원에 대한 여러 프로세스의 읽기 활동</a:t>
            </a:r>
            <a:r>
              <a:rPr lang="en-US" altLang="ko-KR" dirty="0"/>
              <a:t>:</a:t>
            </a:r>
          </a:p>
          <a:p>
            <a:pPr>
              <a:lnSpc>
                <a:spcPct val="150000"/>
              </a:lnSpc>
            </a:pPr>
            <a:r>
              <a:rPr lang="ko-KR" altLang="en-US" dirty="0"/>
              <a:t>자원을 읽는 활동에 대해서는</a:t>
            </a:r>
            <a:r>
              <a:rPr lang="en-US" altLang="ko-KR" dirty="0"/>
              <a:t>, </a:t>
            </a:r>
            <a:r>
              <a:rPr lang="ko-KR" altLang="en-US" dirty="0"/>
              <a:t>여러 프로세스가 동시에 해도 된다</a:t>
            </a:r>
            <a:r>
              <a:rPr lang="en-US" altLang="ko-KR" dirty="0"/>
              <a:t>.</a:t>
            </a:r>
          </a:p>
          <a:p>
            <a:pPr>
              <a:lnSpc>
                <a:spcPct val="150000"/>
              </a:lnSpc>
            </a:pPr>
            <a:endParaRPr lang="en-US" altLang="ko-KR" dirty="0"/>
          </a:p>
          <a:p>
            <a:pPr>
              <a:lnSpc>
                <a:spcPct val="150000"/>
              </a:lnSpc>
            </a:pPr>
            <a:r>
              <a:rPr lang="ko-KR" altLang="en-US" dirty="0"/>
              <a:t>공유 자원에 대한 여러 프로세스의 쓰기 및 수정 활동</a:t>
            </a:r>
            <a:r>
              <a:rPr lang="en-US" altLang="ko-KR" dirty="0"/>
              <a:t>:</a:t>
            </a:r>
          </a:p>
          <a:p>
            <a:pPr>
              <a:lnSpc>
                <a:spcPct val="150000"/>
              </a:lnSpc>
            </a:pPr>
            <a:r>
              <a:rPr lang="ko-KR" altLang="en-US" dirty="0"/>
              <a:t>자원에 무언가를 쓰고 수정하는 활동에 대해서는</a:t>
            </a:r>
            <a:r>
              <a:rPr lang="en-US" altLang="ko-KR" dirty="0"/>
              <a:t>, </a:t>
            </a:r>
            <a:r>
              <a:rPr lang="ko-KR" altLang="en-US" dirty="0"/>
              <a:t>여러 프로세스가 반드시 차례를 지켜야 한다</a:t>
            </a:r>
            <a:r>
              <a:rPr lang="en-US" altLang="ko-KR" dirty="0"/>
              <a:t>. </a:t>
            </a:r>
            <a:r>
              <a:rPr lang="ko-KR" altLang="en-US" dirty="0"/>
              <a:t>동시에 하거나 알맞은 순서에 따라 하지 않으면 시스템에 손상을 끼칠 수 있다</a:t>
            </a:r>
            <a:r>
              <a:rPr lang="en-US" altLang="ko-KR" dirty="0"/>
              <a:t>. </a:t>
            </a:r>
            <a:r>
              <a:rPr lang="ko-KR" altLang="en-US" dirty="0"/>
              <a:t> </a:t>
            </a:r>
          </a:p>
        </p:txBody>
      </p:sp>
    </p:spTree>
    <p:extLst>
      <p:ext uri="{BB962C8B-B14F-4D97-AF65-F5344CB8AC3E}">
        <p14:creationId xmlns:p14="http://schemas.microsoft.com/office/powerpoint/2010/main" val="467711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EBCD8C-12DD-8083-76B1-0FA85F8EE8B2}"/>
              </a:ext>
            </a:extLst>
          </p:cNvPr>
          <p:cNvSpPr>
            <a:spLocks noGrp="1"/>
          </p:cNvSpPr>
          <p:nvPr>
            <p:ph type="title"/>
          </p:nvPr>
        </p:nvSpPr>
        <p:spPr>
          <a:xfrm>
            <a:off x="838200" y="80415"/>
            <a:ext cx="10515600" cy="1325563"/>
          </a:xfrm>
        </p:spPr>
        <p:txBody>
          <a:bodyPr/>
          <a:lstStyle/>
          <a:p>
            <a:pPr algn="ctr"/>
            <a:r>
              <a:rPr lang="en-US" altLang="ko-KR" dirty="0"/>
              <a:t>Race Condition (</a:t>
            </a:r>
            <a:r>
              <a:rPr lang="ko-KR" altLang="en-US" dirty="0"/>
              <a:t>경쟁 상태</a:t>
            </a:r>
            <a:r>
              <a:rPr lang="en-US" altLang="ko-KR" dirty="0"/>
              <a:t>)</a:t>
            </a:r>
            <a:endParaRPr lang="ko-KR" altLang="en-US" dirty="0"/>
          </a:p>
        </p:txBody>
      </p:sp>
      <p:sp>
        <p:nvSpPr>
          <p:cNvPr id="4" name="TextBox 3">
            <a:extLst>
              <a:ext uri="{FF2B5EF4-FFF2-40B4-BE49-F238E27FC236}">
                <a16:creationId xmlns:a16="http://schemas.microsoft.com/office/drawing/2014/main" id="{03A3D234-8E0C-95B2-B70A-59390D68A9EA}"/>
              </a:ext>
            </a:extLst>
          </p:cNvPr>
          <p:cNvSpPr txBox="1"/>
          <p:nvPr/>
        </p:nvSpPr>
        <p:spPr>
          <a:xfrm>
            <a:off x="480291" y="1505528"/>
            <a:ext cx="11526982" cy="5024773"/>
          </a:xfrm>
          <a:prstGeom prst="rect">
            <a:avLst/>
          </a:prstGeom>
          <a:noFill/>
        </p:spPr>
        <p:txBody>
          <a:bodyPr wrap="square" rtlCol="0">
            <a:spAutoFit/>
          </a:bodyPr>
          <a:lstStyle/>
          <a:p>
            <a:pPr>
              <a:lnSpc>
                <a:spcPct val="150000"/>
              </a:lnSpc>
            </a:pPr>
            <a:r>
              <a:rPr lang="en-US" altLang="ko-KR" dirty="0"/>
              <a:t>*</a:t>
            </a:r>
            <a:r>
              <a:rPr lang="ko-KR" altLang="en-US" dirty="0"/>
              <a:t>몇 개의 프로세스가 공유 자원을 차지하려 하는 지 따지는 것도 중요</a:t>
            </a:r>
            <a:r>
              <a:rPr lang="en-US" altLang="ko-KR" dirty="0"/>
              <a:t>.</a:t>
            </a:r>
          </a:p>
          <a:p>
            <a:pPr>
              <a:lnSpc>
                <a:spcPct val="150000"/>
              </a:lnSpc>
            </a:pPr>
            <a:r>
              <a:rPr lang="en-US" altLang="ko-KR" dirty="0"/>
              <a:t>*mutex(mutual exception) : </a:t>
            </a:r>
            <a:r>
              <a:rPr lang="ko-KR" altLang="en-US" dirty="0"/>
              <a:t>다른 프로세스가 진입하는 걸 막아주는 동기화</a:t>
            </a:r>
            <a:r>
              <a:rPr lang="en-US" altLang="ko-KR" dirty="0"/>
              <a:t>(Synchronize) </a:t>
            </a:r>
            <a:r>
              <a:rPr lang="ko-KR" altLang="en-US" dirty="0"/>
              <a:t>객체 형식의 도구</a:t>
            </a:r>
            <a:r>
              <a:rPr lang="en-US" altLang="ko-KR" dirty="0"/>
              <a:t> </a:t>
            </a:r>
          </a:p>
          <a:p>
            <a:pPr>
              <a:lnSpc>
                <a:spcPct val="150000"/>
              </a:lnSpc>
            </a:pPr>
            <a:endParaRPr lang="en-US" altLang="ko-KR" dirty="0"/>
          </a:p>
          <a:p>
            <a:pPr>
              <a:lnSpc>
                <a:spcPct val="150000"/>
              </a:lnSpc>
            </a:pPr>
            <a:r>
              <a:rPr lang="ko-KR" altLang="en-US" b="1" dirty="0"/>
              <a:t>프로세스 </a:t>
            </a:r>
            <a:r>
              <a:rPr lang="en-US" altLang="ko-KR" b="1" dirty="0"/>
              <a:t>2</a:t>
            </a:r>
            <a:r>
              <a:rPr lang="ko-KR" altLang="en-US" b="1" dirty="0"/>
              <a:t>개의 </a:t>
            </a:r>
            <a:r>
              <a:rPr lang="en-US" altLang="ko-KR" b="1" dirty="0"/>
              <a:t>Race Condition</a:t>
            </a:r>
          </a:p>
          <a:p>
            <a:pPr>
              <a:lnSpc>
                <a:spcPct val="150000"/>
              </a:lnSpc>
            </a:pPr>
            <a:r>
              <a:rPr lang="ko-KR" altLang="en-US" dirty="0"/>
              <a:t>프로세스가 </a:t>
            </a:r>
            <a:r>
              <a:rPr lang="en-US" altLang="ko-KR" dirty="0"/>
              <a:t>Acquire </a:t>
            </a:r>
            <a:r>
              <a:rPr lang="ko-KR" altLang="en-US" dirty="0"/>
              <a:t>함수 호출</a:t>
            </a:r>
            <a:r>
              <a:rPr lang="en-US" altLang="ko-KR" dirty="0"/>
              <a:t>-&gt;mutex </a:t>
            </a:r>
            <a:r>
              <a:rPr lang="ko-KR" altLang="en-US" dirty="0"/>
              <a:t>획득</a:t>
            </a:r>
            <a:r>
              <a:rPr lang="en-US" altLang="ko-KR" dirty="0"/>
              <a:t>[</a:t>
            </a:r>
            <a:r>
              <a:rPr lang="ko-KR" altLang="en-US" dirty="0"/>
              <a:t>즉</a:t>
            </a:r>
            <a:r>
              <a:rPr lang="en-US" altLang="ko-KR" dirty="0"/>
              <a:t>, entry section </a:t>
            </a:r>
            <a:r>
              <a:rPr lang="ko-KR" altLang="en-US" dirty="0"/>
              <a:t>구현</a:t>
            </a:r>
            <a:r>
              <a:rPr lang="en-US" altLang="ko-KR" dirty="0"/>
              <a:t>] -&gt;Critical Section</a:t>
            </a:r>
            <a:r>
              <a:rPr lang="ko-KR" altLang="en-US" dirty="0"/>
              <a:t>으로 진입</a:t>
            </a:r>
            <a:endParaRPr lang="en-US" altLang="ko-KR" dirty="0"/>
          </a:p>
          <a:p>
            <a:pPr>
              <a:lnSpc>
                <a:spcPct val="150000"/>
              </a:lnSpc>
            </a:pPr>
            <a:r>
              <a:rPr lang="en-US" altLang="ko-KR" dirty="0"/>
              <a:t>(</a:t>
            </a:r>
            <a:r>
              <a:rPr lang="ko-KR" altLang="en-US" dirty="0"/>
              <a:t>이런 경우</a:t>
            </a:r>
            <a:r>
              <a:rPr lang="en-US" altLang="ko-KR" dirty="0"/>
              <a:t>, </a:t>
            </a:r>
            <a:r>
              <a:rPr lang="ko-KR" altLang="en-US" dirty="0"/>
              <a:t>다른 프로세스가 </a:t>
            </a:r>
            <a:r>
              <a:rPr lang="en-US" altLang="ko-KR" dirty="0"/>
              <a:t>Critical Section</a:t>
            </a:r>
            <a:r>
              <a:rPr lang="ko-KR" altLang="en-US" dirty="0"/>
              <a:t>으로 진입하려 해도 </a:t>
            </a:r>
            <a:r>
              <a:rPr lang="en-US" altLang="ko-KR" dirty="0"/>
              <a:t>mutex</a:t>
            </a:r>
            <a:r>
              <a:rPr lang="ko-KR" altLang="en-US" dirty="0"/>
              <a:t>가 없어서 못함</a:t>
            </a:r>
            <a:r>
              <a:rPr lang="en-US" altLang="ko-KR" dirty="0"/>
              <a:t>)</a:t>
            </a:r>
          </a:p>
          <a:p>
            <a:pPr>
              <a:lnSpc>
                <a:spcPct val="150000"/>
              </a:lnSpc>
            </a:pPr>
            <a:r>
              <a:rPr lang="en-US" altLang="ko-KR" dirty="0"/>
              <a:t>-&gt;release </a:t>
            </a:r>
            <a:r>
              <a:rPr lang="ko-KR" altLang="en-US" dirty="0"/>
              <a:t>함수 호출</a:t>
            </a:r>
            <a:r>
              <a:rPr lang="en-US" altLang="ko-KR" dirty="0"/>
              <a:t>-&gt;exit section </a:t>
            </a:r>
            <a:r>
              <a:rPr lang="ko-KR" altLang="en-US" dirty="0"/>
              <a:t>구현</a:t>
            </a:r>
            <a:r>
              <a:rPr lang="en-US" altLang="ko-KR" dirty="0"/>
              <a:t>(</a:t>
            </a:r>
            <a:r>
              <a:rPr lang="ko-KR" altLang="en-US" dirty="0"/>
              <a:t>실행</a:t>
            </a:r>
            <a:r>
              <a:rPr lang="en-US" altLang="ko-KR" dirty="0"/>
              <a:t>) -&gt; mutex </a:t>
            </a:r>
            <a:r>
              <a:rPr lang="ko-KR" altLang="en-US" dirty="0"/>
              <a:t>반납</a:t>
            </a:r>
            <a:endParaRPr lang="en-US" altLang="ko-KR" dirty="0"/>
          </a:p>
          <a:p>
            <a:pPr>
              <a:lnSpc>
                <a:spcPct val="150000"/>
              </a:lnSpc>
            </a:pPr>
            <a:endParaRPr lang="en-US" altLang="ko-KR" b="1" dirty="0"/>
          </a:p>
          <a:p>
            <a:pPr>
              <a:lnSpc>
                <a:spcPct val="150000"/>
              </a:lnSpc>
            </a:pPr>
            <a:r>
              <a:rPr lang="ko-KR" altLang="en-US" b="1" dirty="0"/>
              <a:t>프로세스 </a:t>
            </a:r>
            <a:r>
              <a:rPr lang="en-US" altLang="ko-KR" b="1" dirty="0"/>
              <a:t>3</a:t>
            </a:r>
            <a:r>
              <a:rPr lang="ko-KR" altLang="en-US" b="1" dirty="0"/>
              <a:t>개의 </a:t>
            </a:r>
            <a:r>
              <a:rPr lang="en-US" altLang="ko-KR" b="1" dirty="0"/>
              <a:t>Race Condition</a:t>
            </a:r>
          </a:p>
          <a:p>
            <a:pPr>
              <a:lnSpc>
                <a:spcPct val="150000"/>
              </a:lnSpc>
            </a:pPr>
            <a:r>
              <a:rPr lang="ko-KR" altLang="en-US" dirty="0"/>
              <a:t>위와 거의 비슷하지만</a:t>
            </a:r>
            <a:r>
              <a:rPr lang="en-US" altLang="ko-KR" dirty="0"/>
              <a:t>, </a:t>
            </a:r>
            <a:r>
              <a:rPr lang="ko-KR" altLang="en-US" dirty="0"/>
              <a:t>동시에 </a:t>
            </a:r>
            <a:r>
              <a:rPr lang="en-US" altLang="ko-KR" dirty="0"/>
              <a:t>3</a:t>
            </a:r>
            <a:r>
              <a:rPr lang="ko-KR" altLang="en-US" dirty="0"/>
              <a:t>개의 프로세스를 임계 영역에 진입할 수 있게 할 수 있다</a:t>
            </a:r>
            <a:r>
              <a:rPr lang="en-US" altLang="ko-KR" dirty="0"/>
              <a:t>. </a:t>
            </a:r>
          </a:p>
          <a:p>
            <a:pPr>
              <a:lnSpc>
                <a:spcPct val="150000"/>
              </a:lnSpc>
            </a:pPr>
            <a:r>
              <a:rPr lang="ko-KR" altLang="en-US" dirty="0"/>
              <a:t>이 상황에서 </a:t>
            </a:r>
            <a:r>
              <a:rPr lang="en-US" altLang="ko-KR" dirty="0"/>
              <a:t>mutex</a:t>
            </a:r>
            <a:r>
              <a:rPr lang="ko-KR" altLang="en-US" dirty="0"/>
              <a:t>와 같은 역할</a:t>
            </a:r>
            <a:r>
              <a:rPr lang="en-US" altLang="ko-KR" dirty="0"/>
              <a:t>(</a:t>
            </a:r>
            <a:r>
              <a:rPr lang="ko-KR" altLang="en-US" dirty="0"/>
              <a:t>하나만 진입가능</a:t>
            </a:r>
            <a:r>
              <a:rPr lang="en-US" altLang="ko-KR" dirty="0"/>
              <a:t>)</a:t>
            </a:r>
            <a:r>
              <a:rPr lang="ko-KR" altLang="en-US" dirty="0"/>
              <a:t>을 하는 도구의 이름은</a:t>
            </a:r>
            <a:r>
              <a:rPr lang="en-US" altLang="ko-KR" dirty="0"/>
              <a:t>, Semaphore</a:t>
            </a:r>
            <a:r>
              <a:rPr lang="ko-KR" altLang="en-US" dirty="0"/>
              <a:t>이다</a:t>
            </a:r>
            <a:r>
              <a:rPr lang="en-US" altLang="ko-KR" dirty="0"/>
              <a:t>(</a:t>
            </a:r>
            <a:r>
              <a:rPr lang="ko-KR" altLang="en-US" dirty="0"/>
              <a:t>여러 프로세스가 들어오게 할 수 도 있다</a:t>
            </a:r>
            <a:r>
              <a:rPr lang="en-US" altLang="ko-KR" dirty="0"/>
              <a:t>.)</a:t>
            </a:r>
          </a:p>
        </p:txBody>
      </p:sp>
    </p:spTree>
    <p:extLst>
      <p:ext uri="{BB962C8B-B14F-4D97-AF65-F5344CB8AC3E}">
        <p14:creationId xmlns:p14="http://schemas.microsoft.com/office/powerpoint/2010/main" val="20976766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61E8C83-F0B5-21B7-0F5C-22E4CB7A81F3}"/>
              </a:ext>
            </a:extLst>
          </p:cNvPr>
          <p:cNvSpPr>
            <a:spLocks noGrp="1"/>
          </p:cNvSpPr>
          <p:nvPr>
            <p:ph type="title"/>
          </p:nvPr>
        </p:nvSpPr>
        <p:spPr/>
        <p:txBody>
          <a:bodyPr/>
          <a:lstStyle/>
          <a:p>
            <a:pPr algn="ctr"/>
            <a:r>
              <a:rPr lang="en-US" altLang="ko-KR" dirty="0"/>
              <a:t>Race Condition(</a:t>
            </a:r>
            <a:r>
              <a:rPr lang="ko-KR" altLang="en-US" dirty="0"/>
              <a:t>경쟁 상태</a:t>
            </a:r>
            <a:r>
              <a:rPr lang="en-US" altLang="ko-KR" dirty="0"/>
              <a:t>)</a:t>
            </a:r>
            <a:endParaRPr lang="ko-KR" altLang="en-US" dirty="0"/>
          </a:p>
        </p:txBody>
      </p:sp>
      <p:sp>
        <p:nvSpPr>
          <p:cNvPr id="4" name="TextBox 3">
            <a:extLst>
              <a:ext uri="{FF2B5EF4-FFF2-40B4-BE49-F238E27FC236}">
                <a16:creationId xmlns:a16="http://schemas.microsoft.com/office/drawing/2014/main" id="{5A597CB6-B643-1421-62F3-AEBFC8AE72E6}"/>
              </a:ext>
            </a:extLst>
          </p:cNvPr>
          <p:cNvSpPr txBox="1"/>
          <p:nvPr/>
        </p:nvSpPr>
        <p:spPr>
          <a:xfrm>
            <a:off x="424873" y="2447636"/>
            <a:ext cx="11342254" cy="1477328"/>
          </a:xfrm>
          <a:prstGeom prst="rect">
            <a:avLst/>
          </a:prstGeom>
          <a:noFill/>
        </p:spPr>
        <p:txBody>
          <a:bodyPr wrap="square" rtlCol="0">
            <a:spAutoFit/>
          </a:bodyPr>
          <a:lstStyle/>
          <a:p>
            <a:r>
              <a:rPr lang="en-US" altLang="ko-KR" dirty="0"/>
              <a:t>Mutex</a:t>
            </a:r>
            <a:r>
              <a:rPr lang="ko-KR" altLang="en-US" dirty="0"/>
              <a:t>의 핵심 작동 과정 </a:t>
            </a:r>
            <a:r>
              <a:rPr lang="en-US" altLang="ko-KR" dirty="0"/>
              <a:t>: </a:t>
            </a:r>
            <a:r>
              <a:rPr lang="ko-KR" altLang="en-US" dirty="0"/>
              <a:t>내부 </a:t>
            </a:r>
            <a:r>
              <a:rPr lang="ko-KR" altLang="en-US" dirty="0" err="1"/>
              <a:t>불리언</a:t>
            </a:r>
            <a:r>
              <a:rPr lang="ko-KR" altLang="en-US" dirty="0"/>
              <a:t> 변수를 이용해 </a:t>
            </a:r>
            <a:r>
              <a:rPr lang="en-US" altLang="ko-KR" dirty="0"/>
              <a:t>0, 1</a:t>
            </a:r>
            <a:r>
              <a:rPr lang="ko-KR" altLang="en-US" dirty="0"/>
              <a:t>의 상태로 진입 가능 및 불가능을 구현</a:t>
            </a:r>
            <a:endParaRPr lang="en-US" altLang="ko-KR" dirty="0"/>
          </a:p>
          <a:p>
            <a:endParaRPr lang="en-US" altLang="ko-KR" dirty="0"/>
          </a:p>
          <a:p>
            <a:r>
              <a:rPr lang="en-US" altLang="ko-KR" dirty="0"/>
              <a:t>Semaphore</a:t>
            </a:r>
            <a:r>
              <a:rPr lang="ko-KR" altLang="en-US" dirty="0"/>
              <a:t>를 코드로 구현한다면</a:t>
            </a:r>
            <a:r>
              <a:rPr lang="en-US" altLang="ko-KR" dirty="0"/>
              <a:t>: </a:t>
            </a:r>
            <a:r>
              <a:rPr lang="ko-KR" altLang="en-US" dirty="0" err="1"/>
              <a:t>불리언</a:t>
            </a:r>
            <a:r>
              <a:rPr lang="ko-KR" altLang="en-US" dirty="0"/>
              <a:t> 변수가 아닌 정수 변수로</a:t>
            </a:r>
            <a:r>
              <a:rPr lang="en-US" altLang="ko-KR" dirty="0"/>
              <a:t>, </a:t>
            </a:r>
            <a:r>
              <a:rPr lang="ko-KR" altLang="en-US" dirty="0"/>
              <a:t>진입 프로세스양 조절 가능</a:t>
            </a:r>
            <a:endParaRPr lang="en-US" altLang="ko-KR" dirty="0"/>
          </a:p>
          <a:p>
            <a:endParaRPr lang="en-US" altLang="ko-KR" dirty="0"/>
          </a:p>
          <a:p>
            <a:r>
              <a:rPr lang="ko-KR" altLang="en-US" dirty="0"/>
              <a:t>  </a:t>
            </a:r>
            <a:r>
              <a:rPr lang="en-US" altLang="ko-KR" dirty="0"/>
              <a:t> </a:t>
            </a:r>
            <a:endParaRPr lang="ko-KR" altLang="en-US" dirty="0"/>
          </a:p>
        </p:txBody>
      </p:sp>
    </p:spTree>
    <p:extLst>
      <p:ext uri="{BB962C8B-B14F-4D97-AF65-F5344CB8AC3E}">
        <p14:creationId xmlns:p14="http://schemas.microsoft.com/office/powerpoint/2010/main" val="3617692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a:extLst>
              <a:ext uri="{FF2B5EF4-FFF2-40B4-BE49-F238E27FC236}">
                <a16:creationId xmlns:a16="http://schemas.microsoft.com/office/drawing/2014/main" id="{A144C7BF-A44A-D404-F5D0-C6A5E346AE29}"/>
              </a:ext>
            </a:extLst>
          </p:cNvPr>
          <p:cNvSpPr/>
          <p:nvPr/>
        </p:nvSpPr>
        <p:spPr>
          <a:xfrm>
            <a:off x="3419762" y="2079031"/>
            <a:ext cx="5086930" cy="4349867"/>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7F0327CE-C346-8A35-D831-273E53A4184A}"/>
              </a:ext>
            </a:extLst>
          </p:cNvPr>
          <p:cNvSpPr>
            <a:spLocks noGrp="1"/>
          </p:cNvSpPr>
          <p:nvPr>
            <p:ph type="title"/>
          </p:nvPr>
        </p:nvSpPr>
        <p:spPr/>
        <p:txBody>
          <a:bodyPr>
            <a:normAutofit/>
          </a:bodyPr>
          <a:lstStyle/>
          <a:p>
            <a:pPr algn="ctr"/>
            <a:r>
              <a:rPr lang="ko-KR" altLang="en-US" sz="2800" dirty="0"/>
              <a:t>앱에서 사용자 요구를 들어줄 때 일어나는 일</a:t>
            </a:r>
            <a:r>
              <a:rPr lang="en-US" altLang="ko-KR" sz="2800" dirty="0"/>
              <a:t>(</a:t>
            </a:r>
            <a:r>
              <a:rPr lang="ko-KR" altLang="en-US" sz="2800" dirty="0"/>
              <a:t>일반</a:t>
            </a:r>
            <a:r>
              <a:rPr lang="en-US" altLang="ko-KR" sz="2800" dirty="0"/>
              <a:t>-1)</a:t>
            </a:r>
            <a:endParaRPr lang="ko-KR" altLang="en-US" sz="2800" dirty="0"/>
          </a:p>
        </p:txBody>
      </p:sp>
      <p:sp>
        <p:nvSpPr>
          <p:cNvPr id="4" name="타원 3">
            <a:extLst>
              <a:ext uri="{FF2B5EF4-FFF2-40B4-BE49-F238E27FC236}">
                <a16:creationId xmlns:a16="http://schemas.microsoft.com/office/drawing/2014/main" id="{B0396086-C604-AA8E-3FDE-3237293EBF1C}"/>
              </a:ext>
            </a:extLst>
          </p:cNvPr>
          <p:cNvSpPr/>
          <p:nvPr/>
        </p:nvSpPr>
        <p:spPr>
          <a:xfrm>
            <a:off x="665459" y="3084945"/>
            <a:ext cx="951346" cy="10067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3D985D4A-2E4B-00E8-4BF4-DCEDD1190A11}"/>
              </a:ext>
            </a:extLst>
          </p:cNvPr>
          <p:cNvSpPr/>
          <p:nvPr/>
        </p:nvSpPr>
        <p:spPr>
          <a:xfrm>
            <a:off x="3685308" y="2336800"/>
            <a:ext cx="3731491" cy="3712711"/>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사각형: 둥근 모서리 5">
            <a:extLst>
              <a:ext uri="{FF2B5EF4-FFF2-40B4-BE49-F238E27FC236}">
                <a16:creationId xmlns:a16="http://schemas.microsoft.com/office/drawing/2014/main" id="{D0F4DB6A-05DB-F22F-B501-C743D34CD9DC}"/>
              </a:ext>
            </a:extLst>
          </p:cNvPr>
          <p:cNvSpPr/>
          <p:nvPr/>
        </p:nvSpPr>
        <p:spPr>
          <a:xfrm>
            <a:off x="10562492" y="3066687"/>
            <a:ext cx="1431636" cy="7666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34B05BAB-EB63-95FC-A8C8-570D8DE05C9E}"/>
              </a:ext>
            </a:extLst>
          </p:cNvPr>
          <p:cNvSpPr txBox="1"/>
          <p:nvPr/>
        </p:nvSpPr>
        <p:spPr>
          <a:xfrm>
            <a:off x="30918" y="4129915"/>
            <a:ext cx="2886364" cy="646331"/>
          </a:xfrm>
          <a:prstGeom prst="rect">
            <a:avLst/>
          </a:prstGeom>
          <a:noFill/>
        </p:spPr>
        <p:txBody>
          <a:bodyPr wrap="square" rtlCol="0">
            <a:spAutoFit/>
          </a:bodyPr>
          <a:lstStyle/>
          <a:p>
            <a:pPr algn="ctr"/>
            <a:r>
              <a:rPr lang="ko-KR" altLang="en-US" dirty="0"/>
              <a:t>하드웨어 디바이스</a:t>
            </a:r>
            <a:endParaRPr lang="en-US" altLang="ko-KR" dirty="0"/>
          </a:p>
          <a:p>
            <a:r>
              <a:rPr lang="en-US" altLang="ko-KR" dirty="0"/>
              <a:t>(</a:t>
            </a:r>
            <a:r>
              <a:rPr lang="ko-KR" altLang="en-US" dirty="0"/>
              <a:t>디바이스 컨트롤러 존재</a:t>
            </a:r>
            <a:r>
              <a:rPr lang="en-US" altLang="ko-KR" dirty="0"/>
              <a:t>)</a:t>
            </a:r>
            <a:endParaRPr lang="ko-KR" altLang="en-US" dirty="0"/>
          </a:p>
        </p:txBody>
      </p:sp>
      <p:sp>
        <p:nvSpPr>
          <p:cNvPr id="10" name="TextBox 9">
            <a:extLst>
              <a:ext uri="{FF2B5EF4-FFF2-40B4-BE49-F238E27FC236}">
                <a16:creationId xmlns:a16="http://schemas.microsoft.com/office/drawing/2014/main" id="{8B2B8DB9-9D75-27EC-5ED2-868F0832B7ED}"/>
              </a:ext>
            </a:extLst>
          </p:cNvPr>
          <p:cNvSpPr txBox="1"/>
          <p:nvPr/>
        </p:nvSpPr>
        <p:spPr>
          <a:xfrm>
            <a:off x="3942772" y="6049511"/>
            <a:ext cx="3031837" cy="369332"/>
          </a:xfrm>
          <a:prstGeom prst="rect">
            <a:avLst/>
          </a:prstGeom>
          <a:noFill/>
        </p:spPr>
        <p:txBody>
          <a:bodyPr wrap="square" rtlCol="0">
            <a:spAutoFit/>
          </a:bodyPr>
          <a:lstStyle/>
          <a:p>
            <a:pPr algn="ctr"/>
            <a:r>
              <a:rPr lang="ko-KR" altLang="en-US" dirty="0"/>
              <a:t>커널</a:t>
            </a:r>
          </a:p>
        </p:txBody>
      </p:sp>
      <p:sp>
        <p:nvSpPr>
          <p:cNvPr id="11" name="TextBox 10">
            <a:extLst>
              <a:ext uri="{FF2B5EF4-FFF2-40B4-BE49-F238E27FC236}">
                <a16:creationId xmlns:a16="http://schemas.microsoft.com/office/drawing/2014/main" id="{3DB96191-4D0D-3111-06F6-2FE7C4B8A422}"/>
              </a:ext>
            </a:extLst>
          </p:cNvPr>
          <p:cNvSpPr txBox="1"/>
          <p:nvPr/>
        </p:nvSpPr>
        <p:spPr>
          <a:xfrm>
            <a:off x="10337067" y="3884632"/>
            <a:ext cx="2013529" cy="369332"/>
          </a:xfrm>
          <a:prstGeom prst="rect">
            <a:avLst/>
          </a:prstGeom>
          <a:noFill/>
        </p:spPr>
        <p:txBody>
          <a:bodyPr wrap="square" rtlCol="0">
            <a:spAutoFit/>
          </a:bodyPr>
          <a:lstStyle/>
          <a:p>
            <a:r>
              <a:rPr lang="ko-KR" altLang="en-US" dirty="0"/>
              <a:t>앱</a:t>
            </a:r>
            <a:r>
              <a:rPr lang="en-US" altLang="ko-KR" dirty="0"/>
              <a:t>(</a:t>
            </a:r>
            <a:r>
              <a:rPr lang="ko-KR" altLang="en-US" dirty="0"/>
              <a:t>애플리케이션</a:t>
            </a:r>
            <a:r>
              <a:rPr lang="en-US" altLang="ko-KR" dirty="0"/>
              <a:t>)</a:t>
            </a:r>
            <a:endParaRPr lang="ko-KR" altLang="en-US" dirty="0"/>
          </a:p>
        </p:txBody>
      </p:sp>
      <p:sp>
        <p:nvSpPr>
          <p:cNvPr id="13" name="TextBox 12">
            <a:extLst>
              <a:ext uri="{FF2B5EF4-FFF2-40B4-BE49-F238E27FC236}">
                <a16:creationId xmlns:a16="http://schemas.microsoft.com/office/drawing/2014/main" id="{EC59F567-2A74-2B88-09FD-43DD76B14D15}"/>
              </a:ext>
            </a:extLst>
          </p:cNvPr>
          <p:cNvSpPr txBox="1"/>
          <p:nvPr/>
        </p:nvSpPr>
        <p:spPr>
          <a:xfrm>
            <a:off x="4472707" y="6428048"/>
            <a:ext cx="2216728" cy="369332"/>
          </a:xfrm>
          <a:prstGeom prst="rect">
            <a:avLst/>
          </a:prstGeom>
          <a:noFill/>
        </p:spPr>
        <p:txBody>
          <a:bodyPr wrap="square" rtlCol="0">
            <a:spAutoFit/>
          </a:bodyPr>
          <a:lstStyle/>
          <a:p>
            <a:pPr algn="ctr"/>
            <a:r>
              <a:rPr lang="ko-KR" altLang="en-US" dirty="0"/>
              <a:t>운영체제</a:t>
            </a:r>
          </a:p>
        </p:txBody>
      </p:sp>
      <p:sp>
        <p:nvSpPr>
          <p:cNvPr id="14" name="직사각형 13">
            <a:extLst>
              <a:ext uri="{FF2B5EF4-FFF2-40B4-BE49-F238E27FC236}">
                <a16:creationId xmlns:a16="http://schemas.microsoft.com/office/drawing/2014/main" id="{685E9201-FC5B-B855-E853-B8FA698D0B78}"/>
              </a:ext>
            </a:extLst>
          </p:cNvPr>
          <p:cNvSpPr/>
          <p:nvPr/>
        </p:nvSpPr>
        <p:spPr>
          <a:xfrm>
            <a:off x="3942772" y="4340968"/>
            <a:ext cx="3252355" cy="1266108"/>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4FA704D3-3F34-B47B-433D-14F9CD5B86AE}"/>
              </a:ext>
            </a:extLst>
          </p:cNvPr>
          <p:cNvSpPr txBox="1"/>
          <p:nvPr/>
        </p:nvSpPr>
        <p:spPr>
          <a:xfrm>
            <a:off x="4472707" y="5607076"/>
            <a:ext cx="2198255" cy="369332"/>
          </a:xfrm>
          <a:prstGeom prst="rect">
            <a:avLst/>
          </a:prstGeom>
          <a:noFill/>
        </p:spPr>
        <p:txBody>
          <a:bodyPr wrap="square" rtlCol="0">
            <a:spAutoFit/>
          </a:bodyPr>
          <a:lstStyle/>
          <a:p>
            <a:r>
              <a:rPr lang="ko-KR" altLang="en-US" dirty="0"/>
              <a:t>디바이스 드라이버</a:t>
            </a:r>
          </a:p>
        </p:txBody>
      </p:sp>
      <p:sp>
        <p:nvSpPr>
          <p:cNvPr id="16" name="직사각형 15">
            <a:extLst>
              <a:ext uri="{FF2B5EF4-FFF2-40B4-BE49-F238E27FC236}">
                <a16:creationId xmlns:a16="http://schemas.microsoft.com/office/drawing/2014/main" id="{5E30995F-24CB-C856-2947-DF5A6EB5B4AD}"/>
              </a:ext>
            </a:extLst>
          </p:cNvPr>
          <p:cNvSpPr/>
          <p:nvPr/>
        </p:nvSpPr>
        <p:spPr>
          <a:xfrm>
            <a:off x="4979882" y="4525634"/>
            <a:ext cx="1773382" cy="480291"/>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0E91FBFC-7475-4CD5-2B8A-C60135F6B667}"/>
              </a:ext>
            </a:extLst>
          </p:cNvPr>
          <p:cNvSpPr txBox="1"/>
          <p:nvPr/>
        </p:nvSpPr>
        <p:spPr>
          <a:xfrm>
            <a:off x="4957616" y="4996596"/>
            <a:ext cx="1902692" cy="369332"/>
          </a:xfrm>
          <a:prstGeom prst="rect">
            <a:avLst/>
          </a:prstGeom>
          <a:noFill/>
        </p:spPr>
        <p:txBody>
          <a:bodyPr wrap="square" rtlCol="0">
            <a:spAutoFit/>
          </a:bodyPr>
          <a:lstStyle/>
          <a:p>
            <a:r>
              <a:rPr lang="ko-KR" altLang="en-US" dirty="0"/>
              <a:t>인터럽트 </a:t>
            </a:r>
            <a:r>
              <a:rPr lang="ko-KR" altLang="en-US" dirty="0" err="1"/>
              <a:t>핸들러</a:t>
            </a:r>
            <a:endParaRPr lang="ko-KR" altLang="en-US" dirty="0"/>
          </a:p>
        </p:txBody>
      </p:sp>
      <p:sp>
        <p:nvSpPr>
          <p:cNvPr id="22" name="직사각형 21">
            <a:extLst>
              <a:ext uri="{FF2B5EF4-FFF2-40B4-BE49-F238E27FC236}">
                <a16:creationId xmlns:a16="http://schemas.microsoft.com/office/drawing/2014/main" id="{E44662B9-AD04-554B-C7DC-AA6E1C2D22E4}"/>
              </a:ext>
            </a:extLst>
          </p:cNvPr>
          <p:cNvSpPr/>
          <p:nvPr/>
        </p:nvSpPr>
        <p:spPr>
          <a:xfrm>
            <a:off x="3942772" y="2416913"/>
            <a:ext cx="3252355" cy="1012087"/>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261D61E2-A966-B996-BCA9-742839B0A716}"/>
              </a:ext>
            </a:extLst>
          </p:cNvPr>
          <p:cNvSpPr/>
          <p:nvPr/>
        </p:nvSpPr>
        <p:spPr>
          <a:xfrm>
            <a:off x="4568532" y="2497234"/>
            <a:ext cx="2025073" cy="489528"/>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66433725-06EF-EA50-9BE3-83E9F2ED6B2D}"/>
              </a:ext>
            </a:extLst>
          </p:cNvPr>
          <p:cNvSpPr txBox="1"/>
          <p:nvPr/>
        </p:nvSpPr>
        <p:spPr>
          <a:xfrm>
            <a:off x="4512612" y="2962530"/>
            <a:ext cx="2292926" cy="369332"/>
          </a:xfrm>
          <a:prstGeom prst="rect">
            <a:avLst/>
          </a:prstGeom>
          <a:noFill/>
        </p:spPr>
        <p:txBody>
          <a:bodyPr wrap="square" rtlCol="0">
            <a:spAutoFit/>
          </a:bodyPr>
          <a:lstStyle/>
          <a:p>
            <a:r>
              <a:rPr lang="ko-KR" altLang="en-US" dirty="0"/>
              <a:t>시스템 호출 </a:t>
            </a:r>
            <a:r>
              <a:rPr lang="ko-KR" altLang="en-US" dirty="0" err="1"/>
              <a:t>핸들러</a:t>
            </a:r>
            <a:endParaRPr lang="ko-KR" altLang="en-US" dirty="0"/>
          </a:p>
        </p:txBody>
      </p:sp>
      <p:sp>
        <p:nvSpPr>
          <p:cNvPr id="23" name="TextBox 22">
            <a:extLst>
              <a:ext uri="{FF2B5EF4-FFF2-40B4-BE49-F238E27FC236}">
                <a16:creationId xmlns:a16="http://schemas.microsoft.com/office/drawing/2014/main" id="{D63064BA-0302-F3D1-9BD4-FB7819F4592B}"/>
              </a:ext>
            </a:extLst>
          </p:cNvPr>
          <p:cNvSpPr txBox="1"/>
          <p:nvPr/>
        </p:nvSpPr>
        <p:spPr>
          <a:xfrm>
            <a:off x="4314857" y="3463974"/>
            <a:ext cx="2778483" cy="369332"/>
          </a:xfrm>
          <a:prstGeom prst="rect">
            <a:avLst/>
          </a:prstGeom>
          <a:noFill/>
        </p:spPr>
        <p:txBody>
          <a:bodyPr wrap="square" rtlCol="0">
            <a:spAutoFit/>
          </a:bodyPr>
          <a:lstStyle/>
          <a:p>
            <a:r>
              <a:rPr lang="ko-KR" altLang="en-US"/>
              <a:t>시스템 호출 관련 부분</a:t>
            </a:r>
          </a:p>
        </p:txBody>
      </p:sp>
      <p:sp>
        <p:nvSpPr>
          <p:cNvPr id="3" name="화살표: 오른쪽 2">
            <a:extLst>
              <a:ext uri="{FF2B5EF4-FFF2-40B4-BE49-F238E27FC236}">
                <a16:creationId xmlns:a16="http://schemas.microsoft.com/office/drawing/2014/main" id="{32908682-FE90-4B70-2228-6DDA62D6C876}"/>
              </a:ext>
            </a:extLst>
          </p:cNvPr>
          <p:cNvSpPr/>
          <p:nvPr/>
        </p:nvSpPr>
        <p:spPr>
          <a:xfrm rot="11435498">
            <a:off x="8556356" y="3092381"/>
            <a:ext cx="2059744" cy="369332"/>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6" name="직선 화살표 연결선 25">
            <a:extLst>
              <a:ext uri="{FF2B5EF4-FFF2-40B4-BE49-F238E27FC236}">
                <a16:creationId xmlns:a16="http://schemas.microsoft.com/office/drawing/2014/main" id="{91639CFF-CA77-F762-48DC-ED2451DC8209}"/>
              </a:ext>
            </a:extLst>
          </p:cNvPr>
          <p:cNvCxnSpPr>
            <a:cxnSpLocks/>
          </p:cNvCxnSpPr>
          <p:nvPr/>
        </p:nvCxnSpPr>
        <p:spPr>
          <a:xfrm flipV="1">
            <a:off x="8285018" y="1632712"/>
            <a:ext cx="923637" cy="9534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346E4CBC-7755-E8C8-CCA6-E3FF854A8090}"/>
              </a:ext>
            </a:extLst>
          </p:cNvPr>
          <p:cNvSpPr txBox="1"/>
          <p:nvPr/>
        </p:nvSpPr>
        <p:spPr>
          <a:xfrm>
            <a:off x="9242752" y="1487055"/>
            <a:ext cx="2819940" cy="923330"/>
          </a:xfrm>
          <a:prstGeom prst="rect">
            <a:avLst/>
          </a:prstGeom>
          <a:noFill/>
        </p:spPr>
        <p:txBody>
          <a:bodyPr wrap="square" rtlCol="0">
            <a:spAutoFit/>
          </a:bodyPr>
          <a:lstStyle/>
          <a:p>
            <a:r>
              <a:rPr lang="ko-KR" altLang="en-US" dirty="0"/>
              <a:t>운영체제가 앱의 요구를 들어주기 위해 유저모드에서 커널 모드로 전환됨</a:t>
            </a:r>
            <a:r>
              <a:rPr lang="en-US" altLang="ko-KR" dirty="0"/>
              <a:t>.</a:t>
            </a:r>
            <a:endParaRPr lang="ko-KR" altLang="en-US" dirty="0"/>
          </a:p>
        </p:txBody>
      </p:sp>
    </p:spTree>
    <p:extLst>
      <p:ext uri="{BB962C8B-B14F-4D97-AF65-F5344CB8AC3E}">
        <p14:creationId xmlns:p14="http://schemas.microsoft.com/office/powerpoint/2010/main" val="20695024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89FB67-CE74-DDE0-7BDB-9397A2B25705}"/>
              </a:ext>
            </a:extLst>
          </p:cNvPr>
          <p:cNvSpPr>
            <a:spLocks noGrp="1"/>
          </p:cNvSpPr>
          <p:nvPr>
            <p:ph type="title"/>
          </p:nvPr>
        </p:nvSpPr>
        <p:spPr>
          <a:xfrm>
            <a:off x="745837" y="0"/>
            <a:ext cx="10515600" cy="1325563"/>
          </a:xfrm>
        </p:spPr>
        <p:txBody>
          <a:bodyPr>
            <a:normAutofit/>
          </a:bodyPr>
          <a:lstStyle/>
          <a:p>
            <a:pPr algn="ctr"/>
            <a:r>
              <a:rPr lang="ko-KR" altLang="en-US" sz="3600" dirty="0"/>
              <a:t>프로그램의 작동을 위한 필수 및 도움 하드웨어</a:t>
            </a:r>
          </a:p>
        </p:txBody>
      </p:sp>
      <p:sp>
        <p:nvSpPr>
          <p:cNvPr id="4" name="TextBox 3">
            <a:extLst>
              <a:ext uri="{FF2B5EF4-FFF2-40B4-BE49-F238E27FC236}">
                <a16:creationId xmlns:a16="http://schemas.microsoft.com/office/drawing/2014/main" id="{461968EA-F326-97AC-CF60-D51D5DAF80F4}"/>
              </a:ext>
            </a:extLst>
          </p:cNvPr>
          <p:cNvSpPr txBox="1"/>
          <p:nvPr/>
        </p:nvSpPr>
        <p:spPr>
          <a:xfrm>
            <a:off x="480291" y="1071418"/>
            <a:ext cx="11231418" cy="5440272"/>
          </a:xfrm>
          <a:prstGeom prst="rect">
            <a:avLst/>
          </a:prstGeom>
          <a:noFill/>
        </p:spPr>
        <p:txBody>
          <a:bodyPr wrap="square" rtlCol="0">
            <a:spAutoFit/>
          </a:bodyPr>
          <a:lstStyle/>
          <a:p>
            <a:pPr>
              <a:lnSpc>
                <a:spcPct val="150000"/>
              </a:lnSpc>
            </a:pPr>
            <a:r>
              <a:rPr lang="en-US" altLang="ko-KR" dirty="0"/>
              <a:t>1)</a:t>
            </a:r>
            <a:r>
              <a:rPr lang="ko-KR" altLang="en-US" dirty="0"/>
              <a:t>저장 장치</a:t>
            </a:r>
            <a:r>
              <a:rPr lang="en-US" altLang="ko-KR" dirty="0"/>
              <a:t>(HDD, SSD) : </a:t>
            </a:r>
            <a:r>
              <a:rPr lang="ko-KR" altLang="en-US" dirty="0"/>
              <a:t>프로그램의 저장 공간</a:t>
            </a:r>
            <a:r>
              <a:rPr lang="en-US" altLang="ko-KR" dirty="0"/>
              <a:t>. </a:t>
            </a:r>
            <a:r>
              <a:rPr lang="ko-KR" altLang="en-US" dirty="0"/>
              <a:t>필수 하드웨어</a:t>
            </a:r>
            <a:endParaRPr lang="en-US" altLang="ko-KR" dirty="0"/>
          </a:p>
          <a:p>
            <a:pPr>
              <a:lnSpc>
                <a:spcPct val="150000"/>
              </a:lnSpc>
            </a:pPr>
            <a:r>
              <a:rPr lang="en-US" altLang="ko-KR" dirty="0"/>
              <a:t>2)CPU:</a:t>
            </a:r>
            <a:r>
              <a:rPr lang="ko-KR" altLang="en-US" dirty="0"/>
              <a:t> 프로그램 실행 하드웨어</a:t>
            </a:r>
            <a:r>
              <a:rPr lang="en-US" altLang="ko-KR" dirty="0"/>
              <a:t>. </a:t>
            </a:r>
            <a:r>
              <a:rPr lang="ko-KR" altLang="en-US" dirty="0"/>
              <a:t>필수 하드웨어</a:t>
            </a:r>
            <a:endParaRPr lang="en-US" altLang="ko-KR" dirty="0"/>
          </a:p>
          <a:p>
            <a:pPr>
              <a:lnSpc>
                <a:spcPct val="150000"/>
              </a:lnSpc>
            </a:pPr>
            <a:endParaRPr lang="en-US" altLang="ko-KR" dirty="0"/>
          </a:p>
          <a:p>
            <a:pPr>
              <a:lnSpc>
                <a:spcPct val="150000"/>
              </a:lnSpc>
            </a:pPr>
            <a:r>
              <a:rPr lang="en-US" altLang="ko-KR" dirty="0"/>
              <a:t>**</a:t>
            </a:r>
            <a:r>
              <a:rPr lang="ko-KR" altLang="en-US" dirty="0"/>
              <a:t>프로그램 실행만으로 따진다면</a:t>
            </a:r>
            <a:r>
              <a:rPr lang="en-US" altLang="ko-KR" dirty="0"/>
              <a:t>, </a:t>
            </a:r>
            <a:r>
              <a:rPr lang="ko-KR" altLang="en-US" dirty="0"/>
              <a:t>저장 장치와 </a:t>
            </a:r>
            <a:r>
              <a:rPr lang="en-US" altLang="ko-KR" dirty="0"/>
              <a:t>CPU</a:t>
            </a:r>
            <a:r>
              <a:rPr lang="ko-KR" altLang="en-US" dirty="0"/>
              <a:t>만 있으면 된다</a:t>
            </a:r>
            <a:r>
              <a:rPr lang="en-US" altLang="ko-KR" dirty="0"/>
              <a:t>. </a:t>
            </a:r>
            <a:r>
              <a:rPr lang="ko-KR" altLang="en-US" dirty="0"/>
              <a:t>저장 장치의 프로그램 내용이 </a:t>
            </a:r>
            <a:r>
              <a:rPr lang="en-US" altLang="ko-KR" dirty="0"/>
              <a:t>CPU</a:t>
            </a:r>
            <a:r>
              <a:rPr lang="ko-KR" altLang="en-US" dirty="0"/>
              <a:t>로 보내지면</a:t>
            </a:r>
            <a:r>
              <a:rPr lang="en-US" altLang="ko-KR" dirty="0"/>
              <a:t>, CPU</a:t>
            </a:r>
            <a:r>
              <a:rPr lang="ko-KR" altLang="en-US" dirty="0"/>
              <a:t>가 그 내용을 돌리고</a:t>
            </a:r>
            <a:r>
              <a:rPr lang="en-US" altLang="ko-KR" dirty="0"/>
              <a:t>, </a:t>
            </a:r>
            <a:r>
              <a:rPr lang="ko-KR" altLang="en-US" dirty="0"/>
              <a:t> 돌려진 프로그램을 저장 장치에 보내면 되기 때문</a:t>
            </a:r>
            <a:r>
              <a:rPr lang="en-US" altLang="ko-KR" dirty="0"/>
              <a:t>.</a:t>
            </a:r>
          </a:p>
          <a:p>
            <a:pPr>
              <a:lnSpc>
                <a:spcPct val="150000"/>
              </a:lnSpc>
            </a:pPr>
            <a:endParaRPr lang="en-US" altLang="ko-KR" dirty="0"/>
          </a:p>
          <a:p>
            <a:pPr>
              <a:lnSpc>
                <a:spcPct val="150000"/>
              </a:lnSpc>
            </a:pPr>
            <a:r>
              <a:rPr lang="en-US" altLang="ko-KR" dirty="0"/>
              <a:t>3)</a:t>
            </a:r>
            <a:r>
              <a:rPr lang="ko-KR" altLang="en-US" dirty="0"/>
              <a:t>메인 메모리</a:t>
            </a:r>
            <a:r>
              <a:rPr lang="en-US" altLang="ko-KR" dirty="0"/>
              <a:t>(RAM) : </a:t>
            </a:r>
            <a:r>
              <a:rPr lang="ko-KR" altLang="en-US" dirty="0"/>
              <a:t>저장 장치의 프로그램 내용이 여기에 옮겨지면</a:t>
            </a:r>
            <a:r>
              <a:rPr lang="en-US" altLang="ko-KR" dirty="0"/>
              <a:t>, CPU</a:t>
            </a:r>
            <a:r>
              <a:rPr lang="ko-KR" altLang="en-US" dirty="0"/>
              <a:t>는 그 내용을 실행한다</a:t>
            </a:r>
            <a:r>
              <a:rPr lang="en-US" altLang="ko-KR" dirty="0"/>
              <a:t>. RAM</a:t>
            </a:r>
            <a:r>
              <a:rPr lang="ko-KR" altLang="en-US" dirty="0"/>
              <a:t>은 저장 장치보다 데이터 쓰기</a:t>
            </a:r>
            <a:r>
              <a:rPr lang="en-US" altLang="ko-KR" dirty="0"/>
              <a:t>, </a:t>
            </a:r>
            <a:r>
              <a:rPr lang="ko-KR" altLang="en-US" dirty="0"/>
              <a:t>읽기 속도가 빨라서</a:t>
            </a:r>
            <a:r>
              <a:rPr lang="en-US" altLang="ko-KR" dirty="0"/>
              <a:t>, </a:t>
            </a:r>
            <a:r>
              <a:rPr lang="ko-KR" altLang="en-US" dirty="0"/>
              <a:t>이걸 쓰면 프로그램 실행 속도가 보다 빨라진다</a:t>
            </a:r>
            <a:r>
              <a:rPr lang="en-US" altLang="ko-KR" dirty="0"/>
              <a:t>. </a:t>
            </a:r>
            <a:r>
              <a:rPr lang="ko-KR" altLang="en-US" dirty="0"/>
              <a:t>도움 하드웨어</a:t>
            </a:r>
            <a:r>
              <a:rPr lang="en-US" altLang="ko-KR" dirty="0"/>
              <a:t>. </a:t>
            </a:r>
            <a:r>
              <a:rPr lang="ko-KR" altLang="en-US" dirty="0"/>
              <a:t>따라서 </a:t>
            </a:r>
            <a:r>
              <a:rPr lang="en-US" altLang="ko-KR" dirty="0"/>
              <a:t>CPU</a:t>
            </a:r>
            <a:r>
              <a:rPr lang="ko-KR" altLang="en-US" dirty="0"/>
              <a:t>로 인해 변경된 프로그램 내용은 메인 메모리에 적재되고</a:t>
            </a:r>
            <a:r>
              <a:rPr lang="en-US" altLang="ko-KR" dirty="0"/>
              <a:t>, </a:t>
            </a:r>
            <a:r>
              <a:rPr lang="ko-KR" altLang="en-US" dirty="0"/>
              <a:t>저장 장치에 보내지면 된다</a:t>
            </a:r>
            <a:r>
              <a:rPr lang="en-US" altLang="ko-KR" dirty="0"/>
              <a:t>.</a:t>
            </a:r>
          </a:p>
          <a:p>
            <a:pPr>
              <a:lnSpc>
                <a:spcPct val="150000"/>
              </a:lnSpc>
            </a:pPr>
            <a:endParaRPr lang="en-US" altLang="ko-KR" dirty="0"/>
          </a:p>
          <a:p>
            <a:pPr>
              <a:lnSpc>
                <a:spcPct val="150000"/>
              </a:lnSpc>
            </a:pPr>
            <a:r>
              <a:rPr lang="en-US" altLang="ko-KR" dirty="0"/>
              <a:t>****</a:t>
            </a:r>
            <a:r>
              <a:rPr lang="ko-KR" altLang="en-US" dirty="0"/>
              <a:t>이거 </a:t>
            </a:r>
            <a:r>
              <a:rPr lang="en-US" altLang="ko-KR" dirty="0"/>
              <a:t>1</a:t>
            </a:r>
            <a:r>
              <a:rPr lang="ko-KR" altLang="en-US" dirty="0"/>
              <a:t>학기 때 컴퓨터 구조 보면 제대로 이해 가능함</a:t>
            </a:r>
            <a:r>
              <a:rPr lang="en-US" altLang="ko-KR" dirty="0"/>
              <a:t>. </a:t>
            </a:r>
            <a:r>
              <a:rPr lang="ko-KR" altLang="en-US" dirty="0"/>
              <a:t>그 부분 다시 공부하기</a:t>
            </a:r>
            <a:endParaRPr lang="en-US" altLang="ko-KR" dirty="0"/>
          </a:p>
          <a:p>
            <a:pPr>
              <a:lnSpc>
                <a:spcPct val="150000"/>
              </a:lnSpc>
            </a:pPr>
            <a:r>
              <a:rPr lang="ko-KR" altLang="en-US" dirty="0"/>
              <a:t>                                         흐름 묘사도</a:t>
            </a:r>
            <a:endParaRPr lang="en-US" altLang="ko-KR" dirty="0"/>
          </a:p>
          <a:p>
            <a:pPr>
              <a:lnSpc>
                <a:spcPct val="150000"/>
              </a:lnSpc>
            </a:pPr>
            <a:r>
              <a:rPr lang="en-US" altLang="ko-KR" dirty="0"/>
              <a:t>CPU &lt;-&gt;</a:t>
            </a:r>
            <a:r>
              <a:rPr lang="ko-KR" altLang="en-US" dirty="0"/>
              <a:t>메인 메모리 </a:t>
            </a:r>
            <a:r>
              <a:rPr lang="en-US" altLang="ko-KR" dirty="0"/>
              <a:t>&lt;-&gt; </a:t>
            </a:r>
            <a:r>
              <a:rPr lang="ko-KR" altLang="en-US" dirty="0"/>
              <a:t>저장 장치          또는          </a:t>
            </a:r>
            <a:r>
              <a:rPr lang="en-US" altLang="ko-KR" dirty="0"/>
              <a:t>CPU &lt;-&gt;</a:t>
            </a:r>
            <a:r>
              <a:rPr lang="ko-KR" altLang="en-US" dirty="0"/>
              <a:t>저장 장치 </a:t>
            </a:r>
          </a:p>
        </p:txBody>
      </p:sp>
    </p:spTree>
    <p:extLst>
      <p:ext uri="{BB962C8B-B14F-4D97-AF65-F5344CB8AC3E}">
        <p14:creationId xmlns:p14="http://schemas.microsoft.com/office/powerpoint/2010/main" val="31648942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587AEEE-F6B6-87D1-B53A-8DD49663B88C}"/>
              </a:ext>
            </a:extLst>
          </p:cNvPr>
          <p:cNvSpPr>
            <a:spLocks noGrp="1"/>
          </p:cNvSpPr>
          <p:nvPr>
            <p:ph type="title"/>
          </p:nvPr>
        </p:nvSpPr>
        <p:spPr>
          <a:xfrm>
            <a:off x="838200" y="0"/>
            <a:ext cx="10515600" cy="1325563"/>
          </a:xfrm>
        </p:spPr>
        <p:txBody>
          <a:bodyPr>
            <a:normAutofit/>
          </a:bodyPr>
          <a:lstStyle/>
          <a:p>
            <a:pPr algn="ctr"/>
            <a:r>
              <a:rPr lang="ko-KR" altLang="en-US" sz="3600" dirty="0"/>
              <a:t>프로그램의 작동을 위한 필수 및 도움 하드웨어</a:t>
            </a:r>
          </a:p>
        </p:txBody>
      </p:sp>
      <p:sp>
        <p:nvSpPr>
          <p:cNvPr id="5" name="TextBox 4">
            <a:extLst>
              <a:ext uri="{FF2B5EF4-FFF2-40B4-BE49-F238E27FC236}">
                <a16:creationId xmlns:a16="http://schemas.microsoft.com/office/drawing/2014/main" id="{1FBD92E5-6D2A-A5C5-CE36-FE8F74F52BA4}"/>
              </a:ext>
            </a:extLst>
          </p:cNvPr>
          <p:cNvSpPr txBox="1"/>
          <p:nvPr/>
        </p:nvSpPr>
        <p:spPr>
          <a:xfrm>
            <a:off x="480291" y="2572472"/>
            <a:ext cx="10878127" cy="1700787"/>
          </a:xfrm>
          <a:prstGeom prst="rect">
            <a:avLst/>
          </a:prstGeom>
          <a:noFill/>
        </p:spPr>
        <p:txBody>
          <a:bodyPr wrap="square" rtlCol="0">
            <a:spAutoFit/>
          </a:bodyPr>
          <a:lstStyle/>
          <a:p>
            <a:pPr>
              <a:lnSpc>
                <a:spcPct val="150000"/>
              </a:lnSpc>
            </a:pPr>
            <a:r>
              <a:rPr lang="ko-KR" altLang="en-US" dirty="0"/>
              <a:t>캐시 메모리</a:t>
            </a:r>
            <a:r>
              <a:rPr lang="en-US" altLang="ko-KR" dirty="0"/>
              <a:t>: </a:t>
            </a:r>
            <a:r>
              <a:rPr lang="ko-KR" altLang="en-US" dirty="0"/>
              <a:t>메인 메모리만으로도 속도가 느리다고 생각해서 추가한 장치</a:t>
            </a:r>
            <a:r>
              <a:rPr lang="en-US" altLang="ko-KR" dirty="0"/>
              <a:t>. CPU</a:t>
            </a:r>
            <a:r>
              <a:rPr lang="ko-KR" altLang="en-US" dirty="0"/>
              <a:t>와 메인 메모리 사이에 있고</a:t>
            </a:r>
            <a:r>
              <a:rPr lang="en-US" altLang="ko-KR" dirty="0"/>
              <a:t>, </a:t>
            </a:r>
            <a:r>
              <a:rPr lang="ko-KR" altLang="en-US" dirty="0"/>
              <a:t>읽기 및 쓰기 속도도 메인 메모리보다 빠름</a:t>
            </a:r>
            <a:endParaRPr lang="en-US" altLang="ko-KR" dirty="0"/>
          </a:p>
          <a:p>
            <a:pPr>
              <a:lnSpc>
                <a:spcPct val="150000"/>
              </a:lnSpc>
            </a:pPr>
            <a:endParaRPr lang="en-US" altLang="ko-KR" dirty="0"/>
          </a:p>
          <a:p>
            <a:pPr>
              <a:lnSpc>
                <a:spcPct val="150000"/>
              </a:lnSpc>
            </a:pPr>
            <a:r>
              <a:rPr lang="en-US" altLang="ko-KR" dirty="0"/>
              <a:t>CPU </a:t>
            </a:r>
            <a:r>
              <a:rPr lang="ko-KR" altLang="en-US" dirty="0"/>
              <a:t>레지스터</a:t>
            </a:r>
            <a:r>
              <a:rPr lang="en-US" altLang="ko-KR" dirty="0"/>
              <a:t>: </a:t>
            </a:r>
            <a:r>
              <a:rPr lang="ko-KR" altLang="en-US" dirty="0"/>
              <a:t>캐시 메모리만으로도 속도가 느리다고 생각해서 추가한 장치</a:t>
            </a:r>
            <a:r>
              <a:rPr lang="en-US" altLang="ko-KR" dirty="0"/>
              <a:t>….</a:t>
            </a:r>
            <a:endParaRPr lang="ko-KR" altLang="en-US" dirty="0"/>
          </a:p>
        </p:txBody>
      </p:sp>
    </p:spTree>
    <p:extLst>
      <p:ext uri="{BB962C8B-B14F-4D97-AF65-F5344CB8AC3E}">
        <p14:creationId xmlns:p14="http://schemas.microsoft.com/office/powerpoint/2010/main" val="2509467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CC51FC-209A-5B91-4326-94902D73E2F3}"/>
              </a:ext>
            </a:extLst>
          </p:cNvPr>
          <p:cNvSpPr>
            <a:spLocks noGrp="1"/>
          </p:cNvSpPr>
          <p:nvPr>
            <p:ph type="title"/>
          </p:nvPr>
        </p:nvSpPr>
        <p:spPr>
          <a:xfrm>
            <a:off x="838200" y="-22802"/>
            <a:ext cx="10515600" cy="1325563"/>
          </a:xfrm>
        </p:spPr>
        <p:txBody>
          <a:bodyPr/>
          <a:lstStyle/>
          <a:p>
            <a:pPr algn="ctr"/>
            <a:r>
              <a:rPr lang="ko-KR" altLang="en-US" dirty="0"/>
              <a:t>메인 메모리 관리 행위</a:t>
            </a:r>
          </a:p>
        </p:txBody>
      </p:sp>
      <p:sp>
        <p:nvSpPr>
          <p:cNvPr id="5" name="TextBox 4">
            <a:extLst>
              <a:ext uri="{FF2B5EF4-FFF2-40B4-BE49-F238E27FC236}">
                <a16:creationId xmlns:a16="http://schemas.microsoft.com/office/drawing/2014/main" id="{5A3568B5-58C9-AEA0-6DFD-E761385FB100}"/>
              </a:ext>
            </a:extLst>
          </p:cNvPr>
          <p:cNvSpPr txBox="1"/>
          <p:nvPr/>
        </p:nvSpPr>
        <p:spPr>
          <a:xfrm>
            <a:off x="498764" y="1588655"/>
            <a:ext cx="11194472" cy="4193777"/>
          </a:xfrm>
          <a:prstGeom prst="rect">
            <a:avLst/>
          </a:prstGeom>
          <a:noFill/>
        </p:spPr>
        <p:txBody>
          <a:bodyPr wrap="square" rtlCol="0">
            <a:spAutoFit/>
          </a:bodyPr>
          <a:lstStyle/>
          <a:p>
            <a:pPr marL="342900" indent="-342900">
              <a:lnSpc>
                <a:spcPct val="150000"/>
              </a:lnSpc>
              <a:buAutoNum type="arabicParenR"/>
            </a:pPr>
            <a:r>
              <a:rPr lang="ko-KR" altLang="en-US" dirty="0"/>
              <a:t>메모리 공간을 어떤 프로세스가 사용하고 있는 지 추적</a:t>
            </a:r>
            <a:endParaRPr lang="en-US" altLang="ko-KR" dirty="0"/>
          </a:p>
          <a:p>
            <a:pPr marL="342900" indent="-342900">
              <a:lnSpc>
                <a:spcPct val="150000"/>
              </a:lnSpc>
              <a:buAutoNum type="arabicParenR"/>
            </a:pPr>
            <a:r>
              <a:rPr lang="ko-KR" altLang="en-US" dirty="0"/>
              <a:t>새로운 프로세스가 메모리를 쓰려고 하면</a:t>
            </a:r>
            <a:r>
              <a:rPr lang="en-US" altLang="ko-KR" dirty="0"/>
              <a:t>, </a:t>
            </a:r>
            <a:r>
              <a:rPr lang="ko-KR" altLang="en-US" dirty="0"/>
              <a:t>메모리 공간을 할당해주기</a:t>
            </a:r>
            <a:endParaRPr lang="en-US" altLang="ko-KR" dirty="0"/>
          </a:p>
          <a:p>
            <a:pPr>
              <a:lnSpc>
                <a:spcPct val="150000"/>
              </a:lnSpc>
            </a:pPr>
            <a:r>
              <a:rPr lang="en-US" altLang="ko-KR" dirty="0"/>
              <a:t>   -&gt;</a:t>
            </a:r>
            <a:r>
              <a:rPr lang="ko-KR" altLang="en-US" dirty="0"/>
              <a:t>프로세스가 메모리 공간의 어디서부터 어디까지 쓸 건지 파악해야</a:t>
            </a:r>
            <a:r>
              <a:rPr lang="en-US" altLang="ko-KR" dirty="0"/>
              <a:t>, </a:t>
            </a:r>
            <a:r>
              <a:rPr lang="ko-KR" altLang="en-US" dirty="0"/>
              <a:t>공간을 할당해 줄 수 있다</a:t>
            </a:r>
            <a:r>
              <a:rPr lang="en-US" altLang="ko-KR" dirty="0"/>
              <a:t>. </a:t>
            </a:r>
          </a:p>
          <a:p>
            <a:pPr>
              <a:lnSpc>
                <a:spcPct val="150000"/>
              </a:lnSpc>
            </a:pPr>
            <a:r>
              <a:rPr lang="en-US" altLang="ko-KR" dirty="0"/>
              <a:t>      Base address : </a:t>
            </a:r>
            <a:r>
              <a:rPr lang="ko-KR" altLang="en-US" dirty="0"/>
              <a:t>할당 메모리의 시작 주소</a:t>
            </a:r>
            <a:endParaRPr lang="en-US" altLang="ko-KR" dirty="0"/>
          </a:p>
          <a:p>
            <a:pPr>
              <a:lnSpc>
                <a:spcPct val="150000"/>
              </a:lnSpc>
            </a:pPr>
            <a:r>
              <a:rPr lang="en-US" altLang="ko-KR" dirty="0"/>
              <a:t>      Limit(</a:t>
            </a:r>
            <a:r>
              <a:rPr lang="ko-KR" altLang="en-US" dirty="0"/>
              <a:t>쓰려는 메모리의 크기</a:t>
            </a:r>
            <a:r>
              <a:rPr lang="en-US" altLang="ko-KR" dirty="0"/>
              <a:t>)+Base address = </a:t>
            </a:r>
            <a:r>
              <a:rPr lang="ko-KR" altLang="en-US" dirty="0"/>
              <a:t>할당 메모리의 끝 주소</a:t>
            </a:r>
            <a:endParaRPr lang="en-US" altLang="ko-KR" dirty="0"/>
          </a:p>
          <a:p>
            <a:pPr>
              <a:lnSpc>
                <a:spcPct val="150000"/>
              </a:lnSpc>
            </a:pPr>
            <a:r>
              <a:rPr lang="en-US" altLang="ko-KR" dirty="0"/>
              <a:t>      (???)</a:t>
            </a:r>
            <a:r>
              <a:rPr lang="ko-KR" altLang="ko-KR" sz="1800" dirty="0">
                <a:effectLst/>
                <a:ea typeface="맑은 고딕" panose="020B0503020000020004" pitchFamily="50" charset="-127"/>
                <a:cs typeface="Arial" panose="020B0604020202020204" pitchFamily="34" charset="0"/>
              </a:rPr>
              <a:t> 물리적 주소 공간이 쓰려는 메모리 공간 이상이어야 된다</a:t>
            </a:r>
            <a:r>
              <a:rPr lang="en-US" altLang="ko-KR" sz="1800" dirty="0">
                <a:effectLst/>
                <a:ea typeface="맑은 고딕" panose="020B0503020000020004" pitchFamily="50" charset="-127"/>
                <a:cs typeface="Arial" panose="020B0604020202020204" pitchFamily="34" charset="0"/>
              </a:rPr>
              <a:t>(???)</a:t>
            </a:r>
            <a:endParaRPr lang="en-US" altLang="ko-KR" dirty="0"/>
          </a:p>
          <a:p>
            <a:pPr>
              <a:lnSpc>
                <a:spcPct val="150000"/>
              </a:lnSpc>
            </a:pPr>
            <a:endParaRPr lang="en-US" altLang="ko-KR" dirty="0"/>
          </a:p>
          <a:p>
            <a:pPr>
              <a:lnSpc>
                <a:spcPct val="150000"/>
              </a:lnSpc>
            </a:pPr>
            <a:endParaRPr lang="en-US" altLang="ko-KR" dirty="0"/>
          </a:p>
          <a:p>
            <a:pPr>
              <a:lnSpc>
                <a:spcPct val="150000"/>
              </a:lnSpc>
            </a:pPr>
            <a:r>
              <a:rPr lang="en-US" altLang="ko-KR" dirty="0"/>
              <a:t>3) </a:t>
            </a:r>
            <a:r>
              <a:rPr lang="ko-KR" altLang="en-US" dirty="0"/>
              <a:t>종료 프로세스의 경우 메모리 공간을 뺏기</a:t>
            </a:r>
            <a:endParaRPr lang="en-US" altLang="ko-KR" dirty="0"/>
          </a:p>
          <a:p>
            <a:pPr marL="342900" indent="-342900">
              <a:lnSpc>
                <a:spcPct val="150000"/>
              </a:lnSpc>
              <a:buAutoNum type="arabicParenR"/>
            </a:pPr>
            <a:endParaRPr lang="ko-KR" altLang="en-US" dirty="0"/>
          </a:p>
        </p:txBody>
      </p:sp>
    </p:spTree>
    <p:extLst>
      <p:ext uri="{BB962C8B-B14F-4D97-AF65-F5344CB8AC3E}">
        <p14:creationId xmlns:p14="http://schemas.microsoft.com/office/powerpoint/2010/main" val="24413839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24F6F5-1DED-BBCA-1286-D58AD9A672FF}"/>
              </a:ext>
            </a:extLst>
          </p:cNvPr>
          <p:cNvSpPr>
            <a:spLocks noGrp="1"/>
          </p:cNvSpPr>
          <p:nvPr>
            <p:ph type="title"/>
          </p:nvPr>
        </p:nvSpPr>
        <p:spPr/>
        <p:txBody>
          <a:bodyPr/>
          <a:lstStyle/>
          <a:p>
            <a:pPr algn="ctr"/>
            <a:r>
              <a:rPr lang="ko-KR" altLang="en-US" dirty="0"/>
              <a:t>메인 메모리 관련 주의점</a:t>
            </a:r>
          </a:p>
        </p:txBody>
      </p:sp>
      <p:sp>
        <p:nvSpPr>
          <p:cNvPr id="4" name="TextBox 3">
            <a:extLst>
              <a:ext uri="{FF2B5EF4-FFF2-40B4-BE49-F238E27FC236}">
                <a16:creationId xmlns:a16="http://schemas.microsoft.com/office/drawing/2014/main" id="{A3E15638-B168-4D94-D146-24AFEDBB9A93}"/>
              </a:ext>
            </a:extLst>
          </p:cNvPr>
          <p:cNvSpPr txBox="1"/>
          <p:nvPr/>
        </p:nvSpPr>
        <p:spPr>
          <a:xfrm>
            <a:off x="572655" y="1690688"/>
            <a:ext cx="10982036" cy="3693319"/>
          </a:xfrm>
          <a:prstGeom prst="rect">
            <a:avLst/>
          </a:prstGeom>
          <a:noFill/>
        </p:spPr>
        <p:txBody>
          <a:bodyPr wrap="square" rtlCol="0">
            <a:spAutoFit/>
          </a:bodyPr>
          <a:lstStyle/>
          <a:p>
            <a:r>
              <a:rPr lang="ko-KR" altLang="en-US" dirty="0"/>
              <a:t>사용자가 직접 물리적 메모리 주소에 접근하는 것은 매우 위험하다</a:t>
            </a:r>
            <a:r>
              <a:rPr lang="en-US" altLang="ko-KR" dirty="0"/>
              <a:t>. </a:t>
            </a:r>
            <a:r>
              <a:rPr lang="ko-KR" altLang="en-US" dirty="0"/>
              <a:t>잘못 </a:t>
            </a:r>
            <a:r>
              <a:rPr lang="ko-KR" altLang="en-US" dirty="0" err="1"/>
              <a:t>하다간</a:t>
            </a:r>
            <a:r>
              <a:rPr lang="en-US" altLang="ko-KR" dirty="0"/>
              <a:t>, </a:t>
            </a:r>
            <a:r>
              <a:rPr lang="ko-KR" altLang="en-US" dirty="0"/>
              <a:t>메모리에 적재된 커널 영역을 손상시킬 수 있다</a:t>
            </a:r>
            <a:r>
              <a:rPr lang="en-US" altLang="ko-KR" dirty="0"/>
              <a:t>.(</a:t>
            </a:r>
            <a:r>
              <a:rPr lang="ko-KR" altLang="en-US" dirty="0"/>
              <a:t>옛날 </a:t>
            </a:r>
            <a:r>
              <a:rPr lang="en-US" altLang="ko-KR" dirty="0"/>
              <a:t>DOS</a:t>
            </a:r>
            <a:r>
              <a:rPr lang="ko-KR" altLang="en-US" dirty="0"/>
              <a:t>가 많이 </a:t>
            </a:r>
            <a:r>
              <a:rPr lang="ko-KR" altLang="en-US" dirty="0" err="1"/>
              <a:t>오류난</a:t>
            </a:r>
            <a:r>
              <a:rPr lang="ko-KR" altLang="en-US" dirty="0"/>
              <a:t> 이유</a:t>
            </a:r>
            <a:r>
              <a:rPr lang="en-US" altLang="ko-KR" dirty="0"/>
              <a:t>)</a:t>
            </a:r>
          </a:p>
          <a:p>
            <a:endParaRPr lang="en-US" altLang="ko-KR" dirty="0"/>
          </a:p>
          <a:p>
            <a:r>
              <a:rPr lang="ko-KR" altLang="en-US" dirty="0"/>
              <a:t>따라서 </a:t>
            </a:r>
            <a:r>
              <a:rPr lang="en-US" altLang="ko-KR" dirty="0"/>
              <a:t>logical address(</a:t>
            </a:r>
            <a:r>
              <a:rPr lang="ko-KR" altLang="en-US" dirty="0"/>
              <a:t>프로세스가 사용할 수 있는 주소 공간</a:t>
            </a:r>
            <a:r>
              <a:rPr lang="en-US" altLang="ko-KR" dirty="0"/>
              <a:t>)</a:t>
            </a:r>
            <a:r>
              <a:rPr lang="ko-KR" altLang="en-US" dirty="0"/>
              <a:t>으로 접근해야 된다</a:t>
            </a:r>
            <a:r>
              <a:rPr lang="en-US" altLang="ko-KR" dirty="0"/>
              <a:t>.</a:t>
            </a:r>
          </a:p>
          <a:p>
            <a:endParaRPr lang="en-US" altLang="ko-KR" dirty="0"/>
          </a:p>
          <a:p>
            <a:r>
              <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a:t>
            </a:r>
            <a:r>
              <a:rPr lang="ko-KR"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물리 메모리 주소와</a:t>
            </a:r>
            <a:r>
              <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 logical address </a:t>
            </a:r>
            <a:r>
              <a:rPr lang="ko-KR"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간의 변환을</a:t>
            </a:r>
            <a:r>
              <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 Memory Management Unit</a:t>
            </a:r>
            <a:r>
              <a:rPr lang="ko-KR"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이라는 특수 하드웨어가 해준다</a:t>
            </a:r>
            <a:r>
              <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rPr>
              <a:t>. </a:t>
            </a:r>
            <a:r>
              <a:rPr lang="ko-KR" altLang="en-US" sz="1800" kern="100" dirty="0">
                <a:effectLst/>
                <a:latin typeface="맑은 고딕" panose="020B0503020000020004" pitchFamily="50" charset="-127"/>
                <a:ea typeface="맑은 고딕" panose="020B0503020000020004" pitchFamily="50" charset="-127"/>
                <a:cs typeface="Arial" panose="020B0604020202020204" pitchFamily="34" charset="0"/>
              </a:rPr>
              <a:t>어쨌든 물리 메모리 주소에 가야 되기 때문</a:t>
            </a:r>
            <a:endPar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endParaRPr>
          </a:p>
          <a:p>
            <a:endParaRPr lang="en-US" altLang="ko-KR" kern="100" dirty="0">
              <a:latin typeface="맑은 고딕" panose="020B0503020000020004" pitchFamily="50" charset="-127"/>
              <a:ea typeface="맑은 고딕" panose="020B0503020000020004" pitchFamily="50" charset="-127"/>
              <a:cs typeface="Arial" panose="020B0604020202020204" pitchFamily="34" charset="0"/>
            </a:endParaRPr>
          </a:p>
          <a:p>
            <a:endPar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endParaRPr>
          </a:p>
          <a:p>
            <a:endParaRPr lang="en-US" altLang="ko-KR" kern="100" dirty="0">
              <a:latin typeface="맑은 고딕" panose="020B0503020000020004" pitchFamily="50" charset="-127"/>
              <a:ea typeface="맑은 고딕" panose="020B0503020000020004" pitchFamily="50" charset="-127"/>
              <a:cs typeface="Arial" panose="020B0604020202020204" pitchFamily="34" charset="0"/>
            </a:endParaRPr>
          </a:p>
          <a:p>
            <a:endParaRPr lang="en-US" altLang="ko-KR" sz="1800" kern="100" dirty="0">
              <a:effectLst/>
              <a:latin typeface="맑은 고딕" panose="020B0503020000020004" pitchFamily="50" charset="-127"/>
              <a:ea typeface="맑은 고딕" panose="020B0503020000020004" pitchFamily="50" charset="-127"/>
              <a:cs typeface="Arial" panose="020B0604020202020204" pitchFamily="34" charset="0"/>
            </a:endParaRPr>
          </a:p>
          <a:p>
            <a:r>
              <a:rPr lang="en-US" altLang="ko-KR" kern="100" dirty="0">
                <a:latin typeface="맑은 고딕" panose="020B0503020000020004" pitchFamily="50" charset="-127"/>
                <a:ea typeface="맑은 고딕" panose="020B0503020000020004" pitchFamily="50" charset="-127"/>
                <a:cs typeface="Arial" panose="020B0604020202020204" pitchFamily="34" charset="0"/>
              </a:rPr>
              <a:t>******</a:t>
            </a:r>
            <a:r>
              <a:rPr lang="ko-KR" altLang="en-US" kern="100" dirty="0">
                <a:latin typeface="맑은 고딕" panose="020B0503020000020004" pitchFamily="50" charset="-127"/>
                <a:ea typeface="맑은 고딕" panose="020B0503020000020004" pitchFamily="50" charset="-127"/>
                <a:cs typeface="Arial" panose="020B0604020202020204" pitchFamily="34" charset="0"/>
              </a:rPr>
              <a:t>여기 더 공부하기</a:t>
            </a:r>
            <a:r>
              <a:rPr lang="ko-KR" altLang="en-US" sz="1800" kern="100" dirty="0">
                <a:effectLst/>
                <a:latin typeface="맑은 고딕" panose="020B0503020000020004" pitchFamily="50" charset="-127"/>
                <a:ea typeface="맑은 고딕" panose="020B0503020000020004" pitchFamily="50" charset="-127"/>
                <a:cs typeface="Arial" panose="020B0604020202020204" pitchFamily="34" charset="0"/>
              </a:rPr>
              <a:t> </a:t>
            </a:r>
            <a:endParaRPr lang="ko-KR" altLang="ko-KR" sz="1800" kern="100" dirty="0">
              <a:effectLst/>
              <a:latin typeface="맑은 고딕" panose="020B0503020000020004" pitchFamily="50" charset="-127"/>
              <a:ea typeface="맑은 고딕" panose="020B0503020000020004" pitchFamily="50" charset="-127"/>
              <a:cs typeface="Arial" panose="020B0604020202020204" pitchFamily="34" charset="0"/>
            </a:endParaRPr>
          </a:p>
          <a:p>
            <a:endParaRPr lang="ko-KR" altLang="en-US" dirty="0"/>
          </a:p>
        </p:txBody>
      </p:sp>
    </p:spTree>
    <p:extLst>
      <p:ext uri="{BB962C8B-B14F-4D97-AF65-F5344CB8AC3E}">
        <p14:creationId xmlns:p14="http://schemas.microsoft.com/office/powerpoint/2010/main" val="20586278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FF3E5C9-E86E-CC17-16EE-2B4D854042FC}"/>
              </a:ext>
            </a:extLst>
          </p:cNvPr>
          <p:cNvSpPr>
            <a:spLocks noGrp="1"/>
          </p:cNvSpPr>
          <p:nvPr>
            <p:ph type="title"/>
          </p:nvPr>
        </p:nvSpPr>
        <p:spPr/>
        <p:txBody>
          <a:bodyPr/>
          <a:lstStyle/>
          <a:p>
            <a:pPr algn="ctr"/>
            <a:r>
              <a:rPr lang="en-US" altLang="ko-KR" dirty="0"/>
              <a:t>Variable Partition(</a:t>
            </a:r>
            <a:r>
              <a:rPr lang="ko-KR" altLang="en-US" dirty="0"/>
              <a:t>다양하게 배분</a:t>
            </a:r>
            <a:r>
              <a:rPr lang="en-US" altLang="ko-KR" dirty="0"/>
              <a:t>)</a:t>
            </a:r>
            <a:endParaRPr lang="ko-KR" altLang="en-US" dirty="0"/>
          </a:p>
        </p:txBody>
      </p:sp>
      <p:sp>
        <p:nvSpPr>
          <p:cNvPr id="4" name="TextBox 3">
            <a:extLst>
              <a:ext uri="{FF2B5EF4-FFF2-40B4-BE49-F238E27FC236}">
                <a16:creationId xmlns:a16="http://schemas.microsoft.com/office/drawing/2014/main" id="{ECD49772-5CB3-4A55-4CFC-8BFA4E62D7B1}"/>
              </a:ext>
            </a:extLst>
          </p:cNvPr>
          <p:cNvSpPr txBox="1"/>
          <p:nvPr/>
        </p:nvSpPr>
        <p:spPr>
          <a:xfrm>
            <a:off x="378691" y="1976582"/>
            <a:ext cx="11702473" cy="3139321"/>
          </a:xfrm>
          <a:prstGeom prst="rect">
            <a:avLst/>
          </a:prstGeom>
          <a:noFill/>
        </p:spPr>
        <p:txBody>
          <a:bodyPr wrap="square" rtlCol="0">
            <a:spAutoFit/>
          </a:bodyPr>
          <a:lstStyle/>
          <a:p>
            <a:pPr>
              <a:lnSpc>
                <a:spcPct val="150000"/>
              </a:lnSpc>
            </a:pPr>
            <a:r>
              <a:rPr lang="ko-KR" altLang="en-US" dirty="0"/>
              <a:t>프로세스를 메모리에 할당 시</a:t>
            </a:r>
            <a:r>
              <a:rPr lang="en-US" altLang="ko-KR" dirty="0"/>
              <a:t>, </a:t>
            </a:r>
            <a:r>
              <a:rPr lang="ko-KR" altLang="en-US" dirty="0"/>
              <a:t>필요한 만큼 그때 그때 빈 공간에 할당해주는 방식</a:t>
            </a:r>
            <a:endParaRPr lang="en-US" altLang="ko-KR" dirty="0"/>
          </a:p>
          <a:p>
            <a:pPr>
              <a:lnSpc>
                <a:spcPct val="150000"/>
              </a:lnSpc>
            </a:pPr>
            <a:r>
              <a:rPr lang="ko-KR" altLang="en-US" dirty="0"/>
              <a:t>적재 방법 </a:t>
            </a:r>
            <a:r>
              <a:rPr lang="en-US" altLang="ko-KR" dirty="0"/>
              <a:t>3</a:t>
            </a:r>
            <a:r>
              <a:rPr lang="ko-KR" altLang="en-US" dirty="0"/>
              <a:t>가지</a:t>
            </a:r>
            <a:r>
              <a:rPr lang="en-US" altLang="ko-KR" dirty="0"/>
              <a:t>: 1)First Fit : </a:t>
            </a:r>
            <a:r>
              <a:rPr lang="ko-KR" altLang="en-US" dirty="0"/>
              <a:t>메모리 위에서부터 구멍을 훑고</a:t>
            </a:r>
            <a:r>
              <a:rPr lang="en-US" altLang="ko-KR" dirty="0"/>
              <a:t>, </a:t>
            </a:r>
            <a:r>
              <a:rPr lang="ko-KR" altLang="en-US" dirty="0"/>
              <a:t>들어갈 수 있는 구멍을 보면 여기로 들어가겠다</a:t>
            </a:r>
            <a:r>
              <a:rPr lang="en-US" altLang="ko-KR" dirty="0"/>
              <a:t>.</a:t>
            </a:r>
          </a:p>
          <a:p>
            <a:pPr>
              <a:lnSpc>
                <a:spcPct val="150000"/>
              </a:lnSpc>
            </a:pPr>
            <a:r>
              <a:rPr lang="en-US" altLang="ko-KR" dirty="0"/>
              <a:t>                      2)Best Fit : </a:t>
            </a:r>
            <a:r>
              <a:rPr lang="ko-KR" altLang="en-US" dirty="0"/>
              <a:t>내가 실행하려는 프로세스 크기와 같은 구멍에만 들어가겠다</a:t>
            </a:r>
            <a:r>
              <a:rPr lang="en-US" altLang="ko-KR" dirty="0"/>
              <a:t>.</a:t>
            </a:r>
          </a:p>
          <a:p>
            <a:pPr>
              <a:lnSpc>
                <a:spcPct val="150000"/>
              </a:lnSpc>
            </a:pPr>
            <a:r>
              <a:rPr lang="en-US" altLang="ko-KR" dirty="0"/>
              <a:t>                      3)Worst Fit : </a:t>
            </a:r>
            <a:r>
              <a:rPr lang="ko-KR" altLang="en-US" dirty="0"/>
              <a:t>그냥 가장 큰 구멍에 들어가겠다</a:t>
            </a:r>
            <a:r>
              <a:rPr lang="en-US" altLang="ko-KR" dirty="0"/>
              <a:t>.</a:t>
            </a:r>
          </a:p>
          <a:p>
            <a:r>
              <a:rPr lang="en-US" altLang="ko-KR" dirty="0"/>
              <a:t>                      *</a:t>
            </a:r>
            <a:r>
              <a:rPr lang="ko-KR" altLang="en-US" dirty="0"/>
              <a:t>이 세가지 방법 중 명확한 선호 순위는 없다</a:t>
            </a:r>
            <a:r>
              <a:rPr lang="en-US" altLang="ko-KR" dirty="0"/>
              <a:t>.</a:t>
            </a:r>
            <a:r>
              <a:rPr lang="ko-KR" altLang="en-US" dirty="0"/>
              <a:t> </a:t>
            </a:r>
            <a:endParaRPr lang="en-US" altLang="ko-KR" dirty="0"/>
          </a:p>
          <a:p>
            <a:endParaRPr lang="en-US" altLang="ko-KR" dirty="0"/>
          </a:p>
          <a:p>
            <a:endParaRPr lang="en-US" altLang="ko-KR" dirty="0"/>
          </a:p>
          <a:p>
            <a:endParaRPr lang="en-US" altLang="ko-KR" dirty="0"/>
          </a:p>
          <a:p>
            <a:r>
              <a:rPr lang="ko-KR" altLang="en-US" dirty="0"/>
              <a:t>단점</a:t>
            </a:r>
            <a:r>
              <a:rPr lang="en-US" altLang="ko-KR" dirty="0"/>
              <a:t>: External Fragmentation(</a:t>
            </a:r>
            <a:r>
              <a:rPr lang="ko-KR" altLang="en-US" dirty="0"/>
              <a:t>외부 분열</a:t>
            </a:r>
            <a:r>
              <a:rPr lang="en-US" altLang="ko-KR" dirty="0"/>
              <a:t>) </a:t>
            </a:r>
            <a:r>
              <a:rPr lang="ko-KR" altLang="en-US" dirty="0"/>
              <a:t>발생</a:t>
            </a:r>
          </a:p>
        </p:txBody>
      </p:sp>
    </p:spTree>
    <p:extLst>
      <p:ext uri="{BB962C8B-B14F-4D97-AF65-F5344CB8AC3E}">
        <p14:creationId xmlns:p14="http://schemas.microsoft.com/office/powerpoint/2010/main" val="4077960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F65DFE-9473-9671-8978-C8A12B0E56D7}"/>
              </a:ext>
            </a:extLst>
          </p:cNvPr>
          <p:cNvSpPr>
            <a:spLocks noGrp="1"/>
          </p:cNvSpPr>
          <p:nvPr>
            <p:ph type="title"/>
          </p:nvPr>
        </p:nvSpPr>
        <p:spPr>
          <a:xfrm>
            <a:off x="958273" y="0"/>
            <a:ext cx="10515600" cy="1325563"/>
          </a:xfrm>
        </p:spPr>
        <p:txBody>
          <a:bodyPr/>
          <a:lstStyle/>
          <a:p>
            <a:pPr algn="ctr"/>
            <a:r>
              <a:rPr lang="en-US" altLang="ko-KR" dirty="0"/>
              <a:t>External Fragmentation</a:t>
            </a:r>
            <a:endParaRPr lang="ko-KR" altLang="en-US" dirty="0"/>
          </a:p>
        </p:txBody>
      </p:sp>
      <p:sp>
        <p:nvSpPr>
          <p:cNvPr id="4" name="TextBox 3">
            <a:extLst>
              <a:ext uri="{FF2B5EF4-FFF2-40B4-BE49-F238E27FC236}">
                <a16:creationId xmlns:a16="http://schemas.microsoft.com/office/drawing/2014/main" id="{D8BC8EA3-F76D-6AE3-641A-E998CDCE59F2}"/>
              </a:ext>
            </a:extLst>
          </p:cNvPr>
          <p:cNvSpPr txBox="1"/>
          <p:nvPr/>
        </p:nvSpPr>
        <p:spPr>
          <a:xfrm>
            <a:off x="526473" y="1295621"/>
            <a:ext cx="11379200" cy="2531783"/>
          </a:xfrm>
          <a:prstGeom prst="rect">
            <a:avLst/>
          </a:prstGeom>
          <a:noFill/>
        </p:spPr>
        <p:txBody>
          <a:bodyPr wrap="square" rtlCol="0">
            <a:spAutoFit/>
          </a:bodyPr>
          <a:lstStyle/>
          <a:p>
            <a:pPr>
              <a:lnSpc>
                <a:spcPct val="150000"/>
              </a:lnSpc>
            </a:pPr>
            <a:r>
              <a:rPr lang="en-US" altLang="ko-KR" dirty="0"/>
              <a:t>External Fragmentation</a:t>
            </a:r>
            <a:r>
              <a:rPr lang="ko-KR" altLang="en-US" dirty="0"/>
              <a:t>이란</a:t>
            </a:r>
            <a:r>
              <a:rPr lang="en-US" altLang="ko-KR" dirty="0"/>
              <a:t>, </a:t>
            </a:r>
            <a:r>
              <a:rPr lang="ko-KR" altLang="en-US" dirty="0"/>
              <a:t>프로세스의 메모리 반환으로 인해</a:t>
            </a:r>
            <a:r>
              <a:rPr lang="en-US" altLang="ko-KR" dirty="0"/>
              <a:t> </a:t>
            </a:r>
            <a:r>
              <a:rPr lang="ko-KR" altLang="en-US" dirty="0"/>
              <a:t>중간중간에 메모리에 빈 공간이 생기는 것을 의미한다</a:t>
            </a:r>
            <a:r>
              <a:rPr lang="en-US" altLang="ko-KR" dirty="0"/>
              <a:t>. </a:t>
            </a:r>
            <a:r>
              <a:rPr lang="ko-KR" altLang="en-US" dirty="0"/>
              <a:t>문제는</a:t>
            </a:r>
            <a:r>
              <a:rPr lang="en-US" altLang="ko-KR" dirty="0"/>
              <a:t> </a:t>
            </a:r>
            <a:r>
              <a:rPr lang="ko-KR" altLang="en-US" dirty="0"/>
              <a:t>여러 개의 작은 빈 메모리 공간들일 경우</a:t>
            </a:r>
            <a:r>
              <a:rPr lang="en-US" altLang="ko-KR" dirty="0"/>
              <a:t>, </a:t>
            </a:r>
            <a:r>
              <a:rPr lang="ko-KR" altLang="en-US" dirty="0"/>
              <a:t>전체 합이 프로세스 적재에 충분해도 분열되어 있으니 어떻게 처리를 못하는 상태다</a:t>
            </a:r>
            <a:r>
              <a:rPr lang="en-US" altLang="ko-KR" dirty="0"/>
              <a:t>. </a:t>
            </a:r>
          </a:p>
          <a:p>
            <a:pPr>
              <a:lnSpc>
                <a:spcPct val="150000"/>
              </a:lnSpc>
            </a:pPr>
            <a:endParaRPr lang="en-US" altLang="ko-KR" dirty="0"/>
          </a:p>
          <a:p>
            <a:pPr>
              <a:lnSpc>
                <a:spcPct val="150000"/>
              </a:lnSpc>
            </a:pPr>
            <a:r>
              <a:rPr lang="ko-KR" altLang="en-US" dirty="0"/>
              <a:t>해결법</a:t>
            </a:r>
            <a:r>
              <a:rPr lang="en-US" altLang="ko-KR" dirty="0"/>
              <a:t>1: </a:t>
            </a:r>
            <a:r>
              <a:rPr lang="ko-KR" altLang="en-US" dirty="0"/>
              <a:t>압축</a:t>
            </a:r>
            <a:r>
              <a:rPr lang="en-US" altLang="ko-KR" dirty="0"/>
              <a:t>(Compaction). </a:t>
            </a:r>
            <a:r>
              <a:rPr lang="ko-KR" altLang="en-US" dirty="0"/>
              <a:t>남은 공간들을 모으는 행위</a:t>
            </a:r>
            <a:r>
              <a:rPr lang="en-US" altLang="ko-KR" dirty="0"/>
              <a:t> -&gt;</a:t>
            </a:r>
            <a:r>
              <a:rPr lang="ko-KR" altLang="en-US" dirty="0"/>
              <a:t> 메모리 내 프로세스들의 이동으로 인한 부담</a:t>
            </a:r>
            <a:r>
              <a:rPr lang="en-US" altLang="ko-KR" dirty="0"/>
              <a:t>(overhead)</a:t>
            </a:r>
            <a:r>
              <a:rPr lang="ko-KR" altLang="en-US" dirty="0"/>
              <a:t>가 발생</a:t>
            </a:r>
          </a:p>
        </p:txBody>
      </p:sp>
      <p:grpSp>
        <p:nvGrpSpPr>
          <p:cNvPr id="5" name="그룹 4">
            <a:extLst>
              <a:ext uri="{FF2B5EF4-FFF2-40B4-BE49-F238E27FC236}">
                <a16:creationId xmlns:a16="http://schemas.microsoft.com/office/drawing/2014/main" id="{03745BB2-E00C-5E1A-ECCD-C7C6D2BEE6BC}"/>
              </a:ext>
            </a:extLst>
          </p:cNvPr>
          <p:cNvGrpSpPr/>
          <p:nvPr/>
        </p:nvGrpSpPr>
        <p:grpSpPr>
          <a:xfrm>
            <a:off x="1198417" y="4128103"/>
            <a:ext cx="9174018" cy="2399931"/>
            <a:chOff x="838199" y="3500030"/>
            <a:chExt cx="9174018" cy="2399931"/>
          </a:xfrm>
        </p:grpSpPr>
        <p:sp>
          <p:nvSpPr>
            <p:cNvPr id="6" name="직사각형 5">
              <a:extLst>
                <a:ext uri="{FF2B5EF4-FFF2-40B4-BE49-F238E27FC236}">
                  <a16:creationId xmlns:a16="http://schemas.microsoft.com/office/drawing/2014/main" id="{0E88D0D8-7738-98BB-F477-92F6DF33B8B5}"/>
                </a:ext>
              </a:extLst>
            </p:cNvPr>
            <p:cNvSpPr/>
            <p:nvPr/>
          </p:nvSpPr>
          <p:spPr>
            <a:xfrm>
              <a:off x="7304812" y="3500030"/>
              <a:ext cx="2699327" cy="5586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9CB97D36-1619-36C2-6ACB-FA06374AE554}"/>
                </a:ext>
              </a:extLst>
            </p:cNvPr>
            <p:cNvSpPr/>
            <p:nvPr/>
          </p:nvSpPr>
          <p:spPr>
            <a:xfrm>
              <a:off x="838199" y="3577450"/>
              <a:ext cx="2699327" cy="5586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6C232E46-D7F1-F7A1-E2F8-F2731992D4E9}"/>
                </a:ext>
              </a:extLst>
            </p:cNvPr>
            <p:cNvSpPr/>
            <p:nvPr/>
          </p:nvSpPr>
          <p:spPr>
            <a:xfrm>
              <a:off x="838200" y="4136105"/>
              <a:ext cx="2699327" cy="5586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B5BA4B15-3DC9-294A-BB2B-4FD469D9CBBF}"/>
                </a:ext>
              </a:extLst>
            </p:cNvPr>
            <p:cNvSpPr/>
            <p:nvPr/>
          </p:nvSpPr>
          <p:spPr>
            <a:xfrm>
              <a:off x="838200" y="4694760"/>
              <a:ext cx="2699327" cy="5586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B22AAED0-00A4-449B-F4B3-10C09AD8F6ED}"/>
                </a:ext>
              </a:extLst>
            </p:cNvPr>
            <p:cNvSpPr txBox="1"/>
            <p:nvPr/>
          </p:nvSpPr>
          <p:spPr>
            <a:xfrm>
              <a:off x="1565564" y="4269703"/>
              <a:ext cx="1422400" cy="369332"/>
            </a:xfrm>
            <a:prstGeom prst="rect">
              <a:avLst/>
            </a:prstGeom>
            <a:noFill/>
          </p:spPr>
          <p:txBody>
            <a:bodyPr wrap="square" rtlCol="0">
              <a:spAutoFit/>
            </a:bodyPr>
            <a:lstStyle/>
            <a:p>
              <a:r>
                <a:rPr lang="ko-KR" altLang="en-US" dirty="0"/>
                <a:t>프로세스 </a:t>
              </a:r>
              <a:r>
                <a:rPr lang="en-US" altLang="ko-KR" dirty="0"/>
                <a:t>B</a:t>
              </a:r>
              <a:endParaRPr lang="ko-KR" altLang="en-US" dirty="0"/>
            </a:p>
          </p:txBody>
        </p:sp>
        <p:sp>
          <p:nvSpPr>
            <p:cNvPr id="11" name="TextBox 10">
              <a:extLst>
                <a:ext uri="{FF2B5EF4-FFF2-40B4-BE49-F238E27FC236}">
                  <a16:creationId xmlns:a16="http://schemas.microsoft.com/office/drawing/2014/main" id="{3185C5B8-E1A8-8959-E72B-CF80B6250A12}"/>
                </a:ext>
              </a:extLst>
            </p:cNvPr>
            <p:cNvSpPr txBox="1"/>
            <p:nvPr/>
          </p:nvSpPr>
          <p:spPr>
            <a:xfrm>
              <a:off x="7943275" y="3577450"/>
              <a:ext cx="1422400" cy="369332"/>
            </a:xfrm>
            <a:prstGeom prst="rect">
              <a:avLst/>
            </a:prstGeom>
            <a:noFill/>
          </p:spPr>
          <p:txBody>
            <a:bodyPr wrap="square" rtlCol="0">
              <a:spAutoFit/>
            </a:bodyPr>
            <a:lstStyle/>
            <a:p>
              <a:r>
                <a:rPr lang="ko-KR" altLang="en-US" dirty="0"/>
                <a:t>프로세스 </a:t>
              </a:r>
              <a:r>
                <a:rPr lang="en-US" altLang="ko-KR" dirty="0"/>
                <a:t>A</a:t>
              </a:r>
              <a:endParaRPr lang="ko-KR" altLang="en-US" dirty="0"/>
            </a:p>
          </p:txBody>
        </p:sp>
        <p:sp>
          <p:nvSpPr>
            <p:cNvPr id="12" name="TextBox 11">
              <a:extLst>
                <a:ext uri="{FF2B5EF4-FFF2-40B4-BE49-F238E27FC236}">
                  <a16:creationId xmlns:a16="http://schemas.microsoft.com/office/drawing/2014/main" id="{57DED6B0-7C40-1CB7-7226-C8F48E31FEF2}"/>
                </a:ext>
              </a:extLst>
            </p:cNvPr>
            <p:cNvSpPr txBox="1"/>
            <p:nvPr/>
          </p:nvSpPr>
          <p:spPr>
            <a:xfrm>
              <a:off x="1565564" y="4813643"/>
              <a:ext cx="1422400" cy="369332"/>
            </a:xfrm>
            <a:prstGeom prst="rect">
              <a:avLst/>
            </a:prstGeom>
            <a:noFill/>
          </p:spPr>
          <p:txBody>
            <a:bodyPr wrap="square" rtlCol="0">
              <a:spAutoFit/>
            </a:bodyPr>
            <a:lstStyle/>
            <a:p>
              <a:r>
                <a:rPr lang="ko-KR" altLang="en-US" dirty="0"/>
                <a:t>프로세스 </a:t>
              </a:r>
              <a:r>
                <a:rPr lang="en-US" altLang="ko-KR" dirty="0"/>
                <a:t>C</a:t>
              </a:r>
              <a:endParaRPr lang="ko-KR" altLang="en-US" dirty="0"/>
            </a:p>
          </p:txBody>
        </p:sp>
        <p:sp>
          <p:nvSpPr>
            <p:cNvPr id="13" name="직사각형 12">
              <a:extLst>
                <a:ext uri="{FF2B5EF4-FFF2-40B4-BE49-F238E27FC236}">
                  <a16:creationId xmlns:a16="http://schemas.microsoft.com/office/drawing/2014/main" id="{397C00F1-1013-2E73-8BAF-E6B510C62D04}"/>
                </a:ext>
              </a:extLst>
            </p:cNvPr>
            <p:cNvSpPr/>
            <p:nvPr/>
          </p:nvSpPr>
          <p:spPr>
            <a:xfrm>
              <a:off x="838199" y="5267865"/>
              <a:ext cx="2699327" cy="632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03C878C4-CC31-49F5-BA6C-C7B0DEB11BD2}"/>
                </a:ext>
              </a:extLst>
            </p:cNvPr>
            <p:cNvSpPr txBox="1"/>
            <p:nvPr/>
          </p:nvSpPr>
          <p:spPr>
            <a:xfrm>
              <a:off x="1565564" y="5426051"/>
              <a:ext cx="1422400" cy="369332"/>
            </a:xfrm>
            <a:prstGeom prst="rect">
              <a:avLst/>
            </a:prstGeom>
            <a:noFill/>
          </p:spPr>
          <p:txBody>
            <a:bodyPr wrap="square" rtlCol="0">
              <a:spAutoFit/>
            </a:bodyPr>
            <a:lstStyle/>
            <a:p>
              <a:r>
                <a:rPr lang="ko-KR" altLang="en-US" dirty="0"/>
                <a:t>프로세스 </a:t>
              </a:r>
              <a:r>
                <a:rPr lang="en-US" altLang="ko-KR" dirty="0"/>
                <a:t>D</a:t>
              </a:r>
              <a:endParaRPr lang="ko-KR" altLang="en-US" dirty="0"/>
            </a:p>
          </p:txBody>
        </p:sp>
        <p:sp>
          <p:nvSpPr>
            <p:cNvPr id="15" name="TextBox 14">
              <a:extLst>
                <a:ext uri="{FF2B5EF4-FFF2-40B4-BE49-F238E27FC236}">
                  <a16:creationId xmlns:a16="http://schemas.microsoft.com/office/drawing/2014/main" id="{BB80E461-88C2-37DF-927E-0107DB082058}"/>
                </a:ext>
              </a:extLst>
            </p:cNvPr>
            <p:cNvSpPr txBox="1"/>
            <p:nvPr/>
          </p:nvSpPr>
          <p:spPr>
            <a:xfrm>
              <a:off x="1565564" y="3635229"/>
              <a:ext cx="1422400" cy="369332"/>
            </a:xfrm>
            <a:prstGeom prst="rect">
              <a:avLst/>
            </a:prstGeom>
            <a:noFill/>
          </p:spPr>
          <p:txBody>
            <a:bodyPr wrap="square" rtlCol="0">
              <a:spAutoFit/>
            </a:bodyPr>
            <a:lstStyle/>
            <a:p>
              <a:r>
                <a:rPr lang="ko-KR" altLang="en-US" dirty="0"/>
                <a:t>프로세스 </a:t>
              </a:r>
              <a:r>
                <a:rPr lang="en-US" altLang="ko-KR" dirty="0"/>
                <a:t>A</a:t>
              </a:r>
              <a:endParaRPr lang="ko-KR" altLang="en-US" dirty="0"/>
            </a:p>
          </p:txBody>
        </p:sp>
        <p:sp>
          <p:nvSpPr>
            <p:cNvPr id="16" name="직사각형 15">
              <a:extLst>
                <a:ext uri="{FF2B5EF4-FFF2-40B4-BE49-F238E27FC236}">
                  <a16:creationId xmlns:a16="http://schemas.microsoft.com/office/drawing/2014/main" id="{DDF7B656-E367-21CA-98C8-89E55501AA72}"/>
                </a:ext>
              </a:extLst>
            </p:cNvPr>
            <p:cNvSpPr/>
            <p:nvPr/>
          </p:nvSpPr>
          <p:spPr>
            <a:xfrm>
              <a:off x="7304812" y="4683345"/>
              <a:ext cx="2699327" cy="5586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60FE5974-E71A-F806-AAE5-20789702470C}"/>
                </a:ext>
              </a:extLst>
            </p:cNvPr>
            <p:cNvSpPr txBox="1"/>
            <p:nvPr/>
          </p:nvSpPr>
          <p:spPr>
            <a:xfrm>
              <a:off x="7951354" y="4778006"/>
              <a:ext cx="1422400" cy="369332"/>
            </a:xfrm>
            <a:prstGeom prst="rect">
              <a:avLst/>
            </a:prstGeom>
            <a:noFill/>
          </p:spPr>
          <p:txBody>
            <a:bodyPr wrap="square" rtlCol="0">
              <a:spAutoFit/>
            </a:bodyPr>
            <a:lstStyle/>
            <a:p>
              <a:r>
                <a:rPr lang="ko-KR" altLang="en-US" dirty="0"/>
                <a:t>프로세스 </a:t>
              </a:r>
              <a:r>
                <a:rPr lang="en-US" altLang="ko-KR" dirty="0"/>
                <a:t>C</a:t>
              </a:r>
              <a:endParaRPr lang="ko-KR" altLang="en-US" dirty="0"/>
            </a:p>
          </p:txBody>
        </p:sp>
        <p:sp>
          <p:nvSpPr>
            <p:cNvPr id="18" name="직사각형 17">
              <a:extLst>
                <a:ext uri="{FF2B5EF4-FFF2-40B4-BE49-F238E27FC236}">
                  <a16:creationId xmlns:a16="http://schemas.microsoft.com/office/drawing/2014/main" id="{93F4AA69-CA4F-7A11-5200-36F8AAD58700}"/>
                </a:ext>
              </a:extLst>
            </p:cNvPr>
            <p:cNvSpPr/>
            <p:nvPr/>
          </p:nvSpPr>
          <p:spPr>
            <a:xfrm>
              <a:off x="7312890" y="5234564"/>
              <a:ext cx="2699327" cy="632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F45BE1D3-E432-D97B-496F-0AA15C68FBAC}"/>
                </a:ext>
              </a:extLst>
            </p:cNvPr>
            <p:cNvSpPr txBox="1"/>
            <p:nvPr/>
          </p:nvSpPr>
          <p:spPr>
            <a:xfrm>
              <a:off x="7951354" y="5373908"/>
              <a:ext cx="1422400" cy="369332"/>
            </a:xfrm>
            <a:prstGeom prst="rect">
              <a:avLst/>
            </a:prstGeom>
            <a:noFill/>
          </p:spPr>
          <p:txBody>
            <a:bodyPr wrap="square" rtlCol="0">
              <a:spAutoFit/>
            </a:bodyPr>
            <a:lstStyle/>
            <a:p>
              <a:r>
                <a:rPr lang="ko-KR" altLang="en-US" dirty="0"/>
                <a:t>프로세스 </a:t>
              </a:r>
              <a:r>
                <a:rPr lang="en-US" altLang="ko-KR" dirty="0"/>
                <a:t>D</a:t>
              </a:r>
              <a:endParaRPr lang="ko-KR" altLang="en-US" dirty="0"/>
            </a:p>
          </p:txBody>
        </p:sp>
        <p:sp>
          <p:nvSpPr>
            <p:cNvPr id="20" name="화살표: 오른쪽 19">
              <a:extLst>
                <a:ext uri="{FF2B5EF4-FFF2-40B4-BE49-F238E27FC236}">
                  <a16:creationId xmlns:a16="http://schemas.microsoft.com/office/drawing/2014/main" id="{0BFD4ECD-11B7-F9EA-C718-7A662A8F5B10}"/>
                </a:ext>
              </a:extLst>
            </p:cNvPr>
            <p:cNvSpPr/>
            <p:nvPr/>
          </p:nvSpPr>
          <p:spPr>
            <a:xfrm>
              <a:off x="4386120" y="4350327"/>
              <a:ext cx="2161309" cy="46775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6732574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A45BB26-2C11-7BA2-8C48-F1A43A4E4768}"/>
              </a:ext>
            </a:extLst>
          </p:cNvPr>
          <p:cNvSpPr>
            <a:spLocks noGrp="1"/>
          </p:cNvSpPr>
          <p:nvPr>
            <p:ph type="title"/>
          </p:nvPr>
        </p:nvSpPr>
        <p:spPr>
          <a:xfrm>
            <a:off x="838200" y="175779"/>
            <a:ext cx="10515600" cy="1325563"/>
          </a:xfrm>
        </p:spPr>
        <p:txBody>
          <a:bodyPr/>
          <a:lstStyle/>
          <a:p>
            <a:pPr algn="ctr"/>
            <a:r>
              <a:rPr lang="ko-KR" altLang="en-US" dirty="0" err="1"/>
              <a:t>페이징</a:t>
            </a:r>
            <a:r>
              <a:rPr lang="en-US" altLang="ko-KR" dirty="0"/>
              <a:t>(Paging)</a:t>
            </a:r>
            <a:endParaRPr lang="ko-KR" altLang="en-US" dirty="0"/>
          </a:p>
        </p:txBody>
      </p:sp>
      <p:sp>
        <p:nvSpPr>
          <p:cNvPr id="4" name="TextBox 3">
            <a:extLst>
              <a:ext uri="{FF2B5EF4-FFF2-40B4-BE49-F238E27FC236}">
                <a16:creationId xmlns:a16="http://schemas.microsoft.com/office/drawing/2014/main" id="{F700CB42-9A67-4BE1-8BA1-68B64863E149}"/>
              </a:ext>
            </a:extLst>
          </p:cNvPr>
          <p:cNvSpPr txBox="1"/>
          <p:nvPr/>
        </p:nvSpPr>
        <p:spPr>
          <a:xfrm>
            <a:off x="544946" y="1690688"/>
            <a:ext cx="11323782" cy="2531783"/>
          </a:xfrm>
          <a:prstGeom prst="rect">
            <a:avLst/>
          </a:prstGeom>
          <a:noFill/>
        </p:spPr>
        <p:txBody>
          <a:bodyPr wrap="square" rtlCol="0">
            <a:spAutoFit/>
          </a:bodyPr>
          <a:lstStyle/>
          <a:p>
            <a:pPr>
              <a:lnSpc>
                <a:spcPct val="150000"/>
              </a:lnSpc>
            </a:pPr>
            <a:r>
              <a:rPr lang="en-US" altLang="ko-KR" dirty="0"/>
              <a:t>*</a:t>
            </a:r>
            <a:r>
              <a:rPr lang="ko-KR" altLang="en-US" dirty="0"/>
              <a:t>해당 개념들 이해하기 전에 필요한 개념들</a:t>
            </a:r>
            <a:endParaRPr lang="en-US" altLang="ko-KR" dirty="0"/>
          </a:p>
          <a:p>
            <a:pPr>
              <a:lnSpc>
                <a:spcPct val="150000"/>
              </a:lnSpc>
            </a:pPr>
            <a:r>
              <a:rPr lang="en-US" altLang="ko-KR" dirty="0"/>
              <a:t>1)</a:t>
            </a:r>
            <a:r>
              <a:rPr lang="ko-KR" altLang="en-US" dirty="0"/>
              <a:t>논리 주소</a:t>
            </a:r>
            <a:r>
              <a:rPr lang="en-US" altLang="ko-KR" dirty="0"/>
              <a:t>(</a:t>
            </a:r>
            <a:r>
              <a:rPr lang="ko-KR" altLang="en-US" dirty="0"/>
              <a:t>가상 주소</a:t>
            </a:r>
            <a:r>
              <a:rPr lang="en-US" altLang="ko-KR" dirty="0"/>
              <a:t>)</a:t>
            </a:r>
            <a:r>
              <a:rPr lang="ko-KR" altLang="en-US" dirty="0"/>
              <a:t> </a:t>
            </a:r>
            <a:r>
              <a:rPr lang="en-US" altLang="ko-KR" dirty="0"/>
              <a:t>: </a:t>
            </a:r>
            <a:r>
              <a:rPr lang="ko-KR" altLang="en-US" dirty="0"/>
              <a:t>운영체제와 프로세스의 관점에서 이해하는 프로세스의 주소</a:t>
            </a:r>
            <a:endParaRPr lang="en-US" altLang="ko-KR" dirty="0"/>
          </a:p>
          <a:p>
            <a:pPr>
              <a:lnSpc>
                <a:spcPct val="150000"/>
              </a:lnSpc>
            </a:pPr>
            <a:r>
              <a:rPr lang="en-US" altLang="ko-KR" dirty="0"/>
              <a:t>2)</a:t>
            </a:r>
            <a:r>
              <a:rPr lang="ko-KR" altLang="en-US" dirty="0"/>
              <a:t>물리 주소 </a:t>
            </a:r>
            <a:r>
              <a:rPr lang="en-US" altLang="ko-KR" dirty="0"/>
              <a:t>: </a:t>
            </a:r>
            <a:r>
              <a:rPr lang="ko-KR" altLang="en-US" dirty="0"/>
              <a:t>하드웨어 램 안의 규칙적 인덱스</a:t>
            </a:r>
            <a:r>
              <a:rPr lang="en-US" altLang="ko-KR" dirty="0"/>
              <a:t>(</a:t>
            </a:r>
            <a:r>
              <a:rPr lang="ko-KR" altLang="en-US" dirty="0"/>
              <a:t>주소</a:t>
            </a:r>
            <a:r>
              <a:rPr lang="en-US" altLang="ko-KR" dirty="0"/>
              <a:t>)</a:t>
            </a:r>
          </a:p>
          <a:p>
            <a:pPr>
              <a:lnSpc>
                <a:spcPct val="150000"/>
              </a:lnSpc>
            </a:pPr>
            <a:r>
              <a:rPr lang="en-US" altLang="ko-KR" dirty="0"/>
              <a:t>3)MMU(Memory Management Unit)</a:t>
            </a:r>
            <a:r>
              <a:rPr lang="ko-KR" altLang="en-US" dirty="0"/>
              <a:t> </a:t>
            </a:r>
            <a:r>
              <a:rPr lang="en-US" altLang="ko-KR" dirty="0"/>
              <a:t>:</a:t>
            </a:r>
            <a:r>
              <a:rPr lang="ko-KR" altLang="en-US" dirty="0"/>
              <a:t> 메모리 관리 장치</a:t>
            </a:r>
            <a:r>
              <a:rPr lang="en-US" altLang="ko-KR" dirty="0"/>
              <a:t>. </a:t>
            </a:r>
            <a:r>
              <a:rPr lang="ko-KR" altLang="en-US" dirty="0"/>
              <a:t>논리 주소와 물리 주소의 변환을 담당한다</a:t>
            </a:r>
            <a:r>
              <a:rPr lang="en-US" altLang="ko-KR" dirty="0"/>
              <a:t>.</a:t>
            </a:r>
          </a:p>
          <a:p>
            <a:pPr>
              <a:lnSpc>
                <a:spcPct val="150000"/>
              </a:lnSpc>
            </a:pPr>
            <a:endParaRPr lang="en-US" altLang="ko-KR" dirty="0"/>
          </a:p>
          <a:p>
            <a:pPr>
              <a:lnSpc>
                <a:spcPct val="150000"/>
              </a:lnSpc>
            </a:pPr>
            <a:r>
              <a:rPr lang="ko-KR" altLang="en-US" dirty="0"/>
              <a:t>페이지 </a:t>
            </a:r>
            <a:r>
              <a:rPr lang="en-US" altLang="ko-KR" dirty="0"/>
              <a:t>: </a:t>
            </a:r>
            <a:r>
              <a:rPr lang="ko-KR" altLang="en-US" dirty="0"/>
              <a:t>프로세스를 논리 주소의 관점에서</a:t>
            </a:r>
            <a:r>
              <a:rPr lang="en-US" altLang="ko-KR" dirty="0"/>
              <a:t> </a:t>
            </a:r>
            <a:r>
              <a:rPr lang="ko-KR" altLang="en-US" dirty="0"/>
              <a:t>일정한 크기로 나누었을 때</a:t>
            </a:r>
            <a:r>
              <a:rPr lang="en-US" altLang="ko-KR" dirty="0"/>
              <a:t>, </a:t>
            </a:r>
            <a:r>
              <a:rPr lang="ko-KR" altLang="en-US" dirty="0"/>
              <a:t>하나의 블록을 페이지라고 한다</a:t>
            </a:r>
            <a:r>
              <a:rPr lang="en-US" altLang="ko-KR" dirty="0"/>
              <a:t>.  </a:t>
            </a:r>
            <a:r>
              <a:rPr lang="ko-KR" altLang="en-US" dirty="0"/>
              <a:t> </a:t>
            </a:r>
          </a:p>
        </p:txBody>
      </p:sp>
      <p:sp>
        <p:nvSpPr>
          <p:cNvPr id="5" name="직사각형 4">
            <a:extLst>
              <a:ext uri="{FF2B5EF4-FFF2-40B4-BE49-F238E27FC236}">
                <a16:creationId xmlns:a16="http://schemas.microsoft.com/office/drawing/2014/main" id="{60D72161-91C4-D85F-5321-D67D19026A0E}"/>
              </a:ext>
            </a:extLst>
          </p:cNvPr>
          <p:cNvSpPr/>
          <p:nvPr/>
        </p:nvSpPr>
        <p:spPr>
          <a:xfrm>
            <a:off x="3029528" y="4483821"/>
            <a:ext cx="5661891" cy="136698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D8F6C898-96AA-28D9-C098-7475E6292CA1}"/>
              </a:ext>
            </a:extLst>
          </p:cNvPr>
          <p:cNvSpPr txBox="1"/>
          <p:nvPr/>
        </p:nvSpPr>
        <p:spPr>
          <a:xfrm>
            <a:off x="4341091" y="6312889"/>
            <a:ext cx="3251200" cy="369332"/>
          </a:xfrm>
          <a:prstGeom prst="rect">
            <a:avLst/>
          </a:prstGeom>
          <a:noFill/>
        </p:spPr>
        <p:txBody>
          <a:bodyPr wrap="square" rtlCol="0">
            <a:spAutoFit/>
          </a:bodyPr>
          <a:lstStyle/>
          <a:p>
            <a:r>
              <a:rPr lang="ko-KR" altLang="en-US" dirty="0"/>
              <a:t>논리 주소 단위로 길이 계산</a:t>
            </a:r>
          </a:p>
        </p:txBody>
      </p:sp>
      <p:cxnSp>
        <p:nvCxnSpPr>
          <p:cNvPr id="8" name="직선 연결선 7">
            <a:extLst>
              <a:ext uri="{FF2B5EF4-FFF2-40B4-BE49-F238E27FC236}">
                <a16:creationId xmlns:a16="http://schemas.microsoft.com/office/drawing/2014/main" id="{71013D27-4106-2A11-0FF6-D415D251F233}"/>
              </a:ext>
            </a:extLst>
          </p:cNvPr>
          <p:cNvCxnSpPr/>
          <p:nvPr/>
        </p:nvCxnSpPr>
        <p:spPr>
          <a:xfrm>
            <a:off x="3029528" y="5850803"/>
            <a:ext cx="0" cy="261350"/>
          </a:xfrm>
          <a:prstGeom prst="line">
            <a:avLst/>
          </a:prstGeom>
        </p:spPr>
        <p:style>
          <a:lnRef idx="1">
            <a:schemeClr val="accent6"/>
          </a:lnRef>
          <a:fillRef idx="0">
            <a:schemeClr val="accent6"/>
          </a:fillRef>
          <a:effectRef idx="0">
            <a:schemeClr val="accent6"/>
          </a:effectRef>
          <a:fontRef idx="minor">
            <a:schemeClr val="tx1"/>
          </a:fontRef>
        </p:style>
      </p:cxnSp>
      <p:cxnSp>
        <p:nvCxnSpPr>
          <p:cNvPr id="9" name="직선 연결선 8">
            <a:extLst>
              <a:ext uri="{FF2B5EF4-FFF2-40B4-BE49-F238E27FC236}">
                <a16:creationId xmlns:a16="http://schemas.microsoft.com/office/drawing/2014/main" id="{0302A27F-9D0F-468B-235E-7042D080E250}"/>
              </a:ext>
            </a:extLst>
          </p:cNvPr>
          <p:cNvCxnSpPr/>
          <p:nvPr/>
        </p:nvCxnSpPr>
        <p:spPr>
          <a:xfrm>
            <a:off x="3394365" y="5833263"/>
            <a:ext cx="0" cy="261350"/>
          </a:xfrm>
          <a:prstGeom prst="line">
            <a:avLst/>
          </a:prstGeom>
        </p:spPr>
        <p:style>
          <a:lnRef idx="1">
            <a:schemeClr val="accent6"/>
          </a:lnRef>
          <a:fillRef idx="0">
            <a:schemeClr val="accent6"/>
          </a:fillRef>
          <a:effectRef idx="0">
            <a:schemeClr val="accent6"/>
          </a:effectRef>
          <a:fontRef idx="minor">
            <a:schemeClr val="tx1"/>
          </a:fontRef>
        </p:style>
      </p:cxnSp>
      <p:cxnSp>
        <p:nvCxnSpPr>
          <p:cNvPr id="10" name="직선 연결선 9">
            <a:extLst>
              <a:ext uri="{FF2B5EF4-FFF2-40B4-BE49-F238E27FC236}">
                <a16:creationId xmlns:a16="http://schemas.microsoft.com/office/drawing/2014/main" id="{959B0066-E536-3B5D-23D9-1766D63A8FC0}"/>
              </a:ext>
            </a:extLst>
          </p:cNvPr>
          <p:cNvCxnSpPr/>
          <p:nvPr/>
        </p:nvCxnSpPr>
        <p:spPr>
          <a:xfrm>
            <a:off x="3713019" y="5833263"/>
            <a:ext cx="0" cy="261350"/>
          </a:xfrm>
          <a:prstGeom prst="line">
            <a:avLst/>
          </a:prstGeom>
        </p:spPr>
        <p:style>
          <a:lnRef idx="1">
            <a:schemeClr val="accent6"/>
          </a:lnRef>
          <a:fillRef idx="0">
            <a:schemeClr val="accent6"/>
          </a:fillRef>
          <a:effectRef idx="0">
            <a:schemeClr val="accent6"/>
          </a:effectRef>
          <a:fontRef idx="minor">
            <a:schemeClr val="tx1"/>
          </a:fontRef>
        </p:style>
      </p:cxnSp>
      <p:cxnSp>
        <p:nvCxnSpPr>
          <p:cNvPr id="11" name="직선 연결선 10">
            <a:extLst>
              <a:ext uri="{FF2B5EF4-FFF2-40B4-BE49-F238E27FC236}">
                <a16:creationId xmlns:a16="http://schemas.microsoft.com/office/drawing/2014/main" id="{E66015A9-0CAA-D4C0-60FC-FBE8D07CF5DD}"/>
              </a:ext>
            </a:extLst>
          </p:cNvPr>
          <p:cNvCxnSpPr>
            <a:cxnSpLocks/>
          </p:cNvCxnSpPr>
          <p:nvPr/>
        </p:nvCxnSpPr>
        <p:spPr>
          <a:xfrm>
            <a:off x="4022437" y="5850803"/>
            <a:ext cx="0" cy="243810"/>
          </a:xfrm>
          <a:prstGeom prst="line">
            <a:avLst/>
          </a:prstGeom>
        </p:spPr>
        <p:style>
          <a:lnRef idx="1">
            <a:schemeClr val="accent6"/>
          </a:lnRef>
          <a:fillRef idx="0">
            <a:schemeClr val="accent6"/>
          </a:fillRef>
          <a:effectRef idx="0">
            <a:schemeClr val="accent6"/>
          </a:effectRef>
          <a:fontRef idx="minor">
            <a:schemeClr val="tx1"/>
          </a:fontRef>
        </p:style>
      </p:cxnSp>
      <p:cxnSp>
        <p:nvCxnSpPr>
          <p:cNvPr id="15" name="직선 연결선 14">
            <a:extLst>
              <a:ext uri="{FF2B5EF4-FFF2-40B4-BE49-F238E27FC236}">
                <a16:creationId xmlns:a16="http://schemas.microsoft.com/office/drawing/2014/main" id="{D69EA792-8355-381F-1A7C-3BCB19F77956}"/>
              </a:ext>
            </a:extLst>
          </p:cNvPr>
          <p:cNvCxnSpPr>
            <a:cxnSpLocks/>
          </p:cNvCxnSpPr>
          <p:nvPr/>
        </p:nvCxnSpPr>
        <p:spPr>
          <a:xfrm>
            <a:off x="4341091" y="5833263"/>
            <a:ext cx="0" cy="243810"/>
          </a:xfrm>
          <a:prstGeom prst="line">
            <a:avLst/>
          </a:prstGeom>
        </p:spPr>
        <p:style>
          <a:lnRef idx="1">
            <a:schemeClr val="accent6"/>
          </a:lnRef>
          <a:fillRef idx="0">
            <a:schemeClr val="accent6"/>
          </a:fillRef>
          <a:effectRef idx="0">
            <a:schemeClr val="accent6"/>
          </a:effectRef>
          <a:fontRef idx="minor">
            <a:schemeClr val="tx1"/>
          </a:fontRef>
        </p:style>
      </p:cxnSp>
      <p:cxnSp>
        <p:nvCxnSpPr>
          <p:cNvPr id="16" name="직선 연결선 15">
            <a:extLst>
              <a:ext uri="{FF2B5EF4-FFF2-40B4-BE49-F238E27FC236}">
                <a16:creationId xmlns:a16="http://schemas.microsoft.com/office/drawing/2014/main" id="{DEDE9C01-9256-4AE3-FB98-010506F97FCF}"/>
              </a:ext>
            </a:extLst>
          </p:cNvPr>
          <p:cNvCxnSpPr>
            <a:cxnSpLocks/>
          </p:cNvCxnSpPr>
          <p:nvPr/>
        </p:nvCxnSpPr>
        <p:spPr>
          <a:xfrm>
            <a:off x="4622801" y="5826358"/>
            <a:ext cx="0" cy="243810"/>
          </a:xfrm>
          <a:prstGeom prst="line">
            <a:avLst/>
          </a:prstGeom>
        </p:spPr>
        <p:style>
          <a:lnRef idx="1">
            <a:schemeClr val="accent6"/>
          </a:lnRef>
          <a:fillRef idx="0">
            <a:schemeClr val="accent6"/>
          </a:fillRef>
          <a:effectRef idx="0">
            <a:schemeClr val="accent6"/>
          </a:effectRef>
          <a:fontRef idx="minor">
            <a:schemeClr val="tx1"/>
          </a:fontRef>
        </p:style>
      </p:cxnSp>
      <p:cxnSp>
        <p:nvCxnSpPr>
          <p:cNvPr id="17" name="직선 연결선 16">
            <a:extLst>
              <a:ext uri="{FF2B5EF4-FFF2-40B4-BE49-F238E27FC236}">
                <a16:creationId xmlns:a16="http://schemas.microsoft.com/office/drawing/2014/main" id="{466C7FE8-D8E7-FE10-C78E-4C1FBF8F2074}"/>
              </a:ext>
            </a:extLst>
          </p:cNvPr>
          <p:cNvCxnSpPr>
            <a:cxnSpLocks/>
          </p:cNvCxnSpPr>
          <p:nvPr/>
        </p:nvCxnSpPr>
        <p:spPr>
          <a:xfrm>
            <a:off x="4969165" y="5850803"/>
            <a:ext cx="0" cy="243810"/>
          </a:xfrm>
          <a:prstGeom prst="line">
            <a:avLst/>
          </a:prstGeom>
        </p:spPr>
        <p:style>
          <a:lnRef idx="1">
            <a:schemeClr val="accent6"/>
          </a:lnRef>
          <a:fillRef idx="0">
            <a:schemeClr val="accent6"/>
          </a:fillRef>
          <a:effectRef idx="0">
            <a:schemeClr val="accent6"/>
          </a:effectRef>
          <a:fontRef idx="minor">
            <a:schemeClr val="tx1"/>
          </a:fontRef>
        </p:style>
      </p:cxnSp>
      <p:cxnSp>
        <p:nvCxnSpPr>
          <p:cNvPr id="18" name="직선 연결선 17">
            <a:extLst>
              <a:ext uri="{FF2B5EF4-FFF2-40B4-BE49-F238E27FC236}">
                <a16:creationId xmlns:a16="http://schemas.microsoft.com/office/drawing/2014/main" id="{FC3D4F7E-CB5D-1A99-D00F-0AB0D9C3408F}"/>
              </a:ext>
            </a:extLst>
          </p:cNvPr>
          <p:cNvCxnSpPr>
            <a:cxnSpLocks/>
          </p:cNvCxnSpPr>
          <p:nvPr/>
        </p:nvCxnSpPr>
        <p:spPr>
          <a:xfrm>
            <a:off x="5306292" y="5859573"/>
            <a:ext cx="0" cy="243810"/>
          </a:xfrm>
          <a:prstGeom prst="line">
            <a:avLst/>
          </a:prstGeom>
        </p:spPr>
        <p:style>
          <a:lnRef idx="1">
            <a:schemeClr val="accent6"/>
          </a:lnRef>
          <a:fillRef idx="0">
            <a:schemeClr val="accent6"/>
          </a:fillRef>
          <a:effectRef idx="0">
            <a:schemeClr val="accent6"/>
          </a:effectRef>
          <a:fontRef idx="minor">
            <a:schemeClr val="tx1"/>
          </a:fontRef>
        </p:style>
      </p:cxnSp>
      <p:cxnSp>
        <p:nvCxnSpPr>
          <p:cNvPr id="19" name="직선 연결선 18">
            <a:extLst>
              <a:ext uri="{FF2B5EF4-FFF2-40B4-BE49-F238E27FC236}">
                <a16:creationId xmlns:a16="http://schemas.microsoft.com/office/drawing/2014/main" id="{2277B193-8426-C860-6439-5D58CC767426}"/>
              </a:ext>
            </a:extLst>
          </p:cNvPr>
          <p:cNvCxnSpPr>
            <a:cxnSpLocks/>
          </p:cNvCxnSpPr>
          <p:nvPr/>
        </p:nvCxnSpPr>
        <p:spPr>
          <a:xfrm>
            <a:off x="5606474" y="5868343"/>
            <a:ext cx="0" cy="243810"/>
          </a:xfrm>
          <a:prstGeom prst="line">
            <a:avLst/>
          </a:prstGeom>
        </p:spPr>
        <p:style>
          <a:lnRef idx="1">
            <a:schemeClr val="accent6"/>
          </a:lnRef>
          <a:fillRef idx="0">
            <a:schemeClr val="accent6"/>
          </a:fillRef>
          <a:effectRef idx="0">
            <a:schemeClr val="accent6"/>
          </a:effectRef>
          <a:fontRef idx="minor">
            <a:schemeClr val="tx1"/>
          </a:fontRef>
        </p:style>
      </p:cxnSp>
      <p:sp>
        <p:nvSpPr>
          <p:cNvPr id="20" name="TextBox 19">
            <a:extLst>
              <a:ext uri="{FF2B5EF4-FFF2-40B4-BE49-F238E27FC236}">
                <a16:creationId xmlns:a16="http://schemas.microsoft.com/office/drawing/2014/main" id="{791F4829-3DB3-A888-393A-941F39ECDC6B}"/>
              </a:ext>
            </a:extLst>
          </p:cNvPr>
          <p:cNvSpPr txBox="1"/>
          <p:nvPr/>
        </p:nvSpPr>
        <p:spPr>
          <a:xfrm>
            <a:off x="2897911" y="6022170"/>
            <a:ext cx="240146" cy="369332"/>
          </a:xfrm>
          <a:prstGeom prst="rect">
            <a:avLst/>
          </a:prstGeom>
          <a:noFill/>
        </p:spPr>
        <p:txBody>
          <a:bodyPr wrap="square" rtlCol="0">
            <a:spAutoFit/>
          </a:bodyPr>
          <a:lstStyle/>
          <a:p>
            <a:r>
              <a:rPr lang="en-US" altLang="ko-KR" dirty="0"/>
              <a:t>1</a:t>
            </a:r>
            <a:endParaRPr lang="ko-KR" altLang="en-US" dirty="0"/>
          </a:p>
        </p:txBody>
      </p:sp>
      <p:sp>
        <p:nvSpPr>
          <p:cNvPr id="21" name="TextBox 20">
            <a:extLst>
              <a:ext uri="{FF2B5EF4-FFF2-40B4-BE49-F238E27FC236}">
                <a16:creationId xmlns:a16="http://schemas.microsoft.com/office/drawing/2014/main" id="{EF7AAEEF-8BB9-DBE4-12E1-6AC11A7BABEC}"/>
              </a:ext>
            </a:extLst>
          </p:cNvPr>
          <p:cNvSpPr txBox="1"/>
          <p:nvPr/>
        </p:nvSpPr>
        <p:spPr>
          <a:xfrm>
            <a:off x="3274291" y="6022170"/>
            <a:ext cx="240146" cy="369332"/>
          </a:xfrm>
          <a:prstGeom prst="rect">
            <a:avLst/>
          </a:prstGeom>
          <a:noFill/>
        </p:spPr>
        <p:txBody>
          <a:bodyPr wrap="square" rtlCol="0">
            <a:spAutoFit/>
          </a:bodyPr>
          <a:lstStyle/>
          <a:p>
            <a:r>
              <a:rPr lang="en-US" altLang="ko-KR" dirty="0"/>
              <a:t>2</a:t>
            </a:r>
            <a:endParaRPr lang="ko-KR" altLang="en-US" dirty="0"/>
          </a:p>
        </p:txBody>
      </p:sp>
      <p:cxnSp>
        <p:nvCxnSpPr>
          <p:cNvPr id="23" name="직선 연결선 22">
            <a:extLst>
              <a:ext uri="{FF2B5EF4-FFF2-40B4-BE49-F238E27FC236}">
                <a16:creationId xmlns:a16="http://schemas.microsoft.com/office/drawing/2014/main" id="{4B20F522-E146-58FF-E89A-AB3A87BA74CC}"/>
              </a:ext>
            </a:extLst>
          </p:cNvPr>
          <p:cNvCxnSpPr>
            <a:cxnSpLocks/>
          </p:cNvCxnSpPr>
          <p:nvPr/>
        </p:nvCxnSpPr>
        <p:spPr>
          <a:xfrm>
            <a:off x="3514437" y="4483821"/>
            <a:ext cx="0" cy="13757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직선 연결선 23">
            <a:extLst>
              <a:ext uri="{FF2B5EF4-FFF2-40B4-BE49-F238E27FC236}">
                <a16:creationId xmlns:a16="http://schemas.microsoft.com/office/drawing/2014/main" id="{ACFB6675-8C7C-50C8-2FCE-9DC612BB49D5}"/>
              </a:ext>
            </a:extLst>
          </p:cNvPr>
          <p:cNvCxnSpPr>
            <a:cxnSpLocks/>
          </p:cNvCxnSpPr>
          <p:nvPr/>
        </p:nvCxnSpPr>
        <p:spPr>
          <a:xfrm>
            <a:off x="4022438" y="4483821"/>
            <a:ext cx="0" cy="1384522"/>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직선 연결선 26">
            <a:extLst>
              <a:ext uri="{FF2B5EF4-FFF2-40B4-BE49-F238E27FC236}">
                <a16:creationId xmlns:a16="http://schemas.microsoft.com/office/drawing/2014/main" id="{2C603A18-AC0E-0BA7-4B65-48A96FF780C9}"/>
              </a:ext>
            </a:extLst>
          </p:cNvPr>
          <p:cNvCxnSpPr>
            <a:cxnSpLocks/>
          </p:cNvCxnSpPr>
          <p:nvPr/>
        </p:nvCxnSpPr>
        <p:spPr>
          <a:xfrm>
            <a:off x="4488874" y="4475051"/>
            <a:ext cx="0" cy="1384522"/>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직선 연결선 27">
            <a:extLst>
              <a:ext uri="{FF2B5EF4-FFF2-40B4-BE49-F238E27FC236}">
                <a16:creationId xmlns:a16="http://schemas.microsoft.com/office/drawing/2014/main" id="{F173F6CD-69E8-84E2-ED21-52AD6E5C9343}"/>
              </a:ext>
            </a:extLst>
          </p:cNvPr>
          <p:cNvCxnSpPr>
            <a:cxnSpLocks/>
          </p:cNvCxnSpPr>
          <p:nvPr/>
        </p:nvCxnSpPr>
        <p:spPr>
          <a:xfrm>
            <a:off x="4946075" y="4448741"/>
            <a:ext cx="0" cy="1384522"/>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직선 연결선 28">
            <a:extLst>
              <a:ext uri="{FF2B5EF4-FFF2-40B4-BE49-F238E27FC236}">
                <a16:creationId xmlns:a16="http://schemas.microsoft.com/office/drawing/2014/main" id="{C755CF64-1988-83B0-2C95-B222C4379CBD}"/>
              </a:ext>
            </a:extLst>
          </p:cNvPr>
          <p:cNvCxnSpPr>
            <a:cxnSpLocks/>
          </p:cNvCxnSpPr>
          <p:nvPr/>
        </p:nvCxnSpPr>
        <p:spPr>
          <a:xfrm>
            <a:off x="5467930" y="4475051"/>
            <a:ext cx="0" cy="1384522"/>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직선 연결선 29">
            <a:extLst>
              <a:ext uri="{FF2B5EF4-FFF2-40B4-BE49-F238E27FC236}">
                <a16:creationId xmlns:a16="http://schemas.microsoft.com/office/drawing/2014/main" id="{7888E1DB-FB9A-BA3E-DAE3-4231DFD5B758}"/>
              </a:ext>
            </a:extLst>
          </p:cNvPr>
          <p:cNvCxnSpPr>
            <a:cxnSpLocks/>
          </p:cNvCxnSpPr>
          <p:nvPr/>
        </p:nvCxnSpPr>
        <p:spPr>
          <a:xfrm>
            <a:off x="5980548" y="4483821"/>
            <a:ext cx="0" cy="1384522"/>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직선 연결선 30">
            <a:extLst>
              <a:ext uri="{FF2B5EF4-FFF2-40B4-BE49-F238E27FC236}">
                <a16:creationId xmlns:a16="http://schemas.microsoft.com/office/drawing/2014/main" id="{9C8476B3-558F-EDDE-8D1B-91965101C181}"/>
              </a:ext>
            </a:extLst>
          </p:cNvPr>
          <p:cNvCxnSpPr>
            <a:cxnSpLocks/>
          </p:cNvCxnSpPr>
          <p:nvPr/>
        </p:nvCxnSpPr>
        <p:spPr>
          <a:xfrm>
            <a:off x="6502402" y="4466281"/>
            <a:ext cx="0" cy="1384522"/>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직선 연결선 31">
            <a:extLst>
              <a:ext uri="{FF2B5EF4-FFF2-40B4-BE49-F238E27FC236}">
                <a16:creationId xmlns:a16="http://schemas.microsoft.com/office/drawing/2014/main" id="{A5B5CA00-C2A5-AD03-E4AD-4F802B7D34D9}"/>
              </a:ext>
            </a:extLst>
          </p:cNvPr>
          <p:cNvCxnSpPr>
            <a:cxnSpLocks/>
          </p:cNvCxnSpPr>
          <p:nvPr/>
        </p:nvCxnSpPr>
        <p:spPr>
          <a:xfrm>
            <a:off x="7005784" y="4483821"/>
            <a:ext cx="0" cy="1384522"/>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직선 연결선 32">
            <a:extLst>
              <a:ext uri="{FF2B5EF4-FFF2-40B4-BE49-F238E27FC236}">
                <a16:creationId xmlns:a16="http://schemas.microsoft.com/office/drawing/2014/main" id="{B1F49BDD-589C-A241-C8BE-FC1B83023B72}"/>
              </a:ext>
            </a:extLst>
          </p:cNvPr>
          <p:cNvCxnSpPr>
            <a:cxnSpLocks/>
          </p:cNvCxnSpPr>
          <p:nvPr/>
        </p:nvCxnSpPr>
        <p:spPr>
          <a:xfrm>
            <a:off x="7490693" y="4475051"/>
            <a:ext cx="0" cy="1384522"/>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직선 연결선 33">
            <a:extLst>
              <a:ext uri="{FF2B5EF4-FFF2-40B4-BE49-F238E27FC236}">
                <a16:creationId xmlns:a16="http://schemas.microsoft.com/office/drawing/2014/main" id="{DC192F70-A366-E0D9-E040-234EA0F47542}"/>
              </a:ext>
            </a:extLst>
          </p:cNvPr>
          <p:cNvCxnSpPr>
            <a:cxnSpLocks/>
          </p:cNvCxnSpPr>
          <p:nvPr/>
        </p:nvCxnSpPr>
        <p:spPr>
          <a:xfrm>
            <a:off x="8040256" y="4483821"/>
            <a:ext cx="0" cy="1384522"/>
          </a:xfrm>
          <a:prstGeom prst="line">
            <a:avLst/>
          </a:prstGeom>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0E6EB17C-A38C-EC98-A53A-9060737AA56B}"/>
              </a:ext>
            </a:extLst>
          </p:cNvPr>
          <p:cNvSpPr txBox="1"/>
          <p:nvPr/>
        </p:nvSpPr>
        <p:spPr>
          <a:xfrm>
            <a:off x="8192655" y="4895273"/>
            <a:ext cx="369454" cy="369332"/>
          </a:xfrm>
          <a:prstGeom prst="rect">
            <a:avLst/>
          </a:prstGeom>
          <a:noFill/>
        </p:spPr>
        <p:txBody>
          <a:bodyPr wrap="square" rtlCol="0">
            <a:spAutoFit/>
          </a:bodyPr>
          <a:lstStyle/>
          <a:p>
            <a:r>
              <a:rPr lang="en-US" altLang="ko-KR" dirty="0"/>
              <a:t>P</a:t>
            </a:r>
            <a:endParaRPr lang="ko-KR" altLang="en-US" dirty="0"/>
          </a:p>
        </p:txBody>
      </p:sp>
      <p:sp>
        <p:nvSpPr>
          <p:cNvPr id="37" name="TextBox 36">
            <a:extLst>
              <a:ext uri="{FF2B5EF4-FFF2-40B4-BE49-F238E27FC236}">
                <a16:creationId xmlns:a16="http://schemas.microsoft.com/office/drawing/2014/main" id="{2EBD4B44-ED39-7BD2-6E57-B510576E4C6B}"/>
              </a:ext>
            </a:extLst>
          </p:cNvPr>
          <p:cNvSpPr txBox="1"/>
          <p:nvPr/>
        </p:nvSpPr>
        <p:spPr>
          <a:xfrm>
            <a:off x="7617696" y="4891588"/>
            <a:ext cx="369454" cy="369332"/>
          </a:xfrm>
          <a:prstGeom prst="rect">
            <a:avLst/>
          </a:prstGeom>
          <a:noFill/>
        </p:spPr>
        <p:txBody>
          <a:bodyPr wrap="square" rtlCol="0">
            <a:spAutoFit/>
          </a:bodyPr>
          <a:lstStyle/>
          <a:p>
            <a:r>
              <a:rPr lang="en-US" altLang="ko-KR" dirty="0"/>
              <a:t>P</a:t>
            </a:r>
            <a:endParaRPr lang="ko-KR" altLang="en-US" dirty="0"/>
          </a:p>
        </p:txBody>
      </p:sp>
      <p:sp>
        <p:nvSpPr>
          <p:cNvPr id="38" name="TextBox 37">
            <a:extLst>
              <a:ext uri="{FF2B5EF4-FFF2-40B4-BE49-F238E27FC236}">
                <a16:creationId xmlns:a16="http://schemas.microsoft.com/office/drawing/2014/main" id="{02016B68-DCAF-C0F2-DC6E-F57AF5DEF318}"/>
              </a:ext>
            </a:extLst>
          </p:cNvPr>
          <p:cNvSpPr txBox="1"/>
          <p:nvPr/>
        </p:nvSpPr>
        <p:spPr>
          <a:xfrm>
            <a:off x="7102777" y="4891588"/>
            <a:ext cx="369454" cy="369332"/>
          </a:xfrm>
          <a:prstGeom prst="rect">
            <a:avLst/>
          </a:prstGeom>
          <a:noFill/>
        </p:spPr>
        <p:txBody>
          <a:bodyPr wrap="square" rtlCol="0">
            <a:spAutoFit/>
          </a:bodyPr>
          <a:lstStyle/>
          <a:p>
            <a:r>
              <a:rPr lang="en-US" altLang="ko-KR" dirty="0"/>
              <a:t>P</a:t>
            </a:r>
            <a:endParaRPr lang="ko-KR" altLang="en-US" dirty="0"/>
          </a:p>
        </p:txBody>
      </p:sp>
      <p:sp>
        <p:nvSpPr>
          <p:cNvPr id="39" name="TextBox 38">
            <a:extLst>
              <a:ext uri="{FF2B5EF4-FFF2-40B4-BE49-F238E27FC236}">
                <a16:creationId xmlns:a16="http://schemas.microsoft.com/office/drawing/2014/main" id="{CE96AE80-D233-DABB-B3FF-8B8C11EE5079}"/>
              </a:ext>
            </a:extLst>
          </p:cNvPr>
          <p:cNvSpPr txBox="1"/>
          <p:nvPr/>
        </p:nvSpPr>
        <p:spPr>
          <a:xfrm>
            <a:off x="6571691" y="4858422"/>
            <a:ext cx="369454" cy="369332"/>
          </a:xfrm>
          <a:prstGeom prst="rect">
            <a:avLst/>
          </a:prstGeom>
          <a:noFill/>
        </p:spPr>
        <p:txBody>
          <a:bodyPr wrap="square" rtlCol="0">
            <a:spAutoFit/>
          </a:bodyPr>
          <a:lstStyle/>
          <a:p>
            <a:r>
              <a:rPr lang="en-US" altLang="ko-KR" dirty="0"/>
              <a:t>P</a:t>
            </a:r>
            <a:endParaRPr lang="ko-KR" altLang="en-US" dirty="0"/>
          </a:p>
        </p:txBody>
      </p:sp>
      <p:sp>
        <p:nvSpPr>
          <p:cNvPr id="40" name="TextBox 39">
            <a:extLst>
              <a:ext uri="{FF2B5EF4-FFF2-40B4-BE49-F238E27FC236}">
                <a16:creationId xmlns:a16="http://schemas.microsoft.com/office/drawing/2014/main" id="{E292F146-B011-0954-52B7-3163B2DBF1F2}"/>
              </a:ext>
            </a:extLst>
          </p:cNvPr>
          <p:cNvSpPr txBox="1"/>
          <p:nvPr/>
        </p:nvSpPr>
        <p:spPr>
          <a:xfrm>
            <a:off x="6096003" y="4891588"/>
            <a:ext cx="369454" cy="369332"/>
          </a:xfrm>
          <a:prstGeom prst="rect">
            <a:avLst/>
          </a:prstGeom>
          <a:noFill/>
        </p:spPr>
        <p:txBody>
          <a:bodyPr wrap="square" rtlCol="0">
            <a:spAutoFit/>
          </a:bodyPr>
          <a:lstStyle/>
          <a:p>
            <a:r>
              <a:rPr lang="en-US" altLang="ko-KR" dirty="0"/>
              <a:t>P</a:t>
            </a:r>
            <a:endParaRPr lang="ko-KR" altLang="en-US" dirty="0"/>
          </a:p>
        </p:txBody>
      </p:sp>
    </p:spTree>
    <p:extLst>
      <p:ext uri="{BB962C8B-B14F-4D97-AF65-F5344CB8AC3E}">
        <p14:creationId xmlns:p14="http://schemas.microsoft.com/office/powerpoint/2010/main" val="28756477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470221-7E73-A042-03AF-96CFB0F467B6}"/>
              </a:ext>
            </a:extLst>
          </p:cNvPr>
          <p:cNvSpPr>
            <a:spLocks noGrp="1"/>
          </p:cNvSpPr>
          <p:nvPr>
            <p:ph type="title"/>
          </p:nvPr>
        </p:nvSpPr>
        <p:spPr>
          <a:xfrm>
            <a:off x="838200" y="65088"/>
            <a:ext cx="10515600" cy="1325563"/>
          </a:xfrm>
        </p:spPr>
        <p:txBody>
          <a:bodyPr/>
          <a:lstStyle/>
          <a:p>
            <a:pPr algn="ctr"/>
            <a:r>
              <a:rPr lang="ko-KR" altLang="en-US" dirty="0" err="1"/>
              <a:t>페이징</a:t>
            </a:r>
            <a:r>
              <a:rPr lang="en-US" altLang="ko-KR" dirty="0"/>
              <a:t>(Paging)</a:t>
            </a:r>
            <a:endParaRPr lang="ko-KR" altLang="en-US" dirty="0"/>
          </a:p>
        </p:txBody>
      </p:sp>
      <p:sp>
        <p:nvSpPr>
          <p:cNvPr id="4" name="TextBox 3">
            <a:extLst>
              <a:ext uri="{FF2B5EF4-FFF2-40B4-BE49-F238E27FC236}">
                <a16:creationId xmlns:a16="http://schemas.microsoft.com/office/drawing/2014/main" id="{591D0971-A270-E370-A326-C72FB4E29448}"/>
              </a:ext>
            </a:extLst>
          </p:cNvPr>
          <p:cNvSpPr txBox="1"/>
          <p:nvPr/>
        </p:nvSpPr>
        <p:spPr>
          <a:xfrm>
            <a:off x="378691" y="1597891"/>
            <a:ext cx="11499273" cy="4662815"/>
          </a:xfrm>
          <a:prstGeom prst="rect">
            <a:avLst/>
          </a:prstGeom>
          <a:noFill/>
        </p:spPr>
        <p:txBody>
          <a:bodyPr wrap="square" rtlCol="0">
            <a:spAutoFit/>
          </a:bodyPr>
          <a:lstStyle/>
          <a:p>
            <a:pPr>
              <a:lnSpc>
                <a:spcPct val="150000"/>
              </a:lnSpc>
            </a:pPr>
            <a:r>
              <a:rPr lang="ko-KR" altLang="en-US" dirty="0"/>
              <a:t>페이지 넘버 </a:t>
            </a:r>
            <a:r>
              <a:rPr lang="en-US" altLang="ko-KR" dirty="0"/>
              <a:t>: </a:t>
            </a:r>
            <a:r>
              <a:rPr lang="ko-KR" altLang="en-US" dirty="0"/>
              <a:t>각 페이지에 매겨지는 번호</a:t>
            </a:r>
            <a:endParaRPr lang="en-US" altLang="ko-KR" dirty="0"/>
          </a:p>
          <a:p>
            <a:pPr>
              <a:lnSpc>
                <a:spcPct val="150000"/>
              </a:lnSpc>
            </a:pPr>
            <a:endParaRPr lang="en-US" altLang="ko-KR" dirty="0"/>
          </a:p>
          <a:p>
            <a:pPr>
              <a:lnSpc>
                <a:spcPct val="150000"/>
              </a:lnSpc>
            </a:pPr>
            <a:r>
              <a:rPr lang="ko-KR" altLang="en-US" dirty="0"/>
              <a:t>프레임</a:t>
            </a:r>
            <a:r>
              <a:rPr lang="en-US" altLang="ko-KR" dirty="0"/>
              <a:t>(Frame) : </a:t>
            </a:r>
            <a:r>
              <a:rPr lang="ko-KR" altLang="en-US" dirty="0"/>
              <a:t>틀이라는 뜻으로</a:t>
            </a:r>
            <a:r>
              <a:rPr lang="en-US" altLang="ko-KR" dirty="0"/>
              <a:t>, </a:t>
            </a:r>
            <a:r>
              <a:rPr lang="ko-KR" altLang="en-US" dirty="0"/>
              <a:t>페이지의 크기와 같게 물리 메모리를 나눈 단위</a:t>
            </a:r>
            <a:endParaRPr lang="en-US" altLang="ko-KR" dirty="0"/>
          </a:p>
          <a:p>
            <a:pPr>
              <a:lnSpc>
                <a:spcPct val="150000"/>
              </a:lnSpc>
            </a:pPr>
            <a:endParaRPr lang="en-US" altLang="ko-KR" dirty="0"/>
          </a:p>
          <a:p>
            <a:pPr>
              <a:lnSpc>
                <a:spcPct val="150000"/>
              </a:lnSpc>
            </a:pPr>
            <a:r>
              <a:rPr lang="ko-KR" altLang="en-US" dirty="0"/>
              <a:t>페이지 테이블</a:t>
            </a:r>
            <a:r>
              <a:rPr lang="en-US" altLang="ko-KR" dirty="0"/>
              <a:t>: </a:t>
            </a:r>
            <a:r>
              <a:rPr lang="ko-KR" altLang="en-US" dirty="0"/>
              <a:t>논리 주소를 물리 주소로 변환을 해주는</a:t>
            </a:r>
            <a:r>
              <a:rPr lang="en-US" altLang="ko-KR" dirty="0"/>
              <a:t>(</a:t>
            </a:r>
            <a:r>
              <a:rPr lang="ko-KR" altLang="en-US" dirty="0"/>
              <a:t>매핑</a:t>
            </a:r>
            <a:r>
              <a:rPr lang="en-US" altLang="ko-KR" dirty="0"/>
              <a:t>) </a:t>
            </a:r>
            <a:r>
              <a:rPr lang="ko-KR" altLang="en-US" dirty="0"/>
              <a:t>정보를 가지고 있다</a:t>
            </a:r>
            <a:r>
              <a:rPr lang="en-US" altLang="ko-KR" dirty="0"/>
              <a:t>.</a:t>
            </a:r>
          </a:p>
          <a:p>
            <a:pPr>
              <a:lnSpc>
                <a:spcPct val="150000"/>
              </a:lnSpc>
            </a:pPr>
            <a:r>
              <a:rPr lang="en-US" altLang="ko-KR" dirty="0"/>
              <a:t>                    </a:t>
            </a:r>
            <a:r>
              <a:rPr lang="ko-KR" altLang="en-US" dirty="0"/>
              <a:t>예</a:t>
            </a:r>
            <a:r>
              <a:rPr lang="en-US" altLang="ko-KR" dirty="0"/>
              <a:t>) </a:t>
            </a:r>
            <a:r>
              <a:rPr lang="ko-KR" altLang="en-US" dirty="0"/>
              <a:t>페이지 </a:t>
            </a:r>
            <a:r>
              <a:rPr lang="en-US" altLang="ko-KR" dirty="0"/>
              <a:t>0</a:t>
            </a:r>
            <a:r>
              <a:rPr lang="ko-KR" altLang="en-US" dirty="0"/>
              <a:t>번째는 프레임 </a:t>
            </a:r>
            <a:r>
              <a:rPr lang="en-US" altLang="ko-KR" dirty="0"/>
              <a:t>7</a:t>
            </a:r>
            <a:r>
              <a:rPr lang="ko-KR" altLang="en-US" dirty="0"/>
              <a:t>번째로 들어가라</a:t>
            </a:r>
            <a:r>
              <a:rPr lang="en-US" altLang="ko-KR" dirty="0"/>
              <a:t>. </a:t>
            </a:r>
          </a:p>
          <a:p>
            <a:pPr>
              <a:lnSpc>
                <a:spcPct val="150000"/>
              </a:lnSpc>
            </a:pPr>
            <a:r>
              <a:rPr lang="en-US" altLang="ko-KR" dirty="0"/>
              <a:t>                    </a:t>
            </a:r>
            <a:r>
              <a:rPr lang="ko-KR" altLang="en-US" dirty="0"/>
              <a:t>예</a:t>
            </a:r>
            <a:r>
              <a:rPr lang="en-US" altLang="ko-KR" dirty="0"/>
              <a:t>) </a:t>
            </a:r>
            <a:r>
              <a:rPr lang="ko-KR" altLang="en-US" dirty="0"/>
              <a:t>페이지 </a:t>
            </a:r>
            <a:r>
              <a:rPr lang="en-US" altLang="ko-KR" dirty="0"/>
              <a:t>1</a:t>
            </a:r>
            <a:r>
              <a:rPr lang="ko-KR" altLang="en-US" dirty="0"/>
              <a:t>번째는 프레임 </a:t>
            </a:r>
            <a:r>
              <a:rPr lang="en-US" altLang="ko-KR" dirty="0"/>
              <a:t>2</a:t>
            </a:r>
            <a:r>
              <a:rPr lang="ko-KR" altLang="en-US" dirty="0"/>
              <a:t>번째로 들어가라</a:t>
            </a:r>
            <a:r>
              <a:rPr lang="en-US" altLang="ko-KR" dirty="0"/>
              <a:t>.</a:t>
            </a:r>
          </a:p>
          <a:p>
            <a:pPr>
              <a:lnSpc>
                <a:spcPct val="150000"/>
              </a:lnSpc>
            </a:pPr>
            <a:r>
              <a:rPr lang="en-US" altLang="ko-KR" dirty="0"/>
              <a:t>*</a:t>
            </a:r>
            <a:r>
              <a:rPr lang="ko-KR" altLang="en-US" dirty="0"/>
              <a:t>모든 프로세스는 자기만의 페이지 테이블을 가지고 있다</a:t>
            </a:r>
            <a:r>
              <a:rPr lang="en-US" altLang="ko-KR" dirty="0"/>
              <a:t>. </a:t>
            </a:r>
          </a:p>
          <a:p>
            <a:pPr>
              <a:lnSpc>
                <a:spcPct val="150000"/>
              </a:lnSpc>
            </a:pPr>
            <a:r>
              <a:rPr lang="en-US" altLang="ko-KR" dirty="0"/>
              <a:t>*MMU</a:t>
            </a:r>
            <a:r>
              <a:rPr lang="ko-KR" altLang="en-US" dirty="0"/>
              <a:t>라는 하드웨어로 인해</a:t>
            </a:r>
            <a:r>
              <a:rPr lang="en-US" altLang="ko-KR" dirty="0"/>
              <a:t>, </a:t>
            </a:r>
            <a:r>
              <a:rPr lang="ko-KR" altLang="en-US" dirty="0"/>
              <a:t>페이지 테이블의 정보로 매핑이 이루어진다</a:t>
            </a:r>
            <a:r>
              <a:rPr lang="en-US" altLang="ko-KR" dirty="0"/>
              <a:t>. </a:t>
            </a:r>
          </a:p>
          <a:p>
            <a:endParaRPr lang="en-US" altLang="ko-KR" dirty="0"/>
          </a:p>
          <a:p>
            <a:endParaRPr lang="en-US" altLang="ko-KR" dirty="0"/>
          </a:p>
          <a:p>
            <a:r>
              <a:rPr lang="en-US" altLang="ko-KR" dirty="0"/>
              <a:t> </a:t>
            </a:r>
            <a:endParaRPr lang="ko-KR" altLang="en-US" dirty="0"/>
          </a:p>
        </p:txBody>
      </p:sp>
    </p:spTree>
    <p:extLst>
      <p:ext uri="{BB962C8B-B14F-4D97-AF65-F5344CB8AC3E}">
        <p14:creationId xmlns:p14="http://schemas.microsoft.com/office/powerpoint/2010/main" val="21659086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90FBAF-E328-DA3C-8C87-03E6E364075E}"/>
              </a:ext>
            </a:extLst>
          </p:cNvPr>
          <p:cNvSpPr>
            <a:spLocks noGrp="1"/>
          </p:cNvSpPr>
          <p:nvPr>
            <p:ph type="title"/>
          </p:nvPr>
        </p:nvSpPr>
        <p:spPr>
          <a:xfrm>
            <a:off x="838200" y="106507"/>
            <a:ext cx="10515600" cy="1325563"/>
          </a:xfrm>
        </p:spPr>
        <p:txBody>
          <a:bodyPr/>
          <a:lstStyle/>
          <a:p>
            <a:pPr algn="ctr"/>
            <a:r>
              <a:rPr lang="ko-KR" altLang="en-US" dirty="0" err="1"/>
              <a:t>페이징</a:t>
            </a:r>
            <a:r>
              <a:rPr lang="en-US" altLang="ko-KR" dirty="0"/>
              <a:t>(Paging)</a:t>
            </a:r>
            <a:endParaRPr lang="ko-KR" altLang="en-US" dirty="0"/>
          </a:p>
        </p:txBody>
      </p:sp>
      <p:sp>
        <p:nvSpPr>
          <p:cNvPr id="4" name="TextBox 3">
            <a:extLst>
              <a:ext uri="{FF2B5EF4-FFF2-40B4-BE49-F238E27FC236}">
                <a16:creationId xmlns:a16="http://schemas.microsoft.com/office/drawing/2014/main" id="{C683599C-2DF7-7377-924A-2D896358E7AE}"/>
              </a:ext>
            </a:extLst>
          </p:cNvPr>
          <p:cNvSpPr txBox="1"/>
          <p:nvPr/>
        </p:nvSpPr>
        <p:spPr>
          <a:xfrm>
            <a:off x="628073" y="1690688"/>
            <a:ext cx="11203709" cy="2308324"/>
          </a:xfrm>
          <a:prstGeom prst="rect">
            <a:avLst/>
          </a:prstGeom>
          <a:noFill/>
        </p:spPr>
        <p:txBody>
          <a:bodyPr wrap="square" rtlCol="0">
            <a:spAutoFit/>
          </a:bodyPr>
          <a:lstStyle/>
          <a:p>
            <a:r>
              <a:rPr lang="ko-KR" altLang="en-US" dirty="0"/>
              <a:t>논리 주소 </a:t>
            </a:r>
            <a:r>
              <a:rPr lang="en-US" altLang="ko-KR" dirty="0"/>
              <a:t>: </a:t>
            </a:r>
            <a:r>
              <a:rPr lang="ko-KR" altLang="en-US" dirty="0"/>
              <a:t>페이지 번호</a:t>
            </a:r>
            <a:r>
              <a:rPr lang="en-US" altLang="ko-KR" dirty="0"/>
              <a:t>(</a:t>
            </a:r>
            <a:r>
              <a:rPr lang="ko-KR" altLang="en-US" dirty="0"/>
              <a:t>몇 번째 페이지인지</a:t>
            </a:r>
            <a:r>
              <a:rPr lang="en-US" altLang="ko-KR" dirty="0"/>
              <a:t>)</a:t>
            </a:r>
            <a:r>
              <a:rPr lang="ko-KR" altLang="en-US" dirty="0"/>
              <a:t>와 페이지 오프셋으로 이루어져 있음</a:t>
            </a:r>
            <a:r>
              <a:rPr lang="en-US" altLang="ko-KR" dirty="0"/>
              <a:t>.</a:t>
            </a:r>
          </a:p>
          <a:p>
            <a:r>
              <a:rPr lang="en-US" altLang="ko-KR" dirty="0"/>
              <a:t>               </a:t>
            </a:r>
            <a:r>
              <a:rPr lang="ko-KR" altLang="en-US" dirty="0"/>
              <a:t>페이지 번호는 페이지 테이블을 통해 해당 페이지를 실제 메모리의 프레임 위치로 매핑한다</a:t>
            </a:r>
            <a:r>
              <a:rPr lang="en-US" altLang="ko-KR" dirty="0"/>
              <a:t>.</a:t>
            </a:r>
          </a:p>
          <a:p>
            <a:endParaRPr lang="en-US" altLang="ko-KR" dirty="0"/>
          </a:p>
          <a:p>
            <a:r>
              <a:rPr lang="ko-KR" altLang="en-US" dirty="0"/>
              <a:t>오프셋 </a:t>
            </a:r>
            <a:r>
              <a:rPr lang="en-US" altLang="ko-KR" dirty="0"/>
              <a:t>: </a:t>
            </a:r>
            <a:r>
              <a:rPr lang="ko-KR" altLang="en-US" dirty="0"/>
              <a:t>메모리의 기준 주소로부터</a:t>
            </a:r>
            <a:r>
              <a:rPr lang="en-US" altLang="ko-KR" dirty="0"/>
              <a:t>, </a:t>
            </a:r>
            <a:r>
              <a:rPr lang="ko-KR" altLang="en-US" dirty="0"/>
              <a:t>특정 위치까지 얼마만큼 먼 지에 대한 크기 </a:t>
            </a:r>
            <a:endParaRPr lang="en-US" altLang="ko-KR" dirty="0"/>
          </a:p>
          <a:p>
            <a:r>
              <a:rPr lang="ko-KR" altLang="en-US" dirty="0"/>
              <a:t>오프셋 사용이유 </a:t>
            </a:r>
            <a:r>
              <a:rPr lang="en-US" altLang="ko-KR" dirty="0"/>
              <a:t>: </a:t>
            </a:r>
            <a:r>
              <a:rPr lang="ko-KR" altLang="en-US" dirty="0"/>
              <a:t>사용하고 싶은 메모리의 특정 부분의 크기를 구하기 위해</a:t>
            </a:r>
            <a:endParaRPr lang="en-US" altLang="ko-KR" dirty="0"/>
          </a:p>
          <a:p>
            <a:endParaRPr lang="en-US" altLang="ko-KR" dirty="0"/>
          </a:p>
          <a:p>
            <a:r>
              <a:rPr lang="en-US" altLang="ko-KR" dirty="0"/>
              <a:t> </a:t>
            </a:r>
          </a:p>
          <a:p>
            <a:endParaRPr lang="ko-KR" altLang="en-US" dirty="0"/>
          </a:p>
        </p:txBody>
      </p:sp>
      <p:pic>
        <p:nvPicPr>
          <p:cNvPr id="1026" name="Picture 2" descr="Address Translation Scheme❖Address generated by CPU is divided into:• Page number (p) – used as an index into a page tablewhich contains base address of each page in physical memory• Page offset (d) – combined with base address to define the physical memory address that is sent to the memory unit• For given logical address space 2m and page size 2npage number page of setp dm -n n">
            <a:extLst>
              <a:ext uri="{FF2B5EF4-FFF2-40B4-BE49-F238E27FC236}">
                <a16:creationId xmlns:a16="http://schemas.microsoft.com/office/drawing/2014/main" id="{01BC69A2-D535-70A3-5ADA-B32861531B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505" t="56835" r="32424" b="21077"/>
          <a:stretch/>
        </p:blipFill>
        <p:spPr bwMode="auto">
          <a:xfrm>
            <a:off x="1071418" y="3833089"/>
            <a:ext cx="3389745" cy="15147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5DB7D1-B6FE-BB15-9D04-0E8230729454}"/>
              </a:ext>
            </a:extLst>
          </p:cNvPr>
          <p:cNvSpPr txBox="1"/>
          <p:nvPr/>
        </p:nvSpPr>
        <p:spPr>
          <a:xfrm>
            <a:off x="1634836" y="5306352"/>
            <a:ext cx="2595418" cy="369332"/>
          </a:xfrm>
          <a:prstGeom prst="rect">
            <a:avLst/>
          </a:prstGeom>
          <a:noFill/>
        </p:spPr>
        <p:txBody>
          <a:bodyPr wrap="square" rtlCol="0">
            <a:spAutoFit/>
          </a:bodyPr>
          <a:lstStyle/>
          <a:p>
            <a:r>
              <a:rPr lang="ko-KR" altLang="en-US" dirty="0"/>
              <a:t>논리 주소의 구조</a:t>
            </a:r>
            <a:endParaRPr lang="en-US" altLang="ko-KR" dirty="0"/>
          </a:p>
        </p:txBody>
      </p:sp>
      <p:sp>
        <p:nvSpPr>
          <p:cNvPr id="6" name="TextBox 5">
            <a:extLst>
              <a:ext uri="{FF2B5EF4-FFF2-40B4-BE49-F238E27FC236}">
                <a16:creationId xmlns:a16="http://schemas.microsoft.com/office/drawing/2014/main" id="{E40ED70C-B631-4B9B-73BA-44B02119E545}"/>
              </a:ext>
            </a:extLst>
          </p:cNvPr>
          <p:cNvSpPr txBox="1"/>
          <p:nvPr/>
        </p:nvSpPr>
        <p:spPr>
          <a:xfrm>
            <a:off x="5015345" y="3999012"/>
            <a:ext cx="6548582" cy="1754326"/>
          </a:xfrm>
          <a:prstGeom prst="rect">
            <a:avLst/>
          </a:prstGeom>
          <a:noFill/>
        </p:spPr>
        <p:txBody>
          <a:bodyPr wrap="square" rtlCol="0">
            <a:spAutoFit/>
          </a:bodyPr>
          <a:lstStyle/>
          <a:p>
            <a:r>
              <a:rPr lang="ko-KR" altLang="en-US" dirty="0"/>
              <a:t>추가 요구 정보</a:t>
            </a:r>
            <a:r>
              <a:rPr lang="en-US" altLang="ko-KR" dirty="0"/>
              <a:t>:</a:t>
            </a:r>
          </a:p>
          <a:p>
            <a:r>
              <a:rPr lang="en-US" altLang="ko-KR" dirty="0"/>
              <a:t>**</a:t>
            </a:r>
            <a:r>
              <a:rPr lang="ko-KR" altLang="en-US" dirty="0"/>
              <a:t>밑의 </a:t>
            </a:r>
            <a:r>
              <a:rPr lang="en-US" altLang="ko-KR" dirty="0"/>
              <a:t>m</a:t>
            </a:r>
            <a:r>
              <a:rPr lang="ko-KR" altLang="en-US" dirty="0"/>
              <a:t>과 </a:t>
            </a:r>
            <a:r>
              <a:rPr lang="en-US" altLang="ko-KR" dirty="0"/>
              <a:t>n</a:t>
            </a:r>
            <a:r>
              <a:rPr lang="ko-KR" altLang="en-US" dirty="0"/>
              <a:t>은 비트 수를 의미한다</a:t>
            </a:r>
            <a:r>
              <a:rPr lang="en-US" altLang="ko-KR" dirty="0"/>
              <a:t>. </a:t>
            </a:r>
            <a:r>
              <a:rPr lang="ko-KR" altLang="en-US" dirty="0"/>
              <a:t>이것을 통해 어떤 크기나 비트</a:t>
            </a:r>
            <a:r>
              <a:rPr lang="en-US" altLang="ko-KR" dirty="0"/>
              <a:t>, </a:t>
            </a:r>
            <a:r>
              <a:rPr lang="ko-KR" altLang="en-US" dirty="0"/>
              <a:t>바이트를 도출하는 것도 공부해 보아야 한다</a:t>
            </a:r>
            <a:r>
              <a:rPr lang="en-US" altLang="ko-KR" dirty="0"/>
              <a:t>.</a:t>
            </a:r>
          </a:p>
          <a:p>
            <a:endParaRPr lang="en-US" altLang="ko-KR" dirty="0"/>
          </a:p>
          <a:p>
            <a:r>
              <a:rPr lang="ko-KR" altLang="en-US" dirty="0"/>
              <a:t>예를 들어</a:t>
            </a:r>
            <a:r>
              <a:rPr lang="en-US" altLang="ko-KR" dirty="0"/>
              <a:t>, </a:t>
            </a:r>
            <a:r>
              <a:rPr lang="ko-KR" altLang="en-US" dirty="0"/>
              <a:t>논리 주소의 </a:t>
            </a:r>
            <a:r>
              <a:rPr lang="en-US" altLang="ko-KR" dirty="0"/>
              <a:t>offset </a:t>
            </a:r>
            <a:r>
              <a:rPr lang="ko-KR" altLang="en-US" dirty="0"/>
              <a:t>부분 길이는 </a:t>
            </a:r>
            <a:r>
              <a:rPr lang="en-US" altLang="ko-KR" dirty="0"/>
              <a:t>n</a:t>
            </a:r>
            <a:r>
              <a:rPr lang="ko-KR" altLang="en-US" dirty="0"/>
              <a:t>비트로</a:t>
            </a:r>
            <a:r>
              <a:rPr lang="en-US" altLang="ko-KR" dirty="0"/>
              <a:t>, 2</a:t>
            </a:r>
            <a:r>
              <a:rPr lang="ko-KR" altLang="en-US" dirty="0"/>
              <a:t>의 </a:t>
            </a:r>
            <a:r>
              <a:rPr lang="en-US" altLang="ko-KR" dirty="0"/>
              <a:t>n</a:t>
            </a:r>
            <a:r>
              <a:rPr lang="ko-KR" altLang="en-US" dirty="0"/>
              <a:t>승의 범위 내 크기를 오프셋으로 쓸 수 있다</a:t>
            </a:r>
            <a:r>
              <a:rPr lang="en-US" altLang="ko-KR" dirty="0"/>
              <a:t>.</a:t>
            </a:r>
            <a:endParaRPr lang="ko-KR" altLang="en-US" dirty="0"/>
          </a:p>
        </p:txBody>
      </p:sp>
    </p:spTree>
    <p:extLst>
      <p:ext uri="{BB962C8B-B14F-4D97-AF65-F5344CB8AC3E}">
        <p14:creationId xmlns:p14="http://schemas.microsoft.com/office/powerpoint/2010/main" val="37501634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F5C8AF-439E-3D50-951C-F5CF99DB662E}"/>
              </a:ext>
            </a:extLst>
          </p:cNvPr>
          <p:cNvSpPr>
            <a:spLocks noGrp="1"/>
          </p:cNvSpPr>
          <p:nvPr>
            <p:ph type="title"/>
          </p:nvPr>
        </p:nvSpPr>
        <p:spPr>
          <a:xfrm>
            <a:off x="764309" y="0"/>
            <a:ext cx="10515600" cy="1325563"/>
          </a:xfrm>
        </p:spPr>
        <p:txBody>
          <a:bodyPr/>
          <a:lstStyle/>
          <a:p>
            <a:pPr algn="ctr"/>
            <a:r>
              <a:rPr lang="ko-KR" altLang="en-US" dirty="0" err="1"/>
              <a:t>페이징</a:t>
            </a:r>
            <a:endParaRPr lang="ko-KR" altLang="en-US" dirty="0"/>
          </a:p>
        </p:txBody>
      </p:sp>
      <p:pic>
        <p:nvPicPr>
          <p:cNvPr id="2050" name="Picture 2" descr="Paging Hardware">
            <a:extLst>
              <a:ext uri="{FF2B5EF4-FFF2-40B4-BE49-F238E27FC236}">
                <a16:creationId xmlns:a16="http://schemas.microsoft.com/office/drawing/2014/main" id="{B7115F57-2309-A026-F98D-05DC918063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37" t="19329" r="5860" b="8822"/>
          <a:stretch/>
        </p:blipFill>
        <p:spPr bwMode="auto">
          <a:xfrm>
            <a:off x="0" y="1325563"/>
            <a:ext cx="8266546" cy="49274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EE9BB9B-50E0-B761-6B58-84252EB5D2AF}"/>
              </a:ext>
            </a:extLst>
          </p:cNvPr>
          <p:cNvSpPr txBox="1"/>
          <p:nvPr/>
        </p:nvSpPr>
        <p:spPr>
          <a:xfrm>
            <a:off x="8395855" y="1573299"/>
            <a:ext cx="3583709" cy="1477328"/>
          </a:xfrm>
          <a:prstGeom prst="rect">
            <a:avLst/>
          </a:prstGeom>
          <a:noFill/>
        </p:spPr>
        <p:txBody>
          <a:bodyPr wrap="square" rtlCol="0">
            <a:spAutoFit/>
          </a:bodyPr>
          <a:lstStyle/>
          <a:p>
            <a:r>
              <a:rPr lang="en-US" altLang="ko-KR" dirty="0"/>
              <a:t>*</a:t>
            </a:r>
            <a:r>
              <a:rPr lang="ko-KR" altLang="en-US" dirty="0"/>
              <a:t>페이지 테이블과 논리 주소를 이용해서</a:t>
            </a:r>
            <a:r>
              <a:rPr lang="en-US" altLang="ko-KR" dirty="0"/>
              <a:t>, </a:t>
            </a:r>
            <a:r>
              <a:rPr lang="ko-KR" altLang="en-US" dirty="0"/>
              <a:t>페이징을 하는 과정</a:t>
            </a:r>
            <a:r>
              <a:rPr lang="en-US" altLang="ko-KR" dirty="0"/>
              <a:t>.</a:t>
            </a:r>
          </a:p>
          <a:p>
            <a:endParaRPr lang="en-US" altLang="ko-KR" dirty="0"/>
          </a:p>
          <a:p>
            <a:r>
              <a:rPr lang="ko-KR" altLang="en-US" dirty="0"/>
              <a:t>잘 보면 </a:t>
            </a:r>
            <a:r>
              <a:rPr lang="en-US" altLang="ko-KR" dirty="0"/>
              <a:t>p(</a:t>
            </a:r>
            <a:r>
              <a:rPr lang="ko-KR" altLang="en-US" dirty="0"/>
              <a:t>페이지 번호</a:t>
            </a:r>
            <a:r>
              <a:rPr lang="en-US" altLang="ko-KR" dirty="0"/>
              <a:t>)</a:t>
            </a:r>
            <a:r>
              <a:rPr lang="ko-KR" altLang="en-US" dirty="0"/>
              <a:t>가 실제 메모리 프레임 위치에 </a:t>
            </a:r>
            <a:r>
              <a:rPr lang="ko-KR" altLang="en-US" dirty="0" err="1"/>
              <a:t>매핑된다</a:t>
            </a:r>
            <a:r>
              <a:rPr lang="en-US" altLang="ko-KR" dirty="0"/>
              <a:t>.</a:t>
            </a:r>
            <a:r>
              <a:rPr lang="ko-KR" altLang="en-US" dirty="0"/>
              <a:t> </a:t>
            </a:r>
          </a:p>
        </p:txBody>
      </p:sp>
    </p:spTree>
    <p:extLst>
      <p:ext uri="{BB962C8B-B14F-4D97-AF65-F5344CB8AC3E}">
        <p14:creationId xmlns:p14="http://schemas.microsoft.com/office/powerpoint/2010/main" val="3116567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a:extLst>
              <a:ext uri="{FF2B5EF4-FFF2-40B4-BE49-F238E27FC236}">
                <a16:creationId xmlns:a16="http://schemas.microsoft.com/office/drawing/2014/main" id="{A144C7BF-A44A-D404-F5D0-C6A5E346AE29}"/>
              </a:ext>
            </a:extLst>
          </p:cNvPr>
          <p:cNvSpPr/>
          <p:nvPr/>
        </p:nvSpPr>
        <p:spPr>
          <a:xfrm>
            <a:off x="3419762" y="2079031"/>
            <a:ext cx="5086930" cy="4349867"/>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7F0327CE-C346-8A35-D831-273E53A4184A}"/>
              </a:ext>
            </a:extLst>
          </p:cNvPr>
          <p:cNvSpPr>
            <a:spLocks noGrp="1"/>
          </p:cNvSpPr>
          <p:nvPr>
            <p:ph type="title"/>
          </p:nvPr>
        </p:nvSpPr>
        <p:spPr/>
        <p:txBody>
          <a:bodyPr>
            <a:normAutofit/>
          </a:bodyPr>
          <a:lstStyle/>
          <a:p>
            <a:pPr algn="ctr"/>
            <a:r>
              <a:rPr lang="ko-KR" altLang="en-US" sz="2800" dirty="0"/>
              <a:t>앱에서 사용자 요구를 들어줄 때 일어나는 일</a:t>
            </a:r>
            <a:r>
              <a:rPr lang="en-US" altLang="ko-KR" sz="2800" dirty="0"/>
              <a:t>(</a:t>
            </a:r>
            <a:r>
              <a:rPr lang="ko-KR" altLang="en-US" sz="2800" dirty="0"/>
              <a:t>일반</a:t>
            </a:r>
            <a:r>
              <a:rPr lang="en-US" altLang="ko-KR" sz="2800" dirty="0"/>
              <a:t>-1)</a:t>
            </a:r>
            <a:endParaRPr lang="ko-KR" altLang="en-US" sz="2800" dirty="0"/>
          </a:p>
        </p:txBody>
      </p:sp>
      <p:sp>
        <p:nvSpPr>
          <p:cNvPr id="4" name="타원 3">
            <a:extLst>
              <a:ext uri="{FF2B5EF4-FFF2-40B4-BE49-F238E27FC236}">
                <a16:creationId xmlns:a16="http://schemas.microsoft.com/office/drawing/2014/main" id="{B0396086-C604-AA8E-3FDE-3237293EBF1C}"/>
              </a:ext>
            </a:extLst>
          </p:cNvPr>
          <p:cNvSpPr/>
          <p:nvPr/>
        </p:nvSpPr>
        <p:spPr>
          <a:xfrm>
            <a:off x="665459" y="3084945"/>
            <a:ext cx="951346" cy="10067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3D985D4A-2E4B-00E8-4BF4-DCEDD1190A11}"/>
              </a:ext>
            </a:extLst>
          </p:cNvPr>
          <p:cNvSpPr/>
          <p:nvPr/>
        </p:nvSpPr>
        <p:spPr>
          <a:xfrm>
            <a:off x="3685308" y="2336800"/>
            <a:ext cx="3731491" cy="3712711"/>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사각형: 둥근 모서리 5">
            <a:extLst>
              <a:ext uri="{FF2B5EF4-FFF2-40B4-BE49-F238E27FC236}">
                <a16:creationId xmlns:a16="http://schemas.microsoft.com/office/drawing/2014/main" id="{D0F4DB6A-05DB-F22F-B501-C743D34CD9DC}"/>
              </a:ext>
            </a:extLst>
          </p:cNvPr>
          <p:cNvSpPr/>
          <p:nvPr/>
        </p:nvSpPr>
        <p:spPr>
          <a:xfrm>
            <a:off x="10562492" y="3066687"/>
            <a:ext cx="1431636" cy="7666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34B05BAB-EB63-95FC-A8C8-570D8DE05C9E}"/>
              </a:ext>
            </a:extLst>
          </p:cNvPr>
          <p:cNvSpPr txBox="1"/>
          <p:nvPr/>
        </p:nvSpPr>
        <p:spPr>
          <a:xfrm>
            <a:off x="30918" y="4129915"/>
            <a:ext cx="2886364" cy="646331"/>
          </a:xfrm>
          <a:prstGeom prst="rect">
            <a:avLst/>
          </a:prstGeom>
          <a:noFill/>
        </p:spPr>
        <p:txBody>
          <a:bodyPr wrap="square" rtlCol="0">
            <a:spAutoFit/>
          </a:bodyPr>
          <a:lstStyle/>
          <a:p>
            <a:pPr algn="ctr"/>
            <a:r>
              <a:rPr lang="ko-KR" altLang="en-US" dirty="0"/>
              <a:t>하드웨어 디바이스</a:t>
            </a:r>
            <a:endParaRPr lang="en-US" altLang="ko-KR" dirty="0"/>
          </a:p>
          <a:p>
            <a:r>
              <a:rPr lang="en-US" altLang="ko-KR" dirty="0"/>
              <a:t>(</a:t>
            </a:r>
            <a:r>
              <a:rPr lang="ko-KR" altLang="en-US" dirty="0"/>
              <a:t>디바이스 컨트롤러 존재</a:t>
            </a:r>
            <a:r>
              <a:rPr lang="en-US" altLang="ko-KR" dirty="0"/>
              <a:t>)</a:t>
            </a:r>
            <a:endParaRPr lang="ko-KR" altLang="en-US" dirty="0"/>
          </a:p>
        </p:txBody>
      </p:sp>
      <p:sp>
        <p:nvSpPr>
          <p:cNvPr id="10" name="TextBox 9">
            <a:extLst>
              <a:ext uri="{FF2B5EF4-FFF2-40B4-BE49-F238E27FC236}">
                <a16:creationId xmlns:a16="http://schemas.microsoft.com/office/drawing/2014/main" id="{8B2B8DB9-9D75-27EC-5ED2-868F0832B7ED}"/>
              </a:ext>
            </a:extLst>
          </p:cNvPr>
          <p:cNvSpPr txBox="1"/>
          <p:nvPr/>
        </p:nvSpPr>
        <p:spPr>
          <a:xfrm>
            <a:off x="3942772" y="6049511"/>
            <a:ext cx="3031837" cy="369332"/>
          </a:xfrm>
          <a:prstGeom prst="rect">
            <a:avLst/>
          </a:prstGeom>
          <a:noFill/>
        </p:spPr>
        <p:txBody>
          <a:bodyPr wrap="square" rtlCol="0">
            <a:spAutoFit/>
          </a:bodyPr>
          <a:lstStyle/>
          <a:p>
            <a:pPr algn="ctr"/>
            <a:r>
              <a:rPr lang="ko-KR" altLang="en-US" dirty="0"/>
              <a:t>커널</a:t>
            </a:r>
          </a:p>
        </p:txBody>
      </p:sp>
      <p:sp>
        <p:nvSpPr>
          <p:cNvPr id="11" name="TextBox 10">
            <a:extLst>
              <a:ext uri="{FF2B5EF4-FFF2-40B4-BE49-F238E27FC236}">
                <a16:creationId xmlns:a16="http://schemas.microsoft.com/office/drawing/2014/main" id="{3DB96191-4D0D-3111-06F6-2FE7C4B8A422}"/>
              </a:ext>
            </a:extLst>
          </p:cNvPr>
          <p:cNvSpPr txBox="1"/>
          <p:nvPr/>
        </p:nvSpPr>
        <p:spPr>
          <a:xfrm>
            <a:off x="10337067" y="3884632"/>
            <a:ext cx="2013529" cy="369332"/>
          </a:xfrm>
          <a:prstGeom prst="rect">
            <a:avLst/>
          </a:prstGeom>
          <a:noFill/>
        </p:spPr>
        <p:txBody>
          <a:bodyPr wrap="square" rtlCol="0">
            <a:spAutoFit/>
          </a:bodyPr>
          <a:lstStyle/>
          <a:p>
            <a:r>
              <a:rPr lang="ko-KR" altLang="en-US" dirty="0"/>
              <a:t>앱</a:t>
            </a:r>
            <a:r>
              <a:rPr lang="en-US" altLang="ko-KR" dirty="0"/>
              <a:t>(</a:t>
            </a:r>
            <a:r>
              <a:rPr lang="ko-KR" altLang="en-US" dirty="0"/>
              <a:t>애플리케이션</a:t>
            </a:r>
            <a:r>
              <a:rPr lang="en-US" altLang="ko-KR" dirty="0"/>
              <a:t>)</a:t>
            </a:r>
            <a:endParaRPr lang="ko-KR" altLang="en-US" dirty="0"/>
          </a:p>
        </p:txBody>
      </p:sp>
      <p:sp>
        <p:nvSpPr>
          <p:cNvPr id="13" name="TextBox 12">
            <a:extLst>
              <a:ext uri="{FF2B5EF4-FFF2-40B4-BE49-F238E27FC236}">
                <a16:creationId xmlns:a16="http://schemas.microsoft.com/office/drawing/2014/main" id="{EC59F567-2A74-2B88-09FD-43DD76B14D15}"/>
              </a:ext>
            </a:extLst>
          </p:cNvPr>
          <p:cNvSpPr txBox="1"/>
          <p:nvPr/>
        </p:nvSpPr>
        <p:spPr>
          <a:xfrm>
            <a:off x="4472707" y="6428048"/>
            <a:ext cx="2216728" cy="369332"/>
          </a:xfrm>
          <a:prstGeom prst="rect">
            <a:avLst/>
          </a:prstGeom>
          <a:noFill/>
        </p:spPr>
        <p:txBody>
          <a:bodyPr wrap="square" rtlCol="0">
            <a:spAutoFit/>
          </a:bodyPr>
          <a:lstStyle/>
          <a:p>
            <a:pPr algn="ctr"/>
            <a:r>
              <a:rPr lang="ko-KR" altLang="en-US" dirty="0"/>
              <a:t>운영체제</a:t>
            </a:r>
          </a:p>
        </p:txBody>
      </p:sp>
      <p:sp>
        <p:nvSpPr>
          <p:cNvPr id="14" name="직사각형 13">
            <a:extLst>
              <a:ext uri="{FF2B5EF4-FFF2-40B4-BE49-F238E27FC236}">
                <a16:creationId xmlns:a16="http://schemas.microsoft.com/office/drawing/2014/main" id="{685E9201-FC5B-B855-E853-B8FA698D0B78}"/>
              </a:ext>
            </a:extLst>
          </p:cNvPr>
          <p:cNvSpPr/>
          <p:nvPr/>
        </p:nvSpPr>
        <p:spPr>
          <a:xfrm>
            <a:off x="3942772" y="4340968"/>
            <a:ext cx="3252355" cy="1266108"/>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4FA704D3-3F34-B47B-433D-14F9CD5B86AE}"/>
              </a:ext>
            </a:extLst>
          </p:cNvPr>
          <p:cNvSpPr txBox="1"/>
          <p:nvPr/>
        </p:nvSpPr>
        <p:spPr>
          <a:xfrm>
            <a:off x="4472707" y="5607076"/>
            <a:ext cx="2198255" cy="369332"/>
          </a:xfrm>
          <a:prstGeom prst="rect">
            <a:avLst/>
          </a:prstGeom>
          <a:noFill/>
        </p:spPr>
        <p:txBody>
          <a:bodyPr wrap="square" rtlCol="0">
            <a:spAutoFit/>
          </a:bodyPr>
          <a:lstStyle/>
          <a:p>
            <a:r>
              <a:rPr lang="ko-KR" altLang="en-US" dirty="0"/>
              <a:t>디바이스 드라이버</a:t>
            </a:r>
          </a:p>
        </p:txBody>
      </p:sp>
      <p:sp>
        <p:nvSpPr>
          <p:cNvPr id="16" name="직사각형 15">
            <a:extLst>
              <a:ext uri="{FF2B5EF4-FFF2-40B4-BE49-F238E27FC236}">
                <a16:creationId xmlns:a16="http://schemas.microsoft.com/office/drawing/2014/main" id="{5E30995F-24CB-C856-2947-DF5A6EB5B4AD}"/>
              </a:ext>
            </a:extLst>
          </p:cNvPr>
          <p:cNvSpPr/>
          <p:nvPr/>
        </p:nvSpPr>
        <p:spPr>
          <a:xfrm>
            <a:off x="4979882" y="4525634"/>
            <a:ext cx="1773382" cy="480291"/>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0E91FBFC-7475-4CD5-2B8A-C60135F6B667}"/>
              </a:ext>
            </a:extLst>
          </p:cNvPr>
          <p:cNvSpPr txBox="1"/>
          <p:nvPr/>
        </p:nvSpPr>
        <p:spPr>
          <a:xfrm>
            <a:off x="4957616" y="4996596"/>
            <a:ext cx="1902692" cy="369332"/>
          </a:xfrm>
          <a:prstGeom prst="rect">
            <a:avLst/>
          </a:prstGeom>
          <a:noFill/>
        </p:spPr>
        <p:txBody>
          <a:bodyPr wrap="square" rtlCol="0">
            <a:spAutoFit/>
          </a:bodyPr>
          <a:lstStyle/>
          <a:p>
            <a:r>
              <a:rPr lang="ko-KR" altLang="en-US" dirty="0"/>
              <a:t>인터럽트 </a:t>
            </a:r>
            <a:r>
              <a:rPr lang="ko-KR" altLang="en-US" dirty="0" err="1"/>
              <a:t>핸들러</a:t>
            </a:r>
            <a:endParaRPr lang="ko-KR" altLang="en-US" dirty="0"/>
          </a:p>
        </p:txBody>
      </p:sp>
      <p:sp>
        <p:nvSpPr>
          <p:cNvPr id="22" name="직사각형 21">
            <a:extLst>
              <a:ext uri="{FF2B5EF4-FFF2-40B4-BE49-F238E27FC236}">
                <a16:creationId xmlns:a16="http://schemas.microsoft.com/office/drawing/2014/main" id="{E44662B9-AD04-554B-C7DC-AA6E1C2D22E4}"/>
              </a:ext>
            </a:extLst>
          </p:cNvPr>
          <p:cNvSpPr/>
          <p:nvPr/>
        </p:nvSpPr>
        <p:spPr>
          <a:xfrm>
            <a:off x="3942772" y="2416913"/>
            <a:ext cx="3252355" cy="1012087"/>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261D61E2-A966-B996-BCA9-742839B0A716}"/>
              </a:ext>
            </a:extLst>
          </p:cNvPr>
          <p:cNvSpPr/>
          <p:nvPr/>
        </p:nvSpPr>
        <p:spPr>
          <a:xfrm>
            <a:off x="4568532" y="2497234"/>
            <a:ext cx="2025073" cy="489528"/>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66433725-06EF-EA50-9BE3-83E9F2ED6B2D}"/>
              </a:ext>
            </a:extLst>
          </p:cNvPr>
          <p:cNvSpPr txBox="1"/>
          <p:nvPr/>
        </p:nvSpPr>
        <p:spPr>
          <a:xfrm>
            <a:off x="4512612" y="2962530"/>
            <a:ext cx="2292926" cy="369332"/>
          </a:xfrm>
          <a:prstGeom prst="rect">
            <a:avLst/>
          </a:prstGeom>
          <a:noFill/>
        </p:spPr>
        <p:txBody>
          <a:bodyPr wrap="square" rtlCol="0">
            <a:spAutoFit/>
          </a:bodyPr>
          <a:lstStyle/>
          <a:p>
            <a:r>
              <a:rPr lang="ko-KR" altLang="en-US" dirty="0"/>
              <a:t>시스템 호출 </a:t>
            </a:r>
            <a:r>
              <a:rPr lang="ko-KR" altLang="en-US" dirty="0" err="1"/>
              <a:t>핸들러</a:t>
            </a:r>
            <a:endParaRPr lang="ko-KR" altLang="en-US" dirty="0"/>
          </a:p>
        </p:txBody>
      </p:sp>
      <p:sp>
        <p:nvSpPr>
          <p:cNvPr id="21" name="TextBox 20">
            <a:extLst>
              <a:ext uri="{FF2B5EF4-FFF2-40B4-BE49-F238E27FC236}">
                <a16:creationId xmlns:a16="http://schemas.microsoft.com/office/drawing/2014/main" id="{3F89B1D8-F4C3-3FC7-0936-D3670CAEB093}"/>
              </a:ext>
            </a:extLst>
          </p:cNvPr>
          <p:cNvSpPr txBox="1"/>
          <p:nvPr/>
        </p:nvSpPr>
        <p:spPr>
          <a:xfrm>
            <a:off x="8893006" y="1580047"/>
            <a:ext cx="3101121" cy="1200329"/>
          </a:xfrm>
          <a:prstGeom prst="rect">
            <a:avLst/>
          </a:prstGeom>
          <a:noFill/>
        </p:spPr>
        <p:txBody>
          <a:bodyPr wrap="square" rtlCol="0">
            <a:spAutoFit/>
          </a:bodyPr>
          <a:lstStyle/>
          <a:p>
            <a:r>
              <a:rPr lang="ko-KR" altLang="en-US" dirty="0"/>
              <a:t>운영체제가 앱의 요구를 들어주기 위해 특정 시스템 콜을 호출</a:t>
            </a:r>
            <a:r>
              <a:rPr lang="en-US" altLang="ko-KR" dirty="0"/>
              <a:t>(</a:t>
            </a:r>
            <a:r>
              <a:rPr lang="ko-KR" altLang="en-US" dirty="0"/>
              <a:t>시스템 호출 </a:t>
            </a:r>
            <a:r>
              <a:rPr lang="ko-KR" altLang="en-US" dirty="0" err="1"/>
              <a:t>핸들러</a:t>
            </a:r>
            <a:r>
              <a:rPr lang="ko-KR" altLang="en-US" dirty="0"/>
              <a:t> 실행</a:t>
            </a:r>
            <a:r>
              <a:rPr lang="en-US" altLang="ko-KR" dirty="0"/>
              <a:t>)</a:t>
            </a:r>
            <a:endParaRPr lang="ko-KR" altLang="en-US" dirty="0"/>
          </a:p>
        </p:txBody>
      </p:sp>
      <p:sp>
        <p:nvSpPr>
          <p:cNvPr id="23" name="TextBox 22">
            <a:extLst>
              <a:ext uri="{FF2B5EF4-FFF2-40B4-BE49-F238E27FC236}">
                <a16:creationId xmlns:a16="http://schemas.microsoft.com/office/drawing/2014/main" id="{D63064BA-0302-F3D1-9BD4-FB7819F4592B}"/>
              </a:ext>
            </a:extLst>
          </p:cNvPr>
          <p:cNvSpPr txBox="1"/>
          <p:nvPr/>
        </p:nvSpPr>
        <p:spPr>
          <a:xfrm>
            <a:off x="4314857" y="3463974"/>
            <a:ext cx="2778483" cy="369332"/>
          </a:xfrm>
          <a:prstGeom prst="rect">
            <a:avLst/>
          </a:prstGeom>
          <a:noFill/>
        </p:spPr>
        <p:txBody>
          <a:bodyPr wrap="square" rtlCol="0">
            <a:spAutoFit/>
          </a:bodyPr>
          <a:lstStyle/>
          <a:p>
            <a:r>
              <a:rPr lang="ko-KR" altLang="en-US"/>
              <a:t>시스템 호출 관련 부분</a:t>
            </a:r>
          </a:p>
        </p:txBody>
      </p:sp>
      <p:sp>
        <p:nvSpPr>
          <p:cNvPr id="3" name="화살표: 오른쪽 2">
            <a:extLst>
              <a:ext uri="{FF2B5EF4-FFF2-40B4-BE49-F238E27FC236}">
                <a16:creationId xmlns:a16="http://schemas.microsoft.com/office/drawing/2014/main" id="{32908682-FE90-4B70-2228-6DDA62D6C876}"/>
              </a:ext>
            </a:extLst>
          </p:cNvPr>
          <p:cNvSpPr/>
          <p:nvPr/>
        </p:nvSpPr>
        <p:spPr>
          <a:xfrm rot="11435498">
            <a:off x="8544841" y="3091313"/>
            <a:ext cx="2071358" cy="369332"/>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화살표 연결선 8">
            <a:extLst>
              <a:ext uri="{FF2B5EF4-FFF2-40B4-BE49-F238E27FC236}">
                <a16:creationId xmlns:a16="http://schemas.microsoft.com/office/drawing/2014/main" id="{FA0A90E6-65CE-F3F7-3059-86DDDA2AAC11}"/>
              </a:ext>
            </a:extLst>
          </p:cNvPr>
          <p:cNvCxnSpPr>
            <a:cxnSpLocks/>
            <a:endCxn id="21" idx="1"/>
          </p:cNvCxnSpPr>
          <p:nvPr/>
        </p:nvCxnSpPr>
        <p:spPr>
          <a:xfrm flipV="1">
            <a:off x="8054109" y="2180212"/>
            <a:ext cx="838897" cy="6461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화살표: 오른쪽 29">
            <a:extLst>
              <a:ext uri="{FF2B5EF4-FFF2-40B4-BE49-F238E27FC236}">
                <a16:creationId xmlns:a16="http://schemas.microsoft.com/office/drawing/2014/main" id="{97B8A086-7CD2-223C-017E-F318CB5CC1BF}"/>
              </a:ext>
            </a:extLst>
          </p:cNvPr>
          <p:cNvSpPr/>
          <p:nvPr/>
        </p:nvSpPr>
        <p:spPr>
          <a:xfrm rot="11435498">
            <a:off x="6603722" y="2693623"/>
            <a:ext cx="1774010" cy="369332"/>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409139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99AD1F9-5BC1-FF37-54F0-AB3958455B60}"/>
              </a:ext>
            </a:extLst>
          </p:cNvPr>
          <p:cNvSpPr>
            <a:spLocks noGrp="1"/>
          </p:cNvSpPr>
          <p:nvPr>
            <p:ph type="title"/>
          </p:nvPr>
        </p:nvSpPr>
        <p:spPr>
          <a:xfrm>
            <a:off x="838200" y="4907"/>
            <a:ext cx="10515600" cy="1325563"/>
          </a:xfrm>
        </p:spPr>
        <p:txBody>
          <a:bodyPr/>
          <a:lstStyle/>
          <a:p>
            <a:pPr algn="ctr"/>
            <a:r>
              <a:rPr lang="en-US" altLang="ko-KR" dirty="0"/>
              <a:t>Internal</a:t>
            </a:r>
            <a:r>
              <a:rPr lang="ko-KR" altLang="en-US" dirty="0"/>
              <a:t> </a:t>
            </a:r>
            <a:r>
              <a:rPr lang="en-US" altLang="ko-KR" dirty="0"/>
              <a:t>Fragmentation</a:t>
            </a:r>
            <a:endParaRPr lang="ko-KR" altLang="en-US" dirty="0"/>
          </a:p>
        </p:txBody>
      </p:sp>
      <p:sp>
        <p:nvSpPr>
          <p:cNvPr id="4" name="TextBox 3">
            <a:extLst>
              <a:ext uri="{FF2B5EF4-FFF2-40B4-BE49-F238E27FC236}">
                <a16:creationId xmlns:a16="http://schemas.microsoft.com/office/drawing/2014/main" id="{3EB79E20-5176-1DCE-A9A9-7EDF74C4E5CD}"/>
              </a:ext>
            </a:extLst>
          </p:cNvPr>
          <p:cNvSpPr txBox="1"/>
          <p:nvPr/>
        </p:nvSpPr>
        <p:spPr>
          <a:xfrm>
            <a:off x="471055" y="1468582"/>
            <a:ext cx="11508509" cy="1285288"/>
          </a:xfrm>
          <a:prstGeom prst="rect">
            <a:avLst/>
          </a:prstGeom>
          <a:noFill/>
        </p:spPr>
        <p:txBody>
          <a:bodyPr wrap="square" rtlCol="0">
            <a:spAutoFit/>
          </a:bodyPr>
          <a:lstStyle/>
          <a:p>
            <a:pPr>
              <a:lnSpc>
                <a:spcPct val="150000"/>
              </a:lnSpc>
            </a:pPr>
            <a:r>
              <a:rPr lang="en-US" altLang="ko-KR" dirty="0"/>
              <a:t>Internal Fragmentation(</a:t>
            </a:r>
            <a:r>
              <a:rPr lang="ko-KR" altLang="en-US" dirty="0"/>
              <a:t>내부 단편화</a:t>
            </a:r>
            <a:r>
              <a:rPr lang="en-US" altLang="ko-KR" dirty="0"/>
              <a:t>) : </a:t>
            </a:r>
            <a:r>
              <a:rPr lang="ko-KR" altLang="en-US" dirty="0"/>
              <a:t>페이징의 단점으로</a:t>
            </a:r>
            <a:r>
              <a:rPr lang="en-US" altLang="ko-KR" dirty="0"/>
              <a:t>, </a:t>
            </a:r>
            <a:r>
              <a:rPr lang="ko-KR" altLang="en-US" dirty="0"/>
              <a:t>프레임을 </a:t>
            </a:r>
            <a:r>
              <a:rPr lang="ko-KR" altLang="en-US" dirty="0" err="1"/>
              <a:t>할당받은</a:t>
            </a:r>
            <a:r>
              <a:rPr lang="ko-KR" altLang="en-US" dirty="0"/>
              <a:t> 프로세스가 실제로는 그 프레임 영역보다 작은 영역만을 사용할 때</a:t>
            </a:r>
            <a:r>
              <a:rPr lang="en-US" altLang="ko-KR" dirty="0"/>
              <a:t>, </a:t>
            </a:r>
            <a:r>
              <a:rPr lang="ko-KR" altLang="en-US" dirty="0"/>
              <a:t>남은 영역은 낭비가 되는 상황</a:t>
            </a:r>
            <a:r>
              <a:rPr lang="en-US" altLang="ko-KR" dirty="0"/>
              <a:t>.</a:t>
            </a:r>
          </a:p>
          <a:p>
            <a:pPr>
              <a:lnSpc>
                <a:spcPct val="150000"/>
              </a:lnSpc>
            </a:pPr>
            <a:r>
              <a:rPr lang="en-US" altLang="ko-KR" dirty="0"/>
              <a:t>*</a:t>
            </a:r>
            <a:r>
              <a:rPr lang="ko-KR" altLang="en-US" dirty="0"/>
              <a:t>남은 영역은 다른 프로세스가 쓸 수 없다</a:t>
            </a:r>
            <a:r>
              <a:rPr lang="en-US" altLang="ko-KR" dirty="0"/>
              <a:t>.</a:t>
            </a:r>
            <a:r>
              <a:rPr lang="ko-KR" altLang="en-US" dirty="0"/>
              <a:t> </a:t>
            </a:r>
            <a:r>
              <a:rPr lang="en-US" altLang="ko-KR" dirty="0"/>
              <a:t> </a:t>
            </a:r>
            <a:endParaRPr lang="ko-KR" altLang="en-US" dirty="0"/>
          </a:p>
        </p:txBody>
      </p:sp>
      <p:sp>
        <p:nvSpPr>
          <p:cNvPr id="5" name="직사각형 4">
            <a:extLst>
              <a:ext uri="{FF2B5EF4-FFF2-40B4-BE49-F238E27FC236}">
                <a16:creationId xmlns:a16="http://schemas.microsoft.com/office/drawing/2014/main" id="{18513679-781B-6FE2-39F3-334F428EB4BB}"/>
              </a:ext>
            </a:extLst>
          </p:cNvPr>
          <p:cNvSpPr/>
          <p:nvPr/>
        </p:nvSpPr>
        <p:spPr>
          <a:xfrm>
            <a:off x="4599709" y="3306618"/>
            <a:ext cx="5366327" cy="128528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직사각형 5">
            <a:extLst>
              <a:ext uri="{FF2B5EF4-FFF2-40B4-BE49-F238E27FC236}">
                <a16:creationId xmlns:a16="http://schemas.microsoft.com/office/drawing/2014/main" id="{20522EAC-8166-660E-C98C-37F038A428E2}"/>
              </a:ext>
            </a:extLst>
          </p:cNvPr>
          <p:cNvSpPr/>
          <p:nvPr/>
        </p:nvSpPr>
        <p:spPr>
          <a:xfrm>
            <a:off x="4599709" y="4591906"/>
            <a:ext cx="5366327" cy="128528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C353F9CD-8E15-D196-AE6F-9F34E401A8C1}"/>
              </a:ext>
            </a:extLst>
          </p:cNvPr>
          <p:cNvSpPr/>
          <p:nvPr/>
        </p:nvSpPr>
        <p:spPr>
          <a:xfrm>
            <a:off x="4599709" y="3559025"/>
            <a:ext cx="5366327" cy="780473"/>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9" name="직선 연결선 8">
            <a:extLst>
              <a:ext uri="{FF2B5EF4-FFF2-40B4-BE49-F238E27FC236}">
                <a16:creationId xmlns:a16="http://schemas.microsoft.com/office/drawing/2014/main" id="{CE255002-28DB-2249-9D50-4329BC13B209}"/>
              </a:ext>
            </a:extLst>
          </p:cNvPr>
          <p:cNvCxnSpPr/>
          <p:nvPr/>
        </p:nvCxnSpPr>
        <p:spPr>
          <a:xfrm flipV="1">
            <a:off x="3556000" y="3949261"/>
            <a:ext cx="1514764" cy="18863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239D51C4-567F-FFC4-7F6A-E50259B470EF}"/>
              </a:ext>
            </a:extLst>
          </p:cNvPr>
          <p:cNvSpPr txBox="1"/>
          <p:nvPr/>
        </p:nvSpPr>
        <p:spPr>
          <a:xfrm>
            <a:off x="73894" y="4180232"/>
            <a:ext cx="4433452" cy="369332"/>
          </a:xfrm>
          <a:prstGeom prst="rect">
            <a:avLst/>
          </a:prstGeom>
          <a:noFill/>
        </p:spPr>
        <p:txBody>
          <a:bodyPr wrap="square" rtlCol="0">
            <a:spAutoFit/>
          </a:bodyPr>
          <a:lstStyle/>
          <a:p>
            <a:r>
              <a:rPr lang="ko-KR" altLang="en-US" dirty="0"/>
              <a:t>필요 </a:t>
            </a:r>
            <a:r>
              <a:rPr lang="ko-KR" altLang="en-US"/>
              <a:t>이상의</a:t>
            </a:r>
            <a:r>
              <a:rPr lang="en-US" altLang="ko-KR" dirty="0"/>
              <a:t> </a:t>
            </a:r>
            <a:r>
              <a:rPr lang="ko-KR" altLang="en-US" dirty="0"/>
              <a:t>공간을 차지하는 프로세스 </a:t>
            </a:r>
            <a:r>
              <a:rPr lang="en-US" altLang="ko-KR" dirty="0"/>
              <a:t>A</a:t>
            </a:r>
            <a:endParaRPr lang="ko-KR" altLang="en-US" dirty="0"/>
          </a:p>
        </p:txBody>
      </p:sp>
      <p:cxnSp>
        <p:nvCxnSpPr>
          <p:cNvPr id="11" name="직선 연결선 10">
            <a:extLst>
              <a:ext uri="{FF2B5EF4-FFF2-40B4-BE49-F238E27FC236}">
                <a16:creationId xmlns:a16="http://schemas.microsoft.com/office/drawing/2014/main" id="{BBA0A56C-D8D9-D3F5-603E-4AA9A7AB6AAB}"/>
              </a:ext>
            </a:extLst>
          </p:cNvPr>
          <p:cNvCxnSpPr/>
          <p:nvPr/>
        </p:nvCxnSpPr>
        <p:spPr>
          <a:xfrm flipV="1">
            <a:off x="3643745" y="5140234"/>
            <a:ext cx="1514764" cy="188630"/>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B649C9F2-3782-16F5-7F95-2A13C70905E4}"/>
              </a:ext>
            </a:extLst>
          </p:cNvPr>
          <p:cNvSpPr txBox="1"/>
          <p:nvPr/>
        </p:nvSpPr>
        <p:spPr>
          <a:xfrm>
            <a:off x="471055" y="5317158"/>
            <a:ext cx="3537527" cy="369332"/>
          </a:xfrm>
          <a:prstGeom prst="rect">
            <a:avLst/>
          </a:prstGeom>
          <a:noFill/>
        </p:spPr>
        <p:txBody>
          <a:bodyPr wrap="square" rtlCol="0">
            <a:spAutoFit/>
          </a:bodyPr>
          <a:lstStyle/>
          <a:p>
            <a:r>
              <a:rPr lang="ko-KR" altLang="en-US" dirty="0"/>
              <a:t>모든 공간을 쓰는 프로세스 </a:t>
            </a:r>
            <a:r>
              <a:rPr lang="en-US" altLang="ko-KR" dirty="0"/>
              <a:t>B</a:t>
            </a:r>
            <a:endParaRPr lang="ko-KR" altLang="en-US" dirty="0"/>
          </a:p>
        </p:txBody>
      </p:sp>
      <p:sp>
        <p:nvSpPr>
          <p:cNvPr id="13" name="TextBox 12">
            <a:extLst>
              <a:ext uri="{FF2B5EF4-FFF2-40B4-BE49-F238E27FC236}">
                <a16:creationId xmlns:a16="http://schemas.microsoft.com/office/drawing/2014/main" id="{CE9CFD9E-D5A4-5E14-51FE-009F512EAE6E}"/>
              </a:ext>
            </a:extLst>
          </p:cNvPr>
          <p:cNvSpPr txBox="1"/>
          <p:nvPr/>
        </p:nvSpPr>
        <p:spPr>
          <a:xfrm>
            <a:off x="6622473" y="3713018"/>
            <a:ext cx="2798618" cy="369332"/>
          </a:xfrm>
          <a:prstGeom prst="rect">
            <a:avLst/>
          </a:prstGeom>
          <a:noFill/>
        </p:spPr>
        <p:txBody>
          <a:bodyPr wrap="square" rtlCol="0">
            <a:spAutoFit/>
          </a:bodyPr>
          <a:lstStyle/>
          <a:p>
            <a:r>
              <a:rPr lang="ko-KR" altLang="en-US" dirty="0"/>
              <a:t>프로세스 </a:t>
            </a:r>
            <a:r>
              <a:rPr lang="en-US" altLang="ko-KR" dirty="0"/>
              <a:t>A</a:t>
            </a:r>
            <a:endParaRPr lang="ko-KR" altLang="en-US" dirty="0"/>
          </a:p>
        </p:txBody>
      </p:sp>
      <p:sp>
        <p:nvSpPr>
          <p:cNvPr id="14" name="TextBox 13">
            <a:extLst>
              <a:ext uri="{FF2B5EF4-FFF2-40B4-BE49-F238E27FC236}">
                <a16:creationId xmlns:a16="http://schemas.microsoft.com/office/drawing/2014/main" id="{76F4DFC3-DCB8-3E13-598B-2280900542D9}"/>
              </a:ext>
            </a:extLst>
          </p:cNvPr>
          <p:cNvSpPr txBox="1"/>
          <p:nvPr/>
        </p:nvSpPr>
        <p:spPr>
          <a:xfrm>
            <a:off x="6622473" y="5049884"/>
            <a:ext cx="2798618" cy="369332"/>
          </a:xfrm>
          <a:prstGeom prst="rect">
            <a:avLst/>
          </a:prstGeom>
          <a:noFill/>
        </p:spPr>
        <p:txBody>
          <a:bodyPr wrap="square" rtlCol="0">
            <a:spAutoFit/>
          </a:bodyPr>
          <a:lstStyle/>
          <a:p>
            <a:r>
              <a:rPr lang="ko-KR" altLang="en-US" dirty="0"/>
              <a:t>프로세스 </a:t>
            </a:r>
            <a:r>
              <a:rPr lang="en-US" altLang="ko-KR" dirty="0"/>
              <a:t>B</a:t>
            </a:r>
          </a:p>
        </p:txBody>
      </p:sp>
    </p:spTree>
    <p:extLst>
      <p:ext uri="{BB962C8B-B14F-4D97-AF65-F5344CB8AC3E}">
        <p14:creationId xmlns:p14="http://schemas.microsoft.com/office/powerpoint/2010/main" val="25339381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E1875E-8530-2F19-69EA-26404E15B55E}"/>
              </a:ext>
            </a:extLst>
          </p:cNvPr>
          <p:cNvSpPr>
            <a:spLocks noGrp="1"/>
          </p:cNvSpPr>
          <p:nvPr>
            <p:ph type="ctrTitle"/>
          </p:nvPr>
        </p:nvSpPr>
        <p:spPr/>
        <p:txBody>
          <a:bodyPr/>
          <a:lstStyle/>
          <a:p>
            <a:r>
              <a:rPr lang="ko-KR" altLang="en-US"/>
              <a:t>끝</a:t>
            </a:r>
          </a:p>
        </p:txBody>
      </p:sp>
      <p:sp>
        <p:nvSpPr>
          <p:cNvPr id="3" name="부제목 2">
            <a:extLst>
              <a:ext uri="{FF2B5EF4-FFF2-40B4-BE49-F238E27FC236}">
                <a16:creationId xmlns:a16="http://schemas.microsoft.com/office/drawing/2014/main" id="{C97DA3C1-62E9-280C-D617-23E44E791B3D}"/>
              </a:ext>
            </a:extLst>
          </p:cNvPr>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1120234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a:extLst>
              <a:ext uri="{FF2B5EF4-FFF2-40B4-BE49-F238E27FC236}">
                <a16:creationId xmlns:a16="http://schemas.microsoft.com/office/drawing/2014/main" id="{A144C7BF-A44A-D404-F5D0-C6A5E346AE29}"/>
              </a:ext>
            </a:extLst>
          </p:cNvPr>
          <p:cNvSpPr/>
          <p:nvPr/>
        </p:nvSpPr>
        <p:spPr>
          <a:xfrm>
            <a:off x="3419762" y="2079031"/>
            <a:ext cx="5086930" cy="4349867"/>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7F0327CE-C346-8A35-D831-273E53A4184A}"/>
              </a:ext>
            </a:extLst>
          </p:cNvPr>
          <p:cNvSpPr>
            <a:spLocks noGrp="1"/>
          </p:cNvSpPr>
          <p:nvPr>
            <p:ph type="title"/>
          </p:nvPr>
        </p:nvSpPr>
        <p:spPr/>
        <p:txBody>
          <a:bodyPr>
            <a:normAutofit/>
          </a:bodyPr>
          <a:lstStyle/>
          <a:p>
            <a:pPr algn="ctr"/>
            <a:r>
              <a:rPr lang="ko-KR" altLang="en-US" sz="2800" dirty="0"/>
              <a:t>앱에서 사용자 요구를 들어줄 때 일어나는 일</a:t>
            </a:r>
            <a:r>
              <a:rPr lang="en-US" altLang="ko-KR" sz="2800" dirty="0"/>
              <a:t>(</a:t>
            </a:r>
            <a:r>
              <a:rPr lang="ko-KR" altLang="en-US" sz="2800" dirty="0"/>
              <a:t>일반</a:t>
            </a:r>
            <a:r>
              <a:rPr lang="en-US" altLang="ko-KR" sz="2800" dirty="0"/>
              <a:t>-1)</a:t>
            </a:r>
            <a:endParaRPr lang="ko-KR" altLang="en-US" sz="2800" dirty="0"/>
          </a:p>
        </p:txBody>
      </p:sp>
      <p:sp>
        <p:nvSpPr>
          <p:cNvPr id="4" name="타원 3">
            <a:extLst>
              <a:ext uri="{FF2B5EF4-FFF2-40B4-BE49-F238E27FC236}">
                <a16:creationId xmlns:a16="http://schemas.microsoft.com/office/drawing/2014/main" id="{B0396086-C604-AA8E-3FDE-3237293EBF1C}"/>
              </a:ext>
            </a:extLst>
          </p:cNvPr>
          <p:cNvSpPr/>
          <p:nvPr/>
        </p:nvSpPr>
        <p:spPr>
          <a:xfrm>
            <a:off x="665459" y="3084945"/>
            <a:ext cx="951346" cy="10067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3D985D4A-2E4B-00E8-4BF4-DCEDD1190A11}"/>
              </a:ext>
            </a:extLst>
          </p:cNvPr>
          <p:cNvSpPr/>
          <p:nvPr/>
        </p:nvSpPr>
        <p:spPr>
          <a:xfrm>
            <a:off x="3685308" y="2336800"/>
            <a:ext cx="3731491" cy="3712711"/>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사각형: 둥근 모서리 5">
            <a:extLst>
              <a:ext uri="{FF2B5EF4-FFF2-40B4-BE49-F238E27FC236}">
                <a16:creationId xmlns:a16="http://schemas.microsoft.com/office/drawing/2014/main" id="{D0F4DB6A-05DB-F22F-B501-C743D34CD9DC}"/>
              </a:ext>
            </a:extLst>
          </p:cNvPr>
          <p:cNvSpPr/>
          <p:nvPr/>
        </p:nvSpPr>
        <p:spPr>
          <a:xfrm>
            <a:off x="10562492" y="3066687"/>
            <a:ext cx="1431636" cy="7666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34B05BAB-EB63-95FC-A8C8-570D8DE05C9E}"/>
              </a:ext>
            </a:extLst>
          </p:cNvPr>
          <p:cNvSpPr txBox="1"/>
          <p:nvPr/>
        </p:nvSpPr>
        <p:spPr>
          <a:xfrm>
            <a:off x="30918" y="4129915"/>
            <a:ext cx="2886364" cy="646331"/>
          </a:xfrm>
          <a:prstGeom prst="rect">
            <a:avLst/>
          </a:prstGeom>
          <a:noFill/>
        </p:spPr>
        <p:txBody>
          <a:bodyPr wrap="square" rtlCol="0">
            <a:spAutoFit/>
          </a:bodyPr>
          <a:lstStyle/>
          <a:p>
            <a:pPr algn="ctr"/>
            <a:r>
              <a:rPr lang="ko-KR" altLang="en-US" dirty="0"/>
              <a:t>하드웨어 디바이스</a:t>
            </a:r>
            <a:endParaRPr lang="en-US" altLang="ko-KR" dirty="0"/>
          </a:p>
          <a:p>
            <a:r>
              <a:rPr lang="en-US" altLang="ko-KR" dirty="0"/>
              <a:t>(</a:t>
            </a:r>
            <a:r>
              <a:rPr lang="ko-KR" altLang="en-US" dirty="0"/>
              <a:t>디바이스 컨트롤러 존재</a:t>
            </a:r>
            <a:r>
              <a:rPr lang="en-US" altLang="ko-KR" dirty="0"/>
              <a:t>)</a:t>
            </a:r>
            <a:endParaRPr lang="ko-KR" altLang="en-US" dirty="0"/>
          </a:p>
        </p:txBody>
      </p:sp>
      <p:sp>
        <p:nvSpPr>
          <p:cNvPr id="10" name="TextBox 9">
            <a:extLst>
              <a:ext uri="{FF2B5EF4-FFF2-40B4-BE49-F238E27FC236}">
                <a16:creationId xmlns:a16="http://schemas.microsoft.com/office/drawing/2014/main" id="{8B2B8DB9-9D75-27EC-5ED2-868F0832B7ED}"/>
              </a:ext>
            </a:extLst>
          </p:cNvPr>
          <p:cNvSpPr txBox="1"/>
          <p:nvPr/>
        </p:nvSpPr>
        <p:spPr>
          <a:xfrm>
            <a:off x="3942772" y="6049511"/>
            <a:ext cx="3031837" cy="369332"/>
          </a:xfrm>
          <a:prstGeom prst="rect">
            <a:avLst/>
          </a:prstGeom>
          <a:noFill/>
        </p:spPr>
        <p:txBody>
          <a:bodyPr wrap="square" rtlCol="0">
            <a:spAutoFit/>
          </a:bodyPr>
          <a:lstStyle/>
          <a:p>
            <a:pPr algn="ctr"/>
            <a:r>
              <a:rPr lang="ko-KR" altLang="en-US" dirty="0"/>
              <a:t>커널</a:t>
            </a:r>
          </a:p>
        </p:txBody>
      </p:sp>
      <p:sp>
        <p:nvSpPr>
          <p:cNvPr id="11" name="TextBox 10">
            <a:extLst>
              <a:ext uri="{FF2B5EF4-FFF2-40B4-BE49-F238E27FC236}">
                <a16:creationId xmlns:a16="http://schemas.microsoft.com/office/drawing/2014/main" id="{3DB96191-4D0D-3111-06F6-2FE7C4B8A422}"/>
              </a:ext>
            </a:extLst>
          </p:cNvPr>
          <p:cNvSpPr txBox="1"/>
          <p:nvPr/>
        </p:nvSpPr>
        <p:spPr>
          <a:xfrm>
            <a:off x="10337067" y="3884632"/>
            <a:ext cx="2013529" cy="369332"/>
          </a:xfrm>
          <a:prstGeom prst="rect">
            <a:avLst/>
          </a:prstGeom>
          <a:noFill/>
        </p:spPr>
        <p:txBody>
          <a:bodyPr wrap="square" rtlCol="0">
            <a:spAutoFit/>
          </a:bodyPr>
          <a:lstStyle/>
          <a:p>
            <a:r>
              <a:rPr lang="ko-KR" altLang="en-US" dirty="0"/>
              <a:t>앱</a:t>
            </a:r>
            <a:r>
              <a:rPr lang="en-US" altLang="ko-KR" dirty="0"/>
              <a:t>(</a:t>
            </a:r>
            <a:r>
              <a:rPr lang="ko-KR" altLang="en-US" dirty="0"/>
              <a:t>애플리케이션</a:t>
            </a:r>
            <a:r>
              <a:rPr lang="en-US" altLang="ko-KR" dirty="0"/>
              <a:t>)</a:t>
            </a:r>
            <a:endParaRPr lang="ko-KR" altLang="en-US" dirty="0"/>
          </a:p>
        </p:txBody>
      </p:sp>
      <p:sp>
        <p:nvSpPr>
          <p:cNvPr id="13" name="TextBox 12">
            <a:extLst>
              <a:ext uri="{FF2B5EF4-FFF2-40B4-BE49-F238E27FC236}">
                <a16:creationId xmlns:a16="http://schemas.microsoft.com/office/drawing/2014/main" id="{EC59F567-2A74-2B88-09FD-43DD76B14D15}"/>
              </a:ext>
            </a:extLst>
          </p:cNvPr>
          <p:cNvSpPr txBox="1"/>
          <p:nvPr/>
        </p:nvSpPr>
        <p:spPr>
          <a:xfrm>
            <a:off x="4472707" y="6428048"/>
            <a:ext cx="2216728" cy="369332"/>
          </a:xfrm>
          <a:prstGeom prst="rect">
            <a:avLst/>
          </a:prstGeom>
          <a:noFill/>
        </p:spPr>
        <p:txBody>
          <a:bodyPr wrap="square" rtlCol="0">
            <a:spAutoFit/>
          </a:bodyPr>
          <a:lstStyle/>
          <a:p>
            <a:pPr algn="ctr"/>
            <a:r>
              <a:rPr lang="ko-KR" altLang="en-US" dirty="0"/>
              <a:t>운영체제</a:t>
            </a:r>
          </a:p>
        </p:txBody>
      </p:sp>
      <p:sp>
        <p:nvSpPr>
          <p:cNvPr id="14" name="직사각형 13">
            <a:extLst>
              <a:ext uri="{FF2B5EF4-FFF2-40B4-BE49-F238E27FC236}">
                <a16:creationId xmlns:a16="http://schemas.microsoft.com/office/drawing/2014/main" id="{685E9201-FC5B-B855-E853-B8FA698D0B78}"/>
              </a:ext>
            </a:extLst>
          </p:cNvPr>
          <p:cNvSpPr/>
          <p:nvPr/>
        </p:nvSpPr>
        <p:spPr>
          <a:xfrm>
            <a:off x="3942772" y="4340968"/>
            <a:ext cx="3252355" cy="1266108"/>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4FA704D3-3F34-B47B-433D-14F9CD5B86AE}"/>
              </a:ext>
            </a:extLst>
          </p:cNvPr>
          <p:cNvSpPr txBox="1"/>
          <p:nvPr/>
        </p:nvSpPr>
        <p:spPr>
          <a:xfrm>
            <a:off x="4472707" y="5607076"/>
            <a:ext cx="2198255" cy="369332"/>
          </a:xfrm>
          <a:prstGeom prst="rect">
            <a:avLst/>
          </a:prstGeom>
          <a:noFill/>
        </p:spPr>
        <p:txBody>
          <a:bodyPr wrap="square" rtlCol="0">
            <a:spAutoFit/>
          </a:bodyPr>
          <a:lstStyle/>
          <a:p>
            <a:r>
              <a:rPr lang="ko-KR" altLang="en-US" dirty="0"/>
              <a:t>디바이스 드라이버</a:t>
            </a:r>
          </a:p>
        </p:txBody>
      </p:sp>
      <p:sp>
        <p:nvSpPr>
          <p:cNvPr id="16" name="직사각형 15">
            <a:extLst>
              <a:ext uri="{FF2B5EF4-FFF2-40B4-BE49-F238E27FC236}">
                <a16:creationId xmlns:a16="http://schemas.microsoft.com/office/drawing/2014/main" id="{5E30995F-24CB-C856-2947-DF5A6EB5B4AD}"/>
              </a:ext>
            </a:extLst>
          </p:cNvPr>
          <p:cNvSpPr/>
          <p:nvPr/>
        </p:nvSpPr>
        <p:spPr>
          <a:xfrm>
            <a:off x="4979882" y="4525634"/>
            <a:ext cx="1773382" cy="480291"/>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0E91FBFC-7475-4CD5-2B8A-C60135F6B667}"/>
              </a:ext>
            </a:extLst>
          </p:cNvPr>
          <p:cNvSpPr txBox="1"/>
          <p:nvPr/>
        </p:nvSpPr>
        <p:spPr>
          <a:xfrm>
            <a:off x="4957616" y="4996596"/>
            <a:ext cx="1902692" cy="369332"/>
          </a:xfrm>
          <a:prstGeom prst="rect">
            <a:avLst/>
          </a:prstGeom>
          <a:noFill/>
        </p:spPr>
        <p:txBody>
          <a:bodyPr wrap="square" rtlCol="0">
            <a:spAutoFit/>
          </a:bodyPr>
          <a:lstStyle/>
          <a:p>
            <a:r>
              <a:rPr lang="ko-KR" altLang="en-US" dirty="0"/>
              <a:t>인터럽트 </a:t>
            </a:r>
            <a:r>
              <a:rPr lang="ko-KR" altLang="en-US" dirty="0" err="1"/>
              <a:t>핸들러</a:t>
            </a:r>
            <a:endParaRPr lang="ko-KR" altLang="en-US" dirty="0"/>
          </a:p>
        </p:txBody>
      </p:sp>
      <p:sp>
        <p:nvSpPr>
          <p:cNvPr id="22" name="직사각형 21">
            <a:extLst>
              <a:ext uri="{FF2B5EF4-FFF2-40B4-BE49-F238E27FC236}">
                <a16:creationId xmlns:a16="http://schemas.microsoft.com/office/drawing/2014/main" id="{E44662B9-AD04-554B-C7DC-AA6E1C2D22E4}"/>
              </a:ext>
            </a:extLst>
          </p:cNvPr>
          <p:cNvSpPr/>
          <p:nvPr/>
        </p:nvSpPr>
        <p:spPr>
          <a:xfrm>
            <a:off x="3942772" y="2416913"/>
            <a:ext cx="3252355" cy="1012087"/>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261D61E2-A966-B996-BCA9-742839B0A716}"/>
              </a:ext>
            </a:extLst>
          </p:cNvPr>
          <p:cNvSpPr/>
          <p:nvPr/>
        </p:nvSpPr>
        <p:spPr>
          <a:xfrm>
            <a:off x="4568532" y="2497234"/>
            <a:ext cx="2025073" cy="489528"/>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66433725-06EF-EA50-9BE3-83E9F2ED6B2D}"/>
              </a:ext>
            </a:extLst>
          </p:cNvPr>
          <p:cNvSpPr txBox="1"/>
          <p:nvPr/>
        </p:nvSpPr>
        <p:spPr>
          <a:xfrm>
            <a:off x="4512612" y="2962530"/>
            <a:ext cx="2292926" cy="369332"/>
          </a:xfrm>
          <a:prstGeom prst="rect">
            <a:avLst/>
          </a:prstGeom>
          <a:noFill/>
        </p:spPr>
        <p:txBody>
          <a:bodyPr wrap="square" rtlCol="0">
            <a:spAutoFit/>
          </a:bodyPr>
          <a:lstStyle/>
          <a:p>
            <a:r>
              <a:rPr lang="ko-KR" altLang="en-US" dirty="0"/>
              <a:t>시스템 호출 </a:t>
            </a:r>
            <a:r>
              <a:rPr lang="ko-KR" altLang="en-US" dirty="0" err="1"/>
              <a:t>핸들러</a:t>
            </a:r>
            <a:endParaRPr lang="ko-KR" altLang="en-US" dirty="0"/>
          </a:p>
        </p:txBody>
      </p:sp>
      <p:sp>
        <p:nvSpPr>
          <p:cNvPr id="23" name="TextBox 22">
            <a:extLst>
              <a:ext uri="{FF2B5EF4-FFF2-40B4-BE49-F238E27FC236}">
                <a16:creationId xmlns:a16="http://schemas.microsoft.com/office/drawing/2014/main" id="{D63064BA-0302-F3D1-9BD4-FB7819F4592B}"/>
              </a:ext>
            </a:extLst>
          </p:cNvPr>
          <p:cNvSpPr txBox="1"/>
          <p:nvPr/>
        </p:nvSpPr>
        <p:spPr>
          <a:xfrm>
            <a:off x="4314857" y="3463974"/>
            <a:ext cx="2778483" cy="369332"/>
          </a:xfrm>
          <a:prstGeom prst="rect">
            <a:avLst/>
          </a:prstGeom>
          <a:noFill/>
        </p:spPr>
        <p:txBody>
          <a:bodyPr wrap="square" rtlCol="0">
            <a:spAutoFit/>
          </a:bodyPr>
          <a:lstStyle/>
          <a:p>
            <a:r>
              <a:rPr lang="ko-KR" altLang="en-US"/>
              <a:t>시스템 호출 관련 부분</a:t>
            </a:r>
          </a:p>
        </p:txBody>
      </p:sp>
      <p:sp>
        <p:nvSpPr>
          <p:cNvPr id="3" name="화살표: 오른쪽 2">
            <a:extLst>
              <a:ext uri="{FF2B5EF4-FFF2-40B4-BE49-F238E27FC236}">
                <a16:creationId xmlns:a16="http://schemas.microsoft.com/office/drawing/2014/main" id="{32908682-FE90-4B70-2228-6DDA62D6C876}"/>
              </a:ext>
            </a:extLst>
          </p:cNvPr>
          <p:cNvSpPr/>
          <p:nvPr/>
        </p:nvSpPr>
        <p:spPr>
          <a:xfrm rot="11435498">
            <a:off x="8544841" y="3091313"/>
            <a:ext cx="2071358" cy="369332"/>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화살표: 오른쪽 29">
            <a:extLst>
              <a:ext uri="{FF2B5EF4-FFF2-40B4-BE49-F238E27FC236}">
                <a16:creationId xmlns:a16="http://schemas.microsoft.com/office/drawing/2014/main" id="{97B8A086-7CD2-223C-017E-F318CB5CC1BF}"/>
              </a:ext>
            </a:extLst>
          </p:cNvPr>
          <p:cNvSpPr/>
          <p:nvPr/>
        </p:nvSpPr>
        <p:spPr>
          <a:xfrm rot="11435498">
            <a:off x="6603722" y="2693623"/>
            <a:ext cx="1774010" cy="369332"/>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 name="직선 화살표 연결선 19">
            <a:extLst>
              <a:ext uri="{FF2B5EF4-FFF2-40B4-BE49-F238E27FC236}">
                <a16:creationId xmlns:a16="http://schemas.microsoft.com/office/drawing/2014/main" id="{E8502633-00B3-FFC9-78D2-139615B4BC32}"/>
              </a:ext>
            </a:extLst>
          </p:cNvPr>
          <p:cNvCxnSpPr>
            <a:cxnSpLocks/>
          </p:cNvCxnSpPr>
          <p:nvPr/>
        </p:nvCxnSpPr>
        <p:spPr>
          <a:xfrm flipV="1">
            <a:off x="6894693" y="1847273"/>
            <a:ext cx="1990689" cy="818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CCBA6E9A-3255-DBCB-1F99-E9D9004D6409}"/>
              </a:ext>
            </a:extLst>
          </p:cNvPr>
          <p:cNvSpPr txBox="1"/>
          <p:nvPr/>
        </p:nvSpPr>
        <p:spPr>
          <a:xfrm>
            <a:off x="8893657" y="1524107"/>
            <a:ext cx="3201110" cy="923330"/>
          </a:xfrm>
          <a:prstGeom prst="rect">
            <a:avLst/>
          </a:prstGeom>
          <a:noFill/>
        </p:spPr>
        <p:txBody>
          <a:bodyPr wrap="square" rtlCol="0">
            <a:spAutoFit/>
          </a:bodyPr>
          <a:lstStyle/>
          <a:p>
            <a:r>
              <a:rPr lang="ko-KR" altLang="en-US" dirty="0"/>
              <a:t>특정 시스템 콜 호출 시</a:t>
            </a:r>
            <a:r>
              <a:rPr lang="en-US" altLang="ko-KR" dirty="0"/>
              <a:t>,      </a:t>
            </a:r>
            <a:r>
              <a:rPr lang="ko-KR" altLang="en-US" dirty="0"/>
              <a:t>소프트웨어 인터럽트가      자동적으로 발생</a:t>
            </a:r>
          </a:p>
        </p:txBody>
      </p:sp>
    </p:spTree>
    <p:extLst>
      <p:ext uri="{BB962C8B-B14F-4D97-AF65-F5344CB8AC3E}">
        <p14:creationId xmlns:p14="http://schemas.microsoft.com/office/powerpoint/2010/main" val="562230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a:extLst>
              <a:ext uri="{FF2B5EF4-FFF2-40B4-BE49-F238E27FC236}">
                <a16:creationId xmlns:a16="http://schemas.microsoft.com/office/drawing/2014/main" id="{A144C7BF-A44A-D404-F5D0-C6A5E346AE29}"/>
              </a:ext>
            </a:extLst>
          </p:cNvPr>
          <p:cNvSpPr/>
          <p:nvPr/>
        </p:nvSpPr>
        <p:spPr>
          <a:xfrm>
            <a:off x="3419762" y="2079031"/>
            <a:ext cx="5086930" cy="4349867"/>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7F0327CE-C346-8A35-D831-273E53A4184A}"/>
              </a:ext>
            </a:extLst>
          </p:cNvPr>
          <p:cNvSpPr>
            <a:spLocks noGrp="1"/>
          </p:cNvSpPr>
          <p:nvPr>
            <p:ph type="title"/>
          </p:nvPr>
        </p:nvSpPr>
        <p:spPr/>
        <p:txBody>
          <a:bodyPr>
            <a:normAutofit/>
          </a:bodyPr>
          <a:lstStyle/>
          <a:p>
            <a:pPr algn="ctr"/>
            <a:r>
              <a:rPr lang="ko-KR" altLang="en-US" sz="2800" dirty="0"/>
              <a:t>앱에서 사용자 요구를 들어줄 때 일어나는 일</a:t>
            </a:r>
            <a:r>
              <a:rPr lang="en-US" altLang="ko-KR" sz="2800" dirty="0"/>
              <a:t>(</a:t>
            </a:r>
            <a:r>
              <a:rPr lang="ko-KR" altLang="en-US" sz="2800" dirty="0"/>
              <a:t>일반</a:t>
            </a:r>
            <a:r>
              <a:rPr lang="en-US" altLang="ko-KR" sz="2800" dirty="0"/>
              <a:t>-1)</a:t>
            </a:r>
            <a:endParaRPr lang="ko-KR" altLang="en-US" sz="2800" dirty="0"/>
          </a:p>
        </p:txBody>
      </p:sp>
      <p:sp>
        <p:nvSpPr>
          <p:cNvPr id="4" name="타원 3">
            <a:extLst>
              <a:ext uri="{FF2B5EF4-FFF2-40B4-BE49-F238E27FC236}">
                <a16:creationId xmlns:a16="http://schemas.microsoft.com/office/drawing/2014/main" id="{B0396086-C604-AA8E-3FDE-3237293EBF1C}"/>
              </a:ext>
            </a:extLst>
          </p:cNvPr>
          <p:cNvSpPr/>
          <p:nvPr/>
        </p:nvSpPr>
        <p:spPr>
          <a:xfrm>
            <a:off x="665459" y="3084945"/>
            <a:ext cx="951346" cy="10067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3D985D4A-2E4B-00E8-4BF4-DCEDD1190A11}"/>
              </a:ext>
            </a:extLst>
          </p:cNvPr>
          <p:cNvSpPr/>
          <p:nvPr/>
        </p:nvSpPr>
        <p:spPr>
          <a:xfrm>
            <a:off x="3685308" y="2336800"/>
            <a:ext cx="3731491" cy="3712711"/>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사각형: 둥근 모서리 5">
            <a:extLst>
              <a:ext uri="{FF2B5EF4-FFF2-40B4-BE49-F238E27FC236}">
                <a16:creationId xmlns:a16="http://schemas.microsoft.com/office/drawing/2014/main" id="{D0F4DB6A-05DB-F22F-B501-C743D34CD9DC}"/>
              </a:ext>
            </a:extLst>
          </p:cNvPr>
          <p:cNvSpPr/>
          <p:nvPr/>
        </p:nvSpPr>
        <p:spPr>
          <a:xfrm>
            <a:off x="10562492" y="3066687"/>
            <a:ext cx="1431636" cy="7666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34B05BAB-EB63-95FC-A8C8-570D8DE05C9E}"/>
              </a:ext>
            </a:extLst>
          </p:cNvPr>
          <p:cNvSpPr txBox="1"/>
          <p:nvPr/>
        </p:nvSpPr>
        <p:spPr>
          <a:xfrm>
            <a:off x="30918" y="4129915"/>
            <a:ext cx="2886364" cy="646331"/>
          </a:xfrm>
          <a:prstGeom prst="rect">
            <a:avLst/>
          </a:prstGeom>
          <a:noFill/>
        </p:spPr>
        <p:txBody>
          <a:bodyPr wrap="square" rtlCol="0">
            <a:spAutoFit/>
          </a:bodyPr>
          <a:lstStyle/>
          <a:p>
            <a:pPr algn="ctr"/>
            <a:r>
              <a:rPr lang="ko-KR" altLang="en-US" dirty="0"/>
              <a:t>하드웨어 디바이스</a:t>
            </a:r>
            <a:endParaRPr lang="en-US" altLang="ko-KR" dirty="0"/>
          </a:p>
          <a:p>
            <a:r>
              <a:rPr lang="en-US" altLang="ko-KR" dirty="0"/>
              <a:t>(</a:t>
            </a:r>
            <a:r>
              <a:rPr lang="ko-KR" altLang="en-US" dirty="0"/>
              <a:t>디바이스 컨트롤러 존재</a:t>
            </a:r>
            <a:r>
              <a:rPr lang="en-US" altLang="ko-KR" dirty="0"/>
              <a:t>)</a:t>
            </a:r>
            <a:endParaRPr lang="ko-KR" altLang="en-US" dirty="0"/>
          </a:p>
        </p:txBody>
      </p:sp>
      <p:sp>
        <p:nvSpPr>
          <p:cNvPr id="10" name="TextBox 9">
            <a:extLst>
              <a:ext uri="{FF2B5EF4-FFF2-40B4-BE49-F238E27FC236}">
                <a16:creationId xmlns:a16="http://schemas.microsoft.com/office/drawing/2014/main" id="{8B2B8DB9-9D75-27EC-5ED2-868F0832B7ED}"/>
              </a:ext>
            </a:extLst>
          </p:cNvPr>
          <p:cNvSpPr txBox="1"/>
          <p:nvPr/>
        </p:nvSpPr>
        <p:spPr>
          <a:xfrm>
            <a:off x="3942772" y="6049511"/>
            <a:ext cx="3031837" cy="369332"/>
          </a:xfrm>
          <a:prstGeom prst="rect">
            <a:avLst/>
          </a:prstGeom>
          <a:noFill/>
        </p:spPr>
        <p:txBody>
          <a:bodyPr wrap="square" rtlCol="0">
            <a:spAutoFit/>
          </a:bodyPr>
          <a:lstStyle/>
          <a:p>
            <a:pPr algn="ctr"/>
            <a:r>
              <a:rPr lang="ko-KR" altLang="en-US" dirty="0"/>
              <a:t>커널</a:t>
            </a:r>
          </a:p>
        </p:txBody>
      </p:sp>
      <p:sp>
        <p:nvSpPr>
          <p:cNvPr id="11" name="TextBox 10">
            <a:extLst>
              <a:ext uri="{FF2B5EF4-FFF2-40B4-BE49-F238E27FC236}">
                <a16:creationId xmlns:a16="http://schemas.microsoft.com/office/drawing/2014/main" id="{3DB96191-4D0D-3111-06F6-2FE7C4B8A422}"/>
              </a:ext>
            </a:extLst>
          </p:cNvPr>
          <p:cNvSpPr txBox="1"/>
          <p:nvPr/>
        </p:nvSpPr>
        <p:spPr>
          <a:xfrm>
            <a:off x="10337067" y="3884632"/>
            <a:ext cx="2013529" cy="369332"/>
          </a:xfrm>
          <a:prstGeom prst="rect">
            <a:avLst/>
          </a:prstGeom>
          <a:noFill/>
        </p:spPr>
        <p:txBody>
          <a:bodyPr wrap="square" rtlCol="0">
            <a:spAutoFit/>
          </a:bodyPr>
          <a:lstStyle/>
          <a:p>
            <a:r>
              <a:rPr lang="ko-KR" altLang="en-US" dirty="0"/>
              <a:t>앱</a:t>
            </a:r>
            <a:r>
              <a:rPr lang="en-US" altLang="ko-KR" dirty="0"/>
              <a:t>(</a:t>
            </a:r>
            <a:r>
              <a:rPr lang="ko-KR" altLang="en-US" dirty="0"/>
              <a:t>애플리케이션</a:t>
            </a:r>
            <a:r>
              <a:rPr lang="en-US" altLang="ko-KR" dirty="0"/>
              <a:t>)</a:t>
            </a:r>
            <a:endParaRPr lang="ko-KR" altLang="en-US" dirty="0"/>
          </a:p>
        </p:txBody>
      </p:sp>
      <p:sp>
        <p:nvSpPr>
          <p:cNvPr id="13" name="TextBox 12">
            <a:extLst>
              <a:ext uri="{FF2B5EF4-FFF2-40B4-BE49-F238E27FC236}">
                <a16:creationId xmlns:a16="http://schemas.microsoft.com/office/drawing/2014/main" id="{EC59F567-2A74-2B88-09FD-43DD76B14D15}"/>
              </a:ext>
            </a:extLst>
          </p:cNvPr>
          <p:cNvSpPr txBox="1"/>
          <p:nvPr/>
        </p:nvSpPr>
        <p:spPr>
          <a:xfrm>
            <a:off x="4472707" y="6428048"/>
            <a:ext cx="2216728" cy="369332"/>
          </a:xfrm>
          <a:prstGeom prst="rect">
            <a:avLst/>
          </a:prstGeom>
          <a:noFill/>
        </p:spPr>
        <p:txBody>
          <a:bodyPr wrap="square" rtlCol="0">
            <a:spAutoFit/>
          </a:bodyPr>
          <a:lstStyle/>
          <a:p>
            <a:pPr algn="ctr"/>
            <a:r>
              <a:rPr lang="ko-KR" altLang="en-US" dirty="0"/>
              <a:t>운영체제</a:t>
            </a:r>
          </a:p>
        </p:txBody>
      </p:sp>
      <p:sp>
        <p:nvSpPr>
          <p:cNvPr id="14" name="직사각형 13">
            <a:extLst>
              <a:ext uri="{FF2B5EF4-FFF2-40B4-BE49-F238E27FC236}">
                <a16:creationId xmlns:a16="http://schemas.microsoft.com/office/drawing/2014/main" id="{685E9201-FC5B-B855-E853-B8FA698D0B78}"/>
              </a:ext>
            </a:extLst>
          </p:cNvPr>
          <p:cNvSpPr/>
          <p:nvPr/>
        </p:nvSpPr>
        <p:spPr>
          <a:xfrm>
            <a:off x="3942772" y="4340968"/>
            <a:ext cx="3252355" cy="1266108"/>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4FA704D3-3F34-B47B-433D-14F9CD5B86AE}"/>
              </a:ext>
            </a:extLst>
          </p:cNvPr>
          <p:cNvSpPr txBox="1"/>
          <p:nvPr/>
        </p:nvSpPr>
        <p:spPr>
          <a:xfrm>
            <a:off x="4472707" y="5607076"/>
            <a:ext cx="2198255" cy="369332"/>
          </a:xfrm>
          <a:prstGeom prst="rect">
            <a:avLst/>
          </a:prstGeom>
          <a:noFill/>
        </p:spPr>
        <p:txBody>
          <a:bodyPr wrap="square" rtlCol="0">
            <a:spAutoFit/>
          </a:bodyPr>
          <a:lstStyle/>
          <a:p>
            <a:r>
              <a:rPr lang="ko-KR" altLang="en-US" dirty="0"/>
              <a:t>디바이스 드라이버</a:t>
            </a:r>
          </a:p>
        </p:txBody>
      </p:sp>
      <p:sp>
        <p:nvSpPr>
          <p:cNvPr id="16" name="직사각형 15">
            <a:extLst>
              <a:ext uri="{FF2B5EF4-FFF2-40B4-BE49-F238E27FC236}">
                <a16:creationId xmlns:a16="http://schemas.microsoft.com/office/drawing/2014/main" id="{5E30995F-24CB-C856-2947-DF5A6EB5B4AD}"/>
              </a:ext>
            </a:extLst>
          </p:cNvPr>
          <p:cNvSpPr/>
          <p:nvPr/>
        </p:nvSpPr>
        <p:spPr>
          <a:xfrm>
            <a:off x="4979882" y="4525634"/>
            <a:ext cx="1773382" cy="480291"/>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0E91FBFC-7475-4CD5-2B8A-C60135F6B667}"/>
              </a:ext>
            </a:extLst>
          </p:cNvPr>
          <p:cNvSpPr txBox="1"/>
          <p:nvPr/>
        </p:nvSpPr>
        <p:spPr>
          <a:xfrm>
            <a:off x="4957616" y="4996596"/>
            <a:ext cx="1902692" cy="369332"/>
          </a:xfrm>
          <a:prstGeom prst="rect">
            <a:avLst/>
          </a:prstGeom>
          <a:noFill/>
        </p:spPr>
        <p:txBody>
          <a:bodyPr wrap="square" rtlCol="0">
            <a:spAutoFit/>
          </a:bodyPr>
          <a:lstStyle/>
          <a:p>
            <a:r>
              <a:rPr lang="ko-KR" altLang="en-US" dirty="0"/>
              <a:t>인터럽트 </a:t>
            </a:r>
            <a:r>
              <a:rPr lang="ko-KR" altLang="en-US" dirty="0" err="1"/>
              <a:t>핸들러</a:t>
            </a:r>
            <a:endParaRPr lang="ko-KR" altLang="en-US" dirty="0"/>
          </a:p>
        </p:txBody>
      </p:sp>
      <p:sp>
        <p:nvSpPr>
          <p:cNvPr id="22" name="직사각형 21">
            <a:extLst>
              <a:ext uri="{FF2B5EF4-FFF2-40B4-BE49-F238E27FC236}">
                <a16:creationId xmlns:a16="http://schemas.microsoft.com/office/drawing/2014/main" id="{E44662B9-AD04-554B-C7DC-AA6E1C2D22E4}"/>
              </a:ext>
            </a:extLst>
          </p:cNvPr>
          <p:cNvSpPr/>
          <p:nvPr/>
        </p:nvSpPr>
        <p:spPr>
          <a:xfrm>
            <a:off x="3942772" y="2416913"/>
            <a:ext cx="3252355" cy="1012087"/>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261D61E2-A966-B996-BCA9-742839B0A716}"/>
              </a:ext>
            </a:extLst>
          </p:cNvPr>
          <p:cNvSpPr/>
          <p:nvPr/>
        </p:nvSpPr>
        <p:spPr>
          <a:xfrm>
            <a:off x="4568532" y="2497234"/>
            <a:ext cx="2025073" cy="489528"/>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66433725-06EF-EA50-9BE3-83E9F2ED6B2D}"/>
              </a:ext>
            </a:extLst>
          </p:cNvPr>
          <p:cNvSpPr txBox="1"/>
          <p:nvPr/>
        </p:nvSpPr>
        <p:spPr>
          <a:xfrm>
            <a:off x="4512612" y="2962530"/>
            <a:ext cx="2292926" cy="369332"/>
          </a:xfrm>
          <a:prstGeom prst="rect">
            <a:avLst/>
          </a:prstGeom>
          <a:noFill/>
        </p:spPr>
        <p:txBody>
          <a:bodyPr wrap="square" rtlCol="0">
            <a:spAutoFit/>
          </a:bodyPr>
          <a:lstStyle/>
          <a:p>
            <a:r>
              <a:rPr lang="ko-KR" altLang="en-US" dirty="0"/>
              <a:t>시스템 호출 </a:t>
            </a:r>
            <a:r>
              <a:rPr lang="ko-KR" altLang="en-US" dirty="0" err="1"/>
              <a:t>핸들러</a:t>
            </a:r>
            <a:endParaRPr lang="ko-KR" altLang="en-US" dirty="0"/>
          </a:p>
        </p:txBody>
      </p:sp>
      <p:sp>
        <p:nvSpPr>
          <p:cNvPr id="20" name="화살표: 오른쪽 19">
            <a:extLst>
              <a:ext uri="{FF2B5EF4-FFF2-40B4-BE49-F238E27FC236}">
                <a16:creationId xmlns:a16="http://schemas.microsoft.com/office/drawing/2014/main" id="{26B1F62A-0E9D-6D55-A6A9-8D5F79B4B041}"/>
              </a:ext>
            </a:extLst>
          </p:cNvPr>
          <p:cNvSpPr/>
          <p:nvPr/>
        </p:nvSpPr>
        <p:spPr>
          <a:xfrm rot="11435498">
            <a:off x="6412399" y="2648390"/>
            <a:ext cx="1881527" cy="369332"/>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a:extLst>
              <a:ext uri="{FF2B5EF4-FFF2-40B4-BE49-F238E27FC236}">
                <a16:creationId xmlns:a16="http://schemas.microsoft.com/office/drawing/2014/main" id="{D63064BA-0302-F3D1-9BD4-FB7819F4592B}"/>
              </a:ext>
            </a:extLst>
          </p:cNvPr>
          <p:cNvSpPr txBox="1"/>
          <p:nvPr/>
        </p:nvSpPr>
        <p:spPr>
          <a:xfrm>
            <a:off x="4314857" y="3463974"/>
            <a:ext cx="2778483" cy="369332"/>
          </a:xfrm>
          <a:prstGeom prst="rect">
            <a:avLst/>
          </a:prstGeom>
          <a:noFill/>
        </p:spPr>
        <p:txBody>
          <a:bodyPr wrap="square" rtlCol="0">
            <a:spAutoFit/>
          </a:bodyPr>
          <a:lstStyle/>
          <a:p>
            <a:r>
              <a:rPr lang="ko-KR" altLang="en-US"/>
              <a:t>시스템 호출 관련 부분</a:t>
            </a:r>
          </a:p>
        </p:txBody>
      </p:sp>
      <p:sp>
        <p:nvSpPr>
          <p:cNvPr id="24" name="화살표: 오른쪽 23">
            <a:extLst>
              <a:ext uri="{FF2B5EF4-FFF2-40B4-BE49-F238E27FC236}">
                <a16:creationId xmlns:a16="http://schemas.microsoft.com/office/drawing/2014/main" id="{1F973FA5-5937-03AE-CB8C-654CFFA83B05}"/>
              </a:ext>
            </a:extLst>
          </p:cNvPr>
          <p:cNvSpPr/>
          <p:nvPr/>
        </p:nvSpPr>
        <p:spPr>
          <a:xfrm rot="5400000">
            <a:off x="3481973" y="3775734"/>
            <a:ext cx="1426400" cy="369332"/>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화살표: 오른쪽 2">
            <a:extLst>
              <a:ext uri="{FF2B5EF4-FFF2-40B4-BE49-F238E27FC236}">
                <a16:creationId xmlns:a16="http://schemas.microsoft.com/office/drawing/2014/main" id="{32908682-FE90-4B70-2228-6DDA62D6C876}"/>
              </a:ext>
            </a:extLst>
          </p:cNvPr>
          <p:cNvSpPr/>
          <p:nvPr/>
        </p:nvSpPr>
        <p:spPr>
          <a:xfrm rot="11435498">
            <a:off x="8556356" y="3092381"/>
            <a:ext cx="2059744" cy="369332"/>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화살표 연결선 8">
            <a:extLst>
              <a:ext uri="{FF2B5EF4-FFF2-40B4-BE49-F238E27FC236}">
                <a16:creationId xmlns:a16="http://schemas.microsoft.com/office/drawing/2014/main" id="{28E3304F-EA81-03FD-1E68-B09A2D8C847D}"/>
              </a:ext>
            </a:extLst>
          </p:cNvPr>
          <p:cNvCxnSpPr/>
          <p:nvPr/>
        </p:nvCxnSpPr>
        <p:spPr>
          <a:xfrm flipH="1" flipV="1">
            <a:off x="2780145" y="2855412"/>
            <a:ext cx="1348510" cy="10292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B8E75232-AB80-DDAE-727A-3EC020307A8D}"/>
              </a:ext>
            </a:extLst>
          </p:cNvPr>
          <p:cNvSpPr txBox="1"/>
          <p:nvPr/>
        </p:nvSpPr>
        <p:spPr>
          <a:xfrm>
            <a:off x="454887" y="1728894"/>
            <a:ext cx="2886363" cy="923330"/>
          </a:xfrm>
          <a:prstGeom prst="rect">
            <a:avLst/>
          </a:prstGeom>
          <a:noFill/>
        </p:spPr>
        <p:txBody>
          <a:bodyPr wrap="square" rtlCol="0">
            <a:spAutoFit/>
          </a:bodyPr>
          <a:lstStyle/>
          <a:p>
            <a:r>
              <a:rPr lang="ko-KR" altLang="en-US" dirty="0"/>
              <a:t>운영체제가 앱의 요구를 디바이스 드라이버에게 전달</a:t>
            </a:r>
            <a:r>
              <a:rPr lang="en-US" altLang="ko-KR" dirty="0"/>
              <a:t> </a:t>
            </a:r>
            <a:endParaRPr lang="ko-KR" altLang="en-US" dirty="0"/>
          </a:p>
        </p:txBody>
      </p:sp>
    </p:spTree>
    <p:extLst>
      <p:ext uri="{BB962C8B-B14F-4D97-AF65-F5344CB8AC3E}">
        <p14:creationId xmlns:p14="http://schemas.microsoft.com/office/powerpoint/2010/main" val="2329978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a:extLst>
              <a:ext uri="{FF2B5EF4-FFF2-40B4-BE49-F238E27FC236}">
                <a16:creationId xmlns:a16="http://schemas.microsoft.com/office/drawing/2014/main" id="{A144C7BF-A44A-D404-F5D0-C6A5E346AE29}"/>
              </a:ext>
            </a:extLst>
          </p:cNvPr>
          <p:cNvSpPr/>
          <p:nvPr/>
        </p:nvSpPr>
        <p:spPr>
          <a:xfrm>
            <a:off x="4740376" y="2218457"/>
            <a:ext cx="3581256" cy="3332349"/>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7F0327CE-C346-8A35-D831-273E53A4184A}"/>
              </a:ext>
            </a:extLst>
          </p:cNvPr>
          <p:cNvSpPr>
            <a:spLocks noGrp="1"/>
          </p:cNvSpPr>
          <p:nvPr>
            <p:ph type="title"/>
          </p:nvPr>
        </p:nvSpPr>
        <p:spPr>
          <a:xfrm>
            <a:off x="1132429" y="362546"/>
            <a:ext cx="10515600" cy="1325563"/>
          </a:xfrm>
        </p:spPr>
        <p:txBody>
          <a:bodyPr>
            <a:normAutofit/>
          </a:bodyPr>
          <a:lstStyle/>
          <a:p>
            <a:pPr algn="ctr"/>
            <a:r>
              <a:rPr lang="ko-KR" altLang="en-US" sz="2800" dirty="0"/>
              <a:t>앱에서 사용자 요구를 들어줄 때 일어나는 일</a:t>
            </a:r>
            <a:r>
              <a:rPr lang="en-US" altLang="ko-KR" sz="2800" dirty="0"/>
              <a:t>(</a:t>
            </a:r>
            <a:r>
              <a:rPr lang="ko-KR" altLang="en-US" sz="2800" dirty="0"/>
              <a:t>일반</a:t>
            </a:r>
            <a:r>
              <a:rPr lang="en-US" altLang="ko-KR" sz="2800" dirty="0"/>
              <a:t>-1)</a:t>
            </a:r>
            <a:endParaRPr lang="ko-KR" altLang="en-US" sz="2800" dirty="0"/>
          </a:p>
        </p:txBody>
      </p:sp>
      <p:sp>
        <p:nvSpPr>
          <p:cNvPr id="4" name="타원 3">
            <a:extLst>
              <a:ext uri="{FF2B5EF4-FFF2-40B4-BE49-F238E27FC236}">
                <a16:creationId xmlns:a16="http://schemas.microsoft.com/office/drawing/2014/main" id="{B0396086-C604-AA8E-3FDE-3237293EBF1C}"/>
              </a:ext>
            </a:extLst>
          </p:cNvPr>
          <p:cNvSpPr/>
          <p:nvPr/>
        </p:nvSpPr>
        <p:spPr>
          <a:xfrm>
            <a:off x="665459" y="3084945"/>
            <a:ext cx="951346" cy="10067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3D985D4A-2E4B-00E8-4BF4-DCEDD1190A11}"/>
              </a:ext>
            </a:extLst>
          </p:cNvPr>
          <p:cNvSpPr/>
          <p:nvPr/>
        </p:nvSpPr>
        <p:spPr>
          <a:xfrm>
            <a:off x="5076724" y="2462514"/>
            <a:ext cx="2627011" cy="2844236"/>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사각형: 둥근 모서리 5">
            <a:extLst>
              <a:ext uri="{FF2B5EF4-FFF2-40B4-BE49-F238E27FC236}">
                <a16:creationId xmlns:a16="http://schemas.microsoft.com/office/drawing/2014/main" id="{D0F4DB6A-05DB-F22F-B501-C743D34CD9DC}"/>
              </a:ext>
            </a:extLst>
          </p:cNvPr>
          <p:cNvSpPr/>
          <p:nvPr/>
        </p:nvSpPr>
        <p:spPr>
          <a:xfrm>
            <a:off x="10562492" y="3066687"/>
            <a:ext cx="1431636" cy="7666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34B05BAB-EB63-95FC-A8C8-570D8DE05C9E}"/>
              </a:ext>
            </a:extLst>
          </p:cNvPr>
          <p:cNvSpPr txBox="1"/>
          <p:nvPr/>
        </p:nvSpPr>
        <p:spPr>
          <a:xfrm>
            <a:off x="30918" y="4129915"/>
            <a:ext cx="2886364" cy="646331"/>
          </a:xfrm>
          <a:prstGeom prst="rect">
            <a:avLst/>
          </a:prstGeom>
          <a:noFill/>
        </p:spPr>
        <p:txBody>
          <a:bodyPr wrap="square" rtlCol="0">
            <a:spAutoFit/>
          </a:bodyPr>
          <a:lstStyle/>
          <a:p>
            <a:pPr algn="ctr"/>
            <a:r>
              <a:rPr lang="ko-KR" altLang="en-US" dirty="0"/>
              <a:t>하드웨어 디바이스</a:t>
            </a:r>
            <a:endParaRPr lang="en-US" altLang="ko-KR" dirty="0"/>
          </a:p>
          <a:p>
            <a:r>
              <a:rPr lang="en-US" altLang="ko-KR" dirty="0"/>
              <a:t>(</a:t>
            </a:r>
            <a:r>
              <a:rPr lang="ko-KR" altLang="en-US" dirty="0"/>
              <a:t>디바이스 컨트롤러 존재</a:t>
            </a:r>
            <a:r>
              <a:rPr lang="en-US" altLang="ko-KR" dirty="0"/>
              <a:t>)</a:t>
            </a:r>
            <a:endParaRPr lang="ko-KR" altLang="en-US" dirty="0"/>
          </a:p>
        </p:txBody>
      </p:sp>
      <p:sp>
        <p:nvSpPr>
          <p:cNvPr id="11" name="TextBox 10">
            <a:extLst>
              <a:ext uri="{FF2B5EF4-FFF2-40B4-BE49-F238E27FC236}">
                <a16:creationId xmlns:a16="http://schemas.microsoft.com/office/drawing/2014/main" id="{3DB96191-4D0D-3111-06F6-2FE7C4B8A422}"/>
              </a:ext>
            </a:extLst>
          </p:cNvPr>
          <p:cNvSpPr txBox="1"/>
          <p:nvPr/>
        </p:nvSpPr>
        <p:spPr>
          <a:xfrm>
            <a:off x="10337067" y="3884632"/>
            <a:ext cx="2013529" cy="369332"/>
          </a:xfrm>
          <a:prstGeom prst="rect">
            <a:avLst/>
          </a:prstGeom>
          <a:noFill/>
        </p:spPr>
        <p:txBody>
          <a:bodyPr wrap="square" rtlCol="0">
            <a:spAutoFit/>
          </a:bodyPr>
          <a:lstStyle/>
          <a:p>
            <a:r>
              <a:rPr lang="ko-KR" altLang="en-US" dirty="0"/>
              <a:t>앱</a:t>
            </a:r>
            <a:r>
              <a:rPr lang="en-US" altLang="ko-KR" dirty="0"/>
              <a:t>(</a:t>
            </a:r>
            <a:r>
              <a:rPr lang="ko-KR" altLang="en-US" dirty="0"/>
              <a:t>애플리케이션</a:t>
            </a:r>
            <a:r>
              <a:rPr lang="en-US" altLang="ko-KR" dirty="0"/>
              <a:t>)</a:t>
            </a:r>
            <a:endParaRPr lang="ko-KR" altLang="en-US" dirty="0"/>
          </a:p>
        </p:txBody>
      </p:sp>
      <p:sp>
        <p:nvSpPr>
          <p:cNvPr id="14" name="직사각형 13">
            <a:extLst>
              <a:ext uri="{FF2B5EF4-FFF2-40B4-BE49-F238E27FC236}">
                <a16:creationId xmlns:a16="http://schemas.microsoft.com/office/drawing/2014/main" id="{685E9201-FC5B-B855-E853-B8FA698D0B78}"/>
              </a:ext>
            </a:extLst>
          </p:cNvPr>
          <p:cNvSpPr/>
          <p:nvPr/>
        </p:nvSpPr>
        <p:spPr>
          <a:xfrm>
            <a:off x="5327215" y="4466681"/>
            <a:ext cx="2289694" cy="692851"/>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5E30995F-24CB-C856-2947-DF5A6EB5B4AD}"/>
              </a:ext>
            </a:extLst>
          </p:cNvPr>
          <p:cNvSpPr/>
          <p:nvPr/>
        </p:nvSpPr>
        <p:spPr>
          <a:xfrm>
            <a:off x="6147462" y="4578794"/>
            <a:ext cx="1248481" cy="367942"/>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E44662B9-AD04-554B-C7DC-AA6E1C2D22E4}"/>
              </a:ext>
            </a:extLst>
          </p:cNvPr>
          <p:cNvSpPr/>
          <p:nvPr/>
        </p:nvSpPr>
        <p:spPr>
          <a:xfrm>
            <a:off x="5327215" y="2542627"/>
            <a:ext cx="2289694" cy="775341"/>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261D61E2-A966-B996-BCA9-742839B0A716}"/>
              </a:ext>
            </a:extLst>
          </p:cNvPr>
          <p:cNvSpPr/>
          <p:nvPr/>
        </p:nvSpPr>
        <p:spPr>
          <a:xfrm>
            <a:off x="5935113" y="2622948"/>
            <a:ext cx="1425674" cy="375018"/>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화살표: 오른쪽 19">
            <a:extLst>
              <a:ext uri="{FF2B5EF4-FFF2-40B4-BE49-F238E27FC236}">
                <a16:creationId xmlns:a16="http://schemas.microsoft.com/office/drawing/2014/main" id="{26B1F62A-0E9D-6D55-A6A9-8D5F79B4B041}"/>
              </a:ext>
            </a:extLst>
          </p:cNvPr>
          <p:cNvSpPr/>
          <p:nvPr/>
        </p:nvSpPr>
        <p:spPr>
          <a:xfrm rot="11435498">
            <a:off x="7085430" y="2744767"/>
            <a:ext cx="1414590" cy="28293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화살표: 오른쪽 23">
            <a:extLst>
              <a:ext uri="{FF2B5EF4-FFF2-40B4-BE49-F238E27FC236}">
                <a16:creationId xmlns:a16="http://schemas.microsoft.com/office/drawing/2014/main" id="{1F973FA5-5937-03AE-CB8C-654CFFA83B05}"/>
              </a:ext>
            </a:extLst>
          </p:cNvPr>
          <p:cNvSpPr/>
          <p:nvPr/>
        </p:nvSpPr>
        <p:spPr>
          <a:xfrm rot="5400000">
            <a:off x="4776449" y="3787272"/>
            <a:ext cx="1591502" cy="26632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화살표: 오른쪽 2">
            <a:extLst>
              <a:ext uri="{FF2B5EF4-FFF2-40B4-BE49-F238E27FC236}">
                <a16:creationId xmlns:a16="http://schemas.microsoft.com/office/drawing/2014/main" id="{32908682-FE90-4B70-2228-6DDA62D6C876}"/>
              </a:ext>
            </a:extLst>
          </p:cNvPr>
          <p:cNvSpPr/>
          <p:nvPr/>
        </p:nvSpPr>
        <p:spPr>
          <a:xfrm rot="11435498">
            <a:off x="8556356" y="3092381"/>
            <a:ext cx="2059744" cy="369332"/>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1595F5BB-E4A8-1F59-4E1A-0F2A6B703762}"/>
              </a:ext>
            </a:extLst>
          </p:cNvPr>
          <p:cNvSpPr/>
          <p:nvPr/>
        </p:nvSpPr>
        <p:spPr>
          <a:xfrm>
            <a:off x="1667519" y="5227640"/>
            <a:ext cx="2161310" cy="64633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6802BB39-A0F1-FBEA-2FA0-E5655257170A}"/>
              </a:ext>
            </a:extLst>
          </p:cNvPr>
          <p:cNvSpPr txBox="1"/>
          <p:nvPr/>
        </p:nvSpPr>
        <p:spPr>
          <a:xfrm>
            <a:off x="2032001" y="5873971"/>
            <a:ext cx="2161310" cy="369332"/>
          </a:xfrm>
          <a:prstGeom prst="rect">
            <a:avLst/>
          </a:prstGeom>
          <a:noFill/>
        </p:spPr>
        <p:txBody>
          <a:bodyPr wrap="square" rtlCol="0">
            <a:spAutoFit/>
          </a:bodyPr>
          <a:lstStyle/>
          <a:p>
            <a:r>
              <a:rPr lang="ko-KR" altLang="en-US" dirty="0"/>
              <a:t>메인 메모리</a:t>
            </a:r>
          </a:p>
        </p:txBody>
      </p:sp>
      <p:sp>
        <p:nvSpPr>
          <p:cNvPr id="26" name="화살표: 오른쪽 25">
            <a:extLst>
              <a:ext uri="{FF2B5EF4-FFF2-40B4-BE49-F238E27FC236}">
                <a16:creationId xmlns:a16="http://schemas.microsoft.com/office/drawing/2014/main" id="{53163D92-C994-1C2C-F1C2-66B8F5C2BCB0}"/>
              </a:ext>
            </a:extLst>
          </p:cNvPr>
          <p:cNvSpPr/>
          <p:nvPr/>
        </p:nvSpPr>
        <p:spPr>
          <a:xfrm rot="9879655">
            <a:off x="3431086" y="5094857"/>
            <a:ext cx="2081628" cy="245107"/>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8" name="직선 화살표 연결선 27">
            <a:extLst>
              <a:ext uri="{FF2B5EF4-FFF2-40B4-BE49-F238E27FC236}">
                <a16:creationId xmlns:a16="http://schemas.microsoft.com/office/drawing/2014/main" id="{F7A6A71F-779B-DB29-0AB5-6447D9D36A15}"/>
              </a:ext>
            </a:extLst>
          </p:cNvPr>
          <p:cNvCxnSpPr/>
          <p:nvPr/>
        </p:nvCxnSpPr>
        <p:spPr>
          <a:xfrm>
            <a:off x="4359564" y="5227640"/>
            <a:ext cx="258618" cy="7667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A471935C-D0C6-E9A8-0AD8-0740A1BB75B4}"/>
              </a:ext>
            </a:extLst>
          </p:cNvPr>
          <p:cNvSpPr txBox="1"/>
          <p:nvPr/>
        </p:nvSpPr>
        <p:spPr>
          <a:xfrm>
            <a:off x="4091708" y="5994400"/>
            <a:ext cx="5357091" cy="646331"/>
          </a:xfrm>
          <a:prstGeom prst="rect">
            <a:avLst/>
          </a:prstGeom>
          <a:noFill/>
        </p:spPr>
        <p:txBody>
          <a:bodyPr wrap="square" rtlCol="0">
            <a:spAutoFit/>
          </a:bodyPr>
          <a:lstStyle/>
          <a:p>
            <a:r>
              <a:rPr lang="ko-KR" altLang="en-US" dirty="0"/>
              <a:t>운영체제의 </a:t>
            </a:r>
            <a:r>
              <a:rPr lang="en-US" altLang="ko-KR" dirty="0"/>
              <a:t>DMA(Direct Memory Access) </a:t>
            </a:r>
            <a:r>
              <a:rPr lang="ko-KR" altLang="en-US" dirty="0"/>
              <a:t>기술로 메인 메모리에 앱의 요구가 </a:t>
            </a:r>
            <a:r>
              <a:rPr lang="ko-KR" altLang="en-US" dirty="0" err="1"/>
              <a:t>들어감</a:t>
            </a:r>
            <a:endParaRPr lang="ko-KR" altLang="en-US" dirty="0"/>
          </a:p>
        </p:txBody>
      </p:sp>
      <p:sp>
        <p:nvSpPr>
          <p:cNvPr id="30" name="TextBox 29">
            <a:extLst>
              <a:ext uri="{FF2B5EF4-FFF2-40B4-BE49-F238E27FC236}">
                <a16:creationId xmlns:a16="http://schemas.microsoft.com/office/drawing/2014/main" id="{C38CFD04-60FE-8E60-A4CB-28315CB0894D}"/>
              </a:ext>
            </a:extLst>
          </p:cNvPr>
          <p:cNvSpPr txBox="1"/>
          <p:nvPr/>
        </p:nvSpPr>
        <p:spPr>
          <a:xfrm>
            <a:off x="360218" y="1560945"/>
            <a:ext cx="4380158" cy="646331"/>
          </a:xfrm>
          <a:prstGeom prst="rect">
            <a:avLst/>
          </a:prstGeom>
          <a:noFill/>
        </p:spPr>
        <p:txBody>
          <a:bodyPr wrap="square" rtlCol="0">
            <a:spAutoFit/>
          </a:bodyPr>
          <a:lstStyle/>
          <a:p>
            <a:r>
              <a:rPr lang="en-US" altLang="ko-KR" dirty="0"/>
              <a:t>*DMA: CPU </a:t>
            </a:r>
            <a:r>
              <a:rPr lang="ko-KR" altLang="en-US" dirty="0"/>
              <a:t>개입 없이 주변장치와 </a:t>
            </a:r>
            <a:r>
              <a:rPr lang="ko-KR" altLang="en-US" dirty="0" err="1"/>
              <a:t>메인메모리끼리</a:t>
            </a:r>
            <a:r>
              <a:rPr lang="ko-KR" altLang="en-US" dirty="0"/>
              <a:t> 데이터 전송하게 하는 기술</a:t>
            </a:r>
          </a:p>
        </p:txBody>
      </p:sp>
    </p:spTree>
    <p:extLst>
      <p:ext uri="{BB962C8B-B14F-4D97-AF65-F5344CB8AC3E}">
        <p14:creationId xmlns:p14="http://schemas.microsoft.com/office/powerpoint/2010/main" val="308447569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4026</Words>
  <Application>Microsoft Office PowerPoint</Application>
  <PresentationFormat>와이드스크린</PresentationFormat>
  <Paragraphs>504</Paragraphs>
  <Slides>61</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61</vt:i4>
      </vt:variant>
    </vt:vector>
  </HeadingPairs>
  <TitlesOfParts>
    <vt:vector size="65" baseType="lpstr">
      <vt:lpstr>맑은 고딕</vt:lpstr>
      <vt:lpstr>Aptos</vt:lpstr>
      <vt:lpstr>Arial</vt:lpstr>
      <vt:lpstr>Office 테마</vt:lpstr>
      <vt:lpstr>운영체제 </vt:lpstr>
      <vt:lpstr>앱의 작동 과정</vt:lpstr>
      <vt:lpstr> 커널 모드와 사용자 모드의 존재 이유</vt:lpstr>
      <vt:lpstr>앱에서 사용자 요구를 들어줄 때 일어나는 일(일반-1)</vt:lpstr>
      <vt:lpstr>앱에서 사용자 요구를 들어줄 때 일어나는 일(일반-1)</vt:lpstr>
      <vt:lpstr>앱에서 사용자 요구를 들어줄 때 일어나는 일(일반-1)</vt:lpstr>
      <vt:lpstr>앱에서 사용자 요구를 들어줄 때 일어나는 일(일반-1)</vt:lpstr>
      <vt:lpstr>앱에서 사용자 요구를 들어줄 때 일어나는 일(일반-1)</vt:lpstr>
      <vt:lpstr>앱에서 사용자 요구를 들어줄 때 일어나는 일(일반-1)</vt:lpstr>
      <vt:lpstr>앱에서 사용자 요구를 들어줄 때 일어나는 일(일반-1)</vt:lpstr>
      <vt:lpstr>더 보충할 것</vt:lpstr>
      <vt:lpstr>메인 메모리-&gt;디바이스 더 자세히 설명</vt:lpstr>
      <vt:lpstr>앱에서 사용자 요구를 들어줄 때 일어나는 일(일반-1)</vt:lpstr>
      <vt:lpstr>앱에서 사용자 요구를 들어줄 때 일어나는 일(일반-1)</vt:lpstr>
      <vt:lpstr>앱에서 사용자 요구를 들어줄 때 일어나는 일(일반-1)</vt:lpstr>
      <vt:lpstr>앱에서 사용자 요구를 들어줄 때 일어나는 일(일반-1)</vt:lpstr>
      <vt:lpstr>인터럽트 핸들러 자세히 알기</vt:lpstr>
      <vt:lpstr>인터럽트 핸들러 자세히 알기</vt:lpstr>
      <vt:lpstr>앱에서 사용자 요구를 들어줄 때 일어나는 일(일반-1)</vt:lpstr>
      <vt:lpstr>앱에서 사용자 요구를 들어줄 때 일어나는 일(일반-1)</vt:lpstr>
      <vt:lpstr>앱에서 사용자 요구를 들어줄 때 일어나는 일(일반-1)</vt:lpstr>
      <vt:lpstr>앱에서 사용자 요구를 들어줄 때 일어나는 일(일반-1)</vt:lpstr>
      <vt:lpstr>앱에서 사용자 요구를 들어줄 때 일어나는 일(특이)</vt:lpstr>
      <vt:lpstr>결론</vt:lpstr>
      <vt:lpstr>멀티 태스킹(1)</vt:lpstr>
      <vt:lpstr>Virtual Memory(가상 메모리)</vt:lpstr>
      <vt:lpstr>Virtual Memory(가상 메모리)</vt:lpstr>
      <vt:lpstr>애플리케이션(앱)</vt:lpstr>
      <vt:lpstr>애플리케이션(앱)</vt:lpstr>
      <vt:lpstr>프로세스(실행 되는 앱) 구조</vt:lpstr>
      <vt:lpstr>프로세스 실행 상태</vt:lpstr>
      <vt:lpstr>프로세스 실행 상태</vt:lpstr>
      <vt:lpstr>프로세스 실행 상태</vt:lpstr>
      <vt:lpstr>멀티 태스킹(2)</vt:lpstr>
      <vt:lpstr>멀티 태스킹(2)</vt:lpstr>
      <vt:lpstr>멀티 태스킹(2)</vt:lpstr>
      <vt:lpstr>멀티 태스킹(2)</vt:lpstr>
      <vt:lpstr>그림 설명</vt:lpstr>
      <vt:lpstr>Context Switching</vt:lpstr>
      <vt:lpstr>Context Switching</vt:lpstr>
      <vt:lpstr>프로세스 생성</vt:lpstr>
      <vt:lpstr>프로세스 생성 및 소멸</vt:lpstr>
      <vt:lpstr>프로세스 생성 및 소멸</vt:lpstr>
      <vt:lpstr>프로세스 간 의사소통(IPC)</vt:lpstr>
      <vt:lpstr>프로세스 간 의사소통(IPC)</vt:lpstr>
      <vt:lpstr>Race Condition(경쟁 상태)</vt:lpstr>
      <vt:lpstr>Race Condition (경쟁 상태)</vt:lpstr>
      <vt:lpstr>Race Condition (경쟁 상태)</vt:lpstr>
      <vt:lpstr>Race Condition(경쟁 상태)</vt:lpstr>
      <vt:lpstr>프로그램의 작동을 위한 필수 및 도움 하드웨어</vt:lpstr>
      <vt:lpstr>프로그램의 작동을 위한 필수 및 도움 하드웨어</vt:lpstr>
      <vt:lpstr>메인 메모리 관리 행위</vt:lpstr>
      <vt:lpstr>메인 메모리 관련 주의점</vt:lpstr>
      <vt:lpstr>Variable Partition(다양하게 배분)</vt:lpstr>
      <vt:lpstr>External Fragmentation</vt:lpstr>
      <vt:lpstr>페이징(Paging)</vt:lpstr>
      <vt:lpstr>페이징(Paging)</vt:lpstr>
      <vt:lpstr>페이징(Paging)</vt:lpstr>
      <vt:lpstr>페이징</vt:lpstr>
      <vt:lpstr>Internal Fragmentation</vt:lpstr>
      <vt:lpstr>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정성학</dc:creator>
  <cp:lastModifiedBy>정성학</cp:lastModifiedBy>
  <cp:revision>262</cp:revision>
  <dcterms:created xsi:type="dcterms:W3CDTF">2024-03-06T10:11:58Z</dcterms:created>
  <dcterms:modified xsi:type="dcterms:W3CDTF">2024-03-23T04:12:07Z</dcterms:modified>
</cp:coreProperties>
</file>