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77" r:id="rId15"/>
    <p:sldId id="278" r:id="rId16"/>
    <p:sldId id="269" r:id="rId17"/>
    <p:sldId id="270" r:id="rId18"/>
    <p:sldId id="271" r:id="rId19"/>
    <p:sldId id="279" r:id="rId20"/>
    <p:sldId id="280" r:id="rId21"/>
    <p:sldId id="281" r:id="rId22"/>
    <p:sldId id="282" r:id="rId23"/>
    <p:sldId id="274" r:id="rId24"/>
    <p:sldId id="275" r:id="rId25"/>
    <p:sldId id="276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31AF7-56C6-9F6A-EF0B-ACE83A0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67B51-088E-A97E-9790-FCB12AA9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D1CE1-D6D5-6551-686B-8DD3971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98E00-39D3-0158-25B5-6E7D72D5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C9A1-7AEA-A3EC-BDA4-115B8670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2ECE-CBB7-F564-5E02-0CD8A265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EBC21-8EAE-71C3-E322-93B447DB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1CD8A-0DF1-4C3F-D145-31B9D99B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98F0-5B27-835A-7E11-C6964224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2802-ED34-F97F-9F55-4C45403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AD82A-C64C-237C-4ED7-9D60D96F2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1507C-EF56-774E-221E-D64B2FF3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6F38-8670-C5D8-347D-C9437DBA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4E63D-046B-036E-5E05-6CE17215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666F0-78A8-D5FF-2020-A115257C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6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30A7-8A1C-B7E7-B8F0-8FB8AC34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D906B-74FA-7657-6838-00255F8A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5B9B-25A9-A17A-8916-86DFB394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E4350-671B-840B-64E6-E248A5C4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6DCD2-3C16-082D-8DCE-5481BECA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1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FC76A-A994-E937-1C1D-4C171B6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506ED-5F13-5EF7-BE95-8E61115F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D7C97-871C-0BB4-8D38-E970F618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72347-3066-502F-9B04-E3B4BD4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323F7-58E5-6500-9A71-13CCB3A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ACAC-072D-8B52-92A0-903767D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25B5-4D8D-C873-01FA-DB91DC63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F9A4B-ABDC-F8C4-F4F6-35973689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CB1F-27C6-42F3-F351-9470ABA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07688C-760A-CD1B-A5A2-AC81E84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BFF2E-B9B3-3106-8145-3171DB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0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708-9005-010E-9007-9D043AD0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E9E6-7919-EE0C-F02C-137BCDEE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A57FA-BE1D-816E-EC94-D0FB1700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41BB9-0E37-6DD3-6492-3A4B21CD1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A7F88B-1536-8D2C-43E3-79D263B2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4C1F24-7386-1EDE-859D-E264188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AE45EB-8D80-01B2-1041-7461302E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1B6E6-3883-0829-2B2A-9EEB1DD1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26904-F501-8C55-968B-92005A1F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43DED0-9FAD-E26C-50D1-C6CD6F3E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54148-428B-7CAA-A713-BA212519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22A8E-97B0-F36C-55E7-2EFED00D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040B7E-3AC8-3BEF-9AE1-922A85D6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81DA0-8E42-37B6-ED81-04C965A9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42D15-B961-DFD3-5706-3FEF3637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A854-414B-071E-BFAA-E8DFE08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0F0FA-1EAB-FE68-D9BD-30A04680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24304B-E201-6798-2190-62AABDE6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95DD4-5CCD-983C-1E3A-C4D3D970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7B0F1-2F0E-8C20-4F12-E0CF4A8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CCE8A-CB4F-882C-7D09-BCA34AF6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B8C5-72B1-E144-8E2B-B0F20C39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902EF-9B86-3F6A-6074-3CE092BC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D2ACF-57BD-796C-FD2D-6B302F577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065F-D000-5991-F232-56F86FC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AE86-B05F-37DD-765B-5F075282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7CD0A-C3D3-386C-FE94-CBDB985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23CC4-59E4-7C5A-C18A-C3BAE2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9D12F-A350-F296-FCD6-7009D4F2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694A-F1AE-198D-87C9-F38540339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F76EF-8404-4DB1-8DC3-B3CC031CA162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23FFF-A835-D585-9938-36B97086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106FC-345C-3D3C-2D6F-CF37A37FA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37EE35-B673-496D-AF93-3D156C81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km0959.tistory.com/17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A018-04E9-B518-F90F-7DBD4B993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현대 </a:t>
            </a:r>
            <a:r>
              <a:rPr lang="ko-KR" altLang="en-US" dirty="0" err="1"/>
              <a:t>암호학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0A5CF6-E119-91EE-B09F-6A4D6E1B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외판원 문제</a:t>
            </a:r>
          </a:p>
        </p:txBody>
      </p:sp>
    </p:spTree>
    <p:extLst>
      <p:ext uri="{BB962C8B-B14F-4D97-AF65-F5344CB8AC3E}">
        <p14:creationId xmlns:p14="http://schemas.microsoft.com/office/powerpoint/2010/main" val="35667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67272-BF9A-4D61-1E84-E4EA0DE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u="sng" dirty="0"/>
              <a:t>나머지 연산</a:t>
            </a:r>
            <a:r>
              <a:rPr lang="ko-KR" altLang="en-US" dirty="0"/>
              <a:t>의 곱셈의 역원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10050-64DD-5A3F-F2DA-18FC1B4077ED}"/>
              </a:ext>
            </a:extLst>
          </p:cNvPr>
          <p:cNvSpPr txBox="1"/>
          <p:nvPr/>
        </p:nvSpPr>
        <p:spPr>
          <a:xfrm>
            <a:off x="572655" y="1930400"/>
            <a:ext cx="1120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나머지 연산</a:t>
            </a:r>
            <a:r>
              <a:rPr lang="en-US" altLang="ko-KR" dirty="0"/>
              <a:t>= </a:t>
            </a:r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이 개념에 대해 짚고 넘어가야 되는 이유가</a:t>
            </a:r>
            <a:r>
              <a:rPr lang="en-US" altLang="ko-KR" dirty="0"/>
              <a:t>, </a:t>
            </a:r>
            <a:r>
              <a:rPr lang="ko-KR" altLang="en-US" dirty="0"/>
              <a:t>이 개념을 알아야 확장 유클리드 알고리즘을 이해할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b="1" dirty="0" err="1"/>
              <a:t>항등원</a:t>
            </a:r>
            <a:r>
              <a:rPr lang="en-US" altLang="ko-KR" dirty="0"/>
              <a:t>= </a:t>
            </a:r>
            <a:r>
              <a:rPr lang="ko-KR" altLang="en-US" dirty="0" err="1"/>
              <a:t>어떤수</a:t>
            </a:r>
            <a:r>
              <a:rPr lang="en-US" altLang="ko-KR" dirty="0"/>
              <a:t>. </a:t>
            </a:r>
            <a:r>
              <a:rPr lang="ko-KR" altLang="en-US" dirty="0"/>
              <a:t>따라서 항상 항등원은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곱셈의 역원 </a:t>
            </a:r>
            <a:r>
              <a:rPr lang="en-US" altLang="ko-KR" dirty="0"/>
              <a:t>=&gt; </a:t>
            </a:r>
            <a:r>
              <a:rPr lang="ko-KR" altLang="en-US" dirty="0" err="1"/>
              <a:t>어떤수</a:t>
            </a:r>
            <a:r>
              <a:rPr lang="en-US" altLang="ko-KR" dirty="0"/>
              <a:t>*</a:t>
            </a:r>
            <a:r>
              <a:rPr lang="ko-KR" altLang="en-US" b="1" dirty="0"/>
              <a:t>역원</a:t>
            </a:r>
            <a:r>
              <a:rPr lang="en-US" altLang="ko-KR" dirty="0"/>
              <a:t>=</a:t>
            </a:r>
            <a:r>
              <a:rPr lang="ko-KR" altLang="en-US" dirty="0"/>
              <a:t>곱셈의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언제나 </a:t>
            </a:r>
            <a:r>
              <a:rPr lang="en-US" altLang="ko-KR" dirty="0"/>
              <a:t>1). </a:t>
            </a:r>
            <a:r>
              <a:rPr lang="ko-KR" altLang="en-US" dirty="0"/>
              <a:t>따라서 역원은 어떤 수 분의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나머지 연산의 곱셈의 역원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어떤수</a:t>
            </a:r>
            <a:r>
              <a:rPr lang="en-US" altLang="ko-KR" dirty="0"/>
              <a:t>* </a:t>
            </a:r>
            <a:r>
              <a:rPr lang="ko-KR" altLang="en-US" dirty="0"/>
              <a:t>역원</a:t>
            </a:r>
            <a:r>
              <a:rPr lang="en-US" altLang="ko-KR" dirty="0"/>
              <a:t>)mod n = 1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20E7-FB7D-AC9F-15F8-930508F9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94C9F-C068-2077-DF5A-3565DA863E13}"/>
              </a:ext>
            </a:extLst>
          </p:cNvPr>
          <p:cNvSpPr txBox="1"/>
          <p:nvPr/>
        </p:nvSpPr>
        <p:spPr>
          <a:xfrm>
            <a:off x="378691" y="1690688"/>
            <a:ext cx="1147156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배경지식 </a:t>
            </a:r>
            <a:r>
              <a:rPr lang="en-US" altLang="ko-KR" u="sng" dirty="0"/>
              <a:t>: </a:t>
            </a:r>
            <a:r>
              <a:rPr lang="ko-KR" altLang="en-US" u="sng" dirty="0" err="1"/>
              <a:t>배주</a:t>
            </a:r>
            <a:r>
              <a:rPr lang="ko-KR" altLang="en-US" u="sng" dirty="0"/>
              <a:t> 항등식</a:t>
            </a:r>
            <a:r>
              <a:rPr lang="en-US" altLang="ko-KR" u="sng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배주</a:t>
            </a:r>
            <a:r>
              <a:rPr lang="ko-KR" altLang="en-US" dirty="0"/>
              <a:t> 항등식의 기본 개념</a:t>
            </a:r>
            <a:r>
              <a:rPr lang="en-US" altLang="ko-KR" dirty="0"/>
              <a:t>: 0</a:t>
            </a:r>
            <a:r>
              <a:rPr lang="ko-KR" altLang="en-US" dirty="0"/>
              <a:t>이 아닌 정수 </a:t>
            </a:r>
            <a:r>
              <a:rPr lang="en-US" altLang="ko-KR" dirty="0" err="1"/>
              <a:t>a,b</a:t>
            </a:r>
            <a:r>
              <a:rPr lang="ko-KR" altLang="en-US" dirty="0"/>
              <a:t>에 대해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 공약수라고 하면</a:t>
            </a:r>
            <a:r>
              <a:rPr lang="en-US" altLang="ko-KR" dirty="0"/>
              <a:t>, </a:t>
            </a:r>
            <a:r>
              <a:rPr lang="ko-KR" altLang="en-US" dirty="0"/>
              <a:t>해당 식을 만족하는 해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반드시 존재한다</a:t>
            </a:r>
            <a:r>
              <a:rPr lang="en-US" altLang="ko-KR" dirty="0"/>
              <a:t>.(d</a:t>
            </a:r>
            <a:r>
              <a:rPr lang="ko-KR" altLang="en-US" dirty="0"/>
              <a:t>는 </a:t>
            </a:r>
            <a:r>
              <a:rPr lang="en-US" altLang="ko-KR" dirty="0" err="1"/>
              <a:t>gcd</a:t>
            </a:r>
            <a:r>
              <a:rPr lang="en-US" altLang="ko-KR" dirty="0"/>
              <a:t>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배수여도 되기는 하지만</a:t>
            </a:r>
            <a:r>
              <a:rPr lang="en-US" altLang="ko-KR" dirty="0"/>
              <a:t>, </a:t>
            </a:r>
            <a:r>
              <a:rPr lang="ko-KR" altLang="en-US" dirty="0"/>
              <a:t>확장 유클리드 알고리즘에서는 최대공약수를 쓴다</a:t>
            </a:r>
            <a:r>
              <a:rPr lang="en-US" altLang="ko-KR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-&gt; </a:t>
            </a:r>
            <a:r>
              <a:rPr lang="en-US" altLang="ko-KR" b="1" dirty="0" err="1"/>
              <a:t>ax+by</a:t>
            </a:r>
            <a:r>
              <a:rPr lang="en-US" altLang="ko-KR" b="1" dirty="0"/>
              <a:t>=d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논리로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서로소이고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두 서로소의 최대공약수는 </a:t>
            </a:r>
            <a:r>
              <a:rPr lang="en-US" altLang="ko-KR" dirty="0"/>
              <a:t>1</a:t>
            </a:r>
            <a:r>
              <a:rPr lang="ko-KR" altLang="en-US" dirty="0"/>
              <a:t>이니까</a:t>
            </a:r>
            <a:r>
              <a:rPr lang="en-US" altLang="ko-KR" dirty="0"/>
              <a:t>), </a:t>
            </a:r>
            <a:r>
              <a:rPr lang="ko-KR" altLang="en-US" dirty="0"/>
              <a:t>반드시 식을 만족하는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존재한다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40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7968-3E04-F006-0AD5-43F5111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5C4A7-19D6-B14A-5466-D534F56D0833}"/>
              </a:ext>
            </a:extLst>
          </p:cNvPr>
          <p:cNvSpPr txBox="1"/>
          <p:nvPr/>
        </p:nvSpPr>
        <p:spPr>
          <a:xfrm>
            <a:off x="314036" y="1551709"/>
            <a:ext cx="1163781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유클리드 알고리즘의 역순으로 </a:t>
            </a:r>
            <a:r>
              <a:rPr lang="ko-KR" altLang="en-US" dirty="0" err="1"/>
              <a:t>배주의</a:t>
            </a:r>
            <a:r>
              <a:rPr lang="ko-KR" altLang="en-US" dirty="0"/>
              <a:t> 항등식 풀이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유클리드 알고리즘을 실행한다</a:t>
            </a:r>
            <a:r>
              <a:rPr lang="en-US" altLang="ko-KR" dirty="0"/>
              <a:t>. </a:t>
            </a:r>
            <a:r>
              <a:rPr lang="ko-KR" altLang="en-US" dirty="0"/>
              <a:t>이 풀이를 통해 </a:t>
            </a:r>
            <a:r>
              <a:rPr lang="en-US" altLang="ko-KR" dirty="0"/>
              <a:t>d</a:t>
            </a:r>
            <a:r>
              <a:rPr lang="ko-KR" altLang="en-US" dirty="0"/>
              <a:t>를 구하기 위함이다</a:t>
            </a:r>
            <a:r>
              <a:rPr lang="en-US" altLang="ko-KR" dirty="0"/>
              <a:t>. </a:t>
            </a:r>
            <a:r>
              <a:rPr lang="en-US" altLang="ko-KR" dirty="0" err="1"/>
              <a:t>Gcd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-&gt; …..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풀이한 유클리드 알고리즘을 거꾸로 거슬러 올라가면</a:t>
            </a:r>
            <a:r>
              <a:rPr lang="en-US" altLang="ko-KR" dirty="0"/>
              <a:t>…. d=</a:t>
            </a:r>
            <a:r>
              <a:rPr lang="en-US" altLang="ko-KR" dirty="0" err="1"/>
              <a:t>ax+by</a:t>
            </a:r>
            <a:r>
              <a:rPr lang="ko-KR" altLang="en-US" dirty="0"/>
              <a:t>의 꼴의 식이 나온다</a:t>
            </a:r>
            <a:r>
              <a:rPr lang="en-US" altLang="ko-KR" dirty="0"/>
              <a:t>. </a:t>
            </a:r>
            <a:r>
              <a:rPr lang="ko-KR" altLang="en-US" dirty="0"/>
              <a:t>이 식이 </a:t>
            </a:r>
            <a:r>
              <a:rPr lang="ko-KR" altLang="en-US" dirty="0" err="1"/>
              <a:t>배주의</a:t>
            </a:r>
            <a:r>
              <a:rPr lang="ko-KR" altLang="en-US" dirty="0"/>
              <a:t> 항등식 꼴이다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이 식은 </a:t>
            </a:r>
            <a:r>
              <a:rPr lang="en-US" altLang="ko-KR" dirty="0"/>
              <a:t>d=</a:t>
            </a:r>
            <a:r>
              <a:rPr lang="en-US" altLang="ko-KR" dirty="0" err="1"/>
              <a:t>ax+by</a:t>
            </a:r>
            <a:r>
              <a:rPr lang="ko-KR" altLang="en-US" dirty="0"/>
              <a:t>의 해인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구한 꼴이 된다</a:t>
            </a:r>
            <a:r>
              <a:rPr lang="en-US" altLang="ko-KR" dirty="0"/>
              <a:t>. (</a:t>
            </a:r>
            <a:r>
              <a:rPr lang="ko-KR" altLang="en-US" dirty="0" err="1"/>
              <a:t>배주</a:t>
            </a:r>
            <a:r>
              <a:rPr lang="ko-KR" altLang="en-US" dirty="0"/>
              <a:t> 항등식을 푼 것과 같다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1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7AA6-C8E4-ABEA-D07D-CD73354B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확장 유클리드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D3F66-E230-B714-4AA3-7E6D73053953}"/>
              </a:ext>
            </a:extLst>
          </p:cNvPr>
          <p:cNvSpPr txBox="1"/>
          <p:nvPr/>
        </p:nvSpPr>
        <p:spPr>
          <a:xfrm>
            <a:off x="267855" y="1533236"/>
            <a:ext cx="11647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점화식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특정 수열에서 이웃하는 두 항 사이의 관계</a:t>
            </a:r>
            <a:r>
              <a:rPr lang="en-US" altLang="ko-KR" dirty="0"/>
              <a:t>. </a:t>
            </a:r>
            <a:r>
              <a:rPr lang="en-US" altLang="ko-KR" dirty="0" err="1"/>
              <a:t>An+1</a:t>
            </a:r>
            <a:r>
              <a:rPr lang="ko-KR" altLang="en-US" dirty="0"/>
              <a:t>과 </a:t>
            </a:r>
            <a:r>
              <a:rPr lang="en-US" altLang="ko-KR" dirty="0"/>
              <a:t>An</a:t>
            </a:r>
            <a:r>
              <a:rPr lang="ko-KR" altLang="en-US" dirty="0"/>
              <a:t>사이의 관계식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여기는 좀 더 보완할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rkm0959.tistory.com</a:t>
            </a:r>
            <a:r>
              <a:rPr lang="en-US" altLang="ko-KR" dirty="0">
                <a:hlinkClick r:id="rId2"/>
              </a:rPr>
              <a:t>/179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3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9268B9A-ADB8-0931-5770-6432390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1F13-7F17-3F73-2AD2-ABC0D61EFB1C}"/>
              </a:ext>
            </a:extLst>
          </p:cNvPr>
          <p:cNvSpPr txBox="1"/>
          <p:nvPr/>
        </p:nvSpPr>
        <p:spPr>
          <a:xfrm>
            <a:off x="461818" y="1690688"/>
            <a:ext cx="11397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장에서 교재가 수에 대해서는 양의 정수로만 한정해서 다룸 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합성수 </a:t>
            </a:r>
            <a:r>
              <a:rPr lang="en-US" altLang="ko-KR" dirty="0"/>
              <a:t>: Composite Number</a:t>
            </a:r>
          </a:p>
          <a:p>
            <a:endParaRPr lang="en-US" altLang="ko-KR" dirty="0"/>
          </a:p>
          <a:p>
            <a:r>
              <a:rPr lang="ko-KR" altLang="en-US" dirty="0"/>
              <a:t>모든 수는 한 개 이상의 소수의 곱으로 표현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*product = </a:t>
            </a:r>
            <a:r>
              <a:rPr lang="ko-KR" altLang="en-US" dirty="0"/>
              <a:t>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a&gt;1</a:t>
            </a:r>
            <a:r>
              <a:rPr lang="ko-KR" altLang="en-US" dirty="0"/>
              <a:t>인 </a:t>
            </a:r>
            <a:r>
              <a:rPr lang="en-US" altLang="ko-KR" dirty="0"/>
              <a:t>a</a:t>
            </a:r>
            <a:r>
              <a:rPr lang="ko-KR" altLang="en-US" dirty="0"/>
              <a:t>에 대한 표현법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 </a:t>
            </a:r>
            <a:r>
              <a:rPr lang="ko-KR" altLang="en-US" dirty="0"/>
              <a:t>소수들의 곱</a:t>
            </a:r>
            <a:r>
              <a:rPr lang="en-US" altLang="ko-KR" dirty="0"/>
              <a:t>, </a:t>
            </a:r>
            <a:r>
              <a:rPr lang="ko-KR" altLang="en-US" dirty="0"/>
              <a:t>각 소수는 지수들을 포함하고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*exponent = </a:t>
            </a:r>
            <a:r>
              <a:rPr lang="ko-KR" altLang="en-US" dirty="0"/>
              <a:t>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두 수를 곱할 때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밑수</a:t>
            </a:r>
            <a:r>
              <a:rPr lang="en-US" altLang="ko-KR" dirty="0"/>
              <a:t>(</a:t>
            </a:r>
            <a:r>
              <a:rPr lang="ko-KR" altLang="en-US" dirty="0"/>
              <a:t>소수</a:t>
            </a:r>
            <a:r>
              <a:rPr lang="en-US" altLang="ko-KR" dirty="0"/>
              <a:t>)</a:t>
            </a:r>
            <a:r>
              <a:rPr lang="ko-KR" altLang="en-US" dirty="0" err="1"/>
              <a:t>끼리의</a:t>
            </a:r>
            <a:r>
              <a:rPr lang="ko-KR" altLang="en-US" dirty="0"/>
              <a:t> 지수에 대해서 덧셈을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62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BB1EE-D827-8095-57B5-E9BBBF3F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소수</a:t>
            </a:r>
            <a:r>
              <a:rPr lang="en-US" altLang="ko-KR" dirty="0"/>
              <a:t>(Prime Number)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A54A-141A-8653-0ED0-162E7FAD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C19C7-84A1-A0A8-249A-1F18249EFA9C}"/>
              </a:ext>
            </a:extLst>
          </p:cNvPr>
          <p:cNvSpPr txBox="1"/>
          <p:nvPr/>
        </p:nvSpPr>
        <p:spPr>
          <a:xfrm>
            <a:off x="332509" y="1099126"/>
            <a:ext cx="11526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증명을 이해하려면</a:t>
            </a:r>
            <a:r>
              <a:rPr lang="en-US" altLang="ko-KR" dirty="0"/>
              <a:t>, </a:t>
            </a:r>
            <a:r>
              <a:rPr lang="ko-KR" altLang="en-US" dirty="0"/>
              <a:t>그냥 글로 이해하기 보다는</a:t>
            </a:r>
            <a:r>
              <a:rPr lang="en-US" altLang="ko-KR" dirty="0"/>
              <a:t>, </a:t>
            </a:r>
            <a:r>
              <a:rPr lang="ko-KR" altLang="en-US" dirty="0"/>
              <a:t>직접 말이 된다고 느껴야 된다</a:t>
            </a:r>
            <a:r>
              <a:rPr lang="en-US" altLang="ko-KR" dirty="0"/>
              <a:t>. </a:t>
            </a:r>
            <a:r>
              <a:rPr lang="ko-KR" altLang="en-US" dirty="0"/>
              <a:t>증명 </a:t>
            </a:r>
            <a:r>
              <a:rPr lang="en-US" altLang="ko-KR" dirty="0"/>
              <a:t>1), </a:t>
            </a:r>
            <a:r>
              <a:rPr lang="ko-KR" altLang="en-US" dirty="0"/>
              <a:t>증명 </a:t>
            </a:r>
            <a:r>
              <a:rPr lang="en-US" altLang="ko-KR" dirty="0"/>
              <a:t>2), </a:t>
            </a:r>
            <a:r>
              <a:rPr lang="ko-KR" altLang="en-US" dirty="0"/>
              <a:t>증명 </a:t>
            </a:r>
            <a:r>
              <a:rPr lang="en-US" altLang="ko-KR" dirty="0"/>
              <a:t>3)</a:t>
            </a:r>
            <a:r>
              <a:rPr lang="ko-KR" altLang="en-US" dirty="0"/>
              <a:t>을 다 고려해야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지수와 소수는 </a:t>
            </a:r>
            <a:r>
              <a:rPr lang="en-US" altLang="ko-KR" dirty="0"/>
              <a:t>RSA</a:t>
            </a:r>
            <a:r>
              <a:rPr lang="ko-KR" altLang="en-US" dirty="0"/>
              <a:t>와 같은 암호학에 아주 중요하므로</a:t>
            </a:r>
            <a:r>
              <a:rPr lang="en-US" altLang="ko-KR" dirty="0"/>
              <a:t>, </a:t>
            </a:r>
            <a:r>
              <a:rPr lang="ko-KR" altLang="en-US" dirty="0" err="1"/>
              <a:t>페르마의</a:t>
            </a:r>
            <a:r>
              <a:rPr lang="ko-KR" altLang="en-US" dirty="0"/>
              <a:t> 소정리는 유용하다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조건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소수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서로소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1)= 1)1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부터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p-1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까지의 정수 집합이 존재한다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모든 원소에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a[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윗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조건의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a]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곱한다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a,2a,3a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,……(p-1)a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3) 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같다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이유는 밑에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endParaRPr lang="en-US" altLang="ko-KR" dirty="0">
              <a:solidFill>
                <a:srgbClr val="2E2E2E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만약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집합에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에 대해 합동인 원소가 있다고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 두 합동 원소를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라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.(1&lt;=m&lt;n&lt;=p-1)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ma=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Ap+R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임의의 정수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=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Bp+R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(B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도 마찬가지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ma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와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를 나눈 것이다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나눈 나머지는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같다고 하자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-ma=p(B-A)+R-R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오른쪽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떨어진다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그러나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왼쪽 식은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나누어 떨어질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en-US" altLang="ko-KR" dirty="0" err="1">
                <a:solidFill>
                  <a:srgbClr val="2E2E2E"/>
                </a:solidFill>
                <a:latin typeface="Noto Sans KR"/>
              </a:rPr>
              <a:t>na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-ma=(n-m)a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인데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n-m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은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보다 작고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a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는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로 나눌 수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                          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, R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즉 나머지가 같다는 게 말이 안되므로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모순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),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모든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나머지는 다르다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 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따라서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집합과 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집합의 </a:t>
            </a:r>
            <a:r>
              <a:rPr lang="ko-KR" altLang="en-US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집합은 같을 수 밖에 없다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.(p</a:t>
            </a:r>
            <a:r>
              <a:rPr lang="ko-KR" altLang="en-US" dirty="0">
                <a:solidFill>
                  <a:srgbClr val="2E2E2E"/>
                </a:solidFill>
                <a:latin typeface="Noto Sans KR"/>
              </a:rPr>
              <a:t> 크기의 원소들의 나머지가 다 다르다는 것에 집중</a:t>
            </a:r>
            <a:r>
              <a:rPr lang="en-US" altLang="ko-KR" dirty="0">
                <a:solidFill>
                  <a:srgbClr val="2E2E2E"/>
                </a:solidFill>
                <a:latin typeface="Noto Sans KR"/>
              </a:rPr>
              <a:t>)</a:t>
            </a:r>
          </a:p>
          <a:p>
            <a:r>
              <a:rPr lang="en-US" altLang="ko-KR" dirty="0">
                <a:solidFill>
                  <a:srgbClr val="2E2E2E"/>
                </a:solidFill>
                <a:latin typeface="Noto Sans KR"/>
              </a:rPr>
              <a:t>-&gt;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증명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1)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결론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: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집합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2)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의 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p </a:t>
            </a:r>
            <a:r>
              <a:rPr lang="ko-KR" altLang="en-US" b="1" dirty="0" err="1">
                <a:solidFill>
                  <a:srgbClr val="2E2E2E"/>
                </a:solidFill>
                <a:latin typeface="Noto Sans KR"/>
              </a:rPr>
              <a:t>모듈러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값은 전부 다르다</a:t>
            </a:r>
            <a:r>
              <a:rPr lang="en-US" altLang="ko-KR" b="1" dirty="0">
                <a:solidFill>
                  <a:srgbClr val="2E2E2E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E2E2E"/>
                </a:solidFill>
                <a:latin typeface="Noto Sans KR"/>
              </a:rPr>
              <a:t> </a:t>
            </a:r>
            <a:endParaRPr lang="en-US" altLang="ko-KR" b="1" dirty="0">
              <a:solidFill>
                <a:srgbClr val="2E2E2E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59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6E665-1154-809D-FB86-7BE25BC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0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EDD6-6E76-F529-8CC0-B28C9476E405}"/>
              </a:ext>
            </a:extLst>
          </p:cNvPr>
          <p:cNvSpPr txBox="1"/>
          <p:nvPr/>
        </p:nvSpPr>
        <p:spPr>
          <a:xfrm>
            <a:off x="360218" y="1634836"/>
            <a:ext cx="116655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배경지식</a:t>
            </a:r>
            <a:r>
              <a:rPr lang="en-US" altLang="ko-KR" dirty="0"/>
              <a:t>: a x b mod n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(a mod n) x (b mod n) mod n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</a:t>
            </a:r>
            <a:r>
              <a:rPr lang="en-US" altLang="ko-KR" dirty="0"/>
              <a:t>2: </a:t>
            </a:r>
            <a:r>
              <a:rPr lang="ko-KR" altLang="en-US" dirty="0"/>
              <a:t>증명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1)</a:t>
            </a:r>
            <a:r>
              <a:rPr lang="ko-KR" altLang="en-US" dirty="0"/>
              <a:t>집합과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ko-KR" altLang="en-US" dirty="0" err="1"/>
              <a:t>모듈러</a:t>
            </a:r>
            <a:r>
              <a:rPr lang="ko-KR" altLang="en-US" dirty="0"/>
              <a:t> 집합은 같으므로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1)</a:t>
            </a:r>
            <a:r>
              <a:rPr lang="ko-KR" altLang="en-US" dirty="0"/>
              <a:t>집합의 모든 원소의 곱은 </a:t>
            </a:r>
            <a:r>
              <a:rPr lang="en-US" altLang="ko-KR" dirty="0"/>
              <a:t>2)</a:t>
            </a:r>
            <a:r>
              <a:rPr lang="ko-KR" altLang="en-US" dirty="0"/>
              <a:t>집합의 모든 원소의 곱의 </a:t>
            </a:r>
            <a:r>
              <a:rPr lang="ko-KR" altLang="en-US" dirty="0" err="1"/>
              <a:t>모듈러</a:t>
            </a:r>
            <a:r>
              <a:rPr lang="ko-KR" altLang="en-US" dirty="0"/>
              <a:t> 합동이다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이유 </a:t>
            </a:r>
            <a:r>
              <a:rPr lang="en-US" altLang="ko-KR" dirty="0"/>
              <a:t>: 1)</a:t>
            </a:r>
            <a:r>
              <a:rPr lang="ko-KR" altLang="en-US" dirty="0"/>
              <a:t>집합에는 반드시 </a:t>
            </a:r>
            <a:r>
              <a:rPr lang="en-US" altLang="ko-KR" dirty="0"/>
              <a:t>2)</a:t>
            </a:r>
            <a:r>
              <a:rPr lang="ko-KR" altLang="en-US" dirty="0"/>
              <a:t>집합과 같은 </a:t>
            </a:r>
            <a:r>
              <a:rPr lang="ko-KR" altLang="en-US" dirty="0" err="1"/>
              <a:t>모듈러</a:t>
            </a:r>
            <a:r>
              <a:rPr lang="ko-KR" altLang="en-US" dirty="0"/>
              <a:t> 값인 요소가 하나 겹친다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1)</a:t>
            </a:r>
            <a:r>
              <a:rPr lang="ko-KR" altLang="en-US" dirty="0"/>
              <a:t>집합이 </a:t>
            </a:r>
            <a:r>
              <a:rPr lang="en-US" altLang="ko-KR" dirty="0"/>
              <a:t>2)</a:t>
            </a:r>
            <a:r>
              <a:rPr lang="ko-KR" altLang="en-US" dirty="0"/>
              <a:t>집합의 </a:t>
            </a:r>
            <a:r>
              <a:rPr lang="en-US" altLang="ko-KR" dirty="0"/>
              <a:t>mod n</a:t>
            </a:r>
            <a:r>
              <a:rPr lang="ko-KR" altLang="en-US" dirty="0"/>
              <a:t>이라 생각하자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증명</a:t>
            </a:r>
            <a:r>
              <a:rPr lang="en-US" altLang="ko-KR" b="1" dirty="0"/>
              <a:t>2)</a:t>
            </a:r>
            <a:r>
              <a:rPr lang="ko-KR" altLang="en-US" b="1" dirty="0"/>
              <a:t>의 결론</a:t>
            </a:r>
            <a:r>
              <a:rPr lang="en-US" altLang="ko-KR" b="1" dirty="0"/>
              <a:t>-&gt;(p-1)!a(p-1)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(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p-1)!(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mod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p)</a:t>
            </a:r>
            <a:endParaRPr lang="en-US" altLang="ko-KR" b="1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39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8BB39-0172-E20A-391B-F4F6FA8C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페르마의</a:t>
            </a:r>
            <a:r>
              <a:rPr lang="ko-KR" altLang="en-US" dirty="0"/>
              <a:t>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29E8-DBCC-E582-23A7-00AD17D4A15E}"/>
              </a:ext>
            </a:extLst>
          </p:cNvPr>
          <p:cNvSpPr txBox="1"/>
          <p:nvPr/>
        </p:nvSpPr>
        <p:spPr>
          <a:xfrm>
            <a:off x="387927" y="1690688"/>
            <a:ext cx="11545455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증명 </a:t>
            </a:r>
            <a:r>
              <a:rPr lang="en-US" altLang="ko-KR" dirty="0"/>
              <a:t>3</a:t>
            </a:r>
            <a:r>
              <a:rPr lang="en-US" altLang="ko-KR" u="sng" dirty="0"/>
              <a:t>) p</a:t>
            </a:r>
            <a:r>
              <a:rPr lang="ko-KR" altLang="en-US" u="sng" dirty="0"/>
              <a:t>와 </a:t>
            </a:r>
            <a:r>
              <a:rPr lang="en-US" altLang="ko-KR" u="sng" dirty="0"/>
              <a:t>(p-1)!</a:t>
            </a:r>
            <a:r>
              <a:rPr lang="ko-KR" altLang="en-US" u="sng" dirty="0"/>
              <a:t>은 소인수가 없으므로 서로소이다</a:t>
            </a:r>
            <a:r>
              <a:rPr lang="en-US" altLang="ko-KR" u="sng" dirty="0"/>
              <a:t>.[</a:t>
            </a:r>
            <a:r>
              <a:rPr lang="ko-KR" altLang="en-US" u="sng" dirty="0"/>
              <a:t>이건 그냥 외우기</a:t>
            </a:r>
            <a:r>
              <a:rPr lang="en-US" altLang="ko-KR" u="sng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          </a:t>
            </a:r>
            <a:r>
              <a:rPr lang="ko-KR" altLang="en-US" u="sng" dirty="0"/>
              <a:t>따라서 합동식의 양변을 </a:t>
            </a:r>
            <a:r>
              <a:rPr lang="en-US" altLang="ko-KR" u="sng" dirty="0"/>
              <a:t>(p-1)!</a:t>
            </a:r>
            <a:r>
              <a:rPr lang="ko-KR" altLang="en-US" u="sng" dirty="0"/>
              <a:t>로 나눌 수 있다</a:t>
            </a:r>
            <a:r>
              <a:rPr lang="en-US" altLang="ko-KR" u="sng" dirty="0"/>
              <a:t>. </a:t>
            </a:r>
            <a:r>
              <a:rPr lang="en-US" altLang="ko-KR" dirty="0"/>
              <a:t>-&gt;</a:t>
            </a:r>
            <a:r>
              <a:rPr lang="ko-KR" altLang="en-US" dirty="0"/>
              <a:t>합동식의 성질</a:t>
            </a:r>
            <a:endParaRPr lang="en-US" altLang="ko-KR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증명</a:t>
            </a:r>
            <a:r>
              <a:rPr lang="en-US" altLang="ko-KR" b="1" dirty="0"/>
              <a:t>3)</a:t>
            </a:r>
            <a:r>
              <a:rPr lang="ko-KR" altLang="en-US" b="1" dirty="0"/>
              <a:t>의 결론</a:t>
            </a:r>
            <a:r>
              <a:rPr lang="en-US" altLang="ko-KR" b="1" dirty="0"/>
              <a:t>-&gt;a</a:t>
            </a:r>
            <a:r>
              <a:rPr lang="ko-KR" altLang="en-US" b="1" dirty="0"/>
              <a:t>의 </a:t>
            </a:r>
            <a:r>
              <a:rPr lang="en-US" altLang="ko-KR" b="1" dirty="0"/>
              <a:t>p-1</a:t>
            </a:r>
            <a:r>
              <a:rPr lang="ko-KR" altLang="en-US" b="1" dirty="0"/>
              <a:t>승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 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1 (mod p)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                                a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의 </a:t>
            </a:r>
            <a:r>
              <a:rPr lang="en-US" altLang="ko-KR" b="1" dirty="0">
                <a:solidFill>
                  <a:srgbClr val="040C28"/>
                </a:solidFill>
                <a:latin typeface="Apple SD Gothic Neo"/>
              </a:rPr>
              <a:t>p</a:t>
            </a:r>
            <a:r>
              <a:rPr lang="ko-KR" altLang="en-US" b="1" dirty="0">
                <a:solidFill>
                  <a:srgbClr val="040C28"/>
                </a:solidFill>
                <a:latin typeface="Apple SD Gothic Neo"/>
              </a:rPr>
              <a:t>승 </a:t>
            </a:r>
            <a:r>
              <a:rPr lang="ko-KR" altLang="en-US" b="1" i="0" dirty="0">
                <a:solidFill>
                  <a:srgbClr val="040C28"/>
                </a:solidFill>
                <a:effectLst/>
                <a:latin typeface="Apple SD Gothic Neo"/>
              </a:rPr>
              <a:t>≡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Apple SD Gothic Neo"/>
              </a:rPr>
              <a:t>a (mod p)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8754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C4393-0914-2BC7-2F26-4A46F10B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050E5-3D88-40B2-ADA0-86BF304C4739}"/>
              </a:ext>
            </a:extLst>
          </p:cNvPr>
          <p:cNvSpPr txBox="1"/>
          <p:nvPr/>
        </p:nvSpPr>
        <p:spPr>
          <a:xfrm>
            <a:off x="498764" y="1690688"/>
            <a:ext cx="11462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오일러의</a:t>
            </a:r>
            <a:r>
              <a:rPr lang="ko-KR" altLang="en-US" dirty="0"/>
              <a:t> 정리에 필요한 함수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토셴트</a:t>
            </a: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보다 크고</a:t>
            </a:r>
            <a:r>
              <a:rPr lang="en-US" altLang="ko-KR" dirty="0"/>
              <a:t>, a</a:t>
            </a:r>
            <a:r>
              <a:rPr lang="ko-KR" altLang="en-US" dirty="0"/>
              <a:t>보다 작고</a:t>
            </a:r>
            <a:r>
              <a:rPr lang="en-US" altLang="ko-KR" dirty="0"/>
              <a:t>, a</a:t>
            </a:r>
            <a:r>
              <a:rPr lang="ko-KR" altLang="en-US" dirty="0"/>
              <a:t>와 서로소인 모든 수의 개수들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 err="1"/>
              <a:t>토셴트</a:t>
            </a:r>
            <a:r>
              <a:rPr lang="en-US" altLang="ko-KR" dirty="0"/>
              <a:t>(37) -&gt; 37</a:t>
            </a:r>
            <a:r>
              <a:rPr lang="ko-KR" altLang="en-US" dirty="0"/>
              <a:t>은 소수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36</a:t>
            </a:r>
            <a:r>
              <a:rPr lang="ko-KR" altLang="en-US" dirty="0"/>
              <a:t>까지 전부 </a:t>
            </a:r>
            <a:r>
              <a:rPr lang="en-US" altLang="ko-KR" dirty="0"/>
              <a:t>37</a:t>
            </a:r>
            <a:r>
              <a:rPr lang="ko-KR" altLang="en-US" dirty="0"/>
              <a:t>과 </a:t>
            </a:r>
            <a:r>
              <a:rPr lang="ko-KR" altLang="en-US" dirty="0" err="1"/>
              <a:t>서로소</a:t>
            </a:r>
            <a:r>
              <a:rPr lang="en-US" altLang="ko-KR" dirty="0"/>
              <a:t>. </a:t>
            </a:r>
            <a:r>
              <a:rPr lang="ko-KR" altLang="en-US" dirty="0"/>
              <a:t>답은 </a:t>
            </a:r>
            <a:r>
              <a:rPr lang="en-US" altLang="ko-KR" dirty="0"/>
              <a:t>36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(1)</a:t>
            </a:r>
            <a:r>
              <a:rPr lang="ko-KR" altLang="en-US" dirty="0"/>
              <a:t>은 관습적으로 </a:t>
            </a:r>
            <a:r>
              <a:rPr lang="en-US" altLang="ko-KR" dirty="0"/>
              <a:t>1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토셴트</a:t>
            </a:r>
            <a:r>
              <a:rPr lang="en-US" altLang="ko-KR" dirty="0"/>
              <a:t>(</a:t>
            </a:r>
            <a:r>
              <a:rPr lang="ko-KR" altLang="en-US" dirty="0"/>
              <a:t>소수 </a:t>
            </a:r>
            <a:r>
              <a:rPr lang="en-US" altLang="ko-KR" dirty="0"/>
              <a:t>p)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p-1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40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879A-8A10-CCEE-4A52-8473F986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BBF3-3BBA-A931-D152-FFC0A49784F6}"/>
              </a:ext>
            </a:extLst>
          </p:cNvPr>
          <p:cNvSpPr txBox="1"/>
          <p:nvPr/>
        </p:nvSpPr>
        <p:spPr>
          <a:xfrm>
            <a:off x="258618" y="1483723"/>
            <a:ext cx="1153621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외판원 문제란</a:t>
            </a:r>
            <a:r>
              <a:rPr lang="en-US" altLang="ko-KR" dirty="0"/>
              <a:t>: </a:t>
            </a:r>
            <a:r>
              <a:rPr lang="ko-KR" altLang="en-US" dirty="0"/>
              <a:t>외판원</a:t>
            </a:r>
            <a:r>
              <a:rPr lang="en-US" altLang="ko-KR" dirty="0"/>
              <a:t>(</a:t>
            </a:r>
            <a:r>
              <a:rPr lang="ko-KR" altLang="en-US" dirty="0"/>
              <a:t>회사원이라 치고</a:t>
            </a:r>
            <a:r>
              <a:rPr lang="en-US" altLang="ko-KR" dirty="0"/>
              <a:t>)</a:t>
            </a:r>
            <a:r>
              <a:rPr lang="ko-KR" altLang="en-US" dirty="0"/>
              <a:t>이 지금 있는 도시에서 출발해</a:t>
            </a:r>
            <a:r>
              <a:rPr lang="en-US" altLang="ko-KR" dirty="0"/>
              <a:t>,</a:t>
            </a:r>
            <a:r>
              <a:rPr lang="ko-KR" altLang="en-US" dirty="0"/>
              <a:t> 정해진 모든 도시를 돌고 다시 출발도시로 돌아와야 될 때</a:t>
            </a:r>
            <a:r>
              <a:rPr lang="en-US" altLang="ko-KR" dirty="0"/>
              <a:t>, </a:t>
            </a:r>
            <a:r>
              <a:rPr lang="ko-KR" altLang="en-US" dirty="0"/>
              <a:t>반드시 각 도시를 한 번씩만 거쳐야 된다</a:t>
            </a:r>
            <a:r>
              <a:rPr lang="en-US" altLang="ko-KR" dirty="0"/>
              <a:t>. </a:t>
            </a:r>
            <a:r>
              <a:rPr lang="ko-KR" altLang="en-US" dirty="0"/>
              <a:t>각 경로에는 </a:t>
            </a:r>
            <a:r>
              <a:rPr lang="ko-KR" altLang="en-US" dirty="0" err="1"/>
              <a:t>부담값이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부담값이</a:t>
            </a:r>
            <a:r>
              <a:rPr lang="ko-KR" altLang="en-US" dirty="0"/>
              <a:t> 가장 적은 경로를 구하라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 err="1"/>
              <a:t>도시끼리의</a:t>
            </a:r>
            <a:r>
              <a:rPr lang="ko-KR" altLang="en-US" dirty="0"/>
              <a:t> 길이 몇 개 없을 수는 있는 데</a:t>
            </a:r>
            <a:r>
              <a:rPr lang="en-US" altLang="ko-KR" dirty="0"/>
              <a:t>, </a:t>
            </a:r>
            <a:r>
              <a:rPr lang="ko-KR" altLang="en-US" dirty="0"/>
              <a:t>그런 경우 가상의 길이 있다고 생각하면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u="sng" dirty="0"/>
              <a:t>-&gt;(a-b-c)</a:t>
            </a:r>
            <a:r>
              <a:rPr lang="ko-KR" altLang="en-US" u="sng" dirty="0"/>
              <a:t>에서 </a:t>
            </a:r>
            <a:r>
              <a:rPr lang="en-US" altLang="ko-KR" u="sng" dirty="0"/>
              <a:t>a-c</a:t>
            </a:r>
            <a:r>
              <a:rPr lang="ko-KR" altLang="en-US" u="sng" dirty="0"/>
              <a:t>가 없다면</a:t>
            </a:r>
            <a:r>
              <a:rPr lang="en-US" altLang="ko-KR" u="sng" dirty="0"/>
              <a:t>, a-b-c</a:t>
            </a:r>
            <a:r>
              <a:rPr lang="ko-KR" altLang="en-US" u="sng" dirty="0"/>
              <a:t>의 연결을 </a:t>
            </a:r>
            <a:r>
              <a:rPr lang="en-US" altLang="ko-KR" u="sng" dirty="0"/>
              <a:t>a-c</a:t>
            </a:r>
            <a:r>
              <a:rPr lang="ko-KR" altLang="en-US" u="sng" dirty="0"/>
              <a:t>라고 치는 거다</a:t>
            </a:r>
            <a:r>
              <a:rPr lang="en-US" altLang="ko-KR" u="sng" dirty="0"/>
              <a:t>.(</a:t>
            </a:r>
            <a:r>
              <a:rPr lang="ko-KR" altLang="en-US" u="sng" dirty="0"/>
              <a:t>본질은 같다</a:t>
            </a:r>
            <a:r>
              <a:rPr lang="en-US" altLang="ko-KR" u="sng" dirty="0"/>
              <a:t>)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그림에서</a:t>
            </a:r>
            <a:r>
              <a:rPr lang="en-US" altLang="ko-KR" dirty="0"/>
              <a:t>, </a:t>
            </a:r>
            <a:r>
              <a:rPr lang="en-US" altLang="ko-KR" dirty="0" err="1"/>
              <a:t>C1</a:t>
            </a:r>
            <a:r>
              <a:rPr lang="ko-KR" altLang="en-US" dirty="0"/>
              <a:t>이 시작점이라고 치고 시도해보면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593036-9D7F-868B-35D9-39CE0B5032C6}"/>
              </a:ext>
            </a:extLst>
          </p:cNvPr>
          <p:cNvGrpSpPr/>
          <p:nvPr/>
        </p:nvGrpSpPr>
        <p:grpSpPr>
          <a:xfrm>
            <a:off x="8145907" y="3429000"/>
            <a:ext cx="3498256" cy="2532034"/>
            <a:chOff x="7924234" y="3429000"/>
            <a:chExt cx="3498256" cy="25320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4987C9-B2CD-7B27-9745-85A0A7E9F29C}"/>
                </a:ext>
              </a:extLst>
            </p:cNvPr>
            <p:cNvSpPr txBox="1"/>
            <p:nvPr/>
          </p:nvSpPr>
          <p:spPr>
            <a:xfrm>
              <a:off x="9054810" y="5015767"/>
              <a:ext cx="409288" cy="36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71B6476-474B-5202-C510-DA66D6807C00}"/>
                </a:ext>
              </a:extLst>
            </p:cNvPr>
            <p:cNvGrpSpPr/>
            <p:nvPr/>
          </p:nvGrpSpPr>
          <p:grpSpPr>
            <a:xfrm>
              <a:off x="7924234" y="3429000"/>
              <a:ext cx="3498256" cy="2532034"/>
              <a:chOff x="6409471" y="3195534"/>
              <a:chExt cx="3498256" cy="253203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505B111-E495-F4A8-C827-F15EE338E4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409471" y="3195534"/>
                <a:ext cx="3498256" cy="253203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39A4A5B5-3D2D-D36F-8D43-D6AB2A9A6F99}"/>
                  </a:ext>
                </a:extLst>
              </p:cNvPr>
              <p:cNvCxnSpPr/>
              <p:nvPr/>
            </p:nvCxnSpPr>
            <p:spPr>
              <a:xfrm flipH="1">
                <a:off x="6954982" y="4849091"/>
                <a:ext cx="1579418" cy="6003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0AE91F0-EA76-66B5-42F4-696404531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1418" y="3429000"/>
                <a:ext cx="997527" cy="17202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460955-D344-D5B3-09A7-37A63E5606A1}"/>
                  </a:ext>
                </a:extLst>
              </p:cNvPr>
              <p:cNvSpPr txBox="1"/>
              <p:nvPr/>
            </p:nvSpPr>
            <p:spPr>
              <a:xfrm>
                <a:off x="9199418" y="3934691"/>
                <a:ext cx="489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9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85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7024-4311-A922-0DA1-61DDD31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ko-KR" altLang="en-US" dirty="0"/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8CDCE-42CC-48DC-0176-487AEAA77FE3}"/>
              </a:ext>
            </a:extLst>
          </p:cNvPr>
          <p:cNvSpPr txBox="1"/>
          <p:nvPr/>
        </p:nvSpPr>
        <p:spPr>
          <a:xfrm>
            <a:off x="314036" y="1690688"/>
            <a:ext cx="113607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소수인 </a:t>
            </a:r>
            <a:r>
              <a:rPr lang="ko-KR" altLang="en-US" dirty="0" err="1"/>
              <a:t>토셴트</a:t>
            </a:r>
            <a:r>
              <a:rPr lang="ko-KR" altLang="en-US" dirty="0"/>
              <a:t> 함수들 </a:t>
            </a:r>
            <a:r>
              <a:rPr lang="ko-KR" altLang="en-US" dirty="0" err="1"/>
              <a:t>끼리의</a:t>
            </a:r>
            <a:r>
              <a:rPr lang="ko-KR" altLang="en-US" dirty="0"/>
              <a:t> 계산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1) p, q</a:t>
            </a:r>
            <a:r>
              <a:rPr lang="ko-KR" altLang="en-US" dirty="0"/>
              <a:t>는 소수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ko-KR" altLang="en-US" dirty="0" err="1"/>
              <a:t>서로소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2) n=</a:t>
            </a:r>
            <a:r>
              <a:rPr lang="en-US" altLang="ko-KR" dirty="0" err="1"/>
              <a:t>pq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토셴트</a:t>
            </a:r>
            <a:r>
              <a:rPr lang="en-US" altLang="ko-KR" dirty="0"/>
              <a:t>(n) =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  <a:p>
            <a:endParaRPr lang="en-US" altLang="ko-KR" dirty="0"/>
          </a:p>
          <a:p>
            <a:r>
              <a:rPr lang="ko-KR" altLang="en-US" dirty="0"/>
              <a:t>증명 </a:t>
            </a:r>
            <a:r>
              <a:rPr lang="en-US" altLang="ko-KR" dirty="0"/>
              <a:t>: Zn</a:t>
            </a:r>
            <a:r>
              <a:rPr lang="ko-KR" altLang="en-US" dirty="0"/>
              <a:t>의 집합에서</a:t>
            </a:r>
            <a:r>
              <a:rPr lang="en-US" altLang="ko-KR" dirty="0"/>
              <a:t>, n</a:t>
            </a:r>
            <a:r>
              <a:rPr lang="ko-KR" altLang="en-US" dirty="0"/>
              <a:t>과 서로소가 아닌 수는 </a:t>
            </a:r>
            <a:r>
              <a:rPr lang="en-US" altLang="ko-KR" dirty="0"/>
              <a:t>p </a:t>
            </a:r>
            <a:r>
              <a:rPr lang="ko-KR" altLang="en-US" dirty="0"/>
              <a:t>곱하기 </a:t>
            </a:r>
            <a:r>
              <a:rPr lang="en-US" altLang="ko-KR" dirty="0"/>
              <a:t>(1…..q-1), q </a:t>
            </a:r>
            <a:r>
              <a:rPr lang="ko-KR" altLang="en-US" dirty="0"/>
              <a:t>곱하기 </a:t>
            </a:r>
            <a:r>
              <a:rPr lang="en-US" altLang="ko-KR" dirty="0"/>
              <a:t>(1……p-1)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위에서 서로소가 아닌 수끼리 중복되는 경우는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n</a:t>
            </a:r>
            <a:r>
              <a:rPr lang="ko-KR" altLang="en-US" dirty="0"/>
              <a:t>과 서로소인 수는 </a:t>
            </a:r>
            <a:r>
              <a:rPr lang="en-US" altLang="ko-KR" dirty="0" err="1"/>
              <a:t>pq</a:t>
            </a:r>
            <a:r>
              <a:rPr lang="en-US" altLang="ko-KR" dirty="0"/>
              <a:t>-1 – (p-1) – (q-1) = (p-1)(q-1) [</a:t>
            </a:r>
            <a:r>
              <a:rPr lang="ko-KR" altLang="en-US" dirty="0"/>
              <a:t>직접 계산하면 쉽게 나옴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p-1 = </a:t>
            </a:r>
            <a:r>
              <a:rPr lang="ko-KR" altLang="en-US" dirty="0" err="1"/>
              <a:t>토셴트</a:t>
            </a:r>
            <a:r>
              <a:rPr lang="en-US" altLang="ko-KR" dirty="0"/>
              <a:t>(p), q-1 =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(q). </a:t>
            </a:r>
            <a:r>
              <a:rPr lang="ko-KR" altLang="en-US" dirty="0"/>
              <a:t>따라서 </a:t>
            </a:r>
            <a:r>
              <a:rPr lang="ko-KR" altLang="en-US" dirty="0" err="1"/>
              <a:t>토셴트</a:t>
            </a:r>
            <a:r>
              <a:rPr lang="en-US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토셴트</a:t>
            </a:r>
            <a:r>
              <a:rPr lang="en-US" altLang="ko-KR" dirty="0"/>
              <a:t>(p) </a:t>
            </a:r>
            <a:r>
              <a:rPr lang="ko-KR" altLang="en-US" dirty="0"/>
              <a:t>곱하기 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329655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E835-452A-F0C3-0F4A-46D106A6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오일러의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BAD4-8EB1-5E0A-838D-C15A3C52E32D}"/>
              </a:ext>
            </a:extLst>
          </p:cNvPr>
          <p:cNvSpPr txBox="1"/>
          <p:nvPr/>
        </p:nvSpPr>
        <p:spPr>
          <a:xfrm>
            <a:off x="406400" y="1496291"/>
            <a:ext cx="11203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추후에 보충이 필요함</a:t>
            </a:r>
            <a:r>
              <a:rPr lang="en-US" altLang="ko-KR" dirty="0"/>
              <a:t>. </a:t>
            </a:r>
            <a:r>
              <a:rPr lang="ko-KR" altLang="en-US" dirty="0"/>
              <a:t>소수와 서로소를 한정으로 정리는 증명되지만</a:t>
            </a:r>
            <a:r>
              <a:rPr lang="en-US" altLang="ko-KR" dirty="0"/>
              <a:t>, </a:t>
            </a:r>
            <a:r>
              <a:rPr lang="ko-KR" altLang="en-US" dirty="0"/>
              <a:t>그게 아닌 경우는 아직 이해가 잘 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 err="1"/>
              <a:t>토셴트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n-1</a:t>
            </a:r>
            <a:r>
              <a:rPr lang="ko-KR" altLang="en-US" dirty="0"/>
              <a:t>이라고 가정</a:t>
            </a:r>
            <a:r>
              <a:rPr lang="en-US" altLang="ko-KR" dirty="0"/>
              <a:t>. (n</a:t>
            </a:r>
            <a:r>
              <a:rPr lang="ko-KR" altLang="en-US" dirty="0"/>
              <a:t>이 소수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2)R</a:t>
            </a:r>
            <a:r>
              <a:rPr lang="ko-KR" altLang="en-US" dirty="0"/>
              <a:t>집합을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이라고 가정</a:t>
            </a:r>
            <a:r>
              <a:rPr lang="en-US" altLang="ko-KR" dirty="0"/>
              <a:t>. [</a:t>
            </a:r>
            <a:r>
              <a:rPr lang="ko-KR" altLang="en-US" dirty="0"/>
              <a:t>원래 </a:t>
            </a:r>
            <a:r>
              <a:rPr lang="en-US" altLang="ko-KR" dirty="0"/>
              <a:t>R</a:t>
            </a:r>
            <a:r>
              <a:rPr lang="ko-KR" altLang="en-US" dirty="0"/>
              <a:t>집합은 </a:t>
            </a:r>
            <a:r>
              <a:rPr lang="en-US" altLang="ko-KR" dirty="0"/>
              <a:t>n</a:t>
            </a:r>
            <a:r>
              <a:rPr lang="ko-KR" altLang="en-US" dirty="0"/>
              <a:t> 안에 있는 서로소인 값들을 의미하지만</a:t>
            </a:r>
            <a:r>
              <a:rPr lang="en-US" altLang="ko-KR" dirty="0"/>
              <a:t>, n</a:t>
            </a:r>
            <a:r>
              <a:rPr lang="ko-KR" altLang="en-US" dirty="0"/>
              <a:t>이 소수이므로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3)S</a:t>
            </a:r>
            <a:r>
              <a:rPr lang="ko-KR" altLang="en-US" dirty="0"/>
              <a:t>집합을 </a:t>
            </a:r>
            <a:r>
              <a:rPr lang="en-US" altLang="ko-KR" dirty="0"/>
              <a:t>R</a:t>
            </a:r>
            <a:r>
              <a:rPr lang="ko-KR" altLang="en-US" dirty="0"/>
              <a:t>집합 곱하기 </a:t>
            </a:r>
            <a:r>
              <a:rPr lang="en-US" altLang="ko-KR" dirty="0"/>
              <a:t>a[a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ko-KR" altLang="en-US" dirty="0" err="1"/>
              <a:t>서로소</a:t>
            </a:r>
            <a:r>
              <a:rPr lang="en-US" altLang="ko-KR" dirty="0"/>
              <a:t>], </a:t>
            </a:r>
            <a:r>
              <a:rPr lang="ko-KR" altLang="en-US" dirty="0"/>
              <a:t>그리고 </a:t>
            </a:r>
            <a:r>
              <a:rPr lang="en-US" altLang="ko-KR" dirty="0"/>
              <a:t>mod n. [</a:t>
            </a:r>
            <a:r>
              <a:rPr lang="ko-KR" altLang="en-US" dirty="0"/>
              <a:t>페르마 정리가 그대로 들어가 있음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집합은 </a:t>
            </a:r>
            <a:r>
              <a:rPr lang="en-US" altLang="ko-KR" dirty="0"/>
              <a:t>S</a:t>
            </a:r>
            <a:r>
              <a:rPr lang="ko-KR" altLang="en-US" dirty="0"/>
              <a:t>집합과 같음 </a:t>
            </a:r>
            <a:r>
              <a:rPr lang="en-US" altLang="ko-KR" dirty="0"/>
              <a:t>[</a:t>
            </a:r>
            <a:r>
              <a:rPr lang="ko-KR" altLang="en-US" dirty="0"/>
              <a:t>원소들이 똑같음</a:t>
            </a:r>
            <a:r>
              <a:rPr lang="en-US" altLang="ko-KR" dirty="0"/>
              <a:t>. </a:t>
            </a:r>
            <a:r>
              <a:rPr lang="ko-KR" altLang="en-US" dirty="0"/>
              <a:t>순서는 모름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5) R</a:t>
            </a:r>
            <a:r>
              <a:rPr lang="ko-KR" altLang="en-US" dirty="0"/>
              <a:t>집합 원소 전부 곱하고</a:t>
            </a:r>
            <a:r>
              <a:rPr lang="en-US" altLang="ko-KR" dirty="0"/>
              <a:t>, S</a:t>
            </a:r>
            <a:r>
              <a:rPr lang="ko-KR" altLang="en-US" dirty="0"/>
              <a:t>집합 원소 전부 곱한 다음</a:t>
            </a:r>
            <a:r>
              <a:rPr lang="en-US" altLang="ko-KR" dirty="0"/>
              <a:t>, </a:t>
            </a:r>
            <a:r>
              <a:rPr lang="ko-KR" altLang="en-US" dirty="0"/>
              <a:t>양 변을 </a:t>
            </a:r>
            <a:r>
              <a:rPr lang="en-US" altLang="ko-KR" dirty="0"/>
              <a:t>R</a:t>
            </a:r>
            <a:r>
              <a:rPr lang="ko-KR" altLang="en-US" dirty="0"/>
              <a:t>집합 곱으로 나누기</a:t>
            </a:r>
            <a:r>
              <a:rPr lang="en-US" altLang="ko-KR" dirty="0"/>
              <a:t>[</a:t>
            </a:r>
            <a:r>
              <a:rPr lang="ko-KR" altLang="en-US" dirty="0"/>
              <a:t>페르마 정리 그대로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6)</a:t>
            </a:r>
            <a:r>
              <a:rPr lang="ko-KR" altLang="en-US" dirty="0"/>
              <a:t>공식이 나옴</a:t>
            </a:r>
            <a:r>
              <a:rPr lang="en-US" altLang="ko-KR" dirty="0"/>
              <a:t>. </a:t>
            </a:r>
            <a:r>
              <a:rPr lang="ko-KR" altLang="en-US" dirty="0" err="1"/>
              <a:t>페르마의</a:t>
            </a:r>
            <a:r>
              <a:rPr lang="ko-KR" altLang="en-US" dirty="0"/>
              <a:t> 정리처럼 양변에 </a:t>
            </a:r>
            <a:r>
              <a:rPr lang="en-US" altLang="ko-KR" dirty="0"/>
              <a:t>a</a:t>
            </a:r>
            <a:r>
              <a:rPr lang="ko-KR" altLang="en-US" dirty="0"/>
              <a:t>를 곱할 수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추가할 부분 </a:t>
            </a:r>
            <a:r>
              <a:rPr lang="en-US" altLang="ko-KR" dirty="0"/>
              <a:t>: 2) – 5)</a:t>
            </a:r>
            <a:r>
              <a:rPr lang="ko-KR" altLang="en-US" dirty="0"/>
              <a:t>까지를 서로소가 아닌 </a:t>
            </a:r>
            <a:r>
              <a:rPr lang="en-US" altLang="ko-KR" dirty="0"/>
              <a:t>n</a:t>
            </a:r>
            <a:r>
              <a:rPr lang="ko-KR" altLang="en-US" dirty="0"/>
              <a:t>을 이용해도 그대로 계산 가능</a:t>
            </a:r>
            <a:r>
              <a:rPr lang="en-US" altLang="ko-KR" dirty="0"/>
              <a:t>. </a:t>
            </a:r>
            <a:r>
              <a:rPr lang="ko-KR" altLang="en-US" dirty="0"/>
              <a:t>왜 그런지 이해 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</a:t>
            </a:r>
            <a:r>
              <a:rPr lang="ko-KR" altLang="en-US" dirty="0"/>
              <a:t>이런 상태에서 </a:t>
            </a:r>
            <a:r>
              <a:rPr lang="en-US" altLang="ko-KR" dirty="0"/>
              <a:t>R</a:t>
            </a:r>
            <a:r>
              <a:rPr lang="ko-KR" altLang="en-US" dirty="0"/>
              <a:t>집합 </a:t>
            </a:r>
            <a:r>
              <a:rPr lang="en-US" altLang="ko-KR" dirty="0"/>
              <a:t>= S</a:t>
            </a:r>
            <a:r>
              <a:rPr lang="ko-KR" altLang="en-US" dirty="0"/>
              <a:t>집합이라는 게 이해가 안됨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26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CD948-1104-428B-BDFB-CFE5CB3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오일러</a:t>
            </a:r>
            <a:r>
              <a:rPr lang="ko-KR" altLang="en-US" dirty="0"/>
              <a:t>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98657-3C42-2BDA-6601-9C02BD4B5D6A}"/>
              </a:ext>
            </a:extLst>
          </p:cNvPr>
          <p:cNvSpPr txBox="1"/>
          <p:nvPr/>
        </p:nvSpPr>
        <p:spPr>
          <a:xfrm>
            <a:off x="526473" y="1810327"/>
            <a:ext cx="11259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ko-KR" altLang="en-US" dirty="0"/>
              <a:t>이 서로소이지만</a:t>
            </a:r>
            <a:r>
              <a:rPr lang="en-US" altLang="ko-KR" dirty="0"/>
              <a:t>, n</a:t>
            </a:r>
            <a:r>
              <a:rPr lang="ko-KR" altLang="en-US" dirty="0"/>
              <a:t>이 소수가 아닐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전부 다 비슷하지만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ko-KR" altLang="en-US" dirty="0" err="1"/>
              <a:t>서로소</a:t>
            </a:r>
            <a:r>
              <a:rPr lang="ko-KR" altLang="en-US" dirty="0"/>
              <a:t> </a:t>
            </a:r>
            <a:r>
              <a:rPr lang="en-US" altLang="ko-KR" dirty="0"/>
              <a:t>mod </a:t>
            </a:r>
            <a:r>
              <a:rPr lang="ko-KR" altLang="en-US" dirty="0" err="1"/>
              <a:t>서로소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서로소라는 것이 깔려 있는 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ax mod n [</a:t>
            </a:r>
            <a:r>
              <a:rPr lang="ko-KR" altLang="en-US" dirty="0" err="1"/>
              <a:t>서로소</a:t>
            </a:r>
            <a:r>
              <a:rPr lang="ko-KR" altLang="en-US" dirty="0"/>
              <a:t> </a:t>
            </a:r>
            <a:r>
              <a:rPr lang="en-US" altLang="ko-KR" dirty="0"/>
              <a:t>mod </a:t>
            </a:r>
            <a:r>
              <a:rPr lang="ko-KR" altLang="en-US" dirty="0" err="1"/>
              <a:t>서로소</a:t>
            </a:r>
            <a:r>
              <a:rPr lang="en-US" altLang="ko-KR" dirty="0"/>
              <a:t>]</a:t>
            </a:r>
            <a:r>
              <a:rPr lang="ko-KR" altLang="en-US" dirty="0"/>
              <a:t>의 개수가 </a:t>
            </a:r>
            <a:r>
              <a:rPr lang="en-US" altLang="ko-KR" dirty="0"/>
              <a:t>x</a:t>
            </a:r>
            <a:r>
              <a:rPr lang="ko-KR" altLang="en-US" dirty="0"/>
              <a:t>의 집합과 같고</a:t>
            </a:r>
            <a:r>
              <a:rPr lang="en-US" altLang="ko-KR" dirty="0"/>
              <a:t>, ax mod n</a:t>
            </a:r>
            <a:r>
              <a:rPr lang="ko-KR" altLang="en-US" dirty="0"/>
              <a:t>들은 같을 수 없다는 조건과 합친다면</a:t>
            </a:r>
            <a:r>
              <a:rPr lang="en-US" altLang="ko-KR" dirty="0"/>
              <a:t>, n</a:t>
            </a:r>
            <a:r>
              <a:rPr lang="ko-KR" altLang="en-US" dirty="0"/>
              <a:t>보다 작지만 서로소인 모든 경우와 같을 수 밖에 없다</a:t>
            </a:r>
            <a:r>
              <a:rPr lang="en-US" altLang="ko-KR" dirty="0"/>
              <a:t>(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각자 다름</a:t>
            </a:r>
            <a:r>
              <a:rPr lang="en-US" altLang="ko-KR" dirty="0"/>
              <a:t>, </a:t>
            </a:r>
            <a:r>
              <a:rPr lang="ko-KR" altLang="en-US" dirty="0" err="1"/>
              <a:t>서로소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20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82B9-6380-9EF4-E4F4-2EAFC25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9129A-285C-96E7-DA04-274C63A3317F}"/>
              </a:ext>
            </a:extLst>
          </p:cNvPr>
          <p:cNvSpPr txBox="1"/>
          <p:nvPr/>
        </p:nvSpPr>
        <p:spPr>
          <a:xfrm>
            <a:off x="321733" y="1540933"/>
            <a:ext cx="1155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책에서는 좀 복잡하게 나오기는 한데</a:t>
            </a:r>
            <a:r>
              <a:rPr lang="en-US" altLang="ko-KR" dirty="0"/>
              <a:t>, </a:t>
            </a:r>
            <a:r>
              <a:rPr lang="ko-KR" altLang="en-US" dirty="0"/>
              <a:t>이걸 기억하고 읽어야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중국인의 나머지 정리의 목적 </a:t>
            </a:r>
            <a:r>
              <a:rPr lang="en-US" altLang="ko-KR" dirty="0"/>
              <a:t>: </a:t>
            </a:r>
            <a:r>
              <a:rPr lang="ko-KR" altLang="en-US" dirty="0"/>
              <a:t>어떤 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A</a:t>
            </a:r>
            <a:r>
              <a:rPr lang="ko-KR" altLang="en-US" dirty="0"/>
              <a:t>으로 나누었더니 </a:t>
            </a:r>
            <a:r>
              <a:rPr lang="en-US" altLang="ko-KR" dirty="0"/>
              <a:t>a</a:t>
            </a:r>
            <a:r>
              <a:rPr lang="ko-KR" altLang="en-US" dirty="0"/>
              <a:t>가 남았고</a:t>
            </a:r>
            <a:r>
              <a:rPr lang="en-US" altLang="ko-KR" dirty="0"/>
              <a:t>, B</a:t>
            </a:r>
            <a:r>
              <a:rPr lang="ko-KR" altLang="en-US" dirty="0"/>
              <a:t>로 나누었더니 </a:t>
            </a:r>
            <a:r>
              <a:rPr lang="en-US" altLang="ko-KR" dirty="0"/>
              <a:t>b</a:t>
            </a:r>
            <a:r>
              <a:rPr lang="ko-KR" altLang="en-US" dirty="0"/>
              <a:t>가 남았고</a:t>
            </a:r>
            <a:r>
              <a:rPr lang="en-US" altLang="ko-KR" dirty="0"/>
              <a:t>, C</a:t>
            </a:r>
            <a:r>
              <a:rPr lang="ko-KR" altLang="en-US" dirty="0"/>
              <a:t>로 나누었더니 </a:t>
            </a:r>
            <a:r>
              <a:rPr lang="en-US" altLang="ko-KR" dirty="0"/>
              <a:t>c</a:t>
            </a:r>
            <a:r>
              <a:rPr lang="ko-KR" altLang="en-US" dirty="0"/>
              <a:t>가 남았다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옛날에 연립 방정식 푸는 것과 비슷하기는 하다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여기서 나누는 수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 C</a:t>
            </a:r>
            <a:r>
              <a:rPr lang="ko-KR" altLang="en-US" dirty="0"/>
              <a:t>는 </a:t>
            </a:r>
            <a:r>
              <a:rPr lang="ko-KR" altLang="en-US" dirty="0" err="1"/>
              <a:t>서로소여야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로 나누어 떨어지고</a:t>
            </a:r>
            <a:r>
              <a:rPr lang="en-US" altLang="ko-KR" dirty="0"/>
              <a:t>, a</a:t>
            </a:r>
            <a:r>
              <a:rPr lang="ko-KR" altLang="en-US" dirty="0"/>
              <a:t>가 남는 한 가지 유형의 수를 만들어 보겠다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CF54-0CF8-E8F1-249F-4A3664F0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C51F-3C1E-7B63-5D66-6E096D64A7A0}"/>
              </a:ext>
            </a:extLst>
          </p:cNvPr>
          <p:cNvSpPr txBox="1"/>
          <p:nvPr/>
        </p:nvSpPr>
        <p:spPr>
          <a:xfrm>
            <a:off x="347133" y="1690688"/>
            <a:ext cx="113368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로 나누는 데 나머지가 </a:t>
            </a:r>
            <a:r>
              <a:rPr lang="en-US" altLang="ko-KR" dirty="0"/>
              <a:t>a</a:t>
            </a:r>
            <a:r>
              <a:rPr lang="ko-KR" altLang="en-US" dirty="0"/>
              <a:t>인 수라면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1 </a:t>
            </a:r>
            <a:r>
              <a:rPr lang="ko-KR" altLang="en-US" dirty="0"/>
              <a:t>나누기 </a:t>
            </a:r>
            <a:r>
              <a:rPr lang="en-US" altLang="ko-KR" dirty="0"/>
              <a:t>A</a:t>
            </a:r>
            <a:r>
              <a:rPr lang="ko-KR" altLang="en-US" dirty="0"/>
              <a:t>를 하면 되지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 경우도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다른 나누는 </a:t>
            </a:r>
            <a:r>
              <a:rPr lang="ko-KR" altLang="en-US" dirty="0" err="1"/>
              <a:t>수들끼리의</a:t>
            </a:r>
            <a:r>
              <a:rPr lang="ko-KR" altLang="en-US" dirty="0"/>
              <a:t> 곱 </a:t>
            </a:r>
            <a:r>
              <a:rPr lang="en-US" altLang="ko-KR" dirty="0"/>
              <a:t>B </a:t>
            </a:r>
            <a:r>
              <a:rPr lang="ko-KR" altLang="en-US" dirty="0"/>
              <a:t>곱하기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, A</a:t>
            </a:r>
            <a:r>
              <a:rPr lang="ko-KR" altLang="en-US" dirty="0"/>
              <a:t>와 서로소이다</a:t>
            </a:r>
            <a:r>
              <a:rPr lang="en-US" altLang="ko-KR" dirty="0"/>
              <a:t>. [</a:t>
            </a:r>
            <a:r>
              <a:rPr lang="ko-KR" altLang="en-US" dirty="0"/>
              <a:t>서로소에 대한 규칙이다</a:t>
            </a:r>
            <a:r>
              <a:rPr lang="en-US" altLang="ko-KR" dirty="0"/>
              <a:t>]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따라서</a:t>
            </a:r>
            <a:r>
              <a:rPr lang="en-US" altLang="ko-KR" dirty="0"/>
              <a:t>, BC mod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할 때</a:t>
            </a:r>
            <a:r>
              <a:rPr lang="en-US" altLang="ko-KR" dirty="0"/>
              <a:t>, mod A</a:t>
            </a:r>
            <a:r>
              <a:rPr lang="ko-KR" altLang="en-US" dirty="0"/>
              <a:t>의 세상에서는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’</a:t>
            </a:r>
            <a:r>
              <a:rPr lang="ko-KR" altLang="en-US" dirty="0"/>
              <a:t>이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[mod</a:t>
            </a:r>
            <a:r>
              <a:rPr lang="ko-KR" altLang="en-US" dirty="0"/>
              <a:t>에서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3) mod A </a:t>
            </a:r>
            <a:r>
              <a:rPr lang="ko-KR" altLang="en-US" dirty="0"/>
              <a:t>세상에서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 역원</a:t>
            </a:r>
            <a:r>
              <a:rPr lang="en-US" altLang="ko-KR" dirty="0"/>
              <a:t>＇</a:t>
            </a:r>
            <a:r>
              <a:rPr lang="ko-KR" altLang="en-US" dirty="0"/>
              <a:t>은</a:t>
            </a:r>
            <a:r>
              <a:rPr lang="en-US" altLang="ko-KR" dirty="0"/>
              <a:t> 1</a:t>
            </a:r>
            <a:r>
              <a:rPr lang="ko-KR" altLang="en-US" dirty="0"/>
              <a:t>이다</a:t>
            </a:r>
            <a:r>
              <a:rPr lang="en-US" altLang="ko-KR" dirty="0"/>
              <a:t>. [mod</a:t>
            </a:r>
            <a:r>
              <a:rPr lang="ko-KR" altLang="en-US" dirty="0"/>
              <a:t>에서의 역원 존재의 규칙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4) mod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세상에서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BC </a:t>
            </a:r>
            <a:r>
              <a:rPr lang="ko-KR" altLang="en-US" dirty="0"/>
              <a:t>곱하기 </a:t>
            </a:r>
            <a:r>
              <a:rPr lang="en-US" altLang="ko-KR" dirty="0"/>
              <a:t>‘BC</a:t>
            </a:r>
            <a:r>
              <a:rPr lang="ko-KR" altLang="en-US" dirty="0"/>
              <a:t>의 곱에 대한</a:t>
            </a:r>
            <a:r>
              <a:rPr lang="en-US" altLang="ko-KR" dirty="0"/>
              <a:t> </a:t>
            </a:r>
            <a:r>
              <a:rPr lang="ko-KR" altLang="en-US" dirty="0"/>
              <a:t>역원</a:t>
            </a:r>
            <a:r>
              <a:rPr lang="en-US" altLang="ko-KR" dirty="0"/>
              <a:t>’</a:t>
            </a:r>
            <a:r>
              <a:rPr lang="ko-KR" altLang="en-US" dirty="0"/>
              <a:t>을 해보라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ko-KR" altLang="en-US" dirty="0" err="1"/>
              <a:t>모듈러</a:t>
            </a:r>
            <a:r>
              <a:rPr lang="ko-KR" altLang="en-US" dirty="0"/>
              <a:t> 내에서 곱셈은 서로 분리할 수 있다</a:t>
            </a:r>
            <a:r>
              <a:rPr lang="en-US" altLang="ko-KR" dirty="0"/>
              <a:t>. (a x b mod c )= (a mod c) x (b mod c)</a:t>
            </a:r>
          </a:p>
          <a:p>
            <a:endParaRPr lang="en-US" altLang="ko-KR" dirty="0"/>
          </a:p>
          <a:p>
            <a:r>
              <a:rPr lang="en-US" altLang="ko-KR" dirty="0"/>
              <a:t>5) 4</a:t>
            </a:r>
            <a:r>
              <a:rPr lang="ko-KR" altLang="en-US" dirty="0"/>
              <a:t>단계의 연장</a:t>
            </a:r>
            <a:r>
              <a:rPr lang="en-US" altLang="ko-KR" dirty="0"/>
              <a:t>. </a:t>
            </a:r>
            <a:r>
              <a:rPr lang="ko-KR" altLang="en-US" dirty="0"/>
              <a:t>따라서 답은 </a:t>
            </a:r>
            <a:r>
              <a:rPr lang="en-US" altLang="ko-KR" dirty="0"/>
              <a:t>a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이런 단계를 </a:t>
            </a:r>
            <a:r>
              <a:rPr lang="en-US" altLang="ko-KR" dirty="0"/>
              <a:t>A, B, C</a:t>
            </a:r>
            <a:r>
              <a:rPr lang="ko-KR" altLang="en-US" dirty="0"/>
              <a:t>에 각각 만들어 보라</a:t>
            </a:r>
            <a:r>
              <a:rPr lang="en-US" altLang="ko-KR" dirty="0"/>
              <a:t>. </a:t>
            </a:r>
            <a:r>
              <a:rPr lang="ko-KR" altLang="en-US" dirty="0"/>
              <a:t>그리고 그 수들을 모두 더하라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658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FB82C-EB13-F3D7-40E5-A3F132D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0FA88-8DB0-A3A9-11D4-CC1C8BE38E01}"/>
              </a:ext>
            </a:extLst>
          </p:cNvPr>
          <p:cNvSpPr txBox="1"/>
          <p:nvPr/>
        </p:nvSpPr>
        <p:spPr>
          <a:xfrm>
            <a:off x="330200" y="1617133"/>
            <a:ext cx="111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7) </a:t>
            </a:r>
            <a:r>
              <a:rPr lang="ko-KR" altLang="en-US" dirty="0"/>
              <a:t>그렇게 다 더한 수가 우리가 찾던 </a:t>
            </a:r>
            <a:r>
              <a:rPr lang="en-US" altLang="ko-KR" dirty="0"/>
              <a:t>X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A</a:t>
            </a:r>
            <a:r>
              <a:rPr lang="ko-KR" altLang="en-US" dirty="0"/>
              <a:t>로 나눈다 할 때 </a:t>
            </a:r>
            <a:r>
              <a:rPr lang="en-US" altLang="ko-KR" dirty="0"/>
              <a:t>‘B</a:t>
            </a:r>
            <a:r>
              <a:rPr lang="ko-KR" altLang="en-US" dirty="0"/>
              <a:t>의 경우</a:t>
            </a:r>
            <a:r>
              <a:rPr lang="en-US" altLang="ko-KR" dirty="0"/>
              <a:t>’</a:t>
            </a:r>
            <a:r>
              <a:rPr lang="ko-KR" altLang="en-US" dirty="0"/>
              <a:t>를 생각해보자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8) B</a:t>
            </a:r>
            <a:r>
              <a:rPr lang="ko-KR" altLang="en-US" dirty="0"/>
              <a:t>의 경우 </a:t>
            </a:r>
            <a:r>
              <a:rPr lang="en-US" altLang="ko-KR" dirty="0"/>
              <a:t>=&gt; b </a:t>
            </a:r>
            <a:r>
              <a:rPr lang="ko-KR" altLang="en-US" dirty="0"/>
              <a:t>곱하기 </a:t>
            </a:r>
            <a:r>
              <a:rPr lang="en-US" altLang="ko-KR" dirty="0"/>
              <a:t>AC </a:t>
            </a:r>
            <a:r>
              <a:rPr lang="ko-KR" altLang="en-US" dirty="0"/>
              <a:t>곱하기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mod B</a:t>
            </a:r>
            <a:r>
              <a:rPr lang="ko-KR" altLang="en-US" dirty="0"/>
              <a:t>에 대한 역원</a:t>
            </a:r>
            <a:r>
              <a:rPr lang="en-US" altLang="ko-KR" dirty="0"/>
              <a:t>. </a:t>
            </a:r>
            <a:r>
              <a:rPr lang="ko-KR" altLang="en-US" dirty="0"/>
              <a:t>이걸 </a:t>
            </a:r>
            <a:r>
              <a:rPr lang="en-US" altLang="ko-KR" dirty="0"/>
              <a:t>A</a:t>
            </a:r>
            <a:r>
              <a:rPr lang="ko-KR" altLang="en-US" dirty="0"/>
              <a:t>로 나눈다면</a:t>
            </a:r>
            <a:r>
              <a:rPr lang="en-US" altLang="ko-KR" dirty="0"/>
              <a:t>, A</a:t>
            </a:r>
            <a:r>
              <a:rPr lang="ko-KR" altLang="en-US" dirty="0"/>
              <a:t>로 </a:t>
            </a:r>
            <a:r>
              <a:rPr lang="ko-KR" altLang="en-US" dirty="0" err="1"/>
              <a:t>나누어떨어진다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나누어떨어진다는</a:t>
            </a:r>
            <a:r>
              <a:rPr lang="ko-KR" altLang="en-US" dirty="0"/>
              <a:t> 것은</a:t>
            </a:r>
            <a:r>
              <a:rPr lang="en-US" altLang="ko-KR" dirty="0"/>
              <a:t>, </a:t>
            </a:r>
            <a:r>
              <a:rPr lang="ko-KR" altLang="en-US" dirty="0"/>
              <a:t>나머지가 없다는 소리다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(a + b) mod c = a mod c + b mod c, </a:t>
            </a:r>
            <a:r>
              <a:rPr lang="en-US" altLang="ko-KR" u="sng" dirty="0"/>
              <a:t>if b mod c=0 </a:t>
            </a:r>
            <a:r>
              <a:rPr lang="en-US" altLang="ko-KR" dirty="0"/>
              <a:t>-&gt; a mod c</a:t>
            </a:r>
          </a:p>
          <a:p>
            <a:endParaRPr lang="en-US" altLang="ko-KR" dirty="0"/>
          </a:p>
          <a:p>
            <a:r>
              <a:rPr lang="en-US" altLang="ko-KR" dirty="0"/>
              <a:t>9)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이렇게 구한 </a:t>
            </a:r>
            <a:r>
              <a:rPr lang="en-US" altLang="ko-KR" dirty="0"/>
              <a:t>X</a:t>
            </a:r>
            <a:r>
              <a:rPr lang="ko-KR" altLang="en-US" dirty="0"/>
              <a:t>는 우리가 찾던 그 수다</a:t>
            </a:r>
            <a:r>
              <a:rPr lang="en-US" altLang="ko-KR" dirty="0"/>
              <a:t>. </a:t>
            </a:r>
            <a:r>
              <a:rPr lang="ko-KR" altLang="en-US" dirty="0"/>
              <a:t>책에서는 이 수에다가 </a:t>
            </a:r>
            <a:r>
              <a:rPr lang="en-US" altLang="ko-KR" dirty="0"/>
              <a:t>ABC</a:t>
            </a:r>
            <a:r>
              <a:rPr lang="ko-KR" altLang="en-US" dirty="0"/>
              <a:t>를 </a:t>
            </a:r>
            <a:r>
              <a:rPr lang="ko-KR" altLang="en-US" dirty="0" err="1"/>
              <a:t>모듈러해서</a:t>
            </a:r>
            <a:r>
              <a:rPr lang="ko-KR" altLang="en-US" dirty="0"/>
              <a:t> 그 값을 나타낸다</a:t>
            </a:r>
            <a:r>
              <a:rPr lang="en-US" altLang="ko-KR" dirty="0"/>
              <a:t>. (</a:t>
            </a:r>
            <a:r>
              <a:rPr lang="ko-KR" altLang="en-US" dirty="0"/>
              <a:t>공부 처음부터 </a:t>
            </a:r>
            <a:r>
              <a:rPr lang="en-US" altLang="ko-KR" dirty="0"/>
              <a:t>mod ABC</a:t>
            </a:r>
            <a:r>
              <a:rPr lang="ko-KR" altLang="en-US" dirty="0"/>
              <a:t>를 생각하면 헷갈릴 수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10)</a:t>
            </a:r>
            <a:r>
              <a:rPr lang="ko-KR" altLang="en-US" dirty="0"/>
              <a:t>책에서는 </a:t>
            </a:r>
            <a:r>
              <a:rPr lang="en-US" altLang="ko-KR" dirty="0"/>
              <a:t>cartesian product</a:t>
            </a:r>
            <a:r>
              <a:rPr lang="ko-KR" altLang="en-US" dirty="0"/>
              <a:t>와 </a:t>
            </a:r>
            <a:r>
              <a:rPr lang="en-US" altLang="ko-KR" dirty="0"/>
              <a:t>Z</a:t>
            </a:r>
            <a:r>
              <a:rPr lang="ko-KR" altLang="en-US" dirty="0"/>
              <a:t>로 말을 시작하는데</a:t>
            </a:r>
            <a:r>
              <a:rPr lang="en-US" altLang="ko-KR" dirty="0"/>
              <a:t>, mod </a:t>
            </a:r>
            <a:r>
              <a:rPr lang="ko-KR" altLang="en-US" dirty="0"/>
              <a:t>세상에서 설명을 해서 추가적인 설명이 붙은 거다</a:t>
            </a:r>
            <a:r>
              <a:rPr lang="en-US" altLang="ko-KR" dirty="0"/>
              <a:t>. 1)~9)</a:t>
            </a:r>
            <a:r>
              <a:rPr lang="ko-KR" altLang="en-US" dirty="0"/>
              <a:t>까지 이해하고 나면</a:t>
            </a:r>
            <a:r>
              <a:rPr lang="en-US" altLang="ko-KR" dirty="0"/>
              <a:t>, </a:t>
            </a:r>
            <a:r>
              <a:rPr lang="ko-KR" altLang="en-US" dirty="0"/>
              <a:t>추가적인 설명이 무엇인지 이해하게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뒤의 슬라이드는 내가 수정 전에 </a:t>
            </a:r>
            <a:r>
              <a:rPr lang="ko-KR" altLang="en-US" dirty="0" err="1"/>
              <a:t>만들어놓은</a:t>
            </a:r>
            <a:r>
              <a:rPr lang="ko-KR" altLang="en-US" dirty="0"/>
              <a:t> 건데</a:t>
            </a:r>
            <a:r>
              <a:rPr lang="en-US" altLang="ko-KR" dirty="0"/>
              <a:t>, </a:t>
            </a:r>
            <a:r>
              <a:rPr lang="ko-KR" altLang="en-US" dirty="0"/>
              <a:t>필요 시 참고하면 된다</a:t>
            </a:r>
            <a:r>
              <a:rPr lang="en-US" altLang="ko-KR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6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CE19E-71DD-2F3F-0C4F-9DA9D292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중국인의 나머지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9EB40-62B8-BD9E-A595-54FF4ECDFD64}"/>
              </a:ext>
            </a:extLst>
          </p:cNvPr>
          <p:cNvSpPr txBox="1"/>
          <p:nvPr/>
        </p:nvSpPr>
        <p:spPr>
          <a:xfrm>
            <a:off x="258618" y="1256145"/>
            <a:ext cx="1167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k-tuple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여러 개의 </a:t>
            </a:r>
            <a:r>
              <a:rPr lang="en-US" altLang="ko-KR" dirty="0"/>
              <a:t>Z</a:t>
            </a:r>
            <a:r>
              <a:rPr lang="ko-KR" altLang="en-US" dirty="0"/>
              <a:t> 집합 내 </a:t>
            </a:r>
            <a:r>
              <a:rPr lang="en-US" altLang="ko-KR" dirty="0"/>
              <a:t>a</a:t>
            </a:r>
            <a:r>
              <a:rPr lang="ko-KR" altLang="en-US" dirty="0"/>
              <a:t>를 한 개씩 선택하여 괄호로 </a:t>
            </a:r>
            <a:r>
              <a:rPr lang="ko-KR" altLang="en-US" dirty="0" err="1"/>
              <a:t>짝지은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튜플형으로</a:t>
            </a:r>
            <a:r>
              <a:rPr lang="ko-KR" altLang="en-US" dirty="0"/>
              <a:t> 짝지었다고 이해해도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7A1C2-9DFF-5BC2-F382-B24524225A9D}"/>
              </a:ext>
            </a:extLst>
          </p:cNvPr>
          <p:cNvSpPr txBox="1"/>
          <p:nvPr/>
        </p:nvSpPr>
        <p:spPr>
          <a:xfrm>
            <a:off x="942109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m1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m1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C0F29-DDB7-A87E-FE22-F2A4BDF549E1}"/>
              </a:ext>
            </a:extLst>
          </p:cNvPr>
          <p:cNvSpPr txBox="1"/>
          <p:nvPr/>
        </p:nvSpPr>
        <p:spPr>
          <a:xfrm>
            <a:off x="3017981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m2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4B72C-288A-3C0C-B98C-30F5B24FB75B}"/>
              </a:ext>
            </a:extLst>
          </p:cNvPr>
          <p:cNvSpPr txBox="1"/>
          <p:nvPr/>
        </p:nvSpPr>
        <p:spPr>
          <a:xfrm>
            <a:off x="5093853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m3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m3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82D8B-B3C7-0C8B-8AB3-944B6FEB7148}"/>
              </a:ext>
            </a:extLst>
          </p:cNvPr>
          <p:cNvSpPr txBox="1"/>
          <p:nvPr/>
        </p:nvSpPr>
        <p:spPr>
          <a:xfrm>
            <a:off x="7324434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m4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m4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1CB83-3F82-16E8-66AB-CBEE38D3A6E9}"/>
              </a:ext>
            </a:extLst>
          </p:cNvPr>
          <p:cNvSpPr txBox="1"/>
          <p:nvPr/>
        </p:nvSpPr>
        <p:spPr>
          <a:xfrm>
            <a:off x="9647377" y="2225964"/>
            <a:ext cx="738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Z(</a:t>
            </a:r>
            <a:r>
              <a:rPr lang="en-US" altLang="ko-KR" dirty="0" err="1"/>
              <a:t>mk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 err="1"/>
              <a:t>mk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0C7F-5915-F0AC-2DE4-BB0AE48840E2}"/>
              </a:ext>
            </a:extLst>
          </p:cNvPr>
          <p:cNvSpPr txBox="1"/>
          <p:nvPr/>
        </p:nvSpPr>
        <p:spPr>
          <a:xfrm>
            <a:off x="377152" y="5322113"/>
            <a:ext cx="116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책에서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m, </a:t>
            </a:r>
            <a:r>
              <a:rPr lang="ko-KR" altLang="en-US" dirty="0"/>
              <a:t>즉 </a:t>
            </a:r>
            <a:r>
              <a:rPr lang="en-US" altLang="ko-KR" dirty="0" err="1"/>
              <a:t>mk</a:t>
            </a:r>
            <a:r>
              <a:rPr lang="ko-KR" altLang="en-US" dirty="0"/>
              <a:t>로 표현하고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k-tuple </a:t>
            </a:r>
            <a:r>
              <a:rPr lang="ko-KR" altLang="en-US" dirty="0"/>
              <a:t>내의 모든 원소의 곱을 </a:t>
            </a:r>
            <a:r>
              <a:rPr lang="en-US" altLang="ko-KR" dirty="0"/>
              <a:t>A</a:t>
            </a:r>
            <a:r>
              <a:rPr lang="ko-KR" altLang="en-US" dirty="0"/>
              <a:t>라고 표현한다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Cartesian Product : </a:t>
            </a:r>
            <a:r>
              <a:rPr lang="ko-KR" altLang="en-US" dirty="0" err="1"/>
              <a:t>전단사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만드려고</a:t>
            </a:r>
            <a:r>
              <a:rPr lang="ko-KR" altLang="en-US" dirty="0"/>
              <a:t> </a:t>
            </a:r>
            <a:r>
              <a:rPr lang="ko-KR" altLang="en-US" dirty="0" err="1"/>
              <a:t>짝지은</a:t>
            </a:r>
            <a:r>
              <a:rPr lang="ko-KR" altLang="en-US" dirty="0"/>
              <a:t> 방법을 </a:t>
            </a:r>
            <a:r>
              <a:rPr lang="ko-KR" altLang="en-US" dirty="0" err="1"/>
              <a:t>전단사</a:t>
            </a:r>
            <a:r>
              <a:rPr lang="ko-KR" altLang="en-US" dirty="0"/>
              <a:t> 함수 방식이라고 생각하면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원하는 것만 하나씩 고른다고 생각해도 무방하다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A61F2-73C6-D276-9FD6-D6A8609A4BC5}"/>
              </a:ext>
            </a:extLst>
          </p:cNvPr>
          <p:cNvCxnSpPr>
            <a:cxnSpLocks/>
          </p:cNvCxnSpPr>
          <p:nvPr/>
        </p:nvCxnSpPr>
        <p:spPr>
          <a:xfrm>
            <a:off x="1209964" y="2983345"/>
            <a:ext cx="1893454" cy="240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6120B9-4029-4040-D638-58E185E2E2E3}"/>
              </a:ext>
            </a:extLst>
          </p:cNvPr>
          <p:cNvCxnSpPr>
            <a:cxnSpLocks/>
          </p:cNvCxnSpPr>
          <p:nvPr/>
        </p:nvCxnSpPr>
        <p:spPr>
          <a:xfrm>
            <a:off x="3265052" y="3265199"/>
            <a:ext cx="1828801" cy="85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D8E933-2E2C-0EED-2E3F-6B9BC6960AA4}"/>
              </a:ext>
            </a:extLst>
          </p:cNvPr>
          <p:cNvCxnSpPr>
            <a:cxnSpLocks/>
          </p:cNvCxnSpPr>
          <p:nvPr/>
        </p:nvCxnSpPr>
        <p:spPr>
          <a:xfrm flipV="1">
            <a:off x="5283198" y="2983345"/>
            <a:ext cx="2133598" cy="11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7AEBDA-9BB1-3EED-F287-B05B96E18CEA}"/>
              </a:ext>
            </a:extLst>
          </p:cNvPr>
          <p:cNvCxnSpPr>
            <a:cxnSpLocks/>
          </p:cNvCxnSpPr>
          <p:nvPr/>
        </p:nvCxnSpPr>
        <p:spPr>
          <a:xfrm>
            <a:off x="7533402" y="2967300"/>
            <a:ext cx="2183253" cy="191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DE85-C9F1-E384-340F-B479A2B5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외판원 문제 해결법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6F080-A167-230E-548D-D6C94109A519}"/>
              </a:ext>
            </a:extLst>
          </p:cNvPr>
          <p:cNvSpPr txBox="1"/>
          <p:nvPr/>
        </p:nvSpPr>
        <p:spPr>
          <a:xfrm>
            <a:off x="397164" y="1209964"/>
            <a:ext cx="1171170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무식한</a:t>
            </a:r>
            <a:r>
              <a:rPr lang="en-US" altLang="ko-KR" dirty="0"/>
              <a:t>(brute)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가능한 모든 길들을 직접 가본다</a:t>
            </a:r>
            <a:r>
              <a:rPr lang="en-US" altLang="ko-KR" dirty="0"/>
              <a:t>. </a:t>
            </a:r>
            <a:r>
              <a:rPr lang="ko-KR" altLang="en-US" dirty="0"/>
              <a:t>순열을 써서</a:t>
            </a:r>
            <a:r>
              <a:rPr lang="en-US" altLang="ko-KR" dirty="0"/>
              <a:t>, </a:t>
            </a:r>
            <a:r>
              <a:rPr lang="ko-KR" altLang="en-US" dirty="0"/>
              <a:t>현재 도시 제외 </a:t>
            </a:r>
            <a:r>
              <a:rPr lang="en-US" altLang="ko-KR" dirty="0"/>
              <a:t>n</a:t>
            </a:r>
            <a:r>
              <a:rPr lang="ko-KR" altLang="en-US" dirty="0"/>
              <a:t>개의 도시가 전부면 </a:t>
            </a:r>
            <a:r>
              <a:rPr lang="en-US" altLang="ko-KR" dirty="0"/>
              <a:t>n!</a:t>
            </a:r>
            <a:r>
              <a:rPr lang="ko-KR" altLang="en-US" dirty="0"/>
              <a:t>을 쓴다</a:t>
            </a:r>
            <a:r>
              <a:rPr lang="en-US" altLang="ko-KR" dirty="0"/>
              <a:t>. (</a:t>
            </a:r>
            <a:r>
              <a:rPr lang="ko-KR" altLang="en-US" dirty="0"/>
              <a:t>내 도시 포함 </a:t>
            </a:r>
            <a:r>
              <a:rPr lang="en-US" altLang="ko-KR" dirty="0"/>
              <a:t>n</a:t>
            </a:r>
            <a:r>
              <a:rPr lang="ko-KR" altLang="en-US" dirty="0"/>
              <a:t>개이면 </a:t>
            </a:r>
            <a:r>
              <a:rPr lang="en-US" altLang="ko-KR" dirty="0"/>
              <a:t>(n-1)! </a:t>
            </a:r>
            <a:r>
              <a:rPr lang="ko-KR" altLang="en-US" dirty="0"/>
              <a:t>을 쓴다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Q: </a:t>
            </a:r>
            <a:r>
              <a:rPr lang="ko-KR" altLang="en-US" dirty="0"/>
              <a:t>도시 나열의 모든 경우로 따진다면</a:t>
            </a:r>
            <a:r>
              <a:rPr lang="en-US" altLang="ko-KR" dirty="0"/>
              <a:t>, </a:t>
            </a:r>
            <a:r>
              <a:rPr lang="ko-KR" altLang="en-US" dirty="0"/>
              <a:t>이미 간 길도 다시 갈 수 있지 않는가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A: </a:t>
            </a:r>
            <a:r>
              <a:rPr lang="ko-KR" altLang="en-US" dirty="0"/>
              <a:t>각 도시는 서로에게 바로 이어지는 길이 하나씩 있기 때문에</a:t>
            </a:r>
            <a:r>
              <a:rPr lang="en-US" altLang="ko-KR" dirty="0"/>
              <a:t>(</a:t>
            </a:r>
            <a:r>
              <a:rPr lang="ko-KR" altLang="en-US" dirty="0"/>
              <a:t>없다면 가상으로 이으면 된다</a:t>
            </a:r>
            <a:r>
              <a:rPr lang="en-US" altLang="ko-KR" dirty="0"/>
              <a:t>), </a:t>
            </a:r>
            <a:r>
              <a:rPr lang="ko-KR" altLang="en-US" dirty="0"/>
              <a:t>어떤 방법으로 나열해도 길 중복이 되지 않는다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동적 프로그래밍</a:t>
            </a:r>
            <a:r>
              <a:rPr lang="en-US" altLang="ko-KR" dirty="0"/>
              <a:t>(Dynamic Programming) </a:t>
            </a:r>
            <a:r>
              <a:rPr lang="ko-KR" altLang="en-US" dirty="0"/>
              <a:t>사용 기법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경로를 따지다 보면 이런 경우가 나올 수 있다</a:t>
            </a:r>
            <a:r>
              <a:rPr lang="en-US" altLang="ko-KR" dirty="0"/>
              <a:t>.(</a:t>
            </a:r>
            <a:r>
              <a:rPr lang="ko-KR" altLang="en-US" dirty="0"/>
              <a:t>도시가 </a:t>
            </a:r>
            <a:r>
              <a:rPr lang="en-US" altLang="ko-KR" dirty="0"/>
              <a:t>6</a:t>
            </a:r>
            <a:r>
              <a:rPr lang="ko-KR" altLang="en-US" dirty="0"/>
              <a:t>개 있다고 할 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1-&gt;2-&gt;3</a:t>
            </a:r>
            <a:r>
              <a:rPr lang="en-US" altLang="ko-KR" dirty="0">
                <a:solidFill>
                  <a:srgbClr val="FF0000"/>
                </a:solidFill>
              </a:rPr>
              <a:t>-&gt;4-&gt;5-&gt;6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1-&gt;3-&gt;2</a:t>
            </a:r>
            <a:r>
              <a:rPr lang="en-US" altLang="ko-KR" dirty="0">
                <a:solidFill>
                  <a:srgbClr val="FF0000"/>
                </a:solidFill>
              </a:rPr>
              <a:t>-&gt;4-&gt;5-&gt;6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/>
              <a:t>다른 경로 경우 중에서 </a:t>
            </a:r>
            <a:r>
              <a:rPr lang="en-US" altLang="ko-KR" dirty="0"/>
              <a:t>4-&gt;5-&gt;6 </a:t>
            </a:r>
            <a:r>
              <a:rPr lang="ko-KR" altLang="en-US" dirty="0"/>
              <a:t>처럼 중복되는 부분이 있을 때</a:t>
            </a:r>
            <a:r>
              <a:rPr lang="en-US" altLang="ko-KR" dirty="0"/>
              <a:t>, ‘</a:t>
            </a:r>
            <a:r>
              <a:rPr lang="ko-KR" altLang="en-US" dirty="0"/>
              <a:t>해당 중복 경로 이동 시 </a:t>
            </a:r>
            <a:r>
              <a:rPr lang="ko-KR" altLang="en-US" dirty="0" err="1"/>
              <a:t>부담값</a:t>
            </a:r>
            <a:r>
              <a:rPr lang="en-US" altLang="ko-KR" dirty="0"/>
              <a:t>’</a:t>
            </a:r>
            <a:r>
              <a:rPr lang="ko-KR" altLang="en-US" dirty="0"/>
              <a:t>을 따로 계산 및 저장해서</a:t>
            </a:r>
            <a:r>
              <a:rPr lang="en-US" altLang="ko-KR" dirty="0"/>
              <a:t>, </a:t>
            </a:r>
            <a:r>
              <a:rPr lang="ko-KR" altLang="en-US" dirty="0"/>
              <a:t>다른 경로를 따지다가 중복 부분이 생길 때 그대로 그 </a:t>
            </a:r>
            <a:r>
              <a:rPr lang="ko-KR" altLang="en-US" dirty="0" err="1"/>
              <a:t>부담값을</a:t>
            </a:r>
            <a:r>
              <a:rPr lang="ko-KR" altLang="en-US" dirty="0"/>
              <a:t> 적용하여 전체 </a:t>
            </a:r>
            <a:r>
              <a:rPr lang="ko-KR" altLang="en-US" dirty="0" err="1"/>
              <a:t>부담값을</a:t>
            </a:r>
            <a:r>
              <a:rPr lang="ko-KR" altLang="en-US" dirty="0"/>
              <a:t> 계산하는 데 쓴다</a:t>
            </a:r>
            <a:r>
              <a:rPr lang="en-US" altLang="ko-KR" dirty="0"/>
              <a:t>..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동적이라는 의미가 이런 방식으로 최적 경로 따지는 걸 효율적으로 해서 나온 것</a:t>
            </a:r>
            <a:r>
              <a:rPr lang="en-US" altLang="ko-KR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0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4E4F-3DB3-902C-5A2B-388AF4E0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외판원 문제 해결법과 빅</a:t>
            </a:r>
            <a:r>
              <a:rPr lang="en-US" altLang="ko-KR" dirty="0"/>
              <a:t>-</a:t>
            </a:r>
            <a:r>
              <a:rPr lang="ko-KR" altLang="en-US" dirty="0"/>
              <a:t>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15FED-F133-52C2-2ED0-D9C08DA6BB6F}"/>
              </a:ext>
            </a:extLst>
          </p:cNvPr>
          <p:cNvSpPr txBox="1"/>
          <p:nvPr/>
        </p:nvSpPr>
        <p:spPr>
          <a:xfrm>
            <a:off x="129309" y="1690688"/>
            <a:ext cx="1161010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빅</a:t>
            </a:r>
            <a:r>
              <a:rPr lang="en-US" altLang="ko-KR" dirty="0"/>
              <a:t>-</a:t>
            </a:r>
            <a:r>
              <a:rPr lang="ko-KR" altLang="en-US" dirty="0"/>
              <a:t>오 표기법</a:t>
            </a:r>
            <a:r>
              <a:rPr lang="en-US" altLang="ko-KR" dirty="0"/>
              <a:t>: </a:t>
            </a:r>
            <a:r>
              <a:rPr lang="ko-KR" altLang="en-US" dirty="0"/>
              <a:t>알고리즘의 성능을 수학적으로 나타내는 표기법</a:t>
            </a:r>
            <a:r>
              <a:rPr lang="en-US" altLang="ko-KR" dirty="0"/>
              <a:t>. </a:t>
            </a:r>
            <a:r>
              <a:rPr lang="ko-KR" altLang="en-US" dirty="0"/>
              <a:t>성능 기준으로</a:t>
            </a:r>
            <a:r>
              <a:rPr lang="en-US" altLang="ko-KR" dirty="0"/>
              <a:t>, </a:t>
            </a:r>
            <a:r>
              <a:rPr lang="en-US" altLang="ko-KR" dirty="0" err="1"/>
              <a:t>1,log</a:t>
            </a:r>
            <a:r>
              <a:rPr lang="en-US" altLang="ko-KR" dirty="0"/>
              <a:t> n , n,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등이 있고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O(1), O(log n)</a:t>
            </a:r>
            <a:r>
              <a:rPr lang="ko-KR" altLang="en-US" dirty="0"/>
              <a:t>과 같이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여기서는 입력 데이터 증가율에 따른 알고리즘의 데이터 처리 시간이라고 이해하자</a:t>
            </a:r>
            <a:r>
              <a:rPr lang="en-US" altLang="ko-KR" dirty="0"/>
              <a:t>. (</a:t>
            </a:r>
            <a:r>
              <a:rPr lang="ko-KR" altLang="en-US" dirty="0"/>
              <a:t>암호 알고리즘에 특정 값을 넣었을 때</a:t>
            </a:r>
            <a:r>
              <a:rPr lang="en-US" altLang="ko-KR" dirty="0"/>
              <a:t>, </a:t>
            </a:r>
            <a:r>
              <a:rPr lang="ko-KR" altLang="en-US" dirty="0"/>
              <a:t>그 알고리즘의 값 처리 시간이 해커의 암호 해독 시간과 가깝다고 생각하면 된다</a:t>
            </a:r>
            <a:r>
              <a:rPr lang="en-US" altLang="ko-KR" dirty="0"/>
              <a:t>.</a:t>
            </a:r>
            <a:r>
              <a:rPr lang="ko-KR" altLang="en-US" dirty="0"/>
              <a:t> 따라서 최적의 암호 알고리즘의 경우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승과 같은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가진다면</a:t>
            </a:r>
            <a:r>
              <a:rPr lang="en-US" altLang="ko-KR" dirty="0"/>
              <a:t>, </a:t>
            </a:r>
            <a:r>
              <a:rPr lang="ko-KR" altLang="en-US" dirty="0"/>
              <a:t>아주 좋은 알고리즘이라 생각하면 된다</a:t>
            </a:r>
            <a:r>
              <a:rPr lang="en-US" altLang="ko-KR" dirty="0"/>
              <a:t>.)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표기법과 미분</a:t>
            </a:r>
            <a:r>
              <a:rPr lang="en-US" altLang="ko-KR" dirty="0"/>
              <a:t>(</a:t>
            </a:r>
            <a:r>
              <a:rPr lang="ko-KR" altLang="en-US" dirty="0"/>
              <a:t>그래프 기울기</a:t>
            </a:r>
            <a:r>
              <a:rPr lang="en-US" altLang="ko-KR" dirty="0"/>
              <a:t>)</a:t>
            </a:r>
            <a:r>
              <a:rPr lang="ko-KR" altLang="en-US" dirty="0"/>
              <a:t>는 큰 연관이 있다</a:t>
            </a:r>
            <a:r>
              <a:rPr lang="en-US" altLang="ko-KR" dirty="0"/>
              <a:t>.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기준 그래프의 </a:t>
            </a:r>
            <a:r>
              <a:rPr lang="ko-KR" altLang="en-US" dirty="0" err="1"/>
              <a:t>증가량</a:t>
            </a:r>
            <a:r>
              <a:rPr lang="ko-KR" altLang="en-US" dirty="0"/>
              <a:t> 정도를 생각하면 된다</a:t>
            </a:r>
            <a:r>
              <a:rPr lang="en-US" altLang="ko-KR" dirty="0"/>
              <a:t>.(</a:t>
            </a:r>
            <a:r>
              <a:rPr lang="ko-KR" altLang="en-US" dirty="0" err="1"/>
              <a:t>증가량이</a:t>
            </a:r>
            <a:r>
              <a:rPr lang="ko-KR" altLang="en-US" dirty="0"/>
              <a:t> 크면</a:t>
            </a:r>
            <a:r>
              <a:rPr lang="en-US" altLang="ko-KR" dirty="0"/>
              <a:t>, </a:t>
            </a:r>
            <a:r>
              <a:rPr lang="ko-KR" altLang="en-US" dirty="0"/>
              <a:t>알고리즘 처리 단계가 많다고 생각하면 됨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4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51C0-42A9-550D-49FC-1543B6FE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665BFBE-111B-93DC-2E30-8E87D1D3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현재 암호와 옛날 암호의 차이점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10452-2D26-9460-3B5F-CE6A468FDA0F}"/>
              </a:ext>
            </a:extLst>
          </p:cNvPr>
          <p:cNvSpPr txBox="1"/>
          <p:nvPr/>
        </p:nvSpPr>
        <p:spPr>
          <a:xfrm>
            <a:off x="369455" y="2087418"/>
            <a:ext cx="1141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여기서의 암호는 정확하게는 </a:t>
            </a:r>
            <a:r>
              <a:rPr lang="en-US" altLang="ko-KR" dirty="0"/>
              <a:t>Cryptography, </a:t>
            </a:r>
            <a:r>
              <a:rPr lang="ko-KR" altLang="en-US" dirty="0"/>
              <a:t>즉 암호화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과거의 암호화 기법은</a:t>
            </a:r>
            <a:r>
              <a:rPr lang="en-US" altLang="ko-KR" dirty="0"/>
              <a:t>, </a:t>
            </a:r>
            <a:r>
              <a:rPr lang="ko-KR" altLang="en-US" dirty="0"/>
              <a:t>다른 사람들이 그 기법 자체를 모르게 해야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현재의 암호화 기법은</a:t>
            </a:r>
            <a:r>
              <a:rPr lang="en-US" altLang="ko-KR" dirty="0"/>
              <a:t>, </a:t>
            </a:r>
            <a:r>
              <a:rPr lang="ko-KR" altLang="en-US" dirty="0"/>
              <a:t>키를 제외한 다른 것들은 공개해도 된다</a:t>
            </a:r>
            <a:r>
              <a:rPr lang="en-US" altLang="ko-KR" dirty="0"/>
              <a:t>. </a:t>
            </a:r>
            <a:r>
              <a:rPr lang="ko-KR" altLang="en-US" dirty="0"/>
              <a:t>암호화 기법 표준 덕분에 다른 </a:t>
            </a:r>
            <a:r>
              <a:rPr lang="ko-KR" altLang="en-US" dirty="0" err="1"/>
              <a:t>기기끼리의</a:t>
            </a:r>
            <a:r>
              <a:rPr lang="ko-KR" altLang="en-US" dirty="0"/>
              <a:t> 통신이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A2AE-1FDD-32DE-8CE2-65CFA0F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766A7-60B5-F8FA-6F98-62290DE14518}"/>
              </a:ext>
            </a:extLst>
          </p:cNvPr>
          <p:cNvSpPr txBox="1"/>
          <p:nvPr/>
        </p:nvSpPr>
        <p:spPr>
          <a:xfrm>
            <a:off x="397164" y="1958109"/>
            <a:ext cx="11323781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말 그대로 정수를 다루는 수학 학문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컴퓨터는 실수를 다루지 못하고</a:t>
            </a:r>
            <a:r>
              <a:rPr lang="en-US" altLang="ko-KR" dirty="0"/>
              <a:t>, </a:t>
            </a:r>
            <a:r>
              <a:rPr lang="ko-KR" altLang="en-US" dirty="0"/>
              <a:t>정수들을 다룰 수 있다</a:t>
            </a:r>
            <a:r>
              <a:rPr lang="en-US" altLang="ko-KR" dirty="0"/>
              <a:t>-&gt;</a:t>
            </a:r>
            <a:r>
              <a:rPr lang="ko-KR" altLang="en-US" dirty="0"/>
              <a:t>정수를 이용하는 이산수학은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컴퓨터의 사용 데이터의 양은 유한하므로</a:t>
            </a:r>
            <a:r>
              <a:rPr lang="en-US" altLang="ko-KR" dirty="0"/>
              <a:t>, </a:t>
            </a:r>
            <a:r>
              <a:rPr lang="ko-KR" altLang="en-US" dirty="0"/>
              <a:t>유한수학은 컴퓨터 수학이다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컴퓨터 수학</a:t>
            </a:r>
            <a:r>
              <a:rPr lang="en-US" altLang="ko-KR" dirty="0"/>
              <a:t>=</a:t>
            </a:r>
            <a:r>
              <a:rPr lang="ko-KR" altLang="en-US" dirty="0"/>
              <a:t>이산수학이면서 유한수학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슬라이드에는</a:t>
            </a:r>
            <a:r>
              <a:rPr lang="en-US" altLang="ko-KR" dirty="0"/>
              <a:t>, </a:t>
            </a:r>
            <a:r>
              <a:rPr lang="ko-KR" altLang="en-US" dirty="0"/>
              <a:t>암호학에 쓰이는 기본 수학 기술들이 나온다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8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7F0E2-6872-3950-C9AE-B78534CA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유클리드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3426C-608A-E411-CD63-E3D61DD2920E}"/>
              </a:ext>
            </a:extLst>
          </p:cNvPr>
          <p:cNvSpPr txBox="1"/>
          <p:nvPr/>
        </p:nvSpPr>
        <p:spPr>
          <a:xfrm>
            <a:off x="350982" y="1690688"/>
            <a:ext cx="112498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최대공약수를 쉽게 구하기 위한 알고리즘으로</a:t>
            </a:r>
            <a:r>
              <a:rPr lang="en-US" altLang="ko-KR" dirty="0"/>
              <a:t>, </a:t>
            </a:r>
            <a:r>
              <a:rPr lang="ko-KR" altLang="en-US" dirty="0"/>
              <a:t>최대공약수는 강력한 암호화 기법에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 공리</a:t>
            </a:r>
            <a:r>
              <a:rPr lang="en-US" altLang="ko-KR" dirty="0"/>
              <a:t>(</a:t>
            </a:r>
            <a:r>
              <a:rPr lang="ko-KR" altLang="en-US" dirty="0"/>
              <a:t>공리</a:t>
            </a:r>
            <a:r>
              <a:rPr lang="en-US" altLang="ko-KR" dirty="0"/>
              <a:t>=</a:t>
            </a:r>
            <a:r>
              <a:rPr lang="ko-KR" altLang="en-US" dirty="0"/>
              <a:t>약속</a:t>
            </a:r>
            <a:r>
              <a:rPr lang="en-US" altLang="ko-KR" dirty="0"/>
              <a:t>) : d | a, d | b -&gt; d | ma + mb (m, n</a:t>
            </a:r>
            <a:r>
              <a:rPr lang="ko-KR" altLang="en-US" dirty="0"/>
              <a:t>은 정수</a:t>
            </a:r>
            <a:r>
              <a:rPr lang="en-US" altLang="ko-KR" dirty="0"/>
              <a:t>, a ,b</a:t>
            </a:r>
            <a:r>
              <a:rPr lang="ko-KR" altLang="en-US" dirty="0"/>
              <a:t>는 양의 정수</a:t>
            </a:r>
            <a:r>
              <a:rPr lang="en-US" altLang="ko-KR" dirty="0"/>
              <a:t>, d</a:t>
            </a:r>
            <a:r>
              <a:rPr lang="ko-KR" altLang="en-US" dirty="0"/>
              <a:t>는 공약수를 의미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gcd</a:t>
            </a:r>
            <a:r>
              <a:rPr lang="en-US" altLang="ko-KR" dirty="0"/>
              <a:t>(a ,b) [a&gt;b, </a:t>
            </a:r>
            <a:r>
              <a:rPr lang="ko-KR" altLang="en-US" dirty="0"/>
              <a:t>둘 다 양의 정수</a:t>
            </a:r>
            <a:r>
              <a:rPr lang="en-US" altLang="ko-KR" dirty="0"/>
              <a:t>] =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구하려고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*</a:t>
            </a:r>
            <a:r>
              <a:rPr lang="en-US" altLang="ko-KR" dirty="0" err="1"/>
              <a:t>gcd</a:t>
            </a:r>
            <a:r>
              <a:rPr lang="en-US" altLang="ko-KR" dirty="0"/>
              <a:t>=greatest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divisor.</a:t>
            </a:r>
            <a:r>
              <a:rPr lang="ko-KR" altLang="en-US" dirty="0"/>
              <a:t> 최대공약수의 약자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a=</a:t>
            </a:r>
            <a:r>
              <a:rPr lang="en-US" altLang="ko-KR" dirty="0" err="1"/>
              <a:t>q1</a:t>
            </a:r>
            <a:r>
              <a:rPr lang="en-US" altLang="ko-KR" dirty="0"/>
              <a:t> x </a:t>
            </a:r>
            <a:r>
              <a:rPr lang="en-US" altLang="ko-KR" dirty="0" err="1"/>
              <a:t>b+r1</a:t>
            </a:r>
            <a:r>
              <a:rPr lang="en-US" altLang="ko-KR" dirty="0"/>
              <a:t> (q=</a:t>
            </a:r>
            <a:r>
              <a:rPr lang="ko-KR" altLang="en-US" dirty="0" err="1"/>
              <a:t>묷</a:t>
            </a:r>
            <a:r>
              <a:rPr lang="en-US" altLang="ko-KR" dirty="0"/>
              <a:t>, r=</a:t>
            </a:r>
            <a:r>
              <a:rPr lang="ko-KR" altLang="en-US" dirty="0"/>
              <a:t>나머지</a:t>
            </a:r>
            <a:r>
              <a:rPr lang="en-US" altLang="ko-KR" dirty="0"/>
              <a:t>. quotient, remainder)</a:t>
            </a:r>
          </a:p>
          <a:p>
            <a:pPr marL="342900" indent="-342900">
              <a:buAutoNum type="arabicParenR" startAt="2"/>
            </a:pPr>
            <a:r>
              <a:rPr lang="en-US" altLang="ko-KR" dirty="0"/>
              <a:t>d</a:t>
            </a:r>
            <a:r>
              <a:rPr lang="ko-KR" altLang="en-US" dirty="0"/>
              <a:t>를 최대 공약수라고 정한다면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나눌 수 있다</a:t>
            </a: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err="1"/>
              <a:t>r1</a:t>
            </a:r>
            <a:r>
              <a:rPr lang="en-US" altLang="ko-KR" dirty="0"/>
              <a:t>=a-b x </a:t>
            </a:r>
            <a:r>
              <a:rPr lang="en-US" altLang="ko-KR" dirty="0" err="1"/>
              <a:t>q1</a:t>
            </a:r>
            <a:r>
              <a:rPr lang="en-US" altLang="ko-KR" dirty="0"/>
              <a:t> </a:t>
            </a:r>
            <a:r>
              <a:rPr lang="ko-KR" altLang="en-US" dirty="0"/>
              <a:t>을 보자</a:t>
            </a:r>
            <a:r>
              <a:rPr lang="en-US" altLang="ko-KR" dirty="0"/>
              <a:t>.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로 나눌 수 있으므로</a:t>
            </a:r>
            <a:r>
              <a:rPr lang="en-US" altLang="ko-KR" dirty="0"/>
              <a:t>, a-b x </a:t>
            </a:r>
            <a:r>
              <a:rPr lang="en-US" altLang="ko-KR" dirty="0" err="1"/>
              <a:t>q1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{ d | ma + mb }</a:t>
            </a:r>
            <a:r>
              <a:rPr lang="ko-KR" altLang="en-US" dirty="0"/>
              <a:t>와 같은 형식이다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은 </a:t>
            </a:r>
            <a:r>
              <a:rPr lang="en-US" altLang="ko-KR" dirty="0"/>
              <a:t>d</a:t>
            </a:r>
            <a:r>
              <a:rPr lang="ko-KR" altLang="en-US" dirty="0"/>
              <a:t>로 나누어 질 수 밖에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r1</a:t>
            </a:r>
            <a:r>
              <a:rPr lang="ko-KR" altLang="en-US" dirty="0"/>
              <a:t>의 약수는 </a:t>
            </a:r>
            <a:r>
              <a:rPr lang="en-US" altLang="ko-KR" dirty="0"/>
              <a:t>d, b</a:t>
            </a:r>
            <a:r>
              <a:rPr lang="ko-KR" altLang="en-US" dirty="0"/>
              <a:t>의 약수도 </a:t>
            </a:r>
            <a:r>
              <a:rPr lang="en-US" altLang="ko-KR" dirty="0"/>
              <a:t>d, </a:t>
            </a:r>
            <a:r>
              <a:rPr lang="ko-KR" altLang="en-US" dirty="0"/>
              <a:t>따라서 </a:t>
            </a:r>
            <a:r>
              <a:rPr lang="en-US" altLang="ko-KR" dirty="0" err="1"/>
              <a:t>r1</a:t>
            </a:r>
            <a:r>
              <a:rPr lang="ko-KR" altLang="en-US" dirty="0"/>
              <a:t>과 </a:t>
            </a:r>
            <a:r>
              <a:rPr lang="en-US" altLang="ko-KR" dirty="0"/>
              <a:t>b</a:t>
            </a:r>
            <a:r>
              <a:rPr lang="ko-KR" altLang="en-US" dirty="0"/>
              <a:t>의 최대공약수는 </a:t>
            </a:r>
            <a:r>
              <a:rPr lang="en-US" altLang="ko-KR" dirty="0"/>
              <a:t>d</a:t>
            </a:r>
            <a:r>
              <a:rPr lang="ko-KR" altLang="en-US" dirty="0"/>
              <a:t>다</a:t>
            </a:r>
            <a:r>
              <a:rPr lang="en-US" altLang="ko-KR" dirty="0"/>
              <a:t>. (</a:t>
            </a:r>
            <a:r>
              <a:rPr lang="ko-KR" altLang="en-US" dirty="0"/>
              <a:t>이 증명은 공학수학 책에 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[5</a:t>
            </a:r>
            <a:r>
              <a:rPr lang="ko-KR" altLang="en-US" dirty="0"/>
              <a:t>번 설명부터는 흐름을 따라가면 된다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6)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최대공약수를 구하는 것이 결국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 err="1"/>
              <a:t>r1</a:t>
            </a:r>
            <a:r>
              <a:rPr lang="ko-KR" altLang="en-US" dirty="0"/>
              <a:t>의 최대공약수를 구하는 것과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</a:t>
            </a:r>
            <a:r>
              <a:rPr lang="ko-KR" altLang="en-US" dirty="0"/>
              <a:t>이런 식으로</a:t>
            </a:r>
            <a:r>
              <a:rPr lang="en-US" altLang="ko-KR" dirty="0"/>
              <a:t>, </a:t>
            </a:r>
            <a:r>
              <a:rPr lang="en-US" altLang="ko-KR" dirty="0" err="1"/>
              <a:t>gcd</a:t>
            </a:r>
            <a:r>
              <a:rPr lang="en-US" altLang="ko-KR" dirty="0"/>
              <a:t> </a:t>
            </a:r>
            <a:r>
              <a:rPr lang="ko-KR" altLang="en-US" dirty="0"/>
              <a:t>함수 내의 두번째 인자가 </a:t>
            </a:r>
            <a:r>
              <a:rPr lang="en-US" altLang="ko-KR" dirty="0"/>
              <a:t>0</a:t>
            </a:r>
            <a:r>
              <a:rPr lang="ko-KR" altLang="en-US" dirty="0"/>
              <a:t>이 될 때까지 계속 끝까지 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4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50B5-315C-0014-C25B-81ED263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8FC5-C190-1BDA-CA7B-FD4888C60477}"/>
              </a:ext>
            </a:extLst>
          </p:cNvPr>
          <p:cNvSpPr txBox="1"/>
          <p:nvPr/>
        </p:nvSpPr>
        <p:spPr>
          <a:xfrm>
            <a:off x="143932" y="1998133"/>
            <a:ext cx="11870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항등원과 역원은</a:t>
            </a:r>
            <a:r>
              <a:rPr lang="en-US" altLang="ko-KR" dirty="0"/>
              <a:t>, </a:t>
            </a:r>
            <a:r>
              <a:rPr lang="ko-KR" altLang="en-US" u="sng" dirty="0"/>
              <a:t>특정 연산에 대해 닫혀 있는 집합 내의 원소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u="sng" dirty="0"/>
              <a:t>교환 법칙이 적용되는 그 특정 연산</a:t>
            </a:r>
            <a:r>
              <a:rPr lang="ko-KR" altLang="en-US" dirty="0"/>
              <a:t>에 의해 생겨나야 한다</a:t>
            </a:r>
            <a:r>
              <a:rPr lang="en-US" altLang="ko-KR" dirty="0"/>
              <a:t>.</a:t>
            </a:r>
            <a:endParaRPr lang="en-US" altLang="ko-KR" u="sng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특정 연산에 대하여 닫혀 있다 </a:t>
            </a:r>
            <a:r>
              <a:rPr lang="en-US" altLang="ko-KR" dirty="0"/>
              <a:t>: </a:t>
            </a:r>
            <a:r>
              <a:rPr lang="ko-KR" altLang="en-US" dirty="0"/>
              <a:t>공집합이 아닌 어떤 집합에서 두 원소를 뽑아 특정 연산을 한 결과가 항상 그 집합의 원소일 때</a:t>
            </a:r>
            <a:r>
              <a:rPr lang="en-US" altLang="ko-KR" dirty="0"/>
              <a:t>, </a:t>
            </a:r>
            <a:r>
              <a:rPr lang="ko-KR" altLang="en-US" dirty="0"/>
              <a:t>그 집합은 </a:t>
            </a:r>
            <a:r>
              <a:rPr lang="en-US" altLang="ko-KR" dirty="0"/>
              <a:t>‘</a:t>
            </a:r>
            <a:r>
              <a:rPr lang="ko-KR" altLang="en-US" dirty="0"/>
              <a:t>특정 연산에 대해 닫혀 있다</a:t>
            </a:r>
            <a:r>
              <a:rPr lang="en-US" altLang="ko-KR" dirty="0"/>
              <a:t>＇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여기서 두 원소는</a:t>
            </a:r>
            <a:r>
              <a:rPr lang="en-US" altLang="ko-KR" dirty="0"/>
              <a:t>, </a:t>
            </a:r>
            <a:r>
              <a:rPr lang="ko-KR" altLang="en-US" dirty="0"/>
              <a:t>항등원과 역원일 수 있다</a:t>
            </a:r>
            <a:r>
              <a:rPr lang="en-US" altLang="ko-KR" dirty="0"/>
              <a:t>. 	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위의 두 조건에 따라</a:t>
            </a:r>
            <a:r>
              <a:rPr lang="en-US" altLang="ko-KR" dirty="0"/>
              <a:t>, </a:t>
            </a:r>
            <a:r>
              <a:rPr lang="ko-KR" altLang="en-US" dirty="0"/>
              <a:t>양의 정수의 집합과 계산방법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)</a:t>
            </a:r>
            <a:r>
              <a:rPr lang="ko-KR" altLang="en-US" dirty="0"/>
              <a:t>을 생각해보자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양의 정수 집합 내의 임의의 두 원소를 가지고</a:t>
            </a:r>
            <a:r>
              <a:rPr lang="en-US" altLang="ko-KR" dirty="0"/>
              <a:t>, </a:t>
            </a:r>
            <a:r>
              <a:rPr lang="ko-KR" altLang="en-US" dirty="0"/>
              <a:t>덧셈이나 곱셈을 해도 그 결과는 양의 정수다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-&gt;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계산방식</a:t>
            </a:r>
            <a:r>
              <a:rPr lang="en-US" altLang="ko-KR" dirty="0"/>
              <a:t>(</a:t>
            </a:r>
            <a:r>
              <a:rPr lang="ko-KR" altLang="en-US" dirty="0"/>
              <a:t>덧셈이나 곱셈</a:t>
            </a:r>
            <a:r>
              <a:rPr lang="en-US" altLang="ko-KR" dirty="0"/>
              <a:t>)</a:t>
            </a:r>
            <a:r>
              <a:rPr lang="ko-KR" altLang="en-US" dirty="0"/>
              <a:t>의 조건과</a:t>
            </a:r>
            <a:r>
              <a:rPr lang="en-US" altLang="ko-KR" dirty="0"/>
              <a:t> </a:t>
            </a:r>
            <a:r>
              <a:rPr lang="ko-KR" altLang="en-US" dirty="0"/>
              <a:t>양의 정수 집합이라는 조건을 합한 조건에서</a:t>
            </a:r>
            <a:r>
              <a:rPr lang="en-US" altLang="ko-KR" dirty="0"/>
              <a:t>, </a:t>
            </a:r>
            <a:r>
              <a:rPr lang="ko-KR" altLang="en-US" dirty="0"/>
              <a:t>항등원과 역원은 항상 존재한다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덧셈이나 곱셈에 대한 항등원과 역원만을 따질 것이다</a:t>
            </a:r>
            <a:r>
              <a:rPr lang="en-US" altLang="ko-KR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99528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45A9-803E-E163-03DE-BD3EF91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정수론</a:t>
            </a:r>
            <a:r>
              <a:rPr lang="en-US" altLang="ko-KR" dirty="0"/>
              <a:t>-</a:t>
            </a:r>
            <a:r>
              <a:rPr lang="ko-KR" altLang="en-US" dirty="0"/>
              <a:t>항등원과 역원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1D2A-FAE1-8770-BC48-E0129ED0084C}"/>
              </a:ext>
            </a:extLst>
          </p:cNvPr>
          <p:cNvSpPr txBox="1"/>
          <p:nvPr/>
        </p:nvSpPr>
        <p:spPr>
          <a:xfrm>
            <a:off x="228600" y="1905000"/>
            <a:ext cx="11599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에 대한 </a:t>
            </a:r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두 원소를 피연산자로 하는 특정 연산방식에 대한 </a:t>
            </a:r>
            <a:r>
              <a:rPr lang="ko-KR" altLang="en-US" dirty="0" err="1"/>
              <a:t>항등원</a:t>
            </a:r>
            <a:r>
              <a:rPr lang="en-US" altLang="ko-KR" dirty="0"/>
              <a:t>(</a:t>
            </a:r>
            <a:r>
              <a:rPr lang="ko-KR" altLang="en-US" dirty="0"/>
              <a:t>첫 피연산자의 값이 그대로 나오게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항등원</a:t>
            </a:r>
            <a:r>
              <a:rPr lang="en-US" altLang="ko-KR" dirty="0"/>
              <a:t>: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덧셈에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a + e = a (e=element, </a:t>
            </a:r>
            <a:r>
              <a:rPr lang="ko-KR" altLang="en-US" dirty="0"/>
              <a:t>여기서는 항등원을 의미</a:t>
            </a:r>
            <a:r>
              <a:rPr lang="en-US" altLang="ko-KR" dirty="0"/>
              <a:t>). </a:t>
            </a:r>
            <a:r>
              <a:rPr lang="ko-KR" altLang="en-US" dirty="0"/>
              <a:t>양의 정수의 집합에서 덧셈에 대한 항등원은 언제나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양의 정수의 집합에서</a:t>
            </a:r>
            <a:r>
              <a:rPr lang="en-US" altLang="ko-KR" dirty="0"/>
              <a:t>, </a:t>
            </a:r>
            <a:r>
              <a:rPr lang="ko-KR" altLang="en-US" dirty="0"/>
              <a:t>곱셈에 대한 </a:t>
            </a:r>
            <a:r>
              <a:rPr lang="ko-KR" altLang="en-US" dirty="0" err="1"/>
              <a:t>항등원</a:t>
            </a:r>
            <a:r>
              <a:rPr lang="ko-KR" altLang="en-US" dirty="0"/>
              <a:t> 찾기</a:t>
            </a:r>
            <a:endParaRPr lang="en-US" altLang="ko-KR" dirty="0"/>
          </a:p>
          <a:p>
            <a:r>
              <a:rPr lang="en-US" altLang="ko-KR" dirty="0"/>
              <a:t>          a x e = a. </a:t>
            </a:r>
            <a:r>
              <a:rPr lang="ko-KR" altLang="en-US" dirty="0"/>
              <a:t>양의 정수의 집합에서 곱셈에 대한 항등원은 항상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~</a:t>
            </a:r>
            <a:r>
              <a:rPr lang="ko-KR" altLang="en-US" dirty="0"/>
              <a:t>에 대한 역원 </a:t>
            </a:r>
            <a:r>
              <a:rPr lang="en-US" altLang="ko-KR" dirty="0"/>
              <a:t>: </a:t>
            </a:r>
            <a:r>
              <a:rPr lang="ko-KR" altLang="en-US" dirty="0"/>
              <a:t>위의 것과 거의 비슷함</a:t>
            </a:r>
            <a:r>
              <a:rPr lang="en-US" altLang="ko-KR" dirty="0"/>
              <a:t>.(</a:t>
            </a:r>
            <a:r>
              <a:rPr lang="ko-KR" altLang="en-US" dirty="0"/>
              <a:t>결과값이 항등원이 되게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</a:t>
            </a:r>
          </a:p>
          <a:p>
            <a:r>
              <a:rPr lang="ko-KR" altLang="en-US" dirty="0"/>
              <a:t>역원</a:t>
            </a:r>
            <a:r>
              <a:rPr lang="en-US" altLang="ko-KR" dirty="0"/>
              <a:t>: </a:t>
            </a:r>
            <a:r>
              <a:rPr lang="ko-KR" altLang="en-US" dirty="0"/>
              <a:t>덧셈에 대한 역원은</a:t>
            </a:r>
            <a:r>
              <a:rPr lang="en-US" altLang="ko-KR" dirty="0"/>
              <a:t>, </a:t>
            </a:r>
            <a:r>
              <a:rPr lang="ko-KR" altLang="en-US" dirty="0"/>
              <a:t>결과값이 덧셈에 대한 </a:t>
            </a:r>
            <a:r>
              <a:rPr lang="ko-KR" altLang="en-US" dirty="0" err="1"/>
              <a:t>항등원</a:t>
            </a:r>
            <a:r>
              <a:rPr lang="en-US" altLang="ko-KR" dirty="0"/>
              <a:t>(0)</a:t>
            </a:r>
            <a:r>
              <a:rPr lang="ko-KR" altLang="en-US" dirty="0"/>
              <a:t>이 되게 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a + x = e (x</a:t>
            </a:r>
            <a:r>
              <a:rPr lang="ko-KR" altLang="en-US" dirty="0"/>
              <a:t>는 역원을 의미</a:t>
            </a:r>
            <a:r>
              <a:rPr lang="en-US" altLang="ko-KR" dirty="0"/>
              <a:t>). -&gt;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</a:t>
            </a:r>
            <a:r>
              <a:rPr lang="ko-KR" altLang="en-US" dirty="0"/>
              <a:t> 여기서 역원은 </a:t>
            </a:r>
            <a:r>
              <a:rPr lang="en-US" altLang="ko-KR" dirty="0"/>
              <a:t>–a.</a:t>
            </a:r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곱셈에 대한 역원은</a:t>
            </a:r>
            <a:r>
              <a:rPr lang="en-US" altLang="ko-KR" dirty="0"/>
              <a:t>, a </a:t>
            </a:r>
            <a:r>
              <a:rPr lang="ko-KR" altLang="en-US" dirty="0"/>
              <a:t>곱하기 </a:t>
            </a:r>
            <a:r>
              <a:rPr lang="en-US" altLang="ko-KR" dirty="0"/>
              <a:t>x = 1. </a:t>
            </a:r>
            <a:r>
              <a:rPr lang="ko-KR" altLang="en-US" dirty="0"/>
              <a:t>여기서 역원은 </a:t>
            </a:r>
            <a:r>
              <a:rPr lang="en-US" altLang="ko-KR" dirty="0"/>
              <a:t>a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1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Microsoft Office PowerPoint</Application>
  <PresentationFormat>와이드스크린</PresentationFormat>
  <Paragraphs>308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Apple SD Gothic Neo</vt:lpstr>
      <vt:lpstr>Noto Sans KR</vt:lpstr>
      <vt:lpstr>맑은 고딕</vt:lpstr>
      <vt:lpstr>Arial</vt:lpstr>
      <vt:lpstr>Wingdings</vt:lpstr>
      <vt:lpstr>Office 테마</vt:lpstr>
      <vt:lpstr>현대 암호학 </vt:lpstr>
      <vt:lpstr>외판원 문제</vt:lpstr>
      <vt:lpstr>외판원 문제 해결법</vt:lpstr>
      <vt:lpstr>외판원 문제 해결법과 빅-오</vt:lpstr>
      <vt:lpstr>현재 암호와 옛날 암호의 차이점</vt:lpstr>
      <vt:lpstr>정수론</vt:lpstr>
      <vt:lpstr>정수론-유클리드 알고리즘</vt:lpstr>
      <vt:lpstr>정수론-항등원과 역원</vt:lpstr>
      <vt:lpstr>정수론-항등원과 역원</vt:lpstr>
      <vt:lpstr>나머지 연산의 곱셈의 역원</vt:lpstr>
      <vt:lpstr>정수론-확장 유클리드 알고리즘</vt:lpstr>
      <vt:lpstr>정수론-확장 유클리드 알고리즘</vt:lpstr>
      <vt:lpstr>정수론-확장 유클리드 알고리즘</vt:lpstr>
      <vt:lpstr>소수(Prime Number)</vt:lpstr>
      <vt:lpstr>소수(Prime Number)</vt:lpstr>
      <vt:lpstr>페르마의 소정리</vt:lpstr>
      <vt:lpstr>페르마의 소정리</vt:lpstr>
      <vt:lpstr>페르마의 소정리</vt:lpstr>
      <vt:lpstr>오일러의 토셴트 함수</vt:lpstr>
      <vt:lpstr>오일러의 토셴트 함수</vt:lpstr>
      <vt:lpstr>오일러의 정리</vt:lpstr>
      <vt:lpstr>오일러 정리</vt:lpstr>
      <vt:lpstr>중국인의 나머지 정리</vt:lpstr>
      <vt:lpstr>중국인의 나머지 정리</vt:lpstr>
      <vt:lpstr>중국인의 나머지 정리</vt:lpstr>
      <vt:lpstr>중국인의 나머지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 암호학 </dc:title>
  <dc:creator>정성학</dc:creator>
  <cp:lastModifiedBy>정성학</cp:lastModifiedBy>
  <cp:revision>120</cp:revision>
  <dcterms:created xsi:type="dcterms:W3CDTF">2024-03-11T07:27:02Z</dcterms:created>
  <dcterms:modified xsi:type="dcterms:W3CDTF">2024-04-09T07:17:59Z</dcterms:modified>
</cp:coreProperties>
</file>