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72" r:id="rId10"/>
    <p:sldId id="273" r:id="rId11"/>
    <p:sldId id="267" r:id="rId12"/>
    <p:sldId id="274" r:id="rId13"/>
    <p:sldId id="268" r:id="rId14"/>
    <p:sldId id="270" r:id="rId15"/>
    <p:sldId id="269" r:id="rId16"/>
    <p:sldId id="271" r:id="rId17"/>
    <p:sldId id="276" r:id="rId18"/>
    <p:sldId id="277" r:id="rId19"/>
    <p:sldId id="278" r:id="rId20"/>
    <p:sldId id="279" r:id="rId21"/>
    <p:sldId id="282" r:id="rId22"/>
    <p:sldId id="283" r:id="rId23"/>
    <p:sldId id="284" r:id="rId24"/>
    <p:sldId id="285" r:id="rId25"/>
    <p:sldId id="280" r:id="rId26"/>
    <p:sldId id="286" r:id="rId27"/>
    <p:sldId id="292" r:id="rId28"/>
    <p:sldId id="293" r:id="rId29"/>
    <p:sldId id="294" r:id="rId30"/>
    <p:sldId id="281" r:id="rId31"/>
    <p:sldId id="299" r:id="rId32"/>
    <p:sldId id="295" r:id="rId33"/>
    <p:sldId id="296" r:id="rId34"/>
    <p:sldId id="297" r:id="rId35"/>
    <p:sldId id="298" r:id="rId36"/>
    <p:sldId id="300" r:id="rId37"/>
    <p:sldId id="301" r:id="rId38"/>
    <p:sldId id="302" r:id="rId39"/>
    <p:sldId id="303" r:id="rId40"/>
    <p:sldId id="304" r:id="rId41"/>
    <p:sldId id="305" r:id="rId42"/>
    <p:sldId id="338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2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335" r:id="rId73"/>
    <p:sldId id="336" r:id="rId74"/>
    <p:sldId id="337" r:id="rId7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EB28F-ED19-49F5-9AD0-38E067396522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DF4F3-870D-46BD-A8F7-54F00EC7C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61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818AA-DB1A-0182-5DA8-7917C021F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BB878B-C7C2-A151-C4DB-9A0E55109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679542-F903-4857-8082-A604A9AD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B0E2-2187-432D-8345-EAB331648CF4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F9045-1A80-104D-71B5-02D35407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B4EB9-1287-FE88-8E5D-736BC961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3662-4F75-4E63-A7BC-9723F4A17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20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FEB55-B0D6-4DF4-00BF-B0DEDA17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0F3B44-C4C3-B4E3-4028-E045F0DE0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F79A8A-0EFB-89AE-6CB2-B613F138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B0E2-2187-432D-8345-EAB331648CF4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D6794E-CBFF-A228-FE3B-297CC30D2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8206D-38E6-25D0-9FDE-200F16A7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3662-4F75-4E63-A7BC-9723F4A17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00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D5009-37DB-7CF1-C6DE-863275638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2FE93-32C7-D746-4F72-B4F3EAF16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886C5-2061-987D-3961-CED4DE9D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B0E2-2187-432D-8345-EAB331648CF4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8CC82-D26F-A39B-F5DA-3B6825E97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1F1CF0-AF7F-C58D-104F-5DCE0CF1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3662-4F75-4E63-A7BC-9723F4A17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38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CF5BE-8278-08FB-EF41-2E7A5E00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1CC73-A936-AEF5-6D9E-55908A4E0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0700E8-5A46-8FDC-68B3-73678083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B0E2-2187-432D-8345-EAB331648CF4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D168A-6351-C3A2-646E-3019BCFDD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AFFDE-045D-1599-C8F7-F827BAFF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3662-4F75-4E63-A7BC-9723F4A17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7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0D8AB-48DD-FE78-7F54-BC114922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A7DCA4-D989-5F3D-501F-991080C8A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18D7A-E068-5C9C-F809-AB49381A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B0E2-2187-432D-8345-EAB331648CF4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ED295-5E8B-36AA-ECBE-FB721661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74D184-FCEC-9271-55D4-D7EB9368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3662-4F75-4E63-A7BC-9723F4A17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45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3953B-0B65-5220-7075-CC9FDA60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AAC60-9D70-A895-8EA8-A11FBADE4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B69923-E040-3168-A276-03DA7CA9A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A8451D-ED1B-2BD3-A787-1B0AD0BA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B0E2-2187-432D-8345-EAB331648CF4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CC6B48-042E-E50E-CBEF-3263F319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C3E45E-4F73-C454-8B01-D32C880E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3662-4F75-4E63-A7BC-9723F4A17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60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F35C7-2C7C-ADB2-A0A0-1187AAB57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1A1C0F-FF1E-2B83-865B-6D5DB455F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00F5A7-BF48-3BB5-7565-778C7108B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2ABB90-3BF1-5878-9DB0-8896A4592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F49981-C070-0B86-8782-903A649FC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8CB797-226F-0EC9-84E4-0D326FF8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B0E2-2187-432D-8345-EAB331648CF4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C63137-438F-30CD-FCDF-95D21B321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3B58D2-5DA3-1158-7531-8BFA86A2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3662-4F75-4E63-A7BC-9723F4A17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38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1CDF0-CA08-5C74-6EC8-28321C3A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F1F11C-36AB-2034-A2DF-C2198295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B0E2-2187-432D-8345-EAB331648CF4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41D71D-4125-BB66-AB1D-C6A36F4EC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8EC401-AD75-7839-AAB4-841890CA6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3662-4F75-4E63-A7BC-9723F4A17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0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666565-B5D9-8E43-6075-F9589820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B0E2-2187-432D-8345-EAB331648CF4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665215-5797-F343-A0EE-EC3AF335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1AD021-3EF1-2754-C451-FB78D05AF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3662-4F75-4E63-A7BC-9723F4A17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11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F0220-CD46-39C2-5DB1-C6B4A4E9C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CCBE05-BB2F-D653-54FC-2E7B2EC31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E8003E-0341-B35B-D2F2-80C4318EF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ECDFC-3DA8-F52F-1F6C-3968E5560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B0E2-2187-432D-8345-EAB331648CF4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D26FD7-AEBE-7A13-865E-C48937A3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34CF0-6C13-EF7B-F2F1-B1E1098B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3662-4F75-4E63-A7BC-9723F4A17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93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8502B-72C1-D847-EF24-941EB9F7D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6CF6BB-3BE8-D1F1-9AB7-50A62C5AE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A45686-C867-474F-BACF-05EC35196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C0B726-5CDF-F838-E712-26F7C62B9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B0E2-2187-432D-8345-EAB331648CF4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95FAF8-607D-F9A0-DA38-CD2B43504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C5BF29-6089-8469-802B-EAA45F54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3662-4F75-4E63-A7BC-9723F4A17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51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FD8258-5418-4E1C-DF4A-1642C2B7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CBCF86-E461-B96B-75E0-BC92E591B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5D9A1-9D4B-775E-F286-480A37F88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14B0E2-2187-432D-8345-EAB331648CF4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DBC73-8D6B-BB61-EAC2-A470C335D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ACDAB2-651C-0CD7-0D20-6E570C001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773662-4F75-4E63-A7BC-9723F4A17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26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ng.tistory.com/8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19D6B-9497-6E9D-47C6-90ED9AB49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자료 구조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687C33-E399-8A64-DF12-B866052ED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3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2976E-A984-91A5-787F-BB3C505C5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나머지 </a:t>
            </a:r>
            <a:r>
              <a:rPr lang="ko-KR" altLang="en-US" dirty="0" err="1"/>
              <a:t>시간복잡도</a:t>
            </a:r>
            <a:r>
              <a:rPr lang="ko-KR" altLang="en-US" dirty="0"/>
              <a:t> 표기법들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3EA39-2965-16DF-4374-E5661E2C0940}"/>
              </a:ext>
            </a:extLst>
          </p:cNvPr>
          <p:cNvSpPr txBox="1"/>
          <p:nvPr/>
        </p:nvSpPr>
        <p:spPr>
          <a:xfrm>
            <a:off x="286327" y="1884218"/>
            <a:ext cx="11674764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빅</a:t>
            </a:r>
            <a:r>
              <a:rPr lang="en-US" altLang="ko-KR" dirty="0"/>
              <a:t>-</a:t>
            </a:r>
            <a:r>
              <a:rPr lang="ko-KR" altLang="en-US" dirty="0"/>
              <a:t>오메가 표기법</a:t>
            </a:r>
            <a:r>
              <a:rPr lang="en-US" altLang="ko-KR" dirty="0"/>
              <a:t>: </a:t>
            </a:r>
            <a:r>
              <a:rPr lang="ko-KR" altLang="en-US" dirty="0"/>
              <a:t>빅</a:t>
            </a:r>
            <a:r>
              <a:rPr lang="en-US" altLang="ko-KR" dirty="0"/>
              <a:t>-</a:t>
            </a:r>
            <a:r>
              <a:rPr lang="ko-KR" altLang="en-US" dirty="0"/>
              <a:t>오 와 다르게 하한선 표시용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빅</a:t>
            </a:r>
            <a:r>
              <a:rPr lang="en-US" altLang="ko-KR" dirty="0"/>
              <a:t>-</a:t>
            </a:r>
            <a:r>
              <a:rPr lang="ko-KR" altLang="en-US" dirty="0" err="1"/>
              <a:t>세타</a:t>
            </a:r>
            <a:r>
              <a:rPr lang="ko-KR" altLang="en-US" dirty="0"/>
              <a:t> 표기법</a:t>
            </a:r>
            <a:r>
              <a:rPr lang="en-US" altLang="ko-KR" dirty="0"/>
              <a:t>: </a:t>
            </a:r>
            <a:r>
              <a:rPr lang="ko-KR" altLang="en-US" dirty="0"/>
              <a:t>빅</a:t>
            </a:r>
            <a:r>
              <a:rPr lang="en-US" altLang="ko-KR" dirty="0"/>
              <a:t>-</a:t>
            </a:r>
            <a:r>
              <a:rPr lang="ko-KR" altLang="en-US" dirty="0"/>
              <a:t>오와 빅</a:t>
            </a:r>
            <a:r>
              <a:rPr lang="en-US" altLang="ko-KR" dirty="0"/>
              <a:t>-</a:t>
            </a:r>
            <a:r>
              <a:rPr lang="ko-KR" altLang="en-US" dirty="0"/>
              <a:t>오메가 동시 만족</a:t>
            </a:r>
            <a:r>
              <a:rPr lang="en-US" altLang="ko-KR" dirty="0"/>
              <a:t>. </a:t>
            </a:r>
            <a:r>
              <a:rPr lang="ko-KR" altLang="en-US" dirty="0"/>
              <a:t>즉 경계선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결론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빅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>
                <a:sym typeface="Wingdings" panose="05000000000000000000" pitchFamily="2" charset="2"/>
              </a:rPr>
              <a:t>오 표기법은 최악의 경우를 따지는 것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ym typeface="Wingdings" panose="05000000000000000000" pitchFamily="2" charset="2"/>
              </a:rPr>
              <a:t>입력값이</a:t>
            </a:r>
            <a:r>
              <a:rPr lang="ko-KR" altLang="en-US" dirty="0">
                <a:sym typeface="Wingdings" panose="05000000000000000000" pitchFamily="2" charset="2"/>
              </a:rPr>
              <a:t> 아주 클 경우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       </a:t>
            </a:r>
            <a:r>
              <a:rPr lang="ko-KR" altLang="en-US" dirty="0">
                <a:sym typeface="Wingdings" panose="05000000000000000000" pitchFamily="2" charset="2"/>
              </a:rPr>
              <a:t>빅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>
                <a:sym typeface="Wingdings" panose="05000000000000000000" pitchFamily="2" charset="2"/>
              </a:rPr>
              <a:t>오메가 표기법은 최선의 경우를 따지는 것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ym typeface="Wingdings" panose="05000000000000000000" pitchFamily="2" charset="2"/>
              </a:rPr>
              <a:t>입력값이</a:t>
            </a:r>
            <a:r>
              <a:rPr lang="ko-KR" altLang="en-US" dirty="0">
                <a:sym typeface="Wingdings" panose="05000000000000000000" pitchFamily="2" charset="2"/>
              </a:rPr>
              <a:t> 하한선 이내에 있을 경우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       </a:t>
            </a:r>
            <a:r>
              <a:rPr lang="ko-KR" altLang="en-US" dirty="0">
                <a:sym typeface="Wingdings" panose="05000000000000000000" pitchFamily="2" charset="2"/>
              </a:rPr>
              <a:t>빅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 err="1">
                <a:sym typeface="Wingdings" panose="05000000000000000000" pitchFamily="2" charset="2"/>
              </a:rPr>
              <a:t>세타</a:t>
            </a:r>
            <a:r>
              <a:rPr lang="ko-KR" altLang="en-US" dirty="0">
                <a:sym typeface="Wingdings" panose="05000000000000000000" pitchFamily="2" charset="2"/>
              </a:rPr>
              <a:t> 표기법은 평균적인 경우를 따지는 것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ym typeface="Wingdings" panose="05000000000000000000" pitchFamily="2" charset="2"/>
              </a:rPr>
              <a:t>입력값이</a:t>
            </a:r>
            <a:r>
              <a:rPr lang="ko-KR" altLang="en-US" dirty="0">
                <a:sym typeface="Wingdings" panose="05000000000000000000" pitchFamily="2" charset="2"/>
              </a:rPr>
              <a:t> 바로 한계선일 경우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보통 최악의 경우인 빅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>
                <a:sym typeface="Wingdings" panose="05000000000000000000" pitchFamily="2" charset="2"/>
              </a:rPr>
              <a:t>오 표기법으로 많이 따진다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평균적인 경우는 많이 쓰지 않는 이유는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이론적인 </a:t>
            </a:r>
            <a:r>
              <a:rPr lang="ko-KR" altLang="en-US" dirty="0" err="1">
                <a:sym typeface="Wingdings" panose="05000000000000000000" pitchFamily="2" charset="2"/>
              </a:rPr>
              <a:t>기댓값</a:t>
            </a:r>
            <a:r>
              <a:rPr lang="ko-KR" altLang="en-US" dirty="0">
                <a:sym typeface="Wingdings" panose="05000000000000000000" pitchFamily="2" charset="2"/>
              </a:rPr>
              <a:t> 계산법과는 다르게 실제 각 경우 확률들을 구하기가 어렵기 때문이다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r>
              <a:rPr lang="ko-KR" altLang="en-US" dirty="0">
                <a:sym typeface="Wingdings" panose="05000000000000000000" pitchFamily="2" charset="2"/>
              </a:rPr>
              <a:t>  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4937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A16C5-EF25-96DF-ADF9-DC05A995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알고리즘 시간 재는 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55CE7-2CFB-4F75-AC70-EF75A704BBDD}"/>
              </a:ext>
            </a:extLst>
          </p:cNvPr>
          <p:cNvSpPr txBox="1"/>
          <p:nvPr/>
        </p:nvSpPr>
        <p:spPr>
          <a:xfrm>
            <a:off x="277091" y="174567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clock()</a:t>
            </a:r>
            <a:r>
              <a:rPr lang="ko-KR" altLang="en-US" dirty="0"/>
              <a:t>함수</a:t>
            </a:r>
            <a:r>
              <a:rPr lang="en-US" altLang="ko-KR" dirty="0"/>
              <a:t> -&gt; </a:t>
            </a:r>
            <a:r>
              <a:rPr lang="ko-KR" altLang="en-US" dirty="0"/>
              <a:t>알고리즘의 시작부터 끝나는 부분에 해당 코드를 사용하여 알고리즘 시간을 잴 수 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86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118FF-C0D0-B0A8-7E92-E083910E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err="1"/>
              <a:t>시간복잡도를</a:t>
            </a:r>
            <a:r>
              <a:rPr lang="ko-KR" altLang="en-US" sz="2800" dirty="0"/>
              <a:t> 따질 때 우리가 주의할 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802E19-B9C1-EB91-BC15-17D4983BDE09}"/>
              </a:ext>
            </a:extLst>
          </p:cNvPr>
          <p:cNvSpPr txBox="1"/>
          <p:nvPr/>
        </p:nvSpPr>
        <p:spPr>
          <a:xfrm>
            <a:off x="378691" y="1579418"/>
            <a:ext cx="11647054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우리는 순수 </a:t>
            </a:r>
            <a:r>
              <a:rPr lang="ko-KR" altLang="en-US" dirty="0" err="1"/>
              <a:t>시간복잡도</a:t>
            </a:r>
            <a:r>
              <a:rPr lang="ko-KR" altLang="en-US" dirty="0"/>
              <a:t> 이런 걸 하는 것보다</a:t>
            </a:r>
            <a:r>
              <a:rPr lang="en-US" altLang="ko-KR" dirty="0"/>
              <a:t>, </a:t>
            </a:r>
            <a:r>
              <a:rPr lang="ko-KR" altLang="en-US" dirty="0" err="1"/>
              <a:t>입력값의</a:t>
            </a:r>
            <a:r>
              <a:rPr lang="ko-KR" altLang="en-US" dirty="0"/>
              <a:t> 크기</a:t>
            </a:r>
            <a:r>
              <a:rPr lang="en-US" altLang="ko-KR" dirty="0"/>
              <a:t>(n)</a:t>
            </a:r>
            <a:r>
              <a:rPr lang="ko-KR" altLang="en-US" dirty="0"/>
              <a:t>에 대한 </a:t>
            </a:r>
            <a:r>
              <a:rPr lang="ko-KR" altLang="en-US" dirty="0" err="1"/>
              <a:t>시간복잡도의</a:t>
            </a:r>
            <a:r>
              <a:rPr lang="ko-KR" altLang="en-US" dirty="0"/>
              <a:t> 최악의 경우를 따지는 게 목적이다</a:t>
            </a:r>
            <a:r>
              <a:rPr lang="en-US" altLang="ko-KR" dirty="0"/>
              <a:t>. </a:t>
            </a:r>
            <a:r>
              <a:rPr lang="ko-KR" altLang="en-US" dirty="0"/>
              <a:t>간단하게 말해서</a:t>
            </a:r>
            <a:r>
              <a:rPr lang="en-US" altLang="ko-KR" dirty="0"/>
              <a:t>, </a:t>
            </a:r>
            <a:r>
              <a:rPr lang="ko-KR" altLang="en-US" dirty="0"/>
              <a:t>예제 알고리즘의 </a:t>
            </a:r>
            <a:r>
              <a:rPr lang="ko-KR" altLang="en-US" dirty="0" err="1"/>
              <a:t>입력값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에 따라</a:t>
            </a:r>
            <a:r>
              <a:rPr lang="en-US" altLang="ko-KR" dirty="0"/>
              <a:t>, </a:t>
            </a:r>
            <a:r>
              <a:rPr lang="ko-KR" altLang="en-US" dirty="0"/>
              <a:t>어느 정도 반복이 일어나는 지 확인하는 게 목적이다</a:t>
            </a:r>
            <a:r>
              <a:rPr lang="en-US" altLang="ko-KR" dirty="0"/>
              <a:t>. </a:t>
            </a:r>
            <a:r>
              <a:rPr lang="ko-KR" altLang="en-US" dirty="0"/>
              <a:t>따라서 예제를 디버깅 실습할 때</a:t>
            </a:r>
            <a:r>
              <a:rPr lang="en-US" altLang="ko-KR" dirty="0"/>
              <a:t>, </a:t>
            </a:r>
            <a:r>
              <a:rPr lang="ko-KR" altLang="en-US" dirty="0"/>
              <a:t>모든 코드 줄을 </a:t>
            </a:r>
            <a:r>
              <a:rPr lang="ko-KR" altLang="en-US" dirty="0" err="1"/>
              <a:t>시간복잡도에</a:t>
            </a:r>
            <a:r>
              <a:rPr lang="ko-KR" altLang="en-US" dirty="0"/>
              <a:t> 포함하지 말고</a:t>
            </a:r>
            <a:r>
              <a:rPr lang="en-US" altLang="ko-KR" dirty="0"/>
              <a:t>, </a:t>
            </a:r>
            <a:r>
              <a:rPr lang="ko-KR" altLang="en-US" dirty="0"/>
              <a:t>반복이 일어나는 부분을 범위로 잡아</a:t>
            </a:r>
            <a:r>
              <a:rPr lang="en-US" altLang="ko-KR" dirty="0"/>
              <a:t>(</a:t>
            </a:r>
            <a:r>
              <a:rPr lang="ko-KR" altLang="en-US" dirty="0"/>
              <a:t>너무 자세히 잡을 필요까지 없다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en-US" altLang="ko-KR" dirty="0"/>
              <a:t>for</a:t>
            </a:r>
            <a:r>
              <a:rPr lang="ko-KR" altLang="en-US" dirty="0"/>
              <a:t>문을 포함한 알고리즘이면은</a:t>
            </a:r>
            <a:r>
              <a:rPr lang="en-US" altLang="ko-KR" dirty="0"/>
              <a:t>, for</a:t>
            </a:r>
            <a:r>
              <a:rPr lang="ko-KR" altLang="en-US" dirty="0"/>
              <a:t>문 안의 코드가 반복되는 것만 보고</a:t>
            </a:r>
            <a:r>
              <a:rPr lang="en-US" altLang="ko-KR" dirty="0"/>
              <a:t>, for</a:t>
            </a:r>
            <a:r>
              <a:rPr lang="ko-KR" altLang="en-US" dirty="0"/>
              <a:t>문 아닌 초기 변수 할당 코드는 무시해도 된다</a:t>
            </a:r>
            <a:r>
              <a:rPr lang="en-US" altLang="ko-KR" dirty="0"/>
              <a:t>.)</a:t>
            </a:r>
            <a:r>
              <a:rPr lang="ko-KR" altLang="en-US" dirty="0"/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59B35-1E1C-3D77-D2A0-2CAC43F48F09}"/>
              </a:ext>
            </a:extLst>
          </p:cNvPr>
          <p:cNvSpPr txBox="1"/>
          <p:nvPr/>
        </p:nvSpPr>
        <p:spPr>
          <a:xfrm>
            <a:off x="692728" y="3847421"/>
            <a:ext cx="41563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slow_power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result = 1.0;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(i = 0; i &lt; </a:t>
            </a:r>
            <a:r>
              <a:rPr lang="nn-NO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i++)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result = result *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(result);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A65B678-AEA4-9722-B877-CB1ACB27431A}"/>
              </a:ext>
            </a:extLst>
          </p:cNvPr>
          <p:cNvCxnSpPr/>
          <p:nvPr/>
        </p:nvCxnSpPr>
        <p:spPr>
          <a:xfrm>
            <a:off x="3075709" y="4618182"/>
            <a:ext cx="7573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C7F559C-FBE8-8C81-D592-232C7576EEE6}"/>
              </a:ext>
            </a:extLst>
          </p:cNvPr>
          <p:cNvCxnSpPr>
            <a:cxnSpLocks/>
          </p:cNvCxnSpPr>
          <p:nvPr/>
        </p:nvCxnSpPr>
        <p:spPr>
          <a:xfrm>
            <a:off x="3833091" y="4618182"/>
            <a:ext cx="0" cy="286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BD7DA5-6C2E-A499-7D54-B928CED3A0A4}"/>
              </a:ext>
            </a:extLst>
          </p:cNvPr>
          <p:cNvCxnSpPr>
            <a:cxnSpLocks/>
          </p:cNvCxnSpPr>
          <p:nvPr/>
        </p:nvCxnSpPr>
        <p:spPr>
          <a:xfrm>
            <a:off x="3163454" y="4890655"/>
            <a:ext cx="6696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76F2073-EEB7-4EFA-846E-B29B4C186728}"/>
              </a:ext>
            </a:extLst>
          </p:cNvPr>
          <p:cNvCxnSpPr>
            <a:cxnSpLocks/>
          </p:cNvCxnSpPr>
          <p:nvPr/>
        </p:nvCxnSpPr>
        <p:spPr>
          <a:xfrm>
            <a:off x="3274291" y="5749636"/>
            <a:ext cx="10945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83C2597-E108-2D4D-32BD-9F0F64886A61}"/>
              </a:ext>
            </a:extLst>
          </p:cNvPr>
          <p:cNvSpPr txBox="1"/>
          <p:nvPr/>
        </p:nvSpPr>
        <p:spPr>
          <a:xfrm>
            <a:off x="3962399" y="4576679"/>
            <a:ext cx="363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여기는 굳이 따질 필요 없음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4DF913-2562-9D96-12C8-14227F339781}"/>
              </a:ext>
            </a:extLst>
          </p:cNvPr>
          <p:cNvSpPr txBox="1"/>
          <p:nvPr/>
        </p:nvSpPr>
        <p:spPr>
          <a:xfrm>
            <a:off x="4368800" y="5597236"/>
            <a:ext cx="363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여기가 </a:t>
            </a:r>
            <a:r>
              <a:rPr lang="ko-KR" altLang="en-US" dirty="0" err="1"/>
              <a:t>시간복잡도</a:t>
            </a:r>
            <a:r>
              <a:rPr lang="ko-KR" altLang="en-US" dirty="0"/>
              <a:t> 따질 때 중요</a:t>
            </a:r>
          </a:p>
        </p:txBody>
      </p:sp>
    </p:spTree>
    <p:extLst>
      <p:ext uri="{BB962C8B-B14F-4D97-AF65-F5344CB8AC3E}">
        <p14:creationId xmlns:p14="http://schemas.microsoft.com/office/powerpoint/2010/main" val="2247198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C5DA0-F91D-259E-45F5-013AF2DD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순환</a:t>
            </a:r>
            <a:r>
              <a:rPr lang="en-US" altLang="ko-KR" dirty="0"/>
              <a:t>(</a:t>
            </a:r>
            <a:r>
              <a:rPr lang="ko-KR" altLang="en-US" dirty="0"/>
              <a:t>재귀</a:t>
            </a:r>
            <a:r>
              <a:rPr lang="en-US" altLang="ko-KR" dirty="0"/>
              <a:t>) &amp; </a:t>
            </a:r>
            <a:r>
              <a:rPr lang="ko-KR" altLang="en-US" dirty="0"/>
              <a:t>반복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29B2A-D351-97D4-9E20-641453610C14}"/>
              </a:ext>
            </a:extLst>
          </p:cNvPr>
          <p:cNvSpPr txBox="1"/>
          <p:nvPr/>
        </p:nvSpPr>
        <p:spPr>
          <a:xfrm>
            <a:off x="350982" y="1976582"/>
            <a:ext cx="11490036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순환</a:t>
            </a:r>
            <a:r>
              <a:rPr lang="en-US" altLang="ko-KR" dirty="0"/>
              <a:t>: </a:t>
            </a:r>
            <a:r>
              <a:rPr lang="ko-KR" altLang="en-US" dirty="0"/>
              <a:t>알고리즘이나 함수가 맡은 일을 완료하기 위해 자기 자신을 다시 부르는 행위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**</a:t>
            </a:r>
            <a:r>
              <a:rPr lang="ko-KR" altLang="en-US" dirty="0"/>
              <a:t>반복문에서 </a:t>
            </a:r>
            <a:r>
              <a:rPr lang="en-US" altLang="ko-KR" dirty="0"/>
              <a:t>result=result*I </a:t>
            </a:r>
            <a:r>
              <a:rPr lang="ko-KR" altLang="en-US" dirty="0"/>
              <a:t>처럼 변수를 다시 부르는 경우가 있는데</a:t>
            </a:r>
            <a:r>
              <a:rPr lang="en-US" altLang="ko-KR" dirty="0"/>
              <a:t>, </a:t>
            </a:r>
            <a:r>
              <a:rPr lang="ko-KR" altLang="en-US" dirty="0" err="1"/>
              <a:t>반복문</a:t>
            </a:r>
            <a:r>
              <a:rPr lang="ko-KR" altLang="en-US" dirty="0"/>
              <a:t> 내부 변수를 다시 부르는 경우는 순환이 아니다</a:t>
            </a:r>
            <a:r>
              <a:rPr lang="en-US" altLang="ko-KR" dirty="0"/>
              <a:t>. </a:t>
            </a:r>
            <a:r>
              <a:rPr lang="ko-KR" altLang="en-US" dirty="0"/>
              <a:t>순환은</a:t>
            </a:r>
            <a:r>
              <a:rPr lang="en-US" altLang="ko-KR" dirty="0"/>
              <a:t>, </a:t>
            </a:r>
            <a:r>
              <a:rPr lang="ko-KR" altLang="en-US" dirty="0"/>
              <a:t>말 그대로 자기 자신 자체</a:t>
            </a:r>
            <a:r>
              <a:rPr lang="en-US" altLang="ko-KR" dirty="0"/>
              <a:t>(</a:t>
            </a:r>
            <a:r>
              <a:rPr lang="ko-KR" altLang="en-US" dirty="0"/>
              <a:t>알고리즘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를 다시 부르는 행위다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**</a:t>
            </a:r>
            <a:r>
              <a:rPr lang="ko-KR" altLang="en-US" dirty="0"/>
              <a:t>반드시 직접 순환 코드의 작동 순서를 손으로 연습할 것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 err="1"/>
              <a:t>팩토리얼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  <a:r>
              <a:rPr lang="en-US" altLang="ko-KR" dirty="0"/>
              <a:t>, power </a:t>
            </a:r>
            <a:r>
              <a:rPr lang="ko-KR" altLang="en-US" dirty="0"/>
              <a:t>코드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3247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1C537-5F6C-9E99-B5A6-6E35998F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순환</a:t>
            </a:r>
            <a:r>
              <a:rPr lang="en-US" altLang="ko-KR" dirty="0"/>
              <a:t>(</a:t>
            </a:r>
            <a:r>
              <a:rPr lang="ko-KR" altLang="en-US" dirty="0"/>
              <a:t>재귀</a:t>
            </a:r>
            <a:r>
              <a:rPr lang="en-US" altLang="ko-KR" dirty="0"/>
              <a:t>), </a:t>
            </a:r>
            <a:r>
              <a:rPr lang="ko-KR" altLang="en-US" dirty="0"/>
              <a:t>반복의 부담 비교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28295-C68D-A080-F300-C30E6D31D028}"/>
              </a:ext>
            </a:extLst>
          </p:cNvPr>
          <p:cNvSpPr txBox="1"/>
          <p:nvPr/>
        </p:nvSpPr>
        <p:spPr>
          <a:xfrm>
            <a:off x="480291" y="1690688"/>
            <a:ext cx="111944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순환</a:t>
            </a:r>
            <a:r>
              <a:rPr lang="en-US" altLang="ko-KR" dirty="0"/>
              <a:t>(</a:t>
            </a:r>
            <a:r>
              <a:rPr lang="ko-KR" altLang="en-US" dirty="0"/>
              <a:t>재귀</a:t>
            </a:r>
            <a:r>
              <a:rPr lang="en-US" altLang="ko-KR" dirty="0"/>
              <a:t>)&gt;</a:t>
            </a:r>
            <a:r>
              <a:rPr lang="ko-KR" altLang="en-US" dirty="0"/>
              <a:t>반복 </a:t>
            </a:r>
            <a:r>
              <a:rPr lang="en-US" altLang="ko-KR" dirty="0"/>
              <a:t>[</a:t>
            </a:r>
            <a:r>
              <a:rPr lang="ko-KR" altLang="en-US" dirty="0"/>
              <a:t>부담 비용</a:t>
            </a:r>
            <a:r>
              <a:rPr lang="en-US" altLang="ko-KR" dirty="0"/>
              <a:t>]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알고리즘</a:t>
            </a:r>
            <a:r>
              <a:rPr lang="en-US" altLang="ko-KR" dirty="0"/>
              <a:t>)</a:t>
            </a:r>
            <a:r>
              <a:rPr lang="ko-KR" altLang="en-US" dirty="0"/>
              <a:t>이 실행될 때</a:t>
            </a:r>
            <a:r>
              <a:rPr lang="en-US" altLang="ko-KR" dirty="0"/>
              <a:t>, </a:t>
            </a:r>
            <a:r>
              <a:rPr lang="ko-KR" altLang="en-US" dirty="0"/>
              <a:t>해당 함수는 운영체제가 메인 메모리 내의 스택 영역에 적재한다</a:t>
            </a:r>
            <a:r>
              <a:rPr lang="en-US" altLang="ko-KR" dirty="0"/>
              <a:t>. </a:t>
            </a:r>
            <a:r>
              <a:rPr lang="ko-KR" altLang="en-US" dirty="0"/>
              <a:t>그러므로 함수 재귀가 일어나면</a:t>
            </a:r>
            <a:r>
              <a:rPr lang="en-US" altLang="ko-KR" dirty="0"/>
              <a:t>, </a:t>
            </a:r>
            <a:r>
              <a:rPr lang="ko-KR" altLang="en-US" dirty="0"/>
              <a:t>운영체제는 재귀적으로 생겨난 함수를 또 스택 영역에 추가해야 한다</a:t>
            </a:r>
            <a:r>
              <a:rPr lang="en-US" altLang="ko-KR" dirty="0"/>
              <a:t>. </a:t>
            </a:r>
            <a:r>
              <a:rPr lang="ko-KR" altLang="en-US" dirty="0"/>
              <a:t>스택 영역에 추가되는 함수가 늘어날 수록 운영체제의 부담이 커진다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반복문은 보통 순환 코드보다 부담이 적다고 한다</a:t>
            </a:r>
            <a:r>
              <a:rPr lang="en-US" altLang="ko-KR" dirty="0"/>
              <a:t>…(</a:t>
            </a:r>
            <a:r>
              <a:rPr lang="ko-KR" altLang="en-US" dirty="0"/>
              <a:t>질문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4874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6266A-D671-E29A-F2AD-3D1886685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순환</a:t>
            </a:r>
            <a:r>
              <a:rPr lang="en-US" altLang="ko-KR" dirty="0"/>
              <a:t>(</a:t>
            </a:r>
            <a:r>
              <a:rPr lang="ko-KR" altLang="en-US" dirty="0"/>
              <a:t>재귀</a:t>
            </a:r>
            <a:r>
              <a:rPr lang="en-US" altLang="ko-KR" dirty="0"/>
              <a:t>),</a:t>
            </a:r>
            <a:r>
              <a:rPr lang="ko-KR" altLang="en-US" dirty="0"/>
              <a:t> 반복의 속도 비교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0DBE5-B1A1-1477-F8C9-AC07F01C4E71}"/>
              </a:ext>
            </a:extLst>
          </p:cNvPr>
          <p:cNvSpPr txBox="1"/>
          <p:nvPr/>
        </p:nvSpPr>
        <p:spPr>
          <a:xfrm>
            <a:off x="471055" y="1690688"/>
            <a:ext cx="1124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반복문이 순환</a:t>
            </a:r>
            <a:r>
              <a:rPr lang="en-US" altLang="ko-KR" dirty="0"/>
              <a:t>(</a:t>
            </a:r>
            <a:r>
              <a:rPr lang="ko-KR" altLang="en-US" dirty="0"/>
              <a:t>재귀</a:t>
            </a:r>
            <a:r>
              <a:rPr lang="en-US" altLang="ko-KR" dirty="0"/>
              <a:t>)</a:t>
            </a:r>
            <a:r>
              <a:rPr lang="ko-KR" altLang="en-US" dirty="0"/>
              <a:t>문보다 속도가 빠를 수 있지만</a:t>
            </a:r>
            <a:r>
              <a:rPr lang="en-US" altLang="ko-KR" dirty="0"/>
              <a:t>, </a:t>
            </a:r>
            <a:r>
              <a:rPr lang="ko-KR" altLang="en-US" dirty="0"/>
              <a:t>순환</a:t>
            </a:r>
            <a:r>
              <a:rPr lang="en-US" altLang="ko-KR" dirty="0"/>
              <a:t>(</a:t>
            </a:r>
            <a:r>
              <a:rPr lang="ko-KR" altLang="en-US" dirty="0"/>
              <a:t>재귀</a:t>
            </a:r>
            <a:r>
              <a:rPr lang="en-US" altLang="ko-KR" dirty="0"/>
              <a:t>)</a:t>
            </a:r>
            <a:r>
              <a:rPr lang="ko-KR" altLang="en-US" dirty="0"/>
              <a:t>문이 반복문보다 속도가 빠른 경우가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D2805-F383-5EB3-75FF-D8F88CA87CBA}"/>
              </a:ext>
            </a:extLst>
          </p:cNvPr>
          <p:cNvSpPr txBox="1"/>
          <p:nvPr/>
        </p:nvSpPr>
        <p:spPr>
          <a:xfrm>
            <a:off x="471055" y="3016251"/>
            <a:ext cx="41563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slow_power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result = 1.0;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(i = 0; i &lt; </a:t>
            </a:r>
            <a:r>
              <a:rPr lang="nn-NO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i++)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result = result *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(result);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54CDC-6767-F353-8597-2B2DE880606C}"/>
              </a:ext>
            </a:extLst>
          </p:cNvPr>
          <p:cNvSpPr txBox="1"/>
          <p:nvPr/>
        </p:nvSpPr>
        <p:spPr>
          <a:xfrm>
            <a:off x="6403109" y="2923918"/>
            <a:ext cx="49506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power(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% 2) == 0)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power(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 2);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power(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 / 2);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1746D0-019C-E435-C74A-8BE418BC9301}"/>
              </a:ext>
            </a:extLst>
          </p:cNvPr>
          <p:cNvSpPr txBox="1"/>
          <p:nvPr/>
        </p:nvSpPr>
        <p:spPr>
          <a:xfrm>
            <a:off x="1958109" y="2646919"/>
            <a:ext cx="94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반복문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FCC0C-DC24-2C36-BD8A-983CEEFD9601}"/>
              </a:ext>
            </a:extLst>
          </p:cNvPr>
          <p:cNvSpPr txBox="1"/>
          <p:nvPr/>
        </p:nvSpPr>
        <p:spPr>
          <a:xfrm>
            <a:off x="7393709" y="2630468"/>
            <a:ext cx="199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순환</a:t>
            </a:r>
            <a:r>
              <a:rPr lang="en-US" altLang="ko-KR" dirty="0"/>
              <a:t>(</a:t>
            </a:r>
            <a:r>
              <a:rPr lang="ko-KR" altLang="en-US" dirty="0" err="1"/>
              <a:t>재귀문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818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4C6E2-BCA9-6BE2-C2BC-3A066E2E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두 코드의 비교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97B38-DBC1-931B-2C71-89FBA5B8AF95}"/>
              </a:ext>
            </a:extLst>
          </p:cNvPr>
          <p:cNvSpPr txBox="1"/>
          <p:nvPr/>
        </p:nvSpPr>
        <p:spPr>
          <a:xfrm>
            <a:off x="757382" y="1921164"/>
            <a:ext cx="10889673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slow power(</a:t>
            </a:r>
            <a:r>
              <a:rPr lang="ko-KR" altLang="en-US" dirty="0" err="1"/>
              <a:t>반복문</a:t>
            </a:r>
            <a:r>
              <a:rPr lang="en-US" altLang="ko-KR" dirty="0"/>
              <a:t>)</a:t>
            </a:r>
            <a:r>
              <a:rPr lang="ko-KR" altLang="en-US" dirty="0"/>
              <a:t>의 경우</a:t>
            </a:r>
            <a:r>
              <a:rPr lang="en-US" altLang="ko-KR" dirty="0"/>
              <a:t>, for</a:t>
            </a:r>
            <a:r>
              <a:rPr lang="ko-KR" altLang="en-US" dirty="0"/>
              <a:t>문을 보면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n-1</a:t>
            </a:r>
            <a:r>
              <a:rPr lang="ko-KR" altLang="en-US" dirty="0"/>
              <a:t>까지 </a:t>
            </a:r>
            <a:r>
              <a:rPr lang="en-US" altLang="ko-KR" dirty="0"/>
              <a:t>result=result*x</a:t>
            </a:r>
            <a:r>
              <a:rPr lang="ko-KR" altLang="en-US" dirty="0"/>
              <a:t>를 돌린다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코드를 </a:t>
            </a:r>
            <a:r>
              <a:rPr lang="en-US" altLang="ko-KR" dirty="0"/>
              <a:t>n</a:t>
            </a:r>
            <a:r>
              <a:rPr lang="ko-KR" altLang="en-US" dirty="0"/>
              <a:t>번 실행하므로</a:t>
            </a:r>
            <a:r>
              <a:rPr lang="en-US" altLang="ko-KR" dirty="0"/>
              <a:t>, </a:t>
            </a:r>
            <a:r>
              <a:rPr lang="ko-KR" altLang="en-US" dirty="0"/>
              <a:t>이 코드의 </a:t>
            </a:r>
            <a:r>
              <a:rPr lang="ko-KR" altLang="en-US" dirty="0" err="1"/>
              <a:t>시간복잡도는</a:t>
            </a:r>
            <a:r>
              <a:rPr lang="ko-KR" altLang="en-US" dirty="0"/>
              <a:t> </a:t>
            </a:r>
            <a:r>
              <a:rPr lang="en-US" altLang="ko-KR" dirty="0"/>
              <a:t>O(n)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power(</a:t>
            </a:r>
            <a:r>
              <a:rPr lang="ko-KR" altLang="en-US" dirty="0" err="1"/>
              <a:t>순환문</a:t>
            </a:r>
            <a:r>
              <a:rPr lang="en-US" altLang="ko-KR" dirty="0"/>
              <a:t>)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지수 특성을 이용한 </a:t>
            </a:r>
            <a:r>
              <a:rPr lang="en-US" altLang="ko-KR" dirty="0"/>
              <a:t>2 </a:t>
            </a:r>
            <a:r>
              <a:rPr lang="ko-KR" altLang="en-US" dirty="0"/>
              <a:t>나누기를 이용하여</a:t>
            </a:r>
            <a:r>
              <a:rPr lang="en-US" altLang="ko-KR" dirty="0"/>
              <a:t>, </a:t>
            </a:r>
            <a:r>
              <a:rPr lang="ko-KR" altLang="en-US" dirty="0"/>
              <a:t>위의 반복문이 할 실행횟수를 반으로 줄인다</a:t>
            </a:r>
            <a:r>
              <a:rPr lang="en-US" altLang="ko-KR" dirty="0"/>
              <a:t>. </a:t>
            </a:r>
            <a:r>
              <a:rPr lang="ko-KR" altLang="en-US" dirty="0"/>
              <a:t>이 코드의 </a:t>
            </a:r>
            <a:r>
              <a:rPr lang="ko-KR" altLang="en-US" dirty="0" err="1"/>
              <a:t>시간복잡도는</a:t>
            </a:r>
            <a:r>
              <a:rPr lang="ko-KR" altLang="en-US" dirty="0"/>
              <a:t> </a:t>
            </a:r>
            <a:r>
              <a:rPr lang="en-US" altLang="ko-KR" dirty="0"/>
              <a:t>O(</a:t>
            </a:r>
            <a:r>
              <a:rPr lang="en-US" altLang="ko-KR" dirty="0" err="1"/>
              <a:t>logn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 log n</a:t>
            </a:r>
            <a:r>
              <a:rPr lang="ko-KR" altLang="en-US" dirty="0"/>
              <a:t>의 밑 수는</a:t>
            </a:r>
            <a:r>
              <a:rPr lang="en-US" altLang="ko-KR" dirty="0"/>
              <a:t> 2</a:t>
            </a:r>
            <a:r>
              <a:rPr lang="ko-KR" altLang="en-US" dirty="0"/>
              <a:t>다</a:t>
            </a:r>
            <a:r>
              <a:rPr lang="en-US" altLang="ko-KR" dirty="0"/>
              <a:t>. 2</a:t>
            </a:r>
            <a:r>
              <a:rPr lang="ko-KR" altLang="en-US" dirty="0"/>
              <a:t>로 나누는 것을 이렇게 표현했다 </a:t>
            </a:r>
            <a:r>
              <a:rPr lang="ko-KR" altLang="en-US" dirty="0" err="1"/>
              <a:t>보면된다</a:t>
            </a:r>
            <a:r>
              <a:rPr lang="en-US" altLang="ko-KR" dirty="0"/>
              <a:t>. [</a:t>
            </a:r>
            <a:r>
              <a:rPr lang="ko-KR" altLang="en-US" dirty="0"/>
              <a:t>이 코드에서 제일 중요한 것은 두번째 인자의 감소 속도다</a:t>
            </a:r>
            <a:r>
              <a:rPr lang="en-US" altLang="ko-KR" dirty="0"/>
              <a:t>.]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-&gt; n</a:t>
            </a:r>
            <a:r>
              <a:rPr lang="ko-KR" altLang="en-US" dirty="0"/>
              <a:t>이 반으로 계속 줄어드는 것은 </a:t>
            </a:r>
            <a:r>
              <a:rPr lang="ko-KR" altLang="en-US" dirty="0" err="1"/>
              <a:t>입력값의</a:t>
            </a:r>
            <a:r>
              <a:rPr lang="ko-KR" altLang="en-US" dirty="0"/>
              <a:t> 크기가</a:t>
            </a:r>
            <a:r>
              <a:rPr lang="en-US" altLang="ko-KR" dirty="0"/>
              <a:t>(</a:t>
            </a:r>
            <a:r>
              <a:rPr lang="ko-KR" altLang="en-US" dirty="0" err="1"/>
              <a:t>비트양</a:t>
            </a:r>
            <a:r>
              <a:rPr lang="en-US" altLang="ko-KR" dirty="0"/>
              <a:t>)</a:t>
            </a:r>
            <a:r>
              <a:rPr lang="ko-KR" altLang="en-US" dirty="0"/>
              <a:t> 반으로 계속 준다는 의미다</a:t>
            </a:r>
            <a:r>
              <a:rPr lang="en-US" altLang="ko-KR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908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2D5E2-18B8-D558-0B2C-C8855E4F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재귀 함수와 스택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94BEFE-4FFC-6720-42AC-2008861C568E}"/>
              </a:ext>
            </a:extLst>
          </p:cNvPr>
          <p:cNvSpPr txBox="1"/>
          <p:nvPr/>
        </p:nvSpPr>
        <p:spPr>
          <a:xfrm>
            <a:off x="461818" y="1874982"/>
            <a:ext cx="11157527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함수 재귀로 함수가 추가적으로 호출될 때</a:t>
            </a:r>
            <a:r>
              <a:rPr lang="en-US" altLang="ko-KR" dirty="0"/>
              <a:t>, </a:t>
            </a:r>
            <a:r>
              <a:rPr lang="ko-KR" altLang="en-US" dirty="0"/>
              <a:t>호출된 함수에 대한 활성 레코드가 스택 메모리</a:t>
            </a:r>
            <a:r>
              <a:rPr lang="en-US" altLang="ko-KR" dirty="0"/>
              <a:t>(</a:t>
            </a:r>
            <a:r>
              <a:rPr lang="ko-KR" altLang="en-US" dirty="0"/>
              <a:t>시스템 스택</a:t>
            </a:r>
            <a:r>
              <a:rPr lang="en-US" altLang="ko-KR" dirty="0"/>
              <a:t>)</a:t>
            </a:r>
            <a:r>
              <a:rPr lang="ko-KR" altLang="en-US" dirty="0"/>
              <a:t>안에 추가된다</a:t>
            </a:r>
            <a:r>
              <a:rPr lang="en-US" altLang="ko-KR" dirty="0"/>
              <a:t>(push </a:t>
            </a:r>
            <a:r>
              <a:rPr lang="ko-KR" altLang="en-US" dirty="0"/>
              <a:t>명령어가 실행된다</a:t>
            </a:r>
            <a:r>
              <a:rPr lang="en-US" altLang="ko-KR" dirty="0"/>
              <a:t>). </a:t>
            </a:r>
            <a:r>
              <a:rPr lang="ko-KR" altLang="en-US" dirty="0"/>
              <a:t>함수 코드가 끝나면</a:t>
            </a:r>
            <a:r>
              <a:rPr lang="en-US" altLang="ko-KR" dirty="0"/>
              <a:t>, </a:t>
            </a:r>
            <a:r>
              <a:rPr lang="ko-KR" altLang="en-US" dirty="0"/>
              <a:t>해당 활성 레코드는 메모리에서 사라진다</a:t>
            </a:r>
            <a:r>
              <a:rPr lang="en-US" altLang="ko-KR" dirty="0"/>
              <a:t>(pop </a:t>
            </a:r>
            <a:r>
              <a:rPr lang="ko-KR" altLang="en-US" dirty="0"/>
              <a:t>명령어가 실행된다</a:t>
            </a:r>
            <a:r>
              <a:rPr lang="en-US" altLang="ko-KR" dirty="0"/>
              <a:t>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975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EB95F-7044-3E12-FA78-F9B8741E6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4216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power </a:t>
            </a:r>
            <a:r>
              <a:rPr lang="ko-KR" altLang="en-US" dirty="0"/>
              <a:t>순환 함수의 </a:t>
            </a:r>
            <a:r>
              <a:rPr lang="ko-KR" altLang="en-US" dirty="0" err="1"/>
              <a:t>시간복잡도</a:t>
            </a:r>
            <a:r>
              <a:rPr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72FD0-02E0-C516-3F3B-49F4D39A7475}"/>
              </a:ext>
            </a:extLst>
          </p:cNvPr>
          <p:cNvSpPr txBox="1"/>
          <p:nvPr/>
        </p:nvSpPr>
        <p:spPr>
          <a:xfrm>
            <a:off x="272472" y="1625723"/>
            <a:ext cx="11647055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직접 디버깅을 해보면</a:t>
            </a:r>
            <a:r>
              <a:rPr lang="en-US" altLang="ko-KR" dirty="0"/>
              <a:t>, n</a:t>
            </a:r>
            <a:r>
              <a:rPr lang="ko-KR" altLang="en-US" dirty="0"/>
              <a:t>이 계속 </a:t>
            </a:r>
            <a:r>
              <a:rPr lang="en-US" altLang="ko-KR" dirty="0"/>
              <a:t>2</a:t>
            </a:r>
            <a:r>
              <a:rPr lang="ko-KR" altLang="en-US" dirty="0"/>
              <a:t>로 나누어 진다는 것을 알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n</a:t>
            </a:r>
            <a:r>
              <a:rPr lang="ko-KR" altLang="en-US" dirty="0"/>
              <a:t>을 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k</a:t>
            </a:r>
            <a:r>
              <a:rPr lang="ko-KR" altLang="en-US" dirty="0"/>
              <a:t>승이라고 해보자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n</a:t>
            </a:r>
            <a:r>
              <a:rPr lang="ko-KR" altLang="en-US" dirty="0"/>
              <a:t>이 계속 </a:t>
            </a:r>
            <a:r>
              <a:rPr lang="en-US" altLang="ko-KR" dirty="0"/>
              <a:t>2</a:t>
            </a:r>
            <a:r>
              <a:rPr lang="ko-KR" altLang="en-US" dirty="0"/>
              <a:t>로 나누어지니까</a:t>
            </a:r>
            <a:r>
              <a:rPr lang="en-US" altLang="ko-KR" dirty="0"/>
              <a:t>, n</a:t>
            </a:r>
            <a:r>
              <a:rPr lang="ko-KR" altLang="en-US" dirty="0"/>
              <a:t>이 다할 때까지</a:t>
            </a:r>
            <a:r>
              <a:rPr lang="en-US" altLang="ko-KR" dirty="0"/>
              <a:t>, k</a:t>
            </a:r>
            <a:r>
              <a:rPr lang="ko-KR" altLang="en-US" dirty="0"/>
              <a:t>번 나누어 진다는 것을 알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 것은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power </a:t>
            </a:r>
            <a:r>
              <a:rPr lang="ko-KR" altLang="en-US" dirty="0"/>
              <a:t>코드의 </a:t>
            </a:r>
            <a:r>
              <a:rPr lang="ko-KR" altLang="en-US" dirty="0" err="1"/>
              <a:t>시간복잡도를</a:t>
            </a:r>
            <a:r>
              <a:rPr lang="ko-KR" altLang="en-US" dirty="0"/>
              <a:t> 의미한다</a:t>
            </a:r>
            <a:r>
              <a:rPr lang="en-US" altLang="ko-KR" dirty="0"/>
              <a:t>.(k</a:t>
            </a:r>
            <a:r>
              <a:rPr lang="ko-KR" altLang="en-US" dirty="0"/>
              <a:t>번 나누어짐</a:t>
            </a:r>
            <a:r>
              <a:rPr lang="en-US" altLang="ko-KR" dirty="0"/>
              <a:t>=k</a:t>
            </a:r>
            <a:r>
              <a:rPr lang="ko-KR" altLang="en-US" dirty="0"/>
              <a:t>번 코드 반복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따라서 </a:t>
            </a:r>
            <a:r>
              <a:rPr lang="en-US" altLang="ko-KR" dirty="0"/>
              <a:t>n=2</a:t>
            </a:r>
            <a:r>
              <a:rPr lang="ko-KR" altLang="en-US" dirty="0"/>
              <a:t>의 </a:t>
            </a:r>
            <a:r>
              <a:rPr lang="en-US" altLang="ko-KR" dirty="0"/>
              <a:t>k</a:t>
            </a:r>
            <a:r>
              <a:rPr lang="ko-KR" altLang="en-US" dirty="0"/>
              <a:t>승 식의 양변을 </a:t>
            </a:r>
            <a:r>
              <a:rPr lang="en-US" altLang="ko-KR" dirty="0"/>
              <a:t>log(</a:t>
            </a:r>
            <a:r>
              <a:rPr lang="ko-KR" altLang="en-US" dirty="0" err="1"/>
              <a:t>밑수</a:t>
            </a:r>
            <a:r>
              <a:rPr lang="ko-KR" altLang="en-US" dirty="0"/>
              <a:t> </a:t>
            </a:r>
            <a:r>
              <a:rPr lang="en-US" altLang="ko-KR" dirty="0"/>
              <a:t>2) </a:t>
            </a:r>
            <a:r>
              <a:rPr lang="ko-KR" altLang="en-US" dirty="0"/>
              <a:t>취급하면</a:t>
            </a:r>
            <a:r>
              <a:rPr lang="en-US" altLang="ko-KR" dirty="0"/>
              <a:t>, k(</a:t>
            </a:r>
            <a:r>
              <a:rPr lang="ko-KR" altLang="en-US" dirty="0" err="1"/>
              <a:t>시간복잡도</a:t>
            </a:r>
            <a:r>
              <a:rPr lang="en-US" altLang="ko-KR" dirty="0"/>
              <a:t>)=log n </a:t>
            </a:r>
            <a:r>
              <a:rPr lang="ko-KR" altLang="en-US" dirty="0"/>
              <a:t>이라는 것을 확실히 알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 err="1"/>
              <a:t>밑수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는 </a:t>
            </a:r>
            <a:r>
              <a:rPr lang="ko-KR" altLang="en-US" dirty="0" err="1"/>
              <a:t>숨김처리됨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직접 손으로 풀이해보면</a:t>
            </a:r>
            <a:r>
              <a:rPr lang="en-US" altLang="ko-KR" dirty="0"/>
              <a:t>, </a:t>
            </a:r>
            <a:r>
              <a:rPr lang="ko-KR" altLang="en-US" dirty="0"/>
              <a:t>이해가 더 잘 될 것이다</a:t>
            </a:r>
            <a:r>
              <a:rPr lang="en-US" altLang="ko-KR" dirty="0"/>
              <a:t>. </a:t>
            </a:r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84568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60D11-7DFD-3ED8-B9F1-99F1DC45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09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하노이 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46EAE-2203-2233-E62D-1ACC62E4B4C3}"/>
              </a:ext>
            </a:extLst>
          </p:cNvPr>
          <p:cNvSpPr txBox="1"/>
          <p:nvPr/>
        </p:nvSpPr>
        <p:spPr>
          <a:xfrm>
            <a:off x="258618" y="1237672"/>
            <a:ext cx="1152698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하노이의 탑 문제 풀이 조건</a:t>
            </a:r>
            <a:endParaRPr lang="en-US" altLang="ko-KR" dirty="0"/>
          </a:p>
          <a:p>
            <a:r>
              <a:rPr lang="en-US" altLang="ko-KR" dirty="0"/>
              <a:t>1)</a:t>
            </a:r>
            <a:r>
              <a:rPr lang="ko-KR" altLang="en-US" dirty="0"/>
              <a:t>큰 돌이 작은 돌 위에 있으면 안됨</a:t>
            </a:r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가장 적은 움직임으로 목표를 이룰 것</a:t>
            </a:r>
            <a:endParaRPr lang="en-US" altLang="ko-KR" dirty="0"/>
          </a:p>
          <a:p>
            <a:r>
              <a:rPr lang="en-US" altLang="ko-KR" dirty="0"/>
              <a:t>3)</a:t>
            </a:r>
            <a:r>
              <a:rPr lang="ko-KR" altLang="en-US" dirty="0"/>
              <a:t>나머지 조건은 수업 자료 참고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중요 팁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*</a:t>
            </a:r>
            <a:r>
              <a:rPr lang="en-US" altLang="ko-KR" dirty="0" err="1"/>
              <a:t>A,B,C</a:t>
            </a:r>
            <a:r>
              <a:rPr lang="ko-KR" altLang="en-US" dirty="0"/>
              <a:t>라는 이름을 가진 세 막대가 있을 텐데</a:t>
            </a:r>
            <a:r>
              <a:rPr lang="en-US" altLang="ko-KR" dirty="0"/>
              <a:t>, </a:t>
            </a:r>
            <a:r>
              <a:rPr lang="ko-KR" altLang="en-US" dirty="0"/>
              <a:t>이 이름은 일단 잊어두고</a:t>
            </a:r>
            <a:r>
              <a:rPr lang="en-US" altLang="ko-KR" dirty="0"/>
              <a:t>, </a:t>
            </a:r>
            <a:r>
              <a:rPr lang="ko-KR" altLang="en-US" dirty="0"/>
              <a:t>출발</a:t>
            </a:r>
            <a:r>
              <a:rPr lang="en-US" altLang="ko-KR" dirty="0"/>
              <a:t> </a:t>
            </a:r>
            <a:r>
              <a:rPr lang="ko-KR" altLang="en-US" dirty="0"/>
              <a:t>막대</a:t>
            </a:r>
            <a:r>
              <a:rPr lang="en-US" altLang="ko-KR" dirty="0"/>
              <a:t>, </a:t>
            </a:r>
            <a:r>
              <a:rPr lang="ko-KR" altLang="en-US" dirty="0"/>
              <a:t>도착 막대</a:t>
            </a:r>
            <a:r>
              <a:rPr lang="en-US" altLang="ko-KR" dirty="0"/>
              <a:t>, </a:t>
            </a:r>
            <a:r>
              <a:rPr lang="ko-KR" altLang="en-US" dirty="0"/>
              <a:t>못 끼는 막대가 있다고 이해하자</a:t>
            </a:r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하노이 탑 문제를 푸는 세세한 원리를 따지는 것은 좋지 않고</a:t>
            </a:r>
            <a:r>
              <a:rPr lang="en-US" altLang="ko-KR" dirty="0"/>
              <a:t>, </a:t>
            </a:r>
            <a:r>
              <a:rPr lang="ko-KR" altLang="en-US" dirty="0"/>
              <a:t>대신 이미 정해진 큰 틀의 공식을 외우면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공식</a:t>
            </a:r>
            <a:r>
              <a:rPr lang="en-US" altLang="ko-KR" dirty="0"/>
              <a:t>: A,</a:t>
            </a:r>
            <a:r>
              <a:rPr lang="ko-KR" altLang="en-US" dirty="0"/>
              <a:t> </a:t>
            </a:r>
            <a:r>
              <a:rPr lang="en-US" altLang="ko-KR" dirty="0"/>
              <a:t>B,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 세 막대가 있고</a:t>
            </a:r>
            <a:r>
              <a:rPr lang="en-US" altLang="ko-KR" dirty="0"/>
              <a:t>, A</a:t>
            </a:r>
            <a:r>
              <a:rPr lang="ko-KR" altLang="en-US" dirty="0"/>
              <a:t>에 </a:t>
            </a:r>
            <a:r>
              <a:rPr lang="en-US" altLang="ko-KR" dirty="0"/>
              <a:t>n</a:t>
            </a:r>
            <a:r>
              <a:rPr lang="ko-KR" altLang="en-US" dirty="0"/>
              <a:t>개의 돌이 </a:t>
            </a:r>
            <a:r>
              <a:rPr lang="ko-KR" altLang="en-US" dirty="0" err="1"/>
              <a:t>쌓여있고</a:t>
            </a:r>
            <a:r>
              <a:rPr lang="en-US" altLang="ko-KR" dirty="0"/>
              <a:t>, A</a:t>
            </a:r>
            <a:r>
              <a:rPr lang="ko-KR" altLang="en-US" dirty="0"/>
              <a:t>에서 </a:t>
            </a:r>
            <a:r>
              <a:rPr lang="en-US" altLang="ko-KR" dirty="0"/>
              <a:t>C</a:t>
            </a:r>
            <a:r>
              <a:rPr lang="ko-KR" altLang="en-US" dirty="0"/>
              <a:t>로 모든 돌을 옮기라고 한다면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</a:t>
            </a:r>
            <a:r>
              <a:rPr lang="en-US" altLang="ko-KR" b="1" dirty="0"/>
              <a:t>A-&gt;B n-1</a:t>
            </a:r>
            <a:r>
              <a:rPr lang="ko-KR" altLang="en-US" b="1" dirty="0"/>
              <a:t>개의 돌을 옮기고</a:t>
            </a:r>
            <a:r>
              <a:rPr lang="en-US" altLang="ko-KR" b="1" dirty="0"/>
              <a:t>, A-&gt;C</a:t>
            </a:r>
            <a:r>
              <a:rPr lang="ko-KR" altLang="en-US" b="1" dirty="0"/>
              <a:t>로 </a:t>
            </a:r>
            <a:r>
              <a:rPr lang="en-US" altLang="ko-KR" b="1" dirty="0"/>
              <a:t>A</a:t>
            </a:r>
            <a:r>
              <a:rPr lang="ko-KR" altLang="en-US" b="1" dirty="0"/>
              <a:t>에 남은 하나의 돌을 옮기고</a:t>
            </a:r>
            <a:r>
              <a:rPr lang="en-US" altLang="ko-KR" b="1" dirty="0"/>
              <a:t>, B-&gt;C</a:t>
            </a:r>
            <a:r>
              <a:rPr lang="ko-KR" altLang="en-US" b="1" dirty="0"/>
              <a:t>로 </a:t>
            </a:r>
            <a:r>
              <a:rPr lang="en-US" altLang="ko-KR" b="1" dirty="0"/>
              <a:t>n-1</a:t>
            </a:r>
            <a:r>
              <a:rPr lang="ko-KR" altLang="en-US" b="1" dirty="0"/>
              <a:t>개의 돌을 모두 옮기기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/>
              <a:t>위의 공식을 외웠다면</a:t>
            </a:r>
            <a:r>
              <a:rPr lang="en-US" altLang="ko-KR" dirty="0"/>
              <a:t>, </a:t>
            </a:r>
            <a:r>
              <a:rPr lang="ko-KR" altLang="en-US" dirty="0"/>
              <a:t>이제 </a:t>
            </a:r>
            <a:r>
              <a:rPr lang="en-US" altLang="ko-KR" dirty="0" err="1"/>
              <a:t>A,B,C</a:t>
            </a:r>
            <a:r>
              <a:rPr lang="ko-KR" altLang="en-US" dirty="0"/>
              <a:t>라는 이름을 잊고</a:t>
            </a:r>
            <a:r>
              <a:rPr lang="en-US" altLang="ko-KR" dirty="0"/>
              <a:t>, </a:t>
            </a:r>
            <a:r>
              <a:rPr lang="ko-KR" altLang="en-US" dirty="0"/>
              <a:t>그저 세 막대가 있다고 하자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n</a:t>
            </a:r>
            <a:r>
              <a:rPr lang="ko-KR" altLang="en-US" dirty="0"/>
              <a:t>개를 한 곳에서 한 곳으로 전부 옮기기 위해서</a:t>
            </a:r>
            <a:r>
              <a:rPr lang="en-US" altLang="ko-KR" dirty="0"/>
              <a:t>, n-1</a:t>
            </a:r>
            <a:r>
              <a:rPr lang="ko-KR" altLang="en-US" dirty="0"/>
              <a:t>을 한 곳에서 다른 곳으로 옮긴다고 했는데</a:t>
            </a:r>
            <a:r>
              <a:rPr lang="en-US" altLang="ko-KR" dirty="0"/>
              <a:t>, n-1</a:t>
            </a:r>
            <a:r>
              <a:rPr lang="ko-KR" altLang="en-US" dirty="0"/>
              <a:t>을 옮기는 것이 마치 </a:t>
            </a:r>
            <a:r>
              <a:rPr lang="en-US" altLang="ko-KR" dirty="0"/>
              <a:t>n</a:t>
            </a:r>
            <a:r>
              <a:rPr lang="ko-KR" altLang="en-US" dirty="0"/>
              <a:t>개를 한곳에서 한곳으로 전부 옮기는 거하고 다를 바가 없지 않을까</a:t>
            </a:r>
            <a:r>
              <a:rPr lang="en-US" altLang="ko-KR" dirty="0"/>
              <a:t>?[n</a:t>
            </a:r>
            <a:r>
              <a:rPr lang="ko-KR" altLang="en-US" dirty="0"/>
              <a:t>개나 </a:t>
            </a:r>
            <a:r>
              <a:rPr lang="en-US" altLang="ko-KR" dirty="0"/>
              <a:t>n-1</a:t>
            </a:r>
            <a:r>
              <a:rPr lang="ko-KR" altLang="en-US" dirty="0"/>
              <a:t>개나</a:t>
            </a:r>
            <a:r>
              <a:rPr lang="en-US" altLang="ko-KR" dirty="0"/>
              <a:t>…. </a:t>
            </a:r>
            <a:r>
              <a:rPr lang="ko-KR" altLang="en-US" dirty="0"/>
              <a:t>관점을 바꾸면 같다는 의미다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그렇다면</a:t>
            </a:r>
            <a:r>
              <a:rPr lang="en-US" altLang="ko-KR" dirty="0"/>
              <a:t>, n-1</a:t>
            </a:r>
            <a:r>
              <a:rPr lang="ko-KR" altLang="en-US" dirty="0"/>
              <a:t>개를 옮기기 위해서 </a:t>
            </a:r>
            <a:r>
              <a:rPr lang="en-US" altLang="ko-KR" dirty="0"/>
              <a:t>n-2</a:t>
            </a:r>
            <a:r>
              <a:rPr lang="ko-KR" altLang="en-US" dirty="0"/>
              <a:t>개를 옮겨야 할 거고</a:t>
            </a:r>
            <a:r>
              <a:rPr lang="en-US" altLang="ko-KR" dirty="0"/>
              <a:t>……. </a:t>
            </a:r>
            <a:r>
              <a:rPr lang="ko-KR" altLang="en-US" dirty="0"/>
              <a:t>이런 식으로 반복이 </a:t>
            </a:r>
            <a:r>
              <a:rPr lang="ko-KR" altLang="en-US" dirty="0" err="1"/>
              <a:t>되야될</a:t>
            </a:r>
            <a:r>
              <a:rPr lang="ko-KR" altLang="en-US" dirty="0"/>
              <a:t>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다음으로</a:t>
            </a:r>
            <a:r>
              <a:rPr lang="en-US" altLang="ko-KR" dirty="0"/>
              <a:t>, </a:t>
            </a:r>
            <a:r>
              <a:rPr lang="ko-KR" altLang="en-US" dirty="0"/>
              <a:t>출발 막대와 도착 막대를 생각해보자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127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FF3F0-6C5A-BF89-1806-F9F24335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추상화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5D4BE3-CAF3-7255-E8A8-EE9030CCD87E}"/>
              </a:ext>
            </a:extLst>
          </p:cNvPr>
          <p:cNvSpPr txBox="1"/>
          <p:nvPr/>
        </p:nvSpPr>
        <p:spPr>
          <a:xfrm>
            <a:off x="409575" y="1690688"/>
            <a:ext cx="11431443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추상화</a:t>
            </a:r>
            <a:r>
              <a:rPr lang="en-US" altLang="ko-KR" dirty="0"/>
              <a:t>: </a:t>
            </a:r>
            <a:r>
              <a:rPr lang="ko-KR" altLang="en-US" dirty="0"/>
              <a:t>프로그래머가 자동차 객체를 만들고 싶음</a:t>
            </a:r>
            <a:r>
              <a:rPr lang="en-US" altLang="ko-KR" dirty="0"/>
              <a:t>(</a:t>
            </a:r>
            <a:r>
              <a:rPr lang="ko-KR" altLang="en-US" dirty="0"/>
              <a:t>정의하고 싶음</a:t>
            </a:r>
            <a:r>
              <a:rPr lang="en-US" altLang="ko-KR" dirty="0"/>
              <a:t>)-&gt;</a:t>
            </a:r>
            <a:r>
              <a:rPr lang="ko-KR" altLang="en-US" dirty="0"/>
              <a:t>모든 자동차에는 공통적으로 타이어</a:t>
            </a:r>
            <a:r>
              <a:rPr lang="en-US" altLang="ko-KR" dirty="0"/>
              <a:t>, </a:t>
            </a:r>
            <a:r>
              <a:rPr lang="ko-KR" altLang="en-US" dirty="0"/>
              <a:t>엔진</a:t>
            </a:r>
            <a:r>
              <a:rPr lang="en-US" altLang="ko-KR" dirty="0"/>
              <a:t>, </a:t>
            </a:r>
            <a:r>
              <a:rPr lang="ko-KR" altLang="en-US" dirty="0"/>
              <a:t>바퀴 이런 게 있으니 자동차 객체의 자동차 부품은 이런 것들이라고 정하자</a:t>
            </a:r>
            <a:r>
              <a:rPr lang="en-US" altLang="ko-KR" dirty="0"/>
              <a:t>! </a:t>
            </a:r>
            <a:r>
              <a:rPr lang="ko-KR" altLang="en-US" dirty="0" err="1"/>
              <a:t>람보르기니에만</a:t>
            </a:r>
            <a:r>
              <a:rPr lang="ko-KR" altLang="en-US" dirty="0"/>
              <a:t> 있는 로켓 엔진은 추상화 작업 때 고려하지 않는다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 *</a:t>
            </a:r>
            <a:r>
              <a:rPr lang="ko-KR" altLang="en-US" dirty="0"/>
              <a:t>어떤 물체를 추상화 한다</a:t>
            </a:r>
            <a:r>
              <a:rPr lang="en-US" altLang="ko-KR" dirty="0"/>
              <a:t> = </a:t>
            </a:r>
            <a:r>
              <a:rPr lang="ko-KR" altLang="en-US" dirty="0"/>
              <a:t>그 물체를</a:t>
            </a:r>
            <a:r>
              <a:rPr lang="en-US" altLang="ko-KR" dirty="0"/>
              <a:t> </a:t>
            </a:r>
            <a:r>
              <a:rPr lang="ko-KR" altLang="en-US" dirty="0"/>
              <a:t>그 물체가 보편적으로 가지고 있는 기능으로 </a:t>
            </a:r>
            <a:r>
              <a:rPr lang="ko-KR" altLang="en-US" dirty="0" err="1"/>
              <a:t>정의내린다</a:t>
            </a:r>
            <a:r>
              <a:rPr lang="en-US" altLang="ko-KR" dirty="0"/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*</a:t>
            </a:r>
            <a:r>
              <a:rPr lang="ko-KR" altLang="en-US" dirty="0"/>
              <a:t>없는 것을 추상화 할 수 있고</a:t>
            </a:r>
            <a:r>
              <a:rPr lang="en-US" altLang="ko-KR" dirty="0"/>
              <a:t>, </a:t>
            </a:r>
            <a:r>
              <a:rPr lang="ko-KR" altLang="en-US" dirty="0"/>
              <a:t>이미 있는 것도 추상화 가능하다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추상 장치</a:t>
            </a:r>
            <a:r>
              <a:rPr lang="en-US" altLang="ko-KR" dirty="0"/>
              <a:t>= </a:t>
            </a:r>
            <a:r>
              <a:rPr lang="ko-KR" altLang="en-US" dirty="0" err="1"/>
              <a:t>추상화하여</a:t>
            </a:r>
            <a:r>
              <a:rPr lang="ko-KR" altLang="en-US" dirty="0"/>
              <a:t> 생각해낸 물체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195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1F1EC-D237-DE43-0FA8-B1513275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하노이 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3AAB98-396E-FB05-6BAF-90300C941B97}"/>
              </a:ext>
            </a:extLst>
          </p:cNvPr>
          <p:cNvSpPr txBox="1"/>
          <p:nvPr/>
        </p:nvSpPr>
        <p:spPr>
          <a:xfrm>
            <a:off x="387927" y="1325563"/>
            <a:ext cx="118040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출발 막대와 도착 막대의 이름은 중요하지 않다</a:t>
            </a:r>
            <a:r>
              <a:rPr lang="en-US" altLang="ko-KR" dirty="0"/>
              <a:t>. </a:t>
            </a:r>
            <a:r>
              <a:rPr lang="ko-KR" altLang="en-US" dirty="0"/>
              <a:t>중요한 것은</a:t>
            </a:r>
            <a:r>
              <a:rPr lang="en-US" altLang="ko-KR" dirty="0"/>
              <a:t>, </a:t>
            </a:r>
            <a:r>
              <a:rPr lang="ko-KR" altLang="en-US" dirty="0"/>
              <a:t>출발 막대와 도착 막대가 있다는 것과</a:t>
            </a:r>
            <a:r>
              <a:rPr lang="en-US" altLang="ko-KR" dirty="0"/>
              <a:t>, </a:t>
            </a:r>
            <a:r>
              <a:rPr lang="ko-KR" altLang="en-US" dirty="0"/>
              <a:t>중간에 끼는 막대가 있다는 것이다</a:t>
            </a:r>
            <a:r>
              <a:rPr lang="en-US" altLang="ko-KR" dirty="0"/>
              <a:t>. </a:t>
            </a:r>
            <a:r>
              <a:rPr lang="ko-KR" altLang="en-US" dirty="0"/>
              <a:t>또한 주어진 돌을 옮겨야 될 때의 출발 막대와 도착 막대의 위치와 원래 옮겨야 되는 돌보다 한 개 적은 돌을 옮길 때의 출발 막대와 도착 막대의 위치의 관계가 중요하다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n</a:t>
            </a:r>
            <a:r>
              <a:rPr lang="ko-KR" altLang="en-US" dirty="0"/>
              <a:t>개를 </a:t>
            </a:r>
            <a:r>
              <a:rPr lang="en-US" altLang="ko-KR" b="1" dirty="0"/>
              <a:t>A</a:t>
            </a:r>
            <a:r>
              <a:rPr lang="en-US" altLang="ko-KR" dirty="0"/>
              <a:t>-&gt;C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그에 따라 </a:t>
            </a:r>
            <a:r>
              <a:rPr lang="en-US" altLang="ko-KR" dirty="0"/>
              <a:t>n-1</a:t>
            </a:r>
            <a:r>
              <a:rPr lang="ko-KR" altLang="en-US" dirty="0"/>
              <a:t>을 </a:t>
            </a:r>
            <a:r>
              <a:rPr lang="en-US" altLang="ko-KR" b="1" dirty="0"/>
              <a:t>A</a:t>
            </a:r>
            <a:r>
              <a:rPr lang="en-US" altLang="ko-KR" dirty="0"/>
              <a:t>-&gt;B</a:t>
            </a:r>
            <a:r>
              <a:rPr lang="ko-KR" altLang="en-US" dirty="0"/>
              <a:t>를 하는 것에 집중한다면</a:t>
            </a:r>
            <a:r>
              <a:rPr lang="en-US" altLang="ko-KR" dirty="0"/>
              <a:t>, B</a:t>
            </a:r>
            <a:r>
              <a:rPr lang="ko-KR" altLang="en-US" dirty="0"/>
              <a:t>와 </a:t>
            </a:r>
            <a:r>
              <a:rPr lang="en-US" altLang="ko-KR" dirty="0"/>
              <a:t>C</a:t>
            </a:r>
            <a:r>
              <a:rPr lang="ko-KR" altLang="en-US" dirty="0"/>
              <a:t>는 </a:t>
            </a:r>
            <a:r>
              <a:rPr lang="ko-KR" altLang="en-US" dirty="0" err="1"/>
              <a:t>본질상</a:t>
            </a:r>
            <a:r>
              <a:rPr lang="ko-KR" altLang="en-US" dirty="0"/>
              <a:t> 같고 위치만 바뀐다는 것을 알게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이런 조건들을 다 따지면</a:t>
            </a:r>
            <a:r>
              <a:rPr lang="en-US" altLang="ko-KR" dirty="0"/>
              <a:t>, </a:t>
            </a:r>
            <a:r>
              <a:rPr lang="ko-KR" altLang="en-US" dirty="0"/>
              <a:t>재귀함수를 쓰는 이유와</a:t>
            </a:r>
            <a:r>
              <a:rPr lang="en-US" altLang="ko-KR" dirty="0"/>
              <a:t>, </a:t>
            </a:r>
            <a:r>
              <a:rPr lang="ko-KR" altLang="en-US" dirty="0"/>
              <a:t>하노이 탑 알고리즘을 이해하게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주의점 </a:t>
            </a:r>
            <a:r>
              <a:rPr lang="en-US" altLang="ko-KR" dirty="0"/>
              <a:t>: n=1</a:t>
            </a:r>
            <a:r>
              <a:rPr lang="ko-KR" altLang="en-US" dirty="0"/>
              <a:t>이 되었다고 해서 거기서 바로 끝이 아니고</a:t>
            </a:r>
            <a:r>
              <a:rPr lang="en-US" altLang="ko-KR" dirty="0"/>
              <a:t>, </a:t>
            </a:r>
            <a:r>
              <a:rPr lang="ko-KR" altLang="en-US" dirty="0"/>
              <a:t>이 때도 결국 </a:t>
            </a:r>
            <a:r>
              <a:rPr lang="en-US" altLang="ko-KR" dirty="0"/>
              <a:t>n=2</a:t>
            </a:r>
            <a:r>
              <a:rPr lang="ko-KR" altLang="en-US" dirty="0"/>
              <a:t>일 때의 과정을 나타낸 거라</a:t>
            </a:r>
            <a:r>
              <a:rPr lang="en-US" altLang="ko-KR" dirty="0"/>
              <a:t>,         n=1 -&gt; n=[2]-&gt; n=1 (</a:t>
            </a:r>
            <a:r>
              <a:rPr lang="ko-KR" altLang="en-US" dirty="0"/>
              <a:t>무슨 소린지 알고 싶으면 직접 </a:t>
            </a:r>
            <a:r>
              <a:rPr lang="en-US" altLang="ko-KR" dirty="0"/>
              <a:t>2</a:t>
            </a:r>
            <a:r>
              <a:rPr lang="ko-KR" altLang="en-US" dirty="0"/>
              <a:t>개의 돌로 하노이 탑을 해보아라</a:t>
            </a:r>
            <a:r>
              <a:rPr lang="en-US" altLang="ko-KR" dirty="0"/>
              <a:t>)</a:t>
            </a:r>
            <a:r>
              <a:rPr lang="ko-KR" altLang="en-US" dirty="0"/>
              <a:t>을 다 </a:t>
            </a:r>
            <a:r>
              <a:rPr lang="ko-KR" altLang="en-US" dirty="0" err="1"/>
              <a:t>해야된다</a:t>
            </a:r>
            <a:r>
              <a:rPr lang="en-US" altLang="ko-KR" dirty="0"/>
              <a:t>. </a:t>
            </a:r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예를 들어 </a:t>
            </a:r>
            <a:r>
              <a:rPr lang="en-US" altLang="ko-KR" dirty="0"/>
              <a:t>n=3</a:t>
            </a:r>
            <a:r>
              <a:rPr lang="ko-KR" altLang="en-US" dirty="0"/>
              <a:t>일 때 </a:t>
            </a:r>
            <a:r>
              <a:rPr lang="en-US" altLang="ko-KR" dirty="0"/>
              <a:t>A-&gt;B, A-&gt;C, B-&gt;C</a:t>
            </a:r>
            <a:r>
              <a:rPr lang="ko-KR" altLang="en-US" dirty="0"/>
              <a:t>를 할 때</a:t>
            </a:r>
            <a:r>
              <a:rPr lang="en-US" altLang="ko-KR" dirty="0"/>
              <a:t>, B-&gt;C</a:t>
            </a:r>
            <a:r>
              <a:rPr lang="ko-KR" altLang="en-US" dirty="0"/>
              <a:t>도 재귀적으로 </a:t>
            </a:r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로 </a:t>
            </a:r>
            <a:r>
              <a:rPr lang="ko-KR" altLang="en-US" dirty="0" err="1"/>
              <a:t>줄어들때까지</a:t>
            </a:r>
            <a:r>
              <a:rPr lang="ko-KR" altLang="en-US" dirty="0"/>
              <a:t> 계산해야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아무래도 이 문제는 </a:t>
            </a:r>
            <a:r>
              <a:rPr lang="en-US" altLang="ko-KR" dirty="0"/>
              <a:t>‘</a:t>
            </a:r>
            <a:r>
              <a:rPr lang="ko-KR" altLang="en-US" dirty="0"/>
              <a:t>재귀</a:t>
            </a:r>
            <a:r>
              <a:rPr lang="en-US" altLang="ko-KR" dirty="0"/>
              <a:t>‘</a:t>
            </a:r>
            <a:r>
              <a:rPr lang="ko-KR" altLang="en-US" dirty="0"/>
              <a:t>와 </a:t>
            </a:r>
            <a:r>
              <a:rPr lang="en-US" altLang="ko-KR" dirty="0"/>
              <a:t>‘3 </a:t>
            </a:r>
            <a:r>
              <a:rPr lang="ko-KR" altLang="en-US" dirty="0"/>
              <a:t>단계</a:t>
            </a:r>
            <a:r>
              <a:rPr lang="en-US" altLang="ko-KR" dirty="0"/>
              <a:t>’</a:t>
            </a:r>
            <a:r>
              <a:rPr lang="ko-KR" altLang="en-US" dirty="0"/>
              <a:t>의 큰 틀로 이해를 해야지 도대체 왜 이러는지 안 따지는 게 좋을 것 같다</a:t>
            </a:r>
            <a:r>
              <a:rPr lang="en-US" altLang="ko-KR" dirty="0"/>
              <a:t>….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도데체</a:t>
            </a:r>
            <a:r>
              <a:rPr lang="ko-KR" altLang="en-US" dirty="0"/>
              <a:t> 이거 </a:t>
            </a:r>
            <a:r>
              <a:rPr lang="en-US" altLang="ko-KR" dirty="0"/>
              <a:t>C</a:t>
            </a:r>
            <a:r>
              <a:rPr lang="ko-KR" altLang="en-US" dirty="0"/>
              <a:t>코드로 어떻게 짠 거임</a:t>
            </a:r>
            <a:r>
              <a:rPr lang="en-US" altLang="ko-KR" dirty="0"/>
              <a:t>?&gt;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976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56531-CCAC-245F-AD54-3D72F8E0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6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연산자</a:t>
            </a:r>
            <a:r>
              <a:rPr lang="en-US" altLang="ko-KR" dirty="0"/>
              <a:t>[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참조</a:t>
            </a:r>
            <a:r>
              <a:rPr lang="en-US" altLang="ko-KR" dirty="0"/>
              <a:t>, </a:t>
            </a:r>
            <a:r>
              <a:rPr lang="ko-KR" altLang="en-US" dirty="0" err="1"/>
              <a:t>역참조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14BC4-9811-D20F-BE28-A07718C8C2A9}"/>
              </a:ext>
            </a:extLst>
          </p:cNvPr>
          <p:cNvSpPr txBox="1"/>
          <p:nvPr/>
        </p:nvSpPr>
        <p:spPr>
          <a:xfrm>
            <a:off x="397163" y="1256145"/>
            <a:ext cx="1151774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여기서 참조는</a:t>
            </a:r>
            <a:r>
              <a:rPr lang="en-US" altLang="ko-KR" dirty="0"/>
              <a:t>, </a:t>
            </a:r>
            <a:r>
              <a:rPr lang="ko-KR" altLang="en-US" dirty="0"/>
              <a:t>어떤 것을 의미하는 다른 이름이라 이해하자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*</a:t>
            </a:r>
            <a:r>
              <a:rPr lang="ko-KR" altLang="en-US" dirty="0"/>
              <a:t>같은 연산자가 다른 용도로 쓰이는 경우가 있으니</a:t>
            </a:r>
            <a:r>
              <a:rPr lang="en-US" altLang="ko-KR" dirty="0"/>
              <a:t>, </a:t>
            </a:r>
            <a:r>
              <a:rPr lang="ko-KR" altLang="en-US" dirty="0"/>
              <a:t>차례차례 이해해보자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1)</a:t>
            </a:r>
            <a:r>
              <a:rPr lang="ko-KR" altLang="en-US" dirty="0"/>
              <a:t>참조 연산자</a:t>
            </a:r>
            <a:r>
              <a:rPr lang="en-US" altLang="ko-KR" dirty="0"/>
              <a:t>[C++ </a:t>
            </a:r>
            <a:r>
              <a:rPr lang="ko-KR" altLang="en-US" dirty="0"/>
              <a:t>해당</a:t>
            </a:r>
            <a:r>
              <a:rPr lang="en-US" altLang="ko-KR" dirty="0"/>
              <a:t>]: &amp; 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int b=0; int &amp;a=b; [a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변수를 의미하는 또 다른 변수다</a:t>
            </a:r>
            <a:r>
              <a:rPr lang="en-US" altLang="ko-KR" dirty="0"/>
              <a:t>.]</a:t>
            </a:r>
          </a:p>
          <a:p>
            <a:r>
              <a:rPr lang="en-US" altLang="ko-KR" dirty="0"/>
              <a:t>  (!) </a:t>
            </a:r>
            <a:r>
              <a:rPr lang="ko-KR" altLang="en-US" dirty="0"/>
              <a:t>이런 직접 참조의 경우는</a:t>
            </a:r>
            <a:r>
              <a:rPr lang="en-US" altLang="ko-KR" dirty="0"/>
              <a:t>, C++</a:t>
            </a:r>
            <a:r>
              <a:rPr lang="ko-KR" altLang="en-US" dirty="0"/>
              <a:t>에만 해당되고</a:t>
            </a:r>
            <a:r>
              <a:rPr lang="en-US" altLang="ko-KR" dirty="0"/>
              <a:t>, C</a:t>
            </a:r>
            <a:r>
              <a:rPr lang="ko-KR" altLang="en-US" dirty="0"/>
              <a:t>에서는 쓸 수가 없다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주소 연산자</a:t>
            </a:r>
            <a:r>
              <a:rPr lang="en-US" altLang="ko-KR" dirty="0"/>
              <a:t>: &amp;</a:t>
            </a:r>
          </a:p>
          <a:p>
            <a:r>
              <a:rPr lang="en-US" altLang="ko-KR" dirty="0"/>
              <a:t>   - </a:t>
            </a:r>
            <a:r>
              <a:rPr lang="ko-KR" altLang="en-US" dirty="0"/>
              <a:t>어떤 변수의 주소 값을 </a:t>
            </a:r>
            <a:r>
              <a:rPr lang="ko-KR" altLang="en-US" dirty="0" err="1"/>
              <a:t>드러내주는</a:t>
            </a:r>
            <a:r>
              <a:rPr lang="ko-KR" altLang="en-US" dirty="0"/>
              <a:t> 연산자</a:t>
            </a:r>
            <a:r>
              <a:rPr lang="en-US" altLang="ko-KR" dirty="0"/>
              <a:t>. </a:t>
            </a:r>
            <a:r>
              <a:rPr lang="ko-KR" altLang="en-US" dirty="0"/>
              <a:t>모든 변수의 값은 반드시 메모리의 어떤 부분에 저장되어 있고</a:t>
            </a:r>
            <a:r>
              <a:rPr lang="en-US" altLang="ko-KR" dirty="0"/>
              <a:t>, </a:t>
            </a:r>
            <a:r>
              <a:rPr lang="ko-KR" altLang="en-US" dirty="0"/>
              <a:t>모든 메모리의 부분은 주소가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예</a:t>
            </a:r>
            <a:r>
              <a:rPr lang="en-US" altLang="ko-KR" dirty="0"/>
              <a:t>) int b=&amp;a; </a:t>
            </a:r>
            <a:r>
              <a:rPr lang="ko-KR" altLang="en-US" dirty="0"/>
              <a:t>변수 </a:t>
            </a:r>
            <a:r>
              <a:rPr lang="en-US" altLang="ko-KR" dirty="0"/>
              <a:t>b</a:t>
            </a:r>
            <a:r>
              <a:rPr lang="ko-KR" altLang="en-US" dirty="0"/>
              <a:t>에 </a:t>
            </a:r>
            <a:r>
              <a:rPr lang="en-US" altLang="ko-KR" dirty="0"/>
              <a:t>‘</a:t>
            </a:r>
            <a:r>
              <a:rPr lang="ko-KR" altLang="en-US" dirty="0"/>
              <a:t>변수 </a:t>
            </a:r>
            <a:r>
              <a:rPr lang="en-US" altLang="ko-KR" dirty="0"/>
              <a:t>a</a:t>
            </a:r>
            <a:r>
              <a:rPr lang="ko-KR" altLang="en-US" dirty="0"/>
              <a:t>의 값</a:t>
            </a:r>
            <a:r>
              <a:rPr lang="en-US" altLang="ko-KR" dirty="0"/>
              <a:t>’</a:t>
            </a:r>
            <a:r>
              <a:rPr lang="ko-KR" altLang="en-US" dirty="0"/>
              <a:t>이 들어있는 주소를 값으로 저장한다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3)</a:t>
            </a:r>
            <a:r>
              <a:rPr lang="ko-KR" altLang="en-US" dirty="0"/>
              <a:t>포인터 연산자</a:t>
            </a:r>
            <a:r>
              <a:rPr lang="en-US" altLang="ko-KR" dirty="0"/>
              <a:t>[</a:t>
            </a:r>
            <a:r>
              <a:rPr lang="ko-KR" altLang="en-US" dirty="0"/>
              <a:t>참조 연산자</a:t>
            </a:r>
            <a:r>
              <a:rPr lang="en-US" altLang="ko-KR" dirty="0"/>
              <a:t>]: *</a:t>
            </a:r>
          </a:p>
          <a:p>
            <a:r>
              <a:rPr lang="en-US" altLang="ko-KR" dirty="0"/>
              <a:t> -</a:t>
            </a:r>
            <a:r>
              <a:rPr lang="ko-KR" altLang="en-US" dirty="0"/>
              <a:t>주소를 저장하는 형식으로 변수를 선언하는 용도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예</a:t>
            </a:r>
            <a:r>
              <a:rPr lang="en-US" altLang="ko-KR" dirty="0"/>
              <a:t>) int* pointer = &amp;a;  int</a:t>
            </a:r>
            <a:r>
              <a:rPr lang="ko-KR" altLang="en-US" dirty="0"/>
              <a:t>형 변수 </a:t>
            </a:r>
            <a:r>
              <a:rPr lang="en-US" altLang="ko-KR" dirty="0"/>
              <a:t>pointe</a:t>
            </a:r>
            <a:r>
              <a:rPr lang="ko-KR" altLang="en-US" dirty="0"/>
              <a:t>를 </a:t>
            </a:r>
            <a:r>
              <a:rPr lang="en-US" altLang="ko-KR" dirty="0"/>
              <a:t>*</a:t>
            </a:r>
            <a:r>
              <a:rPr lang="ko-KR" altLang="en-US" dirty="0"/>
              <a:t>를 통해 주소 저장 형식인</a:t>
            </a:r>
            <a:r>
              <a:rPr lang="en-US" altLang="ko-KR" dirty="0"/>
              <a:t>, ‘</a:t>
            </a:r>
            <a:r>
              <a:rPr lang="ko-KR" altLang="en-US" dirty="0"/>
              <a:t>포인터</a:t>
            </a:r>
            <a:r>
              <a:rPr lang="en-US" altLang="ko-KR" dirty="0"/>
              <a:t>’</a:t>
            </a:r>
            <a:r>
              <a:rPr lang="ko-KR" altLang="en-US" dirty="0"/>
              <a:t>변수로 선언하고</a:t>
            </a:r>
            <a:r>
              <a:rPr lang="en-US" altLang="ko-KR" dirty="0"/>
              <a:t>, </a:t>
            </a:r>
            <a:r>
              <a:rPr lang="ko-KR" altLang="en-US" dirty="0"/>
              <a:t>그 변수에 </a:t>
            </a:r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ko-KR" altLang="en-US" dirty="0" err="1"/>
              <a:t>주소값</a:t>
            </a:r>
            <a:r>
              <a:rPr lang="en-US" altLang="ko-KR" dirty="0"/>
              <a:t>(&amp;</a:t>
            </a:r>
            <a:r>
              <a:rPr lang="ko-KR" altLang="en-US" dirty="0"/>
              <a:t>을 통해 </a:t>
            </a:r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ko-KR" altLang="en-US" dirty="0" err="1"/>
              <a:t>주소값을</a:t>
            </a:r>
            <a:r>
              <a:rPr lang="ko-KR" altLang="en-US" dirty="0"/>
              <a:t> 드러낸다</a:t>
            </a:r>
            <a:r>
              <a:rPr lang="en-US" altLang="ko-KR" dirty="0"/>
              <a:t>)</a:t>
            </a:r>
            <a:r>
              <a:rPr lang="ko-KR" altLang="en-US" dirty="0"/>
              <a:t>을 저장한다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포인터 변수는</a:t>
            </a:r>
            <a:r>
              <a:rPr lang="en-US" altLang="ko-KR" dirty="0"/>
              <a:t>, a</a:t>
            </a:r>
            <a:r>
              <a:rPr lang="ko-KR" altLang="en-US" dirty="0"/>
              <a:t>의 </a:t>
            </a:r>
            <a:r>
              <a:rPr lang="ko-KR" altLang="en-US" dirty="0" err="1"/>
              <a:t>주소값을</a:t>
            </a:r>
            <a:r>
              <a:rPr lang="ko-KR" altLang="en-US" dirty="0"/>
              <a:t> 참조</a:t>
            </a:r>
            <a:r>
              <a:rPr lang="en-US" altLang="ko-KR" dirty="0"/>
              <a:t>[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주소값을</a:t>
            </a:r>
            <a:r>
              <a:rPr lang="ko-KR" altLang="en-US" dirty="0"/>
              <a:t> 부르는 또 다른 이름이 </a:t>
            </a:r>
            <a:r>
              <a:rPr lang="ko-KR" altLang="en-US" dirty="0" err="1"/>
              <a:t>아까의</a:t>
            </a:r>
            <a:r>
              <a:rPr lang="ko-KR" altLang="en-US" dirty="0"/>
              <a:t> 그 포인터 변수다</a:t>
            </a:r>
            <a:r>
              <a:rPr lang="en-US" altLang="ko-KR" dirty="0"/>
              <a:t>].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이런 형식의 참조를</a:t>
            </a:r>
            <a:r>
              <a:rPr lang="en-US" altLang="ko-KR" dirty="0"/>
              <a:t>, </a:t>
            </a:r>
            <a:r>
              <a:rPr lang="ko-KR" altLang="en-US" b="1" dirty="0"/>
              <a:t>간접 참조</a:t>
            </a:r>
            <a:r>
              <a:rPr lang="ko-KR" altLang="en-US" dirty="0"/>
              <a:t>라고 말한다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970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E0BA1-C010-2C66-825C-7E50D6B7C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연산자</a:t>
            </a:r>
            <a:r>
              <a:rPr lang="en-US" altLang="ko-KR" dirty="0"/>
              <a:t>[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참조</a:t>
            </a:r>
            <a:r>
              <a:rPr lang="en-US" altLang="ko-KR" dirty="0"/>
              <a:t>, </a:t>
            </a:r>
            <a:r>
              <a:rPr lang="ko-KR" altLang="en-US" dirty="0" err="1"/>
              <a:t>역참조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66CC06-2045-A1A9-EB7B-4CA4F50A276E}"/>
              </a:ext>
            </a:extLst>
          </p:cNvPr>
          <p:cNvSpPr txBox="1"/>
          <p:nvPr/>
        </p:nvSpPr>
        <p:spPr>
          <a:xfrm>
            <a:off x="258618" y="1616364"/>
            <a:ext cx="1166552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4) </a:t>
            </a:r>
            <a:r>
              <a:rPr lang="ko-KR" altLang="en-US" dirty="0" err="1"/>
              <a:t>역참조</a:t>
            </a:r>
            <a:r>
              <a:rPr lang="ko-KR" altLang="en-US" dirty="0"/>
              <a:t> 연산자 </a:t>
            </a:r>
            <a:r>
              <a:rPr lang="en-US" altLang="ko-KR" dirty="0"/>
              <a:t>: *</a:t>
            </a:r>
          </a:p>
          <a:p>
            <a:r>
              <a:rPr lang="en-US" altLang="ko-KR" dirty="0"/>
              <a:t>  - </a:t>
            </a:r>
            <a:r>
              <a:rPr lang="ko-KR" altLang="en-US" dirty="0"/>
              <a:t>포인터 변수가 참조하고 있는 </a:t>
            </a:r>
            <a:r>
              <a:rPr lang="ko-KR" altLang="en-US" dirty="0" err="1"/>
              <a:t>주소값의</a:t>
            </a:r>
            <a:r>
              <a:rPr lang="ko-KR" altLang="en-US" dirty="0"/>
              <a:t> 변수에 저장되어 있는 내용물을 드러내는 연산자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예</a:t>
            </a:r>
            <a:r>
              <a:rPr lang="en-US" altLang="ko-KR" dirty="0"/>
              <a:t>) int b=3; int *a= &amp;b;</a:t>
            </a:r>
            <a:r>
              <a:rPr lang="ko-KR" altLang="en-US" dirty="0"/>
              <a:t>라 할 때</a:t>
            </a:r>
            <a:r>
              <a:rPr lang="en-US" altLang="ko-KR" dirty="0"/>
              <a:t>, *a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이고</a:t>
            </a:r>
            <a:r>
              <a:rPr lang="en-US" altLang="ko-KR" dirty="0"/>
              <a:t>, 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의 </a:t>
            </a:r>
            <a:r>
              <a:rPr lang="ko-KR" altLang="en-US" dirty="0" err="1"/>
              <a:t>주소값을</a:t>
            </a:r>
            <a:r>
              <a:rPr lang="ko-KR" altLang="en-US" dirty="0"/>
              <a:t> 나타낸다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(</a:t>
            </a:r>
            <a:r>
              <a:rPr lang="ko-KR" altLang="en-US" dirty="0"/>
              <a:t>왜 역참조라는 말이 붙었는지는 조금 </a:t>
            </a:r>
            <a:r>
              <a:rPr lang="ko-KR" altLang="en-US" dirty="0" err="1"/>
              <a:t>와닫지</a:t>
            </a:r>
            <a:r>
              <a:rPr lang="ko-KR" altLang="en-US" dirty="0"/>
              <a:t> 않는다</a:t>
            </a:r>
            <a:r>
              <a:rPr lang="en-US" altLang="ko-KR" dirty="0"/>
              <a:t>…..)</a:t>
            </a:r>
          </a:p>
          <a:p>
            <a:endParaRPr lang="en-US" altLang="ko-KR" dirty="0"/>
          </a:p>
          <a:p>
            <a:r>
              <a:rPr lang="en-US" altLang="ko-KR" dirty="0"/>
              <a:t>5)</a:t>
            </a:r>
            <a:r>
              <a:rPr lang="ko-KR" altLang="en-US" dirty="0"/>
              <a:t>포인터 변수의 특징</a:t>
            </a:r>
            <a:endParaRPr lang="en-US" altLang="ko-KR" dirty="0"/>
          </a:p>
          <a:p>
            <a:r>
              <a:rPr lang="en-US" altLang="ko-KR" dirty="0"/>
              <a:t>  -</a:t>
            </a:r>
            <a:r>
              <a:rPr lang="ko-KR" altLang="en-US" dirty="0"/>
              <a:t>타깃 변수의 </a:t>
            </a:r>
            <a:r>
              <a:rPr lang="ko-KR" altLang="en-US" dirty="0" err="1"/>
              <a:t>주소값을</a:t>
            </a:r>
            <a:r>
              <a:rPr lang="ko-KR" altLang="en-US" dirty="0"/>
              <a:t> 저장하지만</a:t>
            </a:r>
            <a:r>
              <a:rPr lang="en-US" altLang="ko-KR" dirty="0"/>
              <a:t>, </a:t>
            </a:r>
            <a:r>
              <a:rPr lang="ko-KR" altLang="en-US" dirty="0"/>
              <a:t>그 저장을 통해서 타깃 변수의 값을 원하는 대로 고칠 수 있다</a:t>
            </a:r>
            <a:r>
              <a:rPr lang="en-US" altLang="ko-KR" dirty="0"/>
              <a:t>. </a:t>
            </a:r>
            <a:r>
              <a:rPr lang="ko-KR" altLang="en-US" dirty="0"/>
              <a:t>그러나 이 기능은</a:t>
            </a:r>
            <a:r>
              <a:rPr lang="en-US" altLang="ko-KR" dirty="0"/>
              <a:t>, </a:t>
            </a:r>
            <a:r>
              <a:rPr lang="ko-KR" altLang="en-US" dirty="0" err="1"/>
              <a:t>주소값</a:t>
            </a:r>
            <a:r>
              <a:rPr lang="ko-KR" altLang="en-US" dirty="0"/>
              <a:t> 저장만으로 되는 건 아니고</a:t>
            </a:r>
            <a:r>
              <a:rPr lang="en-US" altLang="ko-KR" dirty="0"/>
              <a:t>, </a:t>
            </a:r>
            <a:r>
              <a:rPr lang="ko-KR" altLang="en-US" dirty="0"/>
              <a:t>이 변수의 특징적인 기능이라고 이해하면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**</a:t>
            </a:r>
            <a:r>
              <a:rPr lang="ko-KR" altLang="en-US" dirty="0"/>
              <a:t>포인터 특징 </a:t>
            </a:r>
            <a:r>
              <a:rPr lang="en-US" altLang="ko-KR" dirty="0"/>
              <a:t>: int saved=3; -&gt; int* pointer=&amp;saved; (o)</a:t>
            </a:r>
          </a:p>
          <a:p>
            <a:r>
              <a:rPr lang="en-US" altLang="ko-KR" dirty="0"/>
              <a:t>                    char saved = ‘a’ -&gt; int* pointer = &amp;saved;(o)</a:t>
            </a:r>
          </a:p>
          <a:p>
            <a:r>
              <a:rPr lang="en-US" altLang="ko-KR" dirty="0"/>
              <a:t>                    .</a:t>
            </a:r>
          </a:p>
          <a:p>
            <a:r>
              <a:rPr lang="en-US" altLang="ko-KR" dirty="0"/>
              <a:t>                    .</a:t>
            </a:r>
          </a:p>
          <a:p>
            <a:r>
              <a:rPr lang="en-US" altLang="ko-KR" dirty="0"/>
              <a:t>                    </a:t>
            </a:r>
            <a:r>
              <a:rPr lang="ko-KR" altLang="en-US" dirty="0"/>
              <a:t>이런 식으로 주소를 드러내는 변수의 자료형과</a:t>
            </a:r>
            <a:r>
              <a:rPr lang="en-US" altLang="ko-KR" dirty="0"/>
              <a:t>, </a:t>
            </a:r>
            <a:r>
              <a:rPr lang="ko-KR" altLang="en-US" dirty="0"/>
              <a:t>포인터 변수의 자료형이 달라도</a:t>
            </a:r>
            <a:r>
              <a:rPr lang="en-US" altLang="ko-KR" dirty="0"/>
              <a:t>, </a:t>
            </a:r>
            <a:r>
              <a:rPr lang="ko-KR" altLang="en-US" dirty="0"/>
              <a:t>일단은 오류가 </a:t>
            </a:r>
            <a:r>
              <a:rPr lang="ko-KR" altLang="en-US" dirty="0" err="1"/>
              <a:t>나지를</a:t>
            </a:r>
            <a:r>
              <a:rPr lang="ko-KR" altLang="en-US" dirty="0"/>
              <a:t> 않는다</a:t>
            </a:r>
            <a:r>
              <a:rPr lang="en-US" altLang="ko-KR" dirty="0"/>
              <a:t>.(</a:t>
            </a:r>
            <a:r>
              <a:rPr lang="ko-KR" altLang="en-US" dirty="0"/>
              <a:t>여기도 좀 더 공부하기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652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74F57-137F-0E1C-A43E-2F540A31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28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포인터 이용 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67209-C361-FC33-C3BA-0B989AD25A8D}"/>
              </a:ext>
            </a:extLst>
          </p:cNvPr>
          <p:cNvSpPr txBox="1"/>
          <p:nvPr/>
        </p:nvSpPr>
        <p:spPr>
          <a:xfrm>
            <a:off x="471055" y="1325563"/>
            <a:ext cx="108827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swap(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*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*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 = 1, b = 2;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"swap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호출하기 전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a=%d, b=%d\n"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a, b);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swap(&amp;a, &amp;b);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"swap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호출한 다음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a=%d, b=%d\n"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a, b);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0600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8748F-3FDC-6538-7DA7-1DA9E906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1825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포인터 이용 함수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990086-70B3-30C6-00BA-2B40E62385DB}"/>
              </a:ext>
            </a:extLst>
          </p:cNvPr>
          <p:cNvSpPr/>
          <p:nvPr/>
        </p:nvSpPr>
        <p:spPr>
          <a:xfrm>
            <a:off x="655782" y="3154218"/>
            <a:ext cx="3417454" cy="3209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7E0FFF-4535-4CF9-96C6-8644E3057C48}"/>
              </a:ext>
            </a:extLst>
          </p:cNvPr>
          <p:cNvCxnSpPr/>
          <p:nvPr/>
        </p:nvCxnSpPr>
        <p:spPr>
          <a:xfrm>
            <a:off x="655782" y="3154218"/>
            <a:ext cx="34174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04DBB1D-3CF0-2F80-AB67-4A019A616469}"/>
              </a:ext>
            </a:extLst>
          </p:cNvPr>
          <p:cNvCxnSpPr/>
          <p:nvPr/>
        </p:nvCxnSpPr>
        <p:spPr>
          <a:xfrm>
            <a:off x="655782" y="3743266"/>
            <a:ext cx="34174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F6C97F-0EAF-5996-E5D3-E79E2C5C3555}"/>
              </a:ext>
            </a:extLst>
          </p:cNvPr>
          <p:cNvCxnSpPr/>
          <p:nvPr/>
        </p:nvCxnSpPr>
        <p:spPr>
          <a:xfrm>
            <a:off x="655782" y="4255884"/>
            <a:ext cx="34174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7FB2A84-C947-9FB4-EB6C-2CB83470FC42}"/>
              </a:ext>
            </a:extLst>
          </p:cNvPr>
          <p:cNvCxnSpPr/>
          <p:nvPr/>
        </p:nvCxnSpPr>
        <p:spPr>
          <a:xfrm>
            <a:off x="655782" y="4759266"/>
            <a:ext cx="34174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6B27559-2E2F-0D59-B413-D1809ECFB307}"/>
              </a:ext>
            </a:extLst>
          </p:cNvPr>
          <p:cNvCxnSpPr/>
          <p:nvPr/>
        </p:nvCxnSpPr>
        <p:spPr>
          <a:xfrm>
            <a:off x="655782" y="5262648"/>
            <a:ext cx="34174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63970D6-4D54-DD19-66DA-C4372CE7A953}"/>
              </a:ext>
            </a:extLst>
          </p:cNvPr>
          <p:cNvCxnSpPr/>
          <p:nvPr/>
        </p:nvCxnSpPr>
        <p:spPr>
          <a:xfrm>
            <a:off x="655782" y="5793740"/>
            <a:ext cx="34174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A350CFF-690C-E4A5-E1B1-D29073A2CEA0}"/>
              </a:ext>
            </a:extLst>
          </p:cNvPr>
          <p:cNvSpPr txBox="1"/>
          <p:nvPr/>
        </p:nvSpPr>
        <p:spPr>
          <a:xfrm>
            <a:off x="1233054" y="6461177"/>
            <a:ext cx="266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전역 변수 저장</a:t>
            </a:r>
            <a:r>
              <a:rPr lang="en-US" altLang="ko-KR" dirty="0"/>
              <a:t> </a:t>
            </a:r>
            <a:r>
              <a:rPr lang="ko-KR" altLang="en-US" dirty="0"/>
              <a:t>영역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F56504-658C-9441-A705-FE321F3C71A8}"/>
              </a:ext>
            </a:extLst>
          </p:cNvPr>
          <p:cNvSpPr txBox="1"/>
          <p:nvPr/>
        </p:nvSpPr>
        <p:spPr>
          <a:xfrm>
            <a:off x="4073236" y="3086310"/>
            <a:ext cx="341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a</a:t>
            </a:r>
            <a:endParaRPr lang="ko-KR" alt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5971F-4ACC-7D7A-2EF0-E81B2F3717E7}"/>
              </a:ext>
            </a:extLst>
          </p:cNvPr>
          <p:cNvSpPr txBox="1"/>
          <p:nvPr/>
        </p:nvSpPr>
        <p:spPr>
          <a:xfrm>
            <a:off x="4073236" y="4221171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6B7E2A-3660-5589-37A6-FA7A6DB88B6C}"/>
              </a:ext>
            </a:extLst>
          </p:cNvPr>
          <p:cNvSpPr txBox="1"/>
          <p:nvPr/>
        </p:nvSpPr>
        <p:spPr>
          <a:xfrm>
            <a:off x="2235200" y="3225860"/>
            <a:ext cx="66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8CCB05-3C44-A391-6D04-6D7AF28579B3}"/>
              </a:ext>
            </a:extLst>
          </p:cNvPr>
          <p:cNvSpPr txBox="1"/>
          <p:nvPr/>
        </p:nvSpPr>
        <p:spPr>
          <a:xfrm>
            <a:off x="2235200" y="4267337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53F663-C708-5EBC-DDB7-733CD89A3CE1}"/>
              </a:ext>
            </a:extLst>
          </p:cNvPr>
          <p:cNvSpPr txBox="1"/>
          <p:nvPr/>
        </p:nvSpPr>
        <p:spPr>
          <a:xfrm>
            <a:off x="4428836" y="3208910"/>
            <a:ext cx="206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</a:t>
            </a:r>
            <a:r>
              <a:rPr lang="en-US" altLang="ko-KR" dirty="0"/>
              <a:t>:  </a:t>
            </a:r>
            <a:r>
              <a:rPr lang="en-US" altLang="ko-KR" dirty="0" err="1"/>
              <a:t>0x00001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4D1673-0510-B02B-32DD-A01D82B0D713}"/>
              </a:ext>
            </a:extLst>
          </p:cNvPr>
          <p:cNvSpPr txBox="1"/>
          <p:nvPr/>
        </p:nvSpPr>
        <p:spPr>
          <a:xfrm>
            <a:off x="4391889" y="4313504"/>
            <a:ext cx="189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</a:t>
            </a:r>
            <a:r>
              <a:rPr lang="en-US" altLang="ko-KR" dirty="0"/>
              <a:t>: </a:t>
            </a:r>
            <a:r>
              <a:rPr lang="en-US" altLang="ko-KR" dirty="0" err="1"/>
              <a:t>0x00003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3AEC46-FBEB-411E-D4D3-7775CA6A4786}"/>
              </a:ext>
            </a:extLst>
          </p:cNvPr>
          <p:cNvSpPr txBox="1"/>
          <p:nvPr/>
        </p:nvSpPr>
        <p:spPr>
          <a:xfrm>
            <a:off x="4073236" y="3784815"/>
            <a:ext cx="170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</a:t>
            </a:r>
            <a:r>
              <a:rPr lang="en-US" altLang="ko-KR" dirty="0"/>
              <a:t>: </a:t>
            </a:r>
            <a:r>
              <a:rPr lang="en-US" altLang="ko-KR" dirty="0" err="1"/>
              <a:t>0x00002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6CF632-B720-FBC4-6390-079BE1DE7C71}"/>
              </a:ext>
            </a:extLst>
          </p:cNvPr>
          <p:cNvSpPr/>
          <p:nvPr/>
        </p:nvSpPr>
        <p:spPr>
          <a:xfrm>
            <a:off x="7610766" y="3086310"/>
            <a:ext cx="3417454" cy="3209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2AE79-EA93-8AA7-4F71-0758B54CFCBE}"/>
              </a:ext>
            </a:extLst>
          </p:cNvPr>
          <p:cNvCxnSpPr/>
          <p:nvPr/>
        </p:nvCxnSpPr>
        <p:spPr>
          <a:xfrm>
            <a:off x="7610766" y="3086310"/>
            <a:ext cx="34174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661EDCA-501F-DDDF-BCF2-3968CF75A1BB}"/>
              </a:ext>
            </a:extLst>
          </p:cNvPr>
          <p:cNvCxnSpPr/>
          <p:nvPr/>
        </p:nvCxnSpPr>
        <p:spPr>
          <a:xfrm>
            <a:off x="7610766" y="3675358"/>
            <a:ext cx="34174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AE8F741-D9C6-DFAD-60BA-6FA0D89701AF}"/>
              </a:ext>
            </a:extLst>
          </p:cNvPr>
          <p:cNvCxnSpPr/>
          <p:nvPr/>
        </p:nvCxnSpPr>
        <p:spPr>
          <a:xfrm>
            <a:off x="7610766" y="4187976"/>
            <a:ext cx="34174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AE6BA2E-9487-C21A-DF3C-49FFF528853E}"/>
              </a:ext>
            </a:extLst>
          </p:cNvPr>
          <p:cNvCxnSpPr/>
          <p:nvPr/>
        </p:nvCxnSpPr>
        <p:spPr>
          <a:xfrm>
            <a:off x="7610766" y="4691358"/>
            <a:ext cx="34174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D9CBEBC-3783-C0F6-D00E-B052BEE906DF}"/>
              </a:ext>
            </a:extLst>
          </p:cNvPr>
          <p:cNvCxnSpPr/>
          <p:nvPr/>
        </p:nvCxnSpPr>
        <p:spPr>
          <a:xfrm>
            <a:off x="7610766" y="5194740"/>
            <a:ext cx="34174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817B7E8-1859-D3FA-5FF0-D47E9990DE40}"/>
              </a:ext>
            </a:extLst>
          </p:cNvPr>
          <p:cNvCxnSpPr/>
          <p:nvPr/>
        </p:nvCxnSpPr>
        <p:spPr>
          <a:xfrm>
            <a:off x="7610766" y="5716595"/>
            <a:ext cx="34174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64C0A2B-73BE-43D3-D9AC-179AFA11633D}"/>
              </a:ext>
            </a:extLst>
          </p:cNvPr>
          <p:cNvSpPr txBox="1"/>
          <p:nvPr/>
        </p:nvSpPr>
        <p:spPr>
          <a:xfrm>
            <a:off x="11065165" y="3160874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tmp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A73043-5886-2D30-D1C7-DB945817E637}"/>
              </a:ext>
            </a:extLst>
          </p:cNvPr>
          <p:cNvSpPr txBox="1"/>
          <p:nvPr/>
        </p:nvSpPr>
        <p:spPr>
          <a:xfrm>
            <a:off x="11065165" y="3743266"/>
            <a:ext cx="112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px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11D8C8-BB78-4F4D-455B-8E724267939A}"/>
              </a:ext>
            </a:extLst>
          </p:cNvPr>
          <p:cNvSpPr txBox="1"/>
          <p:nvPr/>
        </p:nvSpPr>
        <p:spPr>
          <a:xfrm>
            <a:off x="11065165" y="4230530"/>
            <a:ext cx="112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py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B22CE2-25BE-4ED6-B679-BA96C613A47B}"/>
              </a:ext>
            </a:extLst>
          </p:cNvPr>
          <p:cNvSpPr txBox="1"/>
          <p:nvPr/>
        </p:nvSpPr>
        <p:spPr>
          <a:xfrm>
            <a:off x="8118764" y="6363855"/>
            <a:ext cx="284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</a:t>
            </a:r>
            <a:r>
              <a:rPr lang="en-US" altLang="ko-KR" dirty="0"/>
              <a:t>:</a:t>
            </a:r>
            <a:r>
              <a:rPr lang="ko-KR" altLang="en-US" dirty="0"/>
              <a:t>지역 변수 저장 영역</a:t>
            </a:r>
            <a:endParaRPr lang="en-US" altLang="ko-K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9345ED-D73C-6335-DBFA-98215A9F5EC9}"/>
              </a:ext>
            </a:extLst>
          </p:cNvPr>
          <p:cNvSpPr txBox="1"/>
          <p:nvPr/>
        </p:nvSpPr>
        <p:spPr>
          <a:xfrm>
            <a:off x="535709" y="1450109"/>
            <a:ext cx="1042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직접 이런 식으로 손으로 그림을 그리고</a:t>
            </a:r>
            <a:r>
              <a:rPr lang="en-US" altLang="ko-KR" dirty="0"/>
              <a:t>, </a:t>
            </a:r>
            <a:r>
              <a:rPr lang="ko-KR" altLang="en-US" dirty="0"/>
              <a:t>코드의 작동 과정을 나타내 보아라</a:t>
            </a:r>
          </a:p>
        </p:txBody>
      </p:sp>
    </p:spTree>
    <p:extLst>
      <p:ext uri="{BB962C8B-B14F-4D97-AF65-F5344CB8AC3E}">
        <p14:creationId xmlns:p14="http://schemas.microsoft.com/office/powerpoint/2010/main" val="3924982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2DB6C-5B51-054C-05EB-46DF3C34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동적 할당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2A5660-BECA-9BB3-910E-E4F20524E472}"/>
              </a:ext>
            </a:extLst>
          </p:cNvPr>
          <p:cNvSpPr txBox="1"/>
          <p:nvPr/>
        </p:nvSpPr>
        <p:spPr>
          <a:xfrm>
            <a:off x="496455" y="1483976"/>
            <a:ext cx="114723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1)void* malloc(</a:t>
            </a:r>
            <a:r>
              <a:rPr lang="en-US" altLang="ko-KR" dirty="0" err="1"/>
              <a:t>size_t</a:t>
            </a:r>
            <a:r>
              <a:rPr lang="en-US" altLang="ko-KR" dirty="0"/>
              <a:t> size)</a:t>
            </a:r>
          </a:p>
          <a:p>
            <a:r>
              <a:rPr lang="en-US" altLang="ko-KR" dirty="0"/>
              <a:t>-void* : void</a:t>
            </a:r>
            <a:r>
              <a:rPr lang="ko-KR" altLang="en-US" dirty="0"/>
              <a:t>형 포인터</a:t>
            </a:r>
            <a:r>
              <a:rPr lang="en-US" altLang="ko-KR" dirty="0"/>
              <a:t>(</a:t>
            </a:r>
            <a:r>
              <a:rPr lang="ko-KR" altLang="en-US" dirty="0"/>
              <a:t>포인터 표시</a:t>
            </a:r>
            <a:r>
              <a:rPr lang="en-US" altLang="ko-KR" dirty="0"/>
              <a:t> *: </a:t>
            </a:r>
            <a:r>
              <a:rPr lang="ko-KR" altLang="en-US" dirty="0" err="1"/>
              <a:t>주소값을</a:t>
            </a:r>
            <a:r>
              <a:rPr lang="ko-KR" altLang="en-US" dirty="0"/>
              <a:t> 담는 변수</a:t>
            </a:r>
            <a:r>
              <a:rPr lang="en-US" altLang="ko-KR" dirty="0"/>
              <a:t>[</a:t>
            </a:r>
            <a:r>
              <a:rPr lang="ko-KR" altLang="en-US" dirty="0"/>
              <a:t>포인터 변수</a:t>
            </a:r>
            <a:r>
              <a:rPr lang="en-US" altLang="ko-KR" dirty="0"/>
              <a:t>]</a:t>
            </a:r>
            <a:r>
              <a:rPr lang="ko-KR" altLang="en-US" dirty="0"/>
              <a:t> 선언 시 사용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void</a:t>
            </a:r>
            <a:r>
              <a:rPr lang="ko-KR" altLang="en-US" dirty="0"/>
              <a:t>의 뜻 </a:t>
            </a:r>
            <a:r>
              <a:rPr lang="en-US" altLang="ko-KR" dirty="0"/>
              <a:t>: ‘</a:t>
            </a:r>
            <a:r>
              <a:rPr lang="ko-KR" altLang="en-US" dirty="0"/>
              <a:t>없다</a:t>
            </a:r>
            <a:r>
              <a:rPr lang="en-US" altLang="ko-KR" dirty="0"/>
              <a:t>’</a:t>
            </a:r>
            <a:r>
              <a:rPr lang="ko-KR" altLang="en-US" dirty="0"/>
              <a:t>라는 뉘앙스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어떤 </a:t>
            </a:r>
            <a:r>
              <a:rPr lang="ko-KR" altLang="en-US" b="1" dirty="0"/>
              <a:t>자료형</a:t>
            </a:r>
            <a:r>
              <a:rPr lang="ko-KR" altLang="en-US" dirty="0"/>
              <a:t> 변수의 </a:t>
            </a:r>
            <a:r>
              <a:rPr lang="ko-KR" altLang="en-US" dirty="0" err="1"/>
              <a:t>주소값을</a:t>
            </a:r>
            <a:r>
              <a:rPr lang="ko-KR" altLang="en-US" dirty="0"/>
              <a:t> 담을 지 모른다는 뜻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            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원하는 자료형을 동적 할당할 때</a:t>
            </a:r>
            <a:r>
              <a:rPr lang="en-US" altLang="ko-KR" dirty="0"/>
              <a:t>, </a:t>
            </a:r>
            <a:r>
              <a:rPr lang="ko-KR" altLang="en-US" dirty="0"/>
              <a:t>직접 자료형 명시를 해서 마음대로 선택할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size_t</a:t>
            </a:r>
            <a:r>
              <a:rPr lang="en-US" altLang="ko-KR" dirty="0"/>
              <a:t> : </a:t>
            </a:r>
            <a:r>
              <a:rPr lang="ko-KR" altLang="en-US" dirty="0"/>
              <a:t>이론 상 가장 큰 사이즈를 담을 수 있는 정수형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stdlib.h</a:t>
            </a:r>
            <a:r>
              <a:rPr lang="en-US" altLang="ko-KR" dirty="0"/>
              <a:t> </a:t>
            </a:r>
            <a:r>
              <a:rPr lang="ko-KR" altLang="en-US" dirty="0"/>
              <a:t>헤더파일 필요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b="1" dirty="0"/>
              <a:t>size</a:t>
            </a:r>
            <a:r>
              <a:rPr lang="ko-KR" altLang="en-US" dirty="0"/>
              <a:t> 크기의 메모리 한도 내 사용가능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리턴 값 </a:t>
            </a:r>
            <a:r>
              <a:rPr lang="en-US" altLang="ko-KR" dirty="0"/>
              <a:t>: </a:t>
            </a:r>
            <a:r>
              <a:rPr lang="ko-KR" altLang="en-US" dirty="0"/>
              <a:t>성공</a:t>
            </a:r>
            <a:r>
              <a:rPr lang="en-US" altLang="ko-KR" dirty="0"/>
              <a:t>-</a:t>
            </a:r>
            <a:r>
              <a:rPr lang="ko-KR" altLang="en-US" dirty="0"/>
              <a:t>할당 메모리의 첫번째 주소</a:t>
            </a:r>
            <a:r>
              <a:rPr lang="en-US" altLang="ko-KR" dirty="0"/>
              <a:t>(</a:t>
            </a:r>
            <a:r>
              <a:rPr lang="ko-KR" altLang="en-US" dirty="0"/>
              <a:t>문자배열 처럼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</a:t>
            </a:r>
            <a:r>
              <a:rPr lang="ko-KR" altLang="en-US" dirty="0"/>
              <a:t>실패</a:t>
            </a:r>
            <a:r>
              <a:rPr lang="en-US" altLang="ko-KR" dirty="0"/>
              <a:t>-NULL </a:t>
            </a:r>
            <a:r>
              <a:rPr lang="ko-KR" altLang="en-US" dirty="0"/>
              <a:t>값 리턴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사용 예시</a:t>
            </a:r>
            <a:r>
              <a:rPr lang="en-US" altLang="ko-KR" dirty="0"/>
              <a:t>: </a:t>
            </a:r>
            <a:r>
              <a:rPr lang="ko-KR" altLang="en-US" dirty="0"/>
              <a:t>변수 </a:t>
            </a:r>
            <a:r>
              <a:rPr lang="en-US" altLang="ko-KR" dirty="0"/>
              <a:t>= (int *)malloc(</a:t>
            </a:r>
            <a:r>
              <a:rPr lang="en-US" altLang="ko-KR" dirty="0" err="1"/>
              <a:t>sizeof</a:t>
            </a:r>
            <a:r>
              <a:rPr lang="en-US" altLang="ko-KR" dirty="0"/>
              <a:t>(int)*4)</a:t>
            </a:r>
          </a:p>
          <a:p>
            <a:r>
              <a:rPr lang="en-US" altLang="ko-KR" dirty="0"/>
              <a:t>                         1)int</a:t>
            </a:r>
            <a:r>
              <a:rPr lang="ko-KR" altLang="en-US" dirty="0"/>
              <a:t>형 변수를 쓴다</a:t>
            </a:r>
            <a:r>
              <a:rPr lang="en-US" altLang="ko-KR" dirty="0"/>
              <a:t>. 2)int</a:t>
            </a:r>
            <a:r>
              <a:rPr lang="ko-KR" altLang="en-US" dirty="0"/>
              <a:t>형 공간을 쓰기 위해 </a:t>
            </a:r>
            <a:r>
              <a:rPr lang="en-US" altLang="ko-KR" dirty="0" err="1"/>
              <a:t>sizeof</a:t>
            </a:r>
            <a:r>
              <a:rPr lang="en-US" altLang="ko-KR" dirty="0"/>
              <a:t>()</a:t>
            </a:r>
            <a:r>
              <a:rPr lang="ko-KR" altLang="en-US" dirty="0"/>
              <a:t>로 바이트 단위 명시 </a:t>
            </a:r>
            <a:endParaRPr lang="en-US" altLang="ko-KR" dirty="0"/>
          </a:p>
          <a:p>
            <a:r>
              <a:rPr lang="en-US" altLang="ko-KR" dirty="0"/>
              <a:t>                         3)</a:t>
            </a:r>
            <a:r>
              <a:rPr lang="en-US" altLang="ko-KR" dirty="0" err="1"/>
              <a:t>sizeof</a:t>
            </a:r>
            <a:r>
              <a:rPr lang="en-US" altLang="ko-KR" dirty="0"/>
              <a:t>(int)*4 -&gt; </a:t>
            </a:r>
            <a:r>
              <a:rPr lang="ko-KR" altLang="en-US" dirty="0"/>
              <a:t>쓰고 싶은 크기 범위 </a:t>
            </a:r>
            <a:r>
              <a:rPr lang="en-US" altLang="ko-KR" dirty="0"/>
              <a:t>= </a:t>
            </a:r>
            <a:r>
              <a:rPr lang="ko-KR" altLang="en-US" dirty="0"/>
              <a:t>단위 </a:t>
            </a:r>
            <a:r>
              <a:rPr lang="en-US" altLang="ko-KR" dirty="0"/>
              <a:t>* 4. </a:t>
            </a:r>
            <a:r>
              <a:rPr lang="ko-KR" altLang="en-US" dirty="0"/>
              <a:t>즉 </a:t>
            </a:r>
            <a:r>
              <a:rPr lang="en-US" altLang="ko-KR" dirty="0"/>
              <a:t>int</a:t>
            </a:r>
            <a:r>
              <a:rPr lang="ko-KR" altLang="en-US" dirty="0"/>
              <a:t>형 단위 </a:t>
            </a:r>
            <a:r>
              <a:rPr lang="en-US" altLang="ko-KR" dirty="0"/>
              <a:t>4</a:t>
            </a:r>
            <a:r>
              <a:rPr lang="ko-KR" altLang="en-US" dirty="0"/>
              <a:t>칸 크기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4928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D05BF-EE37-74C5-1938-D2B64E0D6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동적 할당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CD4E6-F549-1121-C839-25EEF39636CB}"/>
              </a:ext>
            </a:extLst>
          </p:cNvPr>
          <p:cNvSpPr txBox="1"/>
          <p:nvPr/>
        </p:nvSpPr>
        <p:spPr>
          <a:xfrm>
            <a:off x="350982" y="1533236"/>
            <a:ext cx="114438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동적 할당은</a:t>
            </a:r>
            <a:r>
              <a:rPr lang="en-US" altLang="ko-KR" dirty="0"/>
              <a:t>, </a:t>
            </a:r>
            <a:r>
              <a:rPr lang="ko-KR" altLang="en-US" u="sng" dirty="0"/>
              <a:t>컴파일의 결과로 인해 </a:t>
            </a:r>
            <a:r>
              <a:rPr lang="ko-KR" altLang="en-US" dirty="0"/>
              <a:t>만들어진 프로그램이 돌아갈 때</a:t>
            </a:r>
            <a:r>
              <a:rPr lang="en-US" altLang="ko-KR" dirty="0"/>
              <a:t> </a:t>
            </a:r>
            <a:r>
              <a:rPr lang="ko-KR" altLang="en-US" dirty="0"/>
              <a:t>이루어진다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정적 할당은</a:t>
            </a:r>
            <a:r>
              <a:rPr lang="en-US" altLang="ko-KR" dirty="0"/>
              <a:t>, </a:t>
            </a:r>
            <a:r>
              <a:rPr lang="ko-KR" altLang="en-US" dirty="0"/>
              <a:t>작성된 소스 코드가 프로그램으로 만들어지기 위해 컴파일 될 때 이루어진다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더 자세히 설명한다면</a:t>
            </a:r>
            <a:r>
              <a:rPr lang="en-US" altLang="ko-KR" dirty="0"/>
              <a:t>, </a:t>
            </a:r>
            <a:r>
              <a:rPr lang="ko-KR" altLang="en-US" dirty="0"/>
              <a:t>소스 코드에서 </a:t>
            </a:r>
            <a:r>
              <a:rPr lang="en-US" altLang="ko-KR" dirty="0"/>
              <a:t>int a=3; </a:t>
            </a:r>
            <a:r>
              <a:rPr lang="ko-KR" altLang="en-US" dirty="0"/>
              <a:t>이라고 되어있는 부분은 컴파일 때 메모리 데이터 영역이나 스택 영역의 특정 주소에 특정 변수와 값이 이미 매겨져서 프로그램 속에 나타내어 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동적 할당 코드 같은 경우는</a:t>
            </a:r>
            <a:r>
              <a:rPr lang="en-US" altLang="ko-KR" dirty="0"/>
              <a:t>, </a:t>
            </a:r>
            <a:r>
              <a:rPr lang="ko-KR" altLang="en-US" dirty="0"/>
              <a:t>프로그램이 돌아갈 때</a:t>
            </a:r>
            <a:r>
              <a:rPr lang="en-US" altLang="ko-KR" dirty="0"/>
              <a:t> </a:t>
            </a:r>
            <a:r>
              <a:rPr lang="ko-KR" altLang="en-US" dirty="0"/>
              <a:t>메모리 </a:t>
            </a:r>
            <a:r>
              <a:rPr lang="ko-KR" altLang="en-US" dirty="0" err="1"/>
              <a:t>힙</a:t>
            </a:r>
            <a:r>
              <a:rPr lang="ko-KR" altLang="en-US" dirty="0"/>
              <a:t> 영역에서 가변적으로 변수 할당이 이루어진다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 페이지를 </a:t>
            </a:r>
            <a:r>
              <a:rPr lang="ko-KR" altLang="en-US" dirty="0" err="1"/>
              <a:t>참고하시오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2645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6C56B-F9FC-1C49-5CE3-404CE8BA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시스템 보안 시간에 배운 거 참고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F73F8D-B726-DC6A-F55A-9D58853DF04F}"/>
              </a:ext>
            </a:extLst>
          </p:cNvPr>
          <p:cNvSpPr/>
          <p:nvPr/>
        </p:nvSpPr>
        <p:spPr>
          <a:xfrm>
            <a:off x="1388533" y="1786467"/>
            <a:ext cx="5223934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6193A5-CE7A-1B85-A3F2-319B77ECD497}"/>
              </a:ext>
            </a:extLst>
          </p:cNvPr>
          <p:cNvSpPr/>
          <p:nvPr/>
        </p:nvSpPr>
        <p:spPr>
          <a:xfrm>
            <a:off x="1388533" y="2700867"/>
            <a:ext cx="5223934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9D7CB6-CB0C-74D0-88C8-EB87C3E64D36}"/>
              </a:ext>
            </a:extLst>
          </p:cNvPr>
          <p:cNvSpPr/>
          <p:nvPr/>
        </p:nvSpPr>
        <p:spPr>
          <a:xfrm>
            <a:off x="1388533" y="3615267"/>
            <a:ext cx="5223934" cy="13683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E0EF32E-2E1C-9CC4-BA0F-4ACAF64ECC17}"/>
              </a:ext>
            </a:extLst>
          </p:cNvPr>
          <p:cNvSpPr/>
          <p:nvPr/>
        </p:nvSpPr>
        <p:spPr>
          <a:xfrm>
            <a:off x="1388533" y="4983665"/>
            <a:ext cx="5223934" cy="1197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4DC484-546B-8E02-B32D-33EBA3150010}"/>
              </a:ext>
            </a:extLst>
          </p:cNvPr>
          <p:cNvSpPr txBox="1"/>
          <p:nvPr/>
        </p:nvSpPr>
        <p:spPr>
          <a:xfrm>
            <a:off x="2243665" y="2041023"/>
            <a:ext cx="369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Text Section: </a:t>
            </a:r>
            <a:r>
              <a:rPr lang="ko-KR" altLang="en-US" dirty="0"/>
              <a:t>코드만 있는 영역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05E7E-6245-1E41-4E3D-D509C3867936}"/>
              </a:ext>
            </a:extLst>
          </p:cNvPr>
          <p:cNvSpPr txBox="1"/>
          <p:nvPr/>
        </p:nvSpPr>
        <p:spPr>
          <a:xfrm>
            <a:off x="2159000" y="2973401"/>
            <a:ext cx="432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Section: </a:t>
            </a:r>
            <a:r>
              <a:rPr lang="ko-KR" altLang="en-US" dirty="0"/>
              <a:t>데이터만 있는 영역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656F5C-6D13-506B-B03C-13B8434D8C69}"/>
              </a:ext>
            </a:extLst>
          </p:cNvPr>
          <p:cNvSpPr txBox="1"/>
          <p:nvPr/>
        </p:nvSpPr>
        <p:spPr>
          <a:xfrm>
            <a:off x="1947333" y="4064800"/>
            <a:ext cx="4334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스택 영역</a:t>
            </a:r>
            <a:r>
              <a:rPr lang="en-US" altLang="ko-KR" dirty="0"/>
              <a:t>(</a:t>
            </a:r>
            <a:r>
              <a:rPr lang="ko-KR" altLang="en-US" dirty="0"/>
              <a:t>함수 호출 밑 반환 관련</a:t>
            </a:r>
            <a:r>
              <a:rPr lang="en-US" altLang="ko-KR" dirty="0"/>
              <a:t>. </a:t>
            </a:r>
            <a:r>
              <a:rPr lang="ko-KR" altLang="en-US" dirty="0"/>
              <a:t>크기가 가변적이다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463908-A559-4141-048D-7AE01FC3B4A0}"/>
              </a:ext>
            </a:extLst>
          </p:cNvPr>
          <p:cNvSpPr txBox="1"/>
          <p:nvPr/>
        </p:nvSpPr>
        <p:spPr>
          <a:xfrm>
            <a:off x="2269067" y="5397500"/>
            <a:ext cx="421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힙</a:t>
            </a:r>
            <a:r>
              <a:rPr lang="ko-KR" altLang="en-US" dirty="0"/>
              <a:t> 영역</a:t>
            </a:r>
            <a:r>
              <a:rPr lang="en-US" altLang="ko-KR" dirty="0"/>
              <a:t>: </a:t>
            </a:r>
            <a:r>
              <a:rPr lang="ko-KR" altLang="en-US" dirty="0"/>
              <a:t>메모리 동적 할당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E914F-6EDC-1D74-03DD-ED69D70A9F33}"/>
              </a:ext>
            </a:extLst>
          </p:cNvPr>
          <p:cNvSpPr txBox="1"/>
          <p:nvPr/>
        </p:nvSpPr>
        <p:spPr>
          <a:xfrm>
            <a:off x="6959600" y="3418469"/>
            <a:ext cx="484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프로세스가 메모리에 적재될 때</a:t>
            </a:r>
            <a:r>
              <a:rPr lang="en-US" altLang="ko-KR" dirty="0"/>
              <a:t>, </a:t>
            </a:r>
            <a:r>
              <a:rPr lang="ko-KR" altLang="en-US" dirty="0"/>
              <a:t>이런 형태로 저장된다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281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6C5A9-3539-F67E-188E-5F688529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45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동적 할당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9AE249-98E0-7AF9-FE1C-D632D46817CE}"/>
              </a:ext>
            </a:extLst>
          </p:cNvPr>
          <p:cNvSpPr txBox="1"/>
          <p:nvPr/>
        </p:nvSpPr>
        <p:spPr>
          <a:xfrm>
            <a:off x="471055" y="1394691"/>
            <a:ext cx="114900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동적 할당 함수 </a:t>
            </a:r>
            <a:r>
              <a:rPr lang="en-US" altLang="ko-KR" dirty="0"/>
              <a:t>: malloc , </a:t>
            </a:r>
            <a:r>
              <a:rPr lang="en-US" altLang="ko-KR" dirty="0" err="1"/>
              <a:t>calloc</a:t>
            </a:r>
            <a:r>
              <a:rPr lang="en-US" altLang="ko-KR" dirty="0"/>
              <a:t>, free</a:t>
            </a:r>
          </a:p>
          <a:p>
            <a:endParaRPr lang="en-US" altLang="ko-KR" dirty="0"/>
          </a:p>
          <a:p>
            <a:r>
              <a:rPr lang="en-US" altLang="ko-KR" dirty="0"/>
              <a:t>1)malloc </a:t>
            </a:r>
            <a:r>
              <a:rPr lang="ko-KR" altLang="en-US" dirty="0"/>
              <a:t>함수</a:t>
            </a:r>
            <a:r>
              <a:rPr lang="en-US" altLang="ko-KR" dirty="0"/>
              <a:t>: void* malloc(</a:t>
            </a:r>
            <a:r>
              <a:rPr lang="en-US" altLang="ko-KR" dirty="0" err="1"/>
              <a:t>size_t</a:t>
            </a:r>
            <a:r>
              <a:rPr lang="en-US" altLang="ko-KR" dirty="0"/>
              <a:t> size)</a:t>
            </a:r>
          </a:p>
          <a:p>
            <a:endParaRPr lang="en-US" altLang="ko-KR" dirty="0"/>
          </a:p>
          <a:p>
            <a:r>
              <a:rPr lang="en-US" altLang="ko-KR" dirty="0"/>
              <a:t> malloc </a:t>
            </a:r>
            <a:r>
              <a:rPr lang="ko-KR" altLang="en-US" dirty="0"/>
              <a:t>함수로 동적 할당을 하려면</a:t>
            </a:r>
            <a:r>
              <a:rPr lang="en-US" altLang="ko-KR" dirty="0"/>
              <a:t>, </a:t>
            </a:r>
            <a:r>
              <a:rPr lang="ko-KR" altLang="en-US" dirty="0"/>
              <a:t>포인터 변수를 이용해야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예시</a:t>
            </a:r>
            <a:r>
              <a:rPr lang="en-US" altLang="ko-KR" dirty="0"/>
              <a:t>: int *p= (int *)malloc(10 * </a:t>
            </a:r>
            <a:r>
              <a:rPr lang="en-US" altLang="ko-KR" dirty="0" err="1"/>
              <a:t>sizeof</a:t>
            </a:r>
            <a:r>
              <a:rPr lang="en-US" altLang="ko-KR" dirty="0"/>
              <a:t>(int));</a:t>
            </a:r>
          </a:p>
          <a:p>
            <a:endParaRPr lang="en-US" altLang="ko-KR" dirty="0"/>
          </a:p>
          <a:p>
            <a:r>
              <a:rPr lang="ko-KR" altLang="en-US" dirty="0"/>
              <a:t>만약 메모리 공간이 부족하다면</a:t>
            </a:r>
            <a:r>
              <a:rPr lang="en-US" altLang="ko-KR" dirty="0"/>
              <a:t>, </a:t>
            </a:r>
            <a:r>
              <a:rPr lang="ko-KR" altLang="en-US" dirty="0"/>
              <a:t>포인터 변수 </a:t>
            </a:r>
            <a:r>
              <a:rPr lang="en-US" altLang="ko-KR" dirty="0"/>
              <a:t>p</a:t>
            </a:r>
            <a:r>
              <a:rPr lang="ko-KR" altLang="en-US" dirty="0"/>
              <a:t>는 </a:t>
            </a:r>
            <a:r>
              <a:rPr lang="en-US" altLang="ko-KR" dirty="0"/>
              <a:t>NULL</a:t>
            </a:r>
            <a:r>
              <a:rPr lang="ko-KR" altLang="en-US" dirty="0"/>
              <a:t>값</a:t>
            </a:r>
            <a:r>
              <a:rPr lang="en-US" altLang="ko-KR" dirty="0"/>
              <a:t>(</a:t>
            </a:r>
            <a:r>
              <a:rPr lang="ko-KR" altLang="en-US" dirty="0"/>
              <a:t>가능한 공간이 없음</a:t>
            </a:r>
            <a:r>
              <a:rPr lang="en-US" altLang="ko-KR" dirty="0"/>
              <a:t>)</a:t>
            </a:r>
            <a:r>
              <a:rPr lang="ko-KR" altLang="en-US" dirty="0"/>
              <a:t>을 가리키게 된다</a:t>
            </a:r>
            <a:r>
              <a:rPr lang="en-US" altLang="ko-KR" dirty="0"/>
              <a:t>.[</a:t>
            </a:r>
            <a:r>
              <a:rPr lang="ko-KR" altLang="en-US" dirty="0"/>
              <a:t>이건 확실하지 않음</a:t>
            </a:r>
            <a:r>
              <a:rPr lang="en-US" altLang="ko-KR" dirty="0"/>
              <a:t>]. </a:t>
            </a:r>
            <a:r>
              <a:rPr lang="ko-KR" altLang="en-US" dirty="0"/>
              <a:t>그리고 어떤 것을 담으려 할 때 메모리 칸의 공간</a:t>
            </a:r>
            <a:r>
              <a:rPr lang="en-US" altLang="ko-KR" dirty="0"/>
              <a:t>(int)</a:t>
            </a:r>
            <a:r>
              <a:rPr lang="ko-KR" altLang="en-US" dirty="0"/>
              <a:t>이 작다면</a:t>
            </a:r>
            <a:r>
              <a:rPr lang="en-US" altLang="ko-KR" dirty="0"/>
              <a:t>, p</a:t>
            </a:r>
            <a:r>
              <a:rPr lang="ko-KR" altLang="en-US" dirty="0"/>
              <a:t>가 </a:t>
            </a:r>
            <a:r>
              <a:rPr lang="en-US" altLang="ko-KR" dirty="0"/>
              <a:t>NULL</a:t>
            </a:r>
            <a:r>
              <a:rPr lang="ko-KR" altLang="en-US" dirty="0"/>
              <a:t>값</a:t>
            </a:r>
            <a:r>
              <a:rPr lang="en-US" altLang="ko-KR" dirty="0"/>
              <a:t>(</a:t>
            </a:r>
            <a:r>
              <a:rPr lang="ko-KR" altLang="en-US" dirty="0"/>
              <a:t>가능한 공간이 없음</a:t>
            </a:r>
            <a:r>
              <a:rPr lang="en-US" altLang="ko-KR" dirty="0"/>
              <a:t>)</a:t>
            </a:r>
            <a:r>
              <a:rPr lang="ko-KR" altLang="en-US" dirty="0"/>
              <a:t>을 출력한다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2)free</a:t>
            </a:r>
            <a:r>
              <a:rPr lang="ko-KR" altLang="en-US" dirty="0"/>
              <a:t> 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malloc</a:t>
            </a:r>
            <a:r>
              <a:rPr lang="ko-KR" altLang="en-US" dirty="0"/>
              <a:t>으로 </a:t>
            </a:r>
            <a:r>
              <a:rPr lang="ko-KR" altLang="en-US" dirty="0" err="1"/>
              <a:t>힙</a:t>
            </a:r>
            <a:r>
              <a:rPr lang="ko-KR" altLang="en-US" dirty="0"/>
              <a:t> 영역의 공간이 사용되는 데</a:t>
            </a:r>
            <a:r>
              <a:rPr lang="en-US" altLang="ko-KR" dirty="0"/>
              <a:t>, </a:t>
            </a:r>
            <a:r>
              <a:rPr lang="ko-KR" altLang="en-US" dirty="0"/>
              <a:t>더 이상 그 영역이 쓰일 필요가 없어도 그 공간은 사용될 수 없다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free</a:t>
            </a:r>
            <a:r>
              <a:rPr lang="ko-KR" altLang="en-US" dirty="0"/>
              <a:t>함수를 통해</a:t>
            </a:r>
            <a:r>
              <a:rPr lang="en-US" altLang="ko-KR" dirty="0"/>
              <a:t>, </a:t>
            </a:r>
            <a:r>
              <a:rPr lang="ko-KR" altLang="en-US" dirty="0"/>
              <a:t>그 사용되지 않는 공간을 다른 프로세스들이 사용하게 풀어줄 수 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14184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7CA38-2027-2909-1FD7-3AC7380F8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동적 할당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2309AF-6195-19F0-461B-8C7567BA0818}"/>
              </a:ext>
            </a:extLst>
          </p:cNvPr>
          <p:cNvSpPr txBox="1"/>
          <p:nvPr/>
        </p:nvSpPr>
        <p:spPr>
          <a:xfrm>
            <a:off x="355600" y="1130829"/>
            <a:ext cx="1148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</a:t>
            </a:r>
            <a:r>
              <a:rPr lang="en-US" altLang="ko-KR" dirty="0" err="1"/>
              <a:t>calloc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원형 </a:t>
            </a:r>
            <a:r>
              <a:rPr lang="en-US" altLang="ko-KR" dirty="0"/>
              <a:t>: void *</a:t>
            </a:r>
            <a:r>
              <a:rPr lang="en-US" altLang="ko-KR" dirty="0" err="1"/>
              <a:t>calloc</a:t>
            </a:r>
            <a:r>
              <a:rPr lang="en-US" altLang="ko-KR" dirty="0"/>
              <a:t>(</a:t>
            </a:r>
            <a:r>
              <a:rPr lang="en-US" altLang="ko-KR" dirty="0" err="1"/>
              <a:t>size_t</a:t>
            </a:r>
            <a:r>
              <a:rPr lang="en-US" altLang="ko-KR" dirty="0"/>
              <a:t> num, </a:t>
            </a:r>
            <a:r>
              <a:rPr lang="en-US" altLang="ko-KR" dirty="0" err="1"/>
              <a:t>size_t</a:t>
            </a:r>
            <a:r>
              <a:rPr lang="en-US" altLang="ko-KR" dirty="0"/>
              <a:t> size);</a:t>
            </a:r>
          </a:p>
          <a:p>
            <a:endParaRPr lang="en-US" altLang="ko-KR" dirty="0"/>
          </a:p>
          <a:p>
            <a:r>
              <a:rPr lang="en-US" altLang="ko-KR" dirty="0"/>
              <a:t>-malloc </a:t>
            </a:r>
            <a:r>
              <a:rPr lang="ko-KR" altLang="en-US" dirty="0"/>
              <a:t>함수와 비슷하지만</a:t>
            </a:r>
            <a:r>
              <a:rPr lang="en-US" altLang="ko-KR" dirty="0"/>
              <a:t>, </a:t>
            </a:r>
            <a:r>
              <a:rPr lang="ko-KR" altLang="en-US" dirty="0"/>
              <a:t>동적 할당 시 초기값이 </a:t>
            </a:r>
            <a:r>
              <a:rPr lang="en-US" altLang="ko-KR" dirty="0"/>
              <a:t>0</a:t>
            </a:r>
            <a:r>
              <a:rPr lang="ko-KR" altLang="en-US" dirty="0"/>
              <a:t>으로 되어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-malloc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동적 할당 부분의 초기값이 </a:t>
            </a:r>
            <a:r>
              <a:rPr lang="ko-KR" altLang="en-US" dirty="0" err="1"/>
              <a:t>쓰레기값으로</a:t>
            </a:r>
            <a:r>
              <a:rPr lang="ko-KR" altLang="en-US" dirty="0"/>
              <a:t> 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64B3B-8BDA-854F-D433-F5DC79FDC0E2}"/>
              </a:ext>
            </a:extLst>
          </p:cNvPr>
          <p:cNvSpPr txBox="1"/>
          <p:nvPr/>
        </p:nvSpPr>
        <p:spPr>
          <a:xfrm>
            <a:off x="5190067" y="3369733"/>
            <a:ext cx="3420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배열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FF3B3-7D53-BB59-168F-30803A9C3DB6}"/>
              </a:ext>
            </a:extLst>
          </p:cNvPr>
          <p:cNvSpPr txBox="1"/>
          <p:nvPr/>
        </p:nvSpPr>
        <p:spPr>
          <a:xfrm>
            <a:off x="499533" y="4318000"/>
            <a:ext cx="112606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같은 자료형의 변수들을 여러 개로 묶은 형태</a:t>
            </a:r>
            <a:endParaRPr lang="en-US" altLang="ko-KR" dirty="0"/>
          </a:p>
          <a:p>
            <a:r>
              <a:rPr lang="ko-KR" altLang="en-US" dirty="0"/>
              <a:t>특징 </a:t>
            </a:r>
            <a:r>
              <a:rPr lang="en-US" altLang="ko-KR" dirty="0"/>
              <a:t>: 1)</a:t>
            </a:r>
            <a:r>
              <a:rPr lang="ko-KR" altLang="en-US" dirty="0"/>
              <a:t>배열의 특정 칸에 값을 넣을 수 있다</a:t>
            </a:r>
            <a:endParaRPr lang="en-US" altLang="ko-KR" dirty="0"/>
          </a:p>
          <a:p>
            <a:r>
              <a:rPr lang="en-US" altLang="ko-KR" dirty="0"/>
              <a:t>         2)</a:t>
            </a:r>
            <a:r>
              <a:rPr lang="ko-KR" altLang="en-US" dirty="0"/>
              <a:t>배열의</a:t>
            </a:r>
            <a:r>
              <a:rPr lang="en-US" altLang="ko-KR" dirty="0"/>
              <a:t> </a:t>
            </a:r>
            <a:r>
              <a:rPr lang="ko-KR" altLang="en-US" dirty="0"/>
              <a:t>특정 칸의 값을 가져와 쓸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       </a:t>
            </a:r>
            <a:r>
              <a:rPr lang="en-US" altLang="ko-KR" dirty="0"/>
              <a:t>3)</a:t>
            </a:r>
            <a:r>
              <a:rPr lang="ko-KR" altLang="en-US" dirty="0"/>
              <a:t>배열을 만들 때</a:t>
            </a:r>
            <a:r>
              <a:rPr lang="en-US" altLang="ko-KR" dirty="0"/>
              <a:t>, </a:t>
            </a:r>
            <a:r>
              <a:rPr lang="ko-KR" altLang="en-US" dirty="0"/>
              <a:t>몇 칸의 배열을 만들기 처음에 정할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배열의 특징을 </a:t>
            </a:r>
            <a:r>
              <a:rPr lang="en-US" altLang="ko-KR" dirty="0"/>
              <a:t>ADT(</a:t>
            </a:r>
            <a:r>
              <a:rPr lang="ko-KR" altLang="en-US" dirty="0"/>
              <a:t>슬라이드 초반에 설명</a:t>
            </a:r>
            <a:r>
              <a:rPr lang="en-US" altLang="ko-KR" dirty="0"/>
              <a:t>) </a:t>
            </a:r>
            <a:r>
              <a:rPr lang="ko-KR" altLang="en-US" dirty="0"/>
              <a:t>로 설명하는 것이</a:t>
            </a:r>
            <a:r>
              <a:rPr lang="en-US" altLang="ko-KR" dirty="0"/>
              <a:t>, </a:t>
            </a:r>
            <a:r>
              <a:rPr lang="ko-KR" altLang="en-US" dirty="0"/>
              <a:t>공부에 도움이 된다</a:t>
            </a:r>
            <a:r>
              <a:rPr lang="en-US" altLang="ko-KR" dirty="0"/>
              <a:t>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73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FA437-237C-6844-D057-7A322A9A7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추상 데이터 타입</a:t>
            </a:r>
            <a:r>
              <a:rPr lang="en-US" altLang="ko-KR" dirty="0"/>
              <a:t>(ADT)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C3BC71-5D55-3EF9-9EDD-DDBA343DB469}"/>
              </a:ext>
            </a:extLst>
          </p:cNvPr>
          <p:cNvSpPr txBox="1"/>
          <p:nvPr/>
        </p:nvSpPr>
        <p:spPr>
          <a:xfrm>
            <a:off x="415636" y="1773381"/>
            <a:ext cx="10938164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추상 데이터 타입 </a:t>
            </a:r>
            <a:r>
              <a:rPr lang="en-US" altLang="ko-KR" dirty="0"/>
              <a:t>: </a:t>
            </a:r>
            <a:r>
              <a:rPr lang="ko-KR" altLang="en-US" dirty="0"/>
              <a:t>추상화를 통해 정의해낸 데이터 타입</a:t>
            </a:r>
            <a:r>
              <a:rPr lang="en-US" altLang="ko-KR" dirty="0"/>
              <a:t>(</a:t>
            </a:r>
            <a:r>
              <a:rPr lang="ko-KR" altLang="en-US" dirty="0"/>
              <a:t>자료형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-&gt;</a:t>
            </a:r>
            <a:r>
              <a:rPr lang="ko-KR" altLang="en-US" dirty="0"/>
              <a:t>거꾸로 이미 있는 자료형을 내부 관점으로 </a:t>
            </a:r>
            <a:r>
              <a:rPr lang="ko-KR" altLang="en-US" dirty="0" err="1"/>
              <a:t>정의내리는</a:t>
            </a:r>
            <a:r>
              <a:rPr lang="ko-KR" altLang="en-US" dirty="0"/>
              <a:t> 것도 추상 데이터 타입이다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추상 데이터 타입을 구현하기 위해 실제로 작업을 한다면</a:t>
            </a:r>
            <a:r>
              <a:rPr lang="en-US" altLang="ko-KR" dirty="0"/>
              <a:t>, </a:t>
            </a:r>
            <a:r>
              <a:rPr lang="ko-KR" altLang="en-US" dirty="0"/>
              <a:t>그것은 자료구조의 영역으로 넘어가게 된다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*</a:t>
            </a:r>
            <a:r>
              <a:rPr lang="ko-KR" altLang="en-US" dirty="0"/>
              <a:t>추상 데이터 타입의 내부는 </a:t>
            </a:r>
            <a:r>
              <a:rPr lang="ko-KR" altLang="en-US" dirty="0" err="1"/>
              <a:t>연산와</a:t>
            </a:r>
            <a:r>
              <a:rPr lang="ko-KR" altLang="en-US" dirty="0"/>
              <a:t> 데이터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들로 이루어져 있다</a:t>
            </a:r>
            <a:r>
              <a:rPr lang="en-US" altLang="ko-KR" dirty="0"/>
              <a:t>. </a:t>
            </a:r>
            <a:r>
              <a:rPr lang="ko-KR" altLang="en-US" dirty="0"/>
              <a:t>연산은 왜요</a:t>
            </a:r>
            <a:r>
              <a:rPr lang="en-US" altLang="ko-KR" dirty="0"/>
              <a:t>? </a:t>
            </a:r>
            <a:r>
              <a:rPr lang="ko-KR" altLang="en-US" dirty="0"/>
              <a:t>라고 하면 </a:t>
            </a:r>
            <a:r>
              <a:rPr lang="en-US" altLang="ko-KR" dirty="0" err="1"/>
              <a:t>int+int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str+str</a:t>
            </a:r>
            <a:r>
              <a:rPr lang="en-US" altLang="ko-KR" dirty="0"/>
              <a:t>, </a:t>
            </a:r>
            <a:r>
              <a:rPr lang="en-US" altLang="ko-KR" dirty="0" err="1"/>
              <a:t>int+str</a:t>
            </a:r>
            <a:r>
              <a:rPr lang="ko-KR" altLang="en-US" dirty="0"/>
              <a:t>를 생각하면 됨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570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F9AC9-E414-AC05-E0F8-8ADAE98F3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3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구조체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6F7BF-BDDF-DA91-F37B-B2AA2E072E05}"/>
              </a:ext>
            </a:extLst>
          </p:cNvPr>
          <p:cNvSpPr txBox="1"/>
          <p:nvPr/>
        </p:nvSpPr>
        <p:spPr>
          <a:xfrm>
            <a:off x="296333" y="1253067"/>
            <a:ext cx="115739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용도 </a:t>
            </a:r>
            <a:r>
              <a:rPr lang="en-US" altLang="ko-KR" dirty="0"/>
              <a:t>: </a:t>
            </a:r>
            <a:r>
              <a:rPr lang="ko-KR" altLang="en-US" dirty="0"/>
              <a:t>다양한 자료형의 데이터 묶음을 만들고 싶을 때 사용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*</a:t>
            </a:r>
            <a:r>
              <a:rPr lang="ko-KR" altLang="en-US" dirty="0"/>
              <a:t>배열은 하나의 배열에 한 가지 자료형의 데이터만 묶을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구조체 사용법</a:t>
            </a:r>
            <a:r>
              <a:rPr lang="en-US" altLang="ko-KR" dirty="0"/>
              <a:t>(typedef</a:t>
            </a:r>
            <a:r>
              <a:rPr lang="ko-KR" altLang="en-US" dirty="0"/>
              <a:t>와 섞어서 사용하는 방법과 헷갈릴 수 있으니 주의</a:t>
            </a:r>
            <a:r>
              <a:rPr lang="en-US" altLang="ko-KR" dirty="0"/>
              <a:t>!)</a:t>
            </a:r>
          </a:p>
          <a:p>
            <a:endParaRPr lang="en-US" altLang="ko-KR" dirty="0"/>
          </a:p>
          <a:p>
            <a:r>
              <a:rPr lang="en-US" altLang="ko-KR" dirty="0"/>
              <a:t>   </a:t>
            </a:r>
          </a:p>
          <a:p>
            <a:r>
              <a:rPr lang="en-US" altLang="ko-KR" dirty="0"/>
              <a:t>1)</a:t>
            </a:r>
            <a:r>
              <a:rPr lang="ko-KR" altLang="en-US" dirty="0"/>
              <a:t>구조체 틀 생성</a:t>
            </a:r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틀을 기반으로 객체 하나 생성 및 사용</a:t>
            </a:r>
            <a:endParaRPr lang="en-US" altLang="ko-KR" dirty="0"/>
          </a:p>
          <a:p>
            <a:r>
              <a:rPr lang="en-US" altLang="ko-KR" dirty="0"/>
              <a:t>*********************************************************</a:t>
            </a:r>
          </a:p>
          <a:p>
            <a:r>
              <a:rPr lang="en-US" altLang="ko-KR" dirty="0"/>
              <a:t>struct (</a:t>
            </a:r>
            <a:r>
              <a:rPr lang="ko-KR" altLang="en-US" dirty="0"/>
              <a:t>구조체 틀 이름</a:t>
            </a:r>
            <a:r>
              <a:rPr lang="en-US" altLang="ko-KR" dirty="0"/>
              <a:t>){ ……</a:t>
            </a:r>
            <a:r>
              <a:rPr lang="ko-KR" altLang="en-US" dirty="0"/>
              <a:t>틀 명시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..</a:t>
            </a:r>
          </a:p>
          <a:p>
            <a:r>
              <a:rPr lang="en-US" altLang="ko-KR" dirty="0"/>
              <a:t>..</a:t>
            </a:r>
          </a:p>
          <a:p>
            <a:r>
              <a:rPr lang="en-US" altLang="ko-KR" dirty="0"/>
              <a:t>int main(void){</a:t>
            </a:r>
          </a:p>
          <a:p>
            <a:r>
              <a:rPr lang="ko-KR" altLang="en-US" dirty="0"/>
              <a:t>틀을 기반으로 객체를 하나 명시</a:t>
            </a:r>
            <a:endParaRPr lang="en-US" altLang="ko-KR" dirty="0"/>
          </a:p>
          <a:p>
            <a:r>
              <a:rPr lang="ko-KR" altLang="en-US" dirty="0"/>
              <a:t>객체 다루는 코드들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} </a:t>
            </a:r>
          </a:p>
          <a:p>
            <a:r>
              <a:rPr lang="en-US" altLang="ko-KR" dirty="0"/>
              <a:t>**********************************************************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276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E5B33-4C96-61CF-F318-245B51A1D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구조체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6C3A18-C972-E4B2-0F1F-B58AC97E0D58}"/>
              </a:ext>
            </a:extLst>
          </p:cNvPr>
          <p:cNvSpPr txBox="1"/>
          <p:nvPr/>
        </p:nvSpPr>
        <p:spPr>
          <a:xfrm>
            <a:off x="381000" y="1540933"/>
            <a:ext cx="115654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구조체 포인터</a:t>
            </a:r>
            <a:r>
              <a:rPr lang="en-US" altLang="ko-KR" dirty="0"/>
              <a:t>: </a:t>
            </a:r>
            <a:r>
              <a:rPr lang="ko-KR" altLang="en-US" dirty="0"/>
              <a:t>자세히 읽어보면 이해할 수 있다</a:t>
            </a:r>
            <a:r>
              <a:rPr lang="en-US" altLang="ko-KR" dirty="0"/>
              <a:t>. </a:t>
            </a:r>
            <a:r>
              <a:rPr lang="ko-KR" altLang="en-US" dirty="0"/>
              <a:t>포인터의 기능</a:t>
            </a:r>
            <a:r>
              <a:rPr lang="en-US" altLang="ko-KR" dirty="0"/>
              <a:t>+ </a:t>
            </a:r>
            <a:r>
              <a:rPr lang="ko-KR" altLang="en-US" dirty="0"/>
              <a:t>구조체의 기능 이라고 이해하면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ko-KR" altLang="en-US" dirty="0"/>
              <a:t>구조체 명시</a:t>
            </a:r>
            <a:r>
              <a:rPr lang="en-US" altLang="ko-KR" dirty="0"/>
              <a:t>[ char</a:t>
            </a:r>
            <a:r>
              <a:rPr lang="ko-KR" altLang="en-US" dirty="0"/>
              <a:t> </a:t>
            </a:r>
            <a:r>
              <a:rPr lang="en-US" altLang="ko-KR" dirty="0" err="1"/>
              <a:t>weapon_name</a:t>
            </a:r>
            <a:r>
              <a:rPr lang="en-US" altLang="ko-KR" dirty="0"/>
              <a:t>, int</a:t>
            </a:r>
            <a:r>
              <a:rPr lang="ko-KR" altLang="en-US" dirty="0"/>
              <a:t> </a:t>
            </a:r>
            <a:r>
              <a:rPr lang="en-US" altLang="ko-KR" dirty="0" err="1"/>
              <a:t>magsize</a:t>
            </a:r>
            <a:r>
              <a:rPr lang="en-US" altLang="ko-KR" dirty="0"/>
              <a:t> ]</a:t>
            </a:r>
          </a:p>
          <a:p>
            <a:r>
              <a:rPr lang="en-US" altLang="ko-KR" dirty="0"/>
              <a:t>         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구조체 변수 선언  </a:t>
            </a:r>
            <a:r>
              <a:rPr lang="en-US" altLang="ko-KR" dirty="0"/>
              <a:t>struct armory rifleman {“</a:t>
            </a:r>
            <a:r>
              <a:rPr lang="en-US" altLang="ko-KR" dirty="0" err="1"/>
              <a:t>M4A1</a:t>
            </a:r>
            <a:r>
              <a:rPr lang="en-US" altLang="ko-KR" dirty="0"/>
              <a:t>”, 30};  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포인터형 구조체 변수 선언  </a:t>
            </a:r>
            <a:r>
              <a:rPr lang="en-US" altLang="ko-KR" dirty="0"/>
              <a:t>struct armory *</a:t>
            </a:r>
            <a:r>
              <a:rPr lang="en-US" altLang="ko-KR" dirty="0" err="1"/>
              <a:t>weapon_controller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첫번째 구조체 변수와 포인터형 구조체 변수 연결 방법은 일반 포인터형 변수 사용과 같음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연결 후</a:t>
            </a:r>
            <a:r>
              <a:rPr lang="en-US" altLang="ko-KR" dirty="0"/>
              <a:t>, </a:t>
            </a:r>
            <a:r>
              <a:rPr lang="ko-KR" altLang="en-US" dirty="0"/>
              <a:t>포인터 구조체 변수를 통해</a:t>
            </a:r>
            <a:r>
              <a:rPr lang="en-US" altLang="ko-KR" dirty="0"/>
              <a:t>, </a:t>
            </a:r>
            <a:r>
              <a:rPr lang="ko-KR" altLang="en-US" dirty="0"/>
              <a:t>구조체 변수를 다룰 수 있음</a:t>
            </a:r>
            <a:r>
              <a:rPr lang="en-US" altLang="ko-KR" dirty="0"/>
              <a:t>. </a:t>
            </a:r>
            <a:r>
              <a:rPr lang="ko-KR" altLang="en-US" dirty="0"/>
              <a:t>구조체 변수 내의 데이터들이</a:t>
            </a:r>
            <a:r>
              <a:rPr lang="en-US" altLang="ko-KR" dirty="0"/>
              <a:t>, </a:t>
            </a:r>
            <a:r>
              <a:rPr lang="ko-KR" altLang="en-US" dirty="0"/>
              <a:t>포인터형 구조체 변수 내의 데이터를 이용해서 다룰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/>
              <a:t>포인터형 구조체 변수로 일반 포인터 변수를 조종할 때</a:t>
            </a:r>
            <a:r>
              <a:rPr lang="en-US" altLang="ko-KR" dirty="0"/>
              <a:t>, </a:t>
            </a:r>
            <a:r>
              <a:rPr lang="ko-KR" altLang="en-US" dirty="0"/>
              <a:t>일반 포인터 변수 사용과 다른 특이한 점은</a:t>
            </a:r>
            <a:r>
              <a:rPr lang="en-US" altLang="ko-KR" dirty="0"/>
              <a:t> ‘-&gt;’ </a:t>
            </a:r>
            <a:r>
              <a:rPr lang="ko-KR" altLang="en-US" dirty="0"/>
              <a:t>이라는 간접 멤버 연산자를 이용해서</a:t>
            </a:r>
            <a:r>
              <a:rPr lang="en-US" altLang="ko-KR" dirty="0"/>
              <a:t> </a:t>
            </a:r>
            <a:r>
              <a:rPr lang="ko-KR" altLang="en-US" dirty="0"/>
              <a:t>쓸 수도 있다는 점이다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</a:t>
            </a:r>
            <a:r>
              <a:rPr lang="ko-KR" altLang="en-US" dirty="0"/>
              <a:t>예</a:t>
            </a:r>
            <a:r>
              <a:rPr lang="en-US" altLang="ko-KR" dirty="0"/>
              <a:t>) (*</a:t>
            </a:r>
            <a:r>
              <a:rPr lang="en-US" altLang="ko-KR" dirty="0" err="1"/>
              <a:t>weapon_controller</a:t>
            </a:r>
            <a:r>
              <a:rPr lang="en-US" altLang="ko-KR" dirty="0"/>
              <a:t>).</a:t>
            </a:r>
            <a:r>
              <a:rPr lang="en-US" altLang="ko-KR" dirty="0" err="1"/>
              <a:t>magsize</a:t>
            </a:r>
            <a:r>
              <a:rPr lang="en-US" altLang="ko-KR" dirty="0"/>
              <a:t> = 20;   </a:t>
            </a:r>
            <a:r>
              <a:rPr lang="ko-KR" altLang="en-US" dirty="0"/>
              <a:t>주의</a:t>
            </a:r>
            <a:r>
              <a:rPr lang="en-US" altLang="ko-KR" dirty="0"/>
              <a:t>: *</a:t>
            </a:r>
            <a:r>
              <a:rPr lang="ko-KR" altLang="en-US" dirty="0"/>
              <a:t> 사용시 반드시 괄호로 감쌀 것</a:t>
            </a:r>
            <a:r>
              <a:rPr lang="en-US" altLang="ko-KR" dirty="0"/>
              <a:t>. ‘.’</a:t>
            </a:r>
            <a:r>
              <a:rPr lang="ko-KR" altLang="en-US" dirty="0"/>
              <a:t>연산자와 </a:t>
            </a:r>
            <a:r>
              <a:rPr lang="en-US" altLang="ko-KR" dirty="0"/>
              <a:t>‘*’</a:t>
            </a:r>
            <a:r>
              <a:rPr lang="ko-KR" altLang="en-US" dirty="0"/>
              <a:t>연산자 사이의 순위에서 </a:t>
            </a:r>
            <a:r>
              <a:rPr lang="en-US" altLang="ko-KR" dirty="0"/>
              <a:t>‘*’</a:t>
            </a:r>
            <a:r>
              <a:rPr lang="ko-KR" altLang="en-US" dirty="0"/>
              <a:t>가 밀리기 때문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 </a:t>
            </a:r>
            <a:r>
              <a:rPr lang="en-US" altLang="ko-KR" dirty="0" err="1"/>
              <a:t>weapon_controller</a:t>
            </a:r>
            <a:r>
              <a:rPr lang="en-US" altLang="ko-KR" dirty="0"/>
              <a:t>-&gt;</a:t>
            </a:r>
            <a:r>
              <a:rPr lang="en-US" altLang="ko-KR" dirty="0" err="1"/>
              <a:t>magsize</a:t>
            </a:r>
            <a:r>
              <a:rPr lang="en-US" altLang="ko-KR" dirty="0"/>
              <a:t>=20;       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        </a:t>
            </a:r>
          </a:p>
          <a:p>
            <a:endParaRPr lang="en-US" altLang="ko-KR" dirty="0"/>
          </a:p>
          <a:p>
            <a:r>
              <a:rPr lang="en-US" altLang="ko-KR" dirty="0"/>
              <a:t>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231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99101-E1CE-CA27-DB89-D9E783FE1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3" y="88370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typedef(type definition)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4CECCE-D78C-6156-8549-C9CFBB5867B9}"/>
              </a:ext>
            </a:extLst>
          </p:cNvPr>
          <p:cNvSpPr txBox="1"/>
          <p:nvPr/>
        </p:nvSpPr>
        <p:spPr>
          <a:xfrm>
            <a:off x="321733" y="1413933"/>
            <a:ext cx="11480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type definition : </a:t>
            </a:r>
            <a:r>
              <a:rPr lang="ko-KR" altLang="en-US" dirty="0"/>
              <a:t>자료형 정의</a:t>
            </a:r>
            <a:endParaRPr lang="en-US" altLang="ko-KR" dirty="0"/>
          </a:p>
          <a:p>
            <a:r>
              <a:rPr lang="ko-KR" altLang="en-US" dirty="0"/>
              <a:t>원래 있던 자료형을</a:t>
            </a:r>
            <a:r>
              <a:rPr lang="en-US" altLang="ko-KR" dirty="0"/>
              <a:t> </a:t>
            </a:r>
            <a:r>
              <a:rPr lang="ko-KR" altLang="en-US" dirty="0"/>
              <a:t>우리가 원하는 이름으로 재정의하는 데 쓰이는 키워드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 이유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r>
              <a:rPr lang="en-US" altLang="ko-KR" dirty="0"/>
              <a:t>1)</a:t>
            </a:r>
            <a:r>
              <a:rPr lang="ko-KR" altLang="en-US" dirty="0"/>
              <a:t>복잡한 이름의 자료형을</a:t>
            </a:r>
            <a:r>
              <a:rPr lang="en-US" altLang="ko-KR" dirty="0"/>
              <a:t>, </a:t>
            </a:r>
            <a:r>
              <a:rPr lang="ko-KR" altLang="en-US" dirty="0"/>
              <a:t>좀 더 쉬운 이름으로 바꿔 쓸 수 있음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: typedef</a:t>
            </a:r>
            <a:r>
              <a:rPr lang="ko-KR" altLang="en-US" dirty="0"/>
              <a:t> </a:t>
            </a:r>
            <a:r>
              <a:rPr lang="en-US" altLang="ko-KR" dirty="0" err="1"/>
              <a:t>unisgned</a:t>
            </a:r>
            <a:r>
              <a:rPr lang="ko-KR" altLang="en-US" dirty="0"/>
              <a:t> </a:t>
            </a:r>
            <a:r>
              <a:rPr lang="en-US" altLang="ko-KR" dirty="0"/>
              <a:t>int </a:t>
            </a:r>
            <a:r>
              <a:rPr lang="en-US" altLang="ko-KR" dirty="0" err="1"/>
              <a:t>UINT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-&gt;unsigned int</a:t>
            </a:r>
            <a:r>
              <a:rPr lang="ko-KR" altLang="en-US" dirty="0"/>
              <a:t>형으로 자료형 명시할 때</a:t>
            </a:r>
            <a:r>
              <a:rPr lang="en-US" altLang="ko-KR" dirty="0"/>
              <a:t>, </a:t>
            </a:r>
            <a:r>
              <a:rPr lang="ko-KR" altLang="en-US" dirty="0"/>
              <a:t>대신 </a:t>
            </a:r>
            <a:r>
              <a:rPr lang="en-US" altLang="ko-KR" dirty="0" err="1"/>
              <a:t>UINT</a:t>
            </a:r>
            <a:r>
              <a:rPr lang="ko-KR" altLang="en-US" dirty="0"/>
              <a:t>로 명시가 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unsigned int a;  ==  </a:t>
            </a:r>
            <a:r>
              <a:rPr lang="en-US" altLang="ko-KR" dirty="0" err="1"/>
              <a:t>UINT</a:t>
            </a:r>
            <a:r>
              <a:rPr lang="en-US" altLang="ko-KR" dirty="0"/>
              <a:t> a;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특정 크기로 정해진 자료형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int </a:t>
            </a:r>
            <a:r>
              <a:rPr lang="ko-KR" altLang="en-US" dirty="0" err="1"/>
              <a:t>배열명</a:t>
            </a:r>
            <a:r>
              <a:rPr lang="en-US" altLang="ko-KR" dirty="0"/>
              <a:t>[10];) </a:t>
            </a:r>
            <a:r>
              <a:rPr lang="ko-KR" altLang="en-US" dirty="0"/>
              <a:t>을 특정 이름으로 정의해서 쉽게 쓸 수 있음</a:t>
            </a:r>
            <a:r>
              <a:rPr lang="en-US" altLang="ko-KR" dirty="0"/>
              <a:t>.[</a:t>
            </a:r>
            <a:r>
              <a:rPr lang="ko-KR" altLang="en-US" dirty="0"/>
              <a:t>여기는 좀 더 공부해야 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189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77844-DAE0-3EA3-3284-C1033BDA8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33" y="119592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typedef struct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struct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A52BEB-3C1D-9528-45AD-4465DA54526F}"/>
              </a:ext>
            </a:extLst>
          </p:cNvPr>
          <p:cNvSpPr txBox="1"/>
          <p:nvPr/>
        </p:nvSpPr>
        <p:spPr>
          <a:xfrm>
            <a:off x="330200" y="1573742"/>
            <a:ext cx="5139267" cy="4919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stdlib.h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typedef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StudentTag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name[10];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age;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gpa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student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student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s1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strcpy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s1.name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kim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s1.age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20;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s1.gpa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2.4;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51FCC5-73F4-71E8-5394-B91738482468}"/>
              </a:ext>
            </a:extLst>
          </p:cNvPr>
          <p:cNvSpPr txBox="1"/>
          <p:nvPr/>
        </p:nvSpPr>
        <p:spPr>
          <a:xfrm>
            <a:off x="6316133" y="1690688"/>
            <a:ext cx="5715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stdlib.h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StudentTag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name[10];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age;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gpa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StudentTag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s1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strcpy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s1.name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kim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s1.age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20;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s1.gpa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2.4;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870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9078AB-153D-CDE7-B41D-DD67EFB8666F}"/>
              </a:ext>
            </a:extLst>
          </p:cNvPr>
          <p:cNvSpPr txBox="1"/>
          <p:nvPr/>
        </p:nvSpPr>
        <p:spPr>
          <a:xfrm>
            <a:off x="415636" y="304800"/>
            <a:ext cx="11129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다항식을 자료구조를 이용해서 풀기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A93C7-B097-341A-9437-81EAF95E7677}"/>
              </a:ext>
            </a:extLst>
          </p:cNvPr>
          <p:cNvSpPr txBox="1"/>
          <p:nvPr/>
        </p:nvSpPr>
        <p:spPr>
          <a:xfrm>
            <a:off x="184727" y="1302327"/>
            <a:ext cx="11508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/>
              <a:t>복잡한 방식 </a:t>
            </a:r>
            <a:r>
              <a:rPr lang="en-US" altLang="ko-KR" dirty="0"/>
              <a:t>: </a:t>
            </a:r>
            <a:r>
              <a:rPr lang="ko-KR" altLang="en-US" dirty="0"/>
              <a:t>계수가 </a:t>
            </a:r>
            <a:r>
              <a:rPr lang="en-US" altLang="ko-KR" dirty="0"/>
              <a:t>0</a:t>
            </a:r>
            <a:r>
              <a:rPr lang="ko-KR" altLang="en-US" dirty="0"/>
              <a:t>인 항의 경우도 고려해서 계산하기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/>
              <a:t>간단한 방식</a:t>
            </a:r>
            <a:r>
              <a:rPr lang="en-US" altLang="ko-KR" dirty="0"/>
              <a:t>: 0</a:t>
            </a:r>
            <a:r>
              <a:rPr lang="ko-KR" altLang="en-US" dirty="0"/>
              <a:t>이 아닌 항만을 고려해서 계산하기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490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D7362A-25FC-8C67-10FD-19A6AF3A4B03}"/>
              </a:ext>
            </a:extLst>
          </p:cNvPr>
          <p:cNvSpPr txBox="1"/>
          <p:nvPr/>
        </p:nvSpPr>
        <p:spPr>
          <a:xfrm>
            <a:off x="766618" y="267856"/>
            <a:ext cx="10427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알아야 되는 표현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21C54-F3B5-C73C-2DA8-15831F2DF92D}"/>
              </a:ext>
            </a:extLst>
          </p:cNvPr>
          <p:cNvSpPr txBox="1"/>
          <p:nvPr/>
        </p:nvSpPr>
        <p:spPr>
          <a:xfrm>
            <a:off x="332509" y="1366981"/>
            <a:ext cx="115269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?</a:t>
            </a:r>
            <a:r>
              <a:rPr lang="en-US" altLang="ko-KR" dirty="0"/>
              <a:t> : </a:t>
            </a:r>
            <a:r>
              <a:rPr lang="ko-KR" altLang="en-US" dirty="0" err="1"/>
              <a:t>삼항</a:t>
            </a:r>
            <a:r>
              <a:rPr lang="ko-KR" altLang="en-US" dirty="0"/>
              <a:t> 연산자</a:t>
            </a:r>
            <a:r>
              <a:rPr lang="en-US" altLang="ko-KR" dirty="0"/>
              <a:t>. if-else</a:t>
            </a:r>
            <a:r>
              <a:rPr lang="ko-KR" altLang="en-US" dirty="0"/>
              <a:t>와 같은 역할을 한다</a:t>
            </a:r>
            <a:r>
              <a:rPr lang="en-US" altLang="ko-KR" dirty="0"/>
              <a:t>. </a:t>
            </a:r>
          </a:p>
          <a:p>
            <a:r>
              <a:rPr lang="en-US" altLang="ko-KR" b="1" dirty="0"/>
              <a:t>:</a:t>
            </a:r>
            <a:r>
              <a:rPr lang="en-US" altLang="ko-KR" dirty="0"/>
              <a:t> -&gt; </a:t>
            </a:r>
            <a:r>
              <a:rPr lang="ko-KR" altLang="en-US" dirty="0" err="1"/>
              <a:t>삼항</a:t>
            </a:r>
            <a:r>
              <a:rPr lang="ko-KR" altLang="en-US" dirty="0"/>
              <a:t> 연산자와 같이 쓰이는 연산자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 ( ( (a) &gt; (b) ) ? (a) : (b) ) -&gt;  </a:t>
            </a:r>
            <a:r>
              <a:rPr lang="ko-KR" altLang="en-US" dirty="0"/>
              <a:t>조건문</a:t>
            </a:r>
            <a:r>
              <a:rPr lang="en-US" altLang="ko-KR" dirty="0"/>
              <a:t>: 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보다 큰가</a:t>
            </a:r>
            <a:r>
              <a:rPr lang="en-US" altLang="ko-KR" b="1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[  ( (a) &gt; (b) ) </a:t>
            </a:r>
            <a:r>
              <a:rPr lang="en-US" altLang="ko-KR" b="1" dirty="0"/>
              <a:t>?</a:t>
            </a:r>
            <a:r>
              <a:rPr lang="en-US" altLang="ko-KR" dirty="0"/>
              <a:t> ]</a:t>
            </a:r>
          </a:p>
          <a:p>
            <a:r>
              <a:rPr lang="en-US" altLang="ko-KR" dirty="0"/>
              <a:t>                                           </a:t>
            </a:r>
            <a:r>
              <a:rPr lang="ko-KR" altLang="en-US" dirty="0"/>
              <a:t>조건에 따른 결과 </a:t>
            </a:r>
            <a:r>
              <a:rPr lang="en-US" altLang="ko-KR" dirty="0"/>
              <a:t>: </a:t>
            </a:r>
            <a:r>
              <a:rPr lang="ko-KR" altLang="en-US" dirty="0"/>
              <a:t>만약 그렇다면</a:t>
            </a:r>
            <a:r>
              <a:rPr lang="en-US" altLang="ko-KR" dirty="0"/>
              <a:t>(True), </a:t>
            </a:r>
            <a:r>
              <a:rPr lang="ko-KR" altLang="en-US" dirty="0"/>
              <a:t>왼쪽 값</a:t>
            </a:r>
            <a:r>
              <a:rPr lang="en-US" altLang="ko-KR" dirty="0"/>
              <a:t>(a)</a:t>
            </a:r>
            <a:r>
              <a:rPr lang="ko-KR" altLang="en-US" dirty="0"/>
              <a:t>을 출력하라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                                                             </a:t>
            </a:r>
            <a:r>
              <a:rPr lang="ko-KR" altLang="en-US" dirty="0"/>
              <a:t>만약 그렇지 않다면</a:t>
            </a:r>
            <a:r>
              <a:rPr lang="en-US" altLang="ko-KR" dirty="0"/>
              <a:t>(False), </a:t>
            </a:r>
            <a:r>
              <a:rPr lang="ko-KR" altLang="en-US" dirty="0"/>
              <a:t>오른쪽 값</a:t>
            </a:r>
            <a:r>
              <a:rPr lang="en-US" altLang="ko-KR" dirty="0"/>
              <a:t>(b)</a:t>
            </a:r>
            <a:r>
              <a:rPr lang="ko-KR" altLang="en-US" dirty="0"/>
              <a:t>을 출력하라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#define MAX( a, b ) ( ( (a)&gt;(b) ) ? (a) : (b) ) -&gt; MAX </a:t>
            </a:r>
            <a:r>
              <a:rPr lang="ko-KR" altLang="en-US" dirty="0"/>
              <a:t>함수를 오른쪽 조건식으로 정의해라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%</a:t>
            </a:r>
            <a:r>
              <a:rPr lang="en-US" altLang="ko-KR" b="1" dirty="0" err="1"/>
              <a:t>a.bf</a:t>
            </a:r>
            <a:r>
              <a:rPr lang="en-US" altLang="ko-KR" b="1" dirty="0"/>
              <a:t> </a:t>
            </a:r>
            <a:r>
              <a:rPr lang="en-US" altLang="ko-KR" dirty="0"/>
              <a:t>: %f</a:t>
            </a:r>
            <a:r>
              <a:rPr lang="ko-KR" altLang="en-US" dirty="0"/>
              <a:t>는 실수를 출력할 때 쓰는 형식</a:t>
            </a:r>
            <a:r>
              <a:rPr lang="en-US" altLang="ko-KR" dirty="0"/>
              <a:t>. a</a:t>
            </a:r>
            <a:r>
              <a:rPr lang="ko-KR" altLang="en-US" dirty="0"/>
              <a:t>는 출력하려는 전체 값 기준으로</a:t>
            </a:r>
            <a:r>
              <a:rPr lang="en-US" altLang="ko-KR" dirty="0"/>
              <a:t>, </a:t>
            </a:r>
            <a:r>
              <a:rPr lang="ko-KR" altLang="en-US" dirty="0"/>
              <a:t>오른쪽에서 왼쪽만큼 </a:t>
            </a:r>
            <a:r>
              <a:rPr lang="en-US" altLang="ko-KR" dirty="0"/>
              <a:t>a</a:t>
            </a:r>
            <a:r>
              <a:rPr lang="ko-KR" altLang="en-US" dirty="0"/>
              <a:t>칸을 세서 칸이 부족하면 그만큼 출력하려는 수를 오른쪽으로 이동시킨다</a:t>
            </a:r>
            <a:r>
              <a:rPr lang="en-US" altLang="ko-KR" dirty="0"/>
              <a:t>. b</a:t>
            </a:r>
            <a:r>
              <a:rPr lang="ko-KR" altLang="en-US" dirty="0"/>
              <a:t>는 출력하려는 수의 소수 자릿수를 결정하는 역할</a:t>
            </a:r>
            <a:r>
              <a:rPr lang="en-US" altLang="ko-KR" dirty="0"/>
              <a:t> [</a:t>
            </a:r>
            <a:r>
              <a:rPr lang="ko-KR" altLang="en-US" dirty="0"/>
              <a:t>직접 </a:t>
            </a:r>
            <a:r>
              <a:rPr lang="ko-KR" altLang="en-US" dirty="0" err="1"/>
              <a:t>해봐야지</a:t>
            </a:r>
            <a:r>
              <a:rPr lang="ko-KR" altLang="en-US" dirty="0"/>
              <a:t> 무슨 뜻인지 </a:t>
            </a:r>
            <a:r>
              <a:rPr lang="ko-KR" altLang="en-US" dirty="0" err="1"/>
              <a:t>알음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 err="1"/>
              <a:t>expon</a:t>
            </a:r>
            <a:r>
              <a:rPr lang="en-US" altLang="ko-KR" dirty="0"/>
              <a:t> : </a:t>
            </a:r>
            <a:r>
              <a:rPr lang="ko-KR" altLang="en-US" dirty="0"/>
              <a:t>차수</a:t>
            </a:r>
            <a:endParaRPr lang="en-US" altLang="ko-KR" dirty="0"/>
          </a:p>
          <a:p>
            <a:r>
              <a:rPr lang="en-US" altLang="ko-KR" dirty="0" err="1"/>
              <a:t>coef</a:t>
            </a:r>
            <a:r>
              <a:rPr lang="en-US" altLang="ko-KR" dirty="0"/>
              <a:t> : </a:t>
            </a:r>
            <a:r>
              <a:rPr lang="ko-KR" altLang="en-US" dirty="0"/>
              <a:t>계수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8052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51DD1-EA9D-B8CD-576F-512A3D59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/>
              <a:t>복잡한 방식 </a:t>
            </a:r>
            <a:r>
              <a:rPr lang="en-US" altLang="ko-KR" sz="2800" dirty="0"/>
              <a:t>: </a:t>
            </a:r>
            <a:r>
              <a:rPr lang="ko-KR" altLang="en-US" sz="2800" dirty="0"/>
              <a:t>계수가 </a:t>
            </a:r>
            <a:r>
              <a:rPr lang="en-US" altLang="ko-KR" sz="2800" dirty="0"/>
              <a:t>0</a:t>
            </a:r>
            <a:r>
              <a:rPr lang="ko-KR" altLang="en-US" sz="2800" dirty="0"/>
              <a:t>인 항의 경우도 고려해서 계산하기</a:t>
            </a:r>
            <a:br>
              <a:rPr lang="en-US" altLang="ko-KR" sz="2800" dirty="0"/>
            </a:b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FDB53-F830-738F-BC92-30F9929F7227}"/>
              </a:ext>
            </a:extLst>
          </p:cNvPr>
          <p:cNvSpPr txBox="1"/>
          <p:nvPr/>
        </p:nvSpPr>
        <p:spPr>
          <a:xfrm>
            <a:off x="572655" y="1293091"/>
            <a:ext cx="1109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219F8-75D7-CA24-EF19-8987F39B46B9}"/>
              </a:ext>
            </a:extLst>
          </p:cNvPr>
          <p:cNvSpPr txBox="1"/>
          <p:nvPr/>
        </p:nvSpPr>
        <p:spPr>
          <a:xfrm>
            <a:off x="526473" y="1755343"/>
            <a:ext cx="107811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코드가 길어서</a:t>
            </a:r>
            <a:r>
              <a:rPr lang="en-US" altLang="ko-KR" dirty="0"/>
              <a:t>, </a:t>
            </a:r>
            <a:r>
              <a:rPr lang="ko-KR" altLang="en-US" dirty="0"/>
              <a:t>여기다 올리지는 못함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코드의 중요부분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1)</a:t>
            </a:r>
            <a:r>
              <a:rPr lang="ko-KR" altLang="en-US" dirty="0"/>
              <a:t>각 구조체는 </a:t>
            </a:r>
            <a:r>
              <a:rPr lang="en-US" altLang="ko-KR" dirty="0"/>
              <a:t>(</a:t>
            </a:r>
            <a:r>
              <a:rPr lang="ko-KR" altLang="en-US" dirty="0"/>
              <a:t>구조체 형식의 함수 제외</a:t>
            </a:r>
            <a:r>
              <a:rPr lang="en-US" altLang="ko-KR" dirty="0"/>
              <a:t>) </a:t>
            </a:r>
            <a:r>
              <a:rPr lang="ko-KR" altLang="en-US" dirty="0"/>
              <a:t>다항식을 의미하므로</a:t>
            </a:r>
            <a:r>
              <a:rPr lang="en-US" altLang="ko-KR" dirty="0"/>
              <a:t>, </a:t>
            </a:r>
            <a:r>
              <a:rPr lang="ko-KR" altLang="en-US" dirty="0"/>
              <a:t>다항식의 차수</a:t>
            </a:r>
            <a:r>
              <a:rPr lang="en-US" altLang="ko-KR" dirty="0"/>
              <a:t>[</a:t>
            </a:r>
            <a:r>
              <a:rPr lang="ko-KR" altLang="en-US" dirty="0"/>
              <a:t>정수형</a:t>
            </a:r>
            <a:r>
              <a:rPr lang="en-US" altLang="ko-KR" dirty="0"/>
              <a:t>]</a:t>
            </a:r>
            <a:r>
              <a:rPr lang="ko-KR" altLang="en-US" dirty="0"/>
              <a:t>와 계수</a:t>
            </a:r>
            <a:r>
              <a:rPr lang="en-US" altLang="ko-KR" dirty="0"/>
              <a:t>[</a:t>
            </a:r>
            <a:r>
              <a:rPr lang="ko-KR" altLang="en-US" dirty="0"/>
              <a:t>배열</a:t>
            </a:r>
            <a:r>
              <a:rPr lang="en-US" altLang="ko-KR" dirty="0"/>
              <a:t>]</a:t>
            </a:r>
            <a:r>
              <a:rPr lang="ko-KR" altLang="en-US" dirty="0"/>
              <a:t>를 포함한다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2)</a:t>
            </a:r>
            <a:r>
              <a:rPr lang="en-US" altLang="ko-KR" dirty="0" err="1"/>
              <a:t>poly_add1</a:t>
            </a:r>
            <a:r>
              <a:rPr lang="en-US" altLang="ko-KR" dirty="0"/>
              <a:t> </a:t>
            </a:r>
            <a:r>
              <a:rPr lang="ko-KR" altLang="en-US" dirty="0"/>
              <a:t>함수의 자료형이 구조체인 이유는</a:t>
            </a:r>
            <a:r>
              <a:rPr lang="en-US" altLang="ko-KR" dirty="0"/>
              <a:t>, </a:t>
            </a:r>
            <a:r>
              <a:rPr lang="ko-KR" altLang="en-US" dirty="0"/>
              <a:t>함수 반환 형식이 구조체이기 때문이다</a:t>
            </a:r>
            <a:r>
              <a:rPr lang="en-US" altLang="ko-KR" dirty="0"/>
              <a:t>. [</a:t>
            </a:r>
            <a:r>
              <a:rPr lang="ko-KR" altLang="en-US" dirty="0"/>
              <a:t>함수의 자료형은</a:t>
            </a:r>
            <a:r>
              <a:rPr lang="en-US" altLang="ko-KR" dirty="0"/>
              <a:t>, </a:t>
            </a:r>
            <a:r>
              <a:rPr lang="ko-KR" altLang="en-US" dirty="0"/>
              <a:t>자신이 반환하려는 데이터의 형식과 같아야 한다</a:t>
            </a:r>
            <a:r>
              <a:rPr lang="en-US" altLang="ko-KR" dirty="0"/>
              <a:t>.]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3489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CB0B9-AC49-1A46-7D93-AB5C21D66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946" y="99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/>
              <a:t>간단한 방식</a:t>
            </a:r>
            <a:r>
              <a:rPr lang="en-US" altLang="ko-KR" sz="3200" dirty="0"/>
              <a:t>:</a:t>
            </a:r>
            <a:r>
              <a:rPr lang="ko-KR" altLang="en-US" sz="3200" dirty="0"/>
              <a:t>계수가 </a:t>
            </a:r>
            <a:r>
              <a:rPr lang="en-US" altLang="ko-KR" sz="3200" dirty="0"/>
              <a:t>0</a:t>
            </a:r>
            <a:r>
              <a:rPr lang="ko-KR" altLang="en-US" sz="3200" dirty="0"/>
              <a:t>인 것은 고려</a:t>
            </a:r>
            <a:r>
              <a:rPr lang="en-US" altLang="ko-KR" sz="3200" dirty="0"/>
              <a:t>X </a:t>
            </a:r>
            <a:endParaRPr lang="ko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0BBB43-BEB6-2F9C-F0BE-CEA4CFC92EEC}"/>
              </a:ext>
            </a:extLst>
          </p:cNvPr>
          <p:cNvSpPr txBox="1"/>
          <p:nvPr/>
        </p:nvSpPr>
        <p:spPr>
          <a:xfrm>
            <a:off x="369455" y="1690688"/>
            <a:ext cx="1162858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복잡한 방식과 차이점</a:t>
            </a:r>
            <a:r>
              <a:rPr lang="en-US" altLang="ko-KR" dirty="0"/>
              <a:t>: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1)</a:t>
            </a:r>
            <a:r>
              <a:rPr lang="ko-KR" altLang="en-US" dirty="0"/>
              <a:t>복잡한 방식 </a:t>
            </a:r>
            <a:r>
              <a:rPr lang="en-US" altLang="ko-KR" dirty="0"/>
              <a:t>: </a:t>
            </a:r>
            <a:r>
              <a:rPr lang="ko-KR" altLang="en-US" dirty="0"/>
              <a:t>피연산자 다항식과 결과 다항식이</a:t>
            </a:r>
            <a:r>
              <a:rPr lang="en-US" altLang="ko-KR" dirty="0"/>
              <a:t>, </a:t>
            </a:r>
            <a:r>
              <a:rPr lang="ko-KR" altLang="en-US" dirty="0"/>
              <a:t>각자의 구조체를 가지고 있음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간단한 방식</a:t>
            </a:r>
            <a:r>
              <a:rPr lang="en-US" altLang="ko-KR" dirty="0"/>
              <a:t>: </a:t>
            </a:r>
            <a:r>
              <a:rPr lang="ko-KR" altLang="en-US" dirty="0"/>
              <a:t>두 피연산자 다항식과</a:t>
            </a:r>
            <a:r>
              <a:rPr lang="en-US" altLang="ko-KR" dirty="0"/>
              <a:t> </a:t>
            </a:r>
            <a:r>
              <a:rPr lang="ko-KR" altLang="en-US" dirty="0"/>
              <a:t>결과 다항식이</a:t>
            </a:r>
            <a:r>
              <a:rPr lang="en-US" altLang="ko-KR" dirty="0"/>
              <a:t>, </a:t>
            </a:r>
            <a:r>
              <a:rPr lang="ko-KR" altLang="en-US" dirty="0"/>
              <a:t>같은 공간을 공유하고 있음</a:t>
            </a:r>
            <a:r>
              <a:rPr lang="en-US" altLang="ko-KR" dirty="0"/>
              <a:t>( 2</a:t>
            </a:r>
            <a:r>
              <a:rPr lang="ko-KR" altLang="en-US" dirty="0"/>
              <a:t>번을 보면 이해가 됨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2)</a:t>
            </a:r>
            <a:r>
              <a:rPr lang="ko-KR" altLang="en-US" dirty="0"/>
              <a:t>복잡한 방식</a:t>
            </a:r>
            <a:r>
              <a:rPr lang="en-US" altLang="ko-KR" dirty="0"/>
              <a:t>: </a:t>
            </a:r>
            <a:r>
              <a:rPr lang="ko-KR" altLang="en-US" dirty="0"/>
              <a:t>각자의 다항식 구조체에는 지수와 차수에 대한 정보가 있음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간단한 방식</a:t>
            </a:r>
            <a:r>
              <a:rPr lang="en-US" altLang="ko-KR" dirty="0"/>
              <a:t>: </a:t>
            </a:r>
            <a:r>
              <a:rPr lang="ko-KR" altLang="en-US" dirty="0"/>
              <a:t>구조체로 이루어진 배열을 통해</a:t>
            </a:r>
            <a:r>
              <a:rPr lang="en-US" altLang="ko-KR" dirty="0"/>
              <a:t>, </a:t>
            </a:r>
            <a:r>
              <a:rPr lang="ko-KR" altLang="en-US" dirty="0"/>
              <a:t>지수와 차수 쌍을 가지고 있는 구조체들을 한 번에 묶어서 계산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직접 코드들을 디버깅하기</a:t>
            </a:r>
          </a:p>
        </p:txBody>
      </p:sp>
    </p:spTree>
    <p:extLst>
      <p:ext uri="{BB962C8B-B14F-4D97-AF65-F5344CB8AC3E}">
        <p14:creationId xmlns:p14="http://schemas.microsoft.com/office/powerpoint/2010/main" val="2652760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835CF-542E-2897-2C9D-D1C39D85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/>
              <a:t>구조체 배열 예시 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57D61-63E9-4536-F94E-D8266F1D5B10}"/>
              </a:ext>
            </a:extLst>
          </p:cNvPr>
          <p:cNvSpPr txBox="1"/>
          <p:nvPr/>
        </p:nvSpPr>
        <p:spPr>
          <a:xfrm>
            <a:off x="452582" y="1325563"/>
            <a:ext cx="114161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stdlib.h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first;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second;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firsttest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[10] = { {1,2},{2,4},{5,3} };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 , %d"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firsttest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[1].first,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firsttest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[1].second);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0240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D5B9D-49D0-386F-E679-1175211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09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배열</a:t>
            </a:r>
            <a:r>
              <a:rPr lang="en-US" altLang="ko-KR" dirty="0"/>
              <a:t>[</a:t>
            </a:r>
            <a:r>
              <a:rPr lang="ko-KR" altLang="en-US" dirty="0"/>
              <a:t>행렬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173E72-6F27-C343-3C98-4655EC45CC41}"/>
              </a:ext>
            </a:extLst>
          </p:cNvPr>
          <p:cNvSpPr txBox="1"/>
          <p:nvPr/>
        </p:nvSpPr>
        <p:spPr>
          <a:xfrm>
            <a:off x="73891" y="1316327"/>
            <a:ext cx="684414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ROWS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3</a:t>
            </a: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3</a:t>
            </a: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행렬 전치 함수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matrix_transpose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ROWS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ROWS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pt-BR" altLang="ko-KR" sz="1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 = 0; r &lt; </a:t>
            </a:r>
            <a:r>
              <a:rPr lang="pt-BR" altLang="ko-KR" sz="18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ROWS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r++)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 = 0; c &lt;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c++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pt-BR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[c][r] = </a:t>
            </a:r>
            <a:r>
              <a:rPr lang="pt-BR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[r][c];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matrix_print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ROWS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"====================\n"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pt-B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pt-BR" altLang="ko-KR" sz="1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 = 0; r &lt; </a:t>
            </a:r>
            <a:r>
              <a:rPr lang="pt-BR" altLang="ko-KR" sz="18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ROWS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r++) 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 = 0; c &lt;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c++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pt-BR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pt-BR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 "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pt-BR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[r][c]);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"====================\n"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8C08E-8031-15E0-3C29-E4093D6032F7}"/>
              </a:ext>
            </a:extLst>
          </p:cNvPr>
          <p:cNvSpPr txBox="1"/>
          <p:nvPr/>
        </p:nvSpPr>
        <p:spPr>
          <a:xfrm>
            <a:off x="7583055" y="1325563"/>
            <a:ext cx="56434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array1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ROWS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{ { 2,3,0 },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8,9,1 },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7,0,5 } };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array2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ROWS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matrix_transpose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array1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array2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matrix_print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array1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matrix_print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array2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828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F2AE2-470A-60DB-E3E0-F03CBC959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알고리즘의 조건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E9190D-F634-05A3-3093-39A21482DA76}"/>
              </a:ext>
            </a:extLst>
          </p:cNvPr>
          <p:cNvSpPr txBox="1"/>
          <p:nvPr/>
        </p:nvSpPr>
        <p:spPr>
          <a:xfrm>
            <a:off x="258618" y="1514764"/>
            <a:ext cx="117486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유한성</a:t>
            </a:r>
            <a:r>
              <a:rPr lang="en-US" altLang="ko-KR" dirty="0"/>
              <a:t>: </a:t>
            </a:r>
            <a:r>
              <a:rPr lang="ko-KR" altLang="en-US" dirty="0"/>
              <a:t>알고리즘은 </a:t>
            </a:r>
            <a:r>
              <a:rPr lang="ko-KR" altLang="en-US" b="1" dirty="0"/>
              <a:t>유한한 단계</a:t>
            </a:r>
            <a:r>
              <a:rPr lang="ko-KR" altLang="en-US" dirty="0"/>
              <a:t>를 가질 것이며</a:t>
            </a:r>
            <a:r>
              <a:rPr lang="en-US" altLang="ko-KR" dirty="0"/>
              <a:t>, </a:t>
            </a:r>
            <a:r>
              <a:rPr lang="ko-KR" altLang="en-US" b="1" dirty="0"/>
              <a:t>유한한 시간 </a:t>
            </a:r>
            <a:r>
              <a:rPr lang="ko-KR" altLang="en-US" dirty="0"/>
              <a:t>내에 결과를 내야 된다</a:t>
            </a:r>
            <a:r>
              <a:rPr lang="en-US" altLang="ko-KR" dirty="0"/>
              <a:t>.(</a:t>
            </a:r>
            <a:r>
              <a:rPr lang="ko-KR" altLang="en-US" dirty="0"/>
              <a:t>유한한 단계도 사실 유한한 시간과 큰 관련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명확성</a:t>
            </a:r>
            <a:r>
              <a:rPr lang="en-US" altLang="ko-KR" dirty="0"/>
              <a:t>: </a:t>
            </a:r>
            <a:r>
              <a:rPr lang="ko-KR" altLang="en-US" dirty="0"/>
              <a:t>알고리즘의 각 단계는 </a:t>
            </a:r>
            <a:r>
              <a:rPr lang="ko-KR" altLang="en-US" b="1" dirty="0"/>
              <a:t>명확하고 애매함 없는 명령어로 구성</a:t>
            </a:r>
            <a:r>
              <a:rPr lang="ko-KR" altLang="en-US" dirty="0"/>
              <a:t>되어야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유효성</a:t>
            </a:r>
            <a:r>
              <a:rPr lang="en-US" altLang="ko-KR" dirty="0"/>
              <a:t>: </a:t>
            </a:r>
            <a:r>
              <a:rPr lang="ko-KR" altLang="en-US" dirty="0"/>
              <a:t>모든 과정은 반드시 </a:t>
            </a:r>
            <a:r>
              <a:rPr lang="ko-KR" altLang="en-US" b="1" dirty="0"/>
              <a:t>실현 가능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+</a:t>
            </a:r>
            <a:r>
              <a:rPr lang="ko-KR" altLang="en-US" dirty="0"/>
              <a:t>추가로 알고리즘은 </a:t>
            </a:r>
            <a:r>
              <a:rPr lang="ko-KR" altLang="en-US" u="sng" dirty="0"/>
              <a:t>이해하기 쉬워야 좋다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/>
              <a:t>3</a:t>
            </a:r>
            <a:r>
              <a:rPr lang="ko-KR" altLang="en-US" dirty="0"/>
              <a:t>가지는 자연어 알고리즘이든 </a:t>
            </a:r>
            <a:r>
              <a:rPr lang="en-US" altLang="ko-KR" dirty="0"/>
              <a:t>C</a:t>
            </a:r>
            <a:r>
              <a:rPr lang="ko-KR" altLang="en-US" dirty="0"/>
              <a:t>언어 알고리즘이든 어떤 알고리즘이든 적용 되어야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물론 </a:t>
            </a:r>
            <a:r>
              <a:rPr lang="en-US" altLang="ko-KR" dirty="0"/>
              <a:t>C</a:t>
            </a:r>
            <a:r>
              <a:rPr lang="ko-KR" altLang="en-US" dirty="0"/>
              <a:t>언어 알고리즘은 명확성 하나는 보장되어 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844393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AC702-25DA-88A9-2340-9AF50DDAA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37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배열</a:t>
            </a:r>
            <a:r>
              <a:rPr lang="en-US" altLang="ko-KR" dirty="0"/>
              <a:t>[</a:t>
            </a:r>
            <a:r>
              <a:rPr lang="ko-KR" altLang="en-US" dirty="0"/>
              <a:t>행렬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D5B7A-53D1-2572-0A33-2ED9ECF0F6F2}"/>
              </a:ext>
            </a:extLst>
          </p:cNvPr>
          <p:cNvSpPr txBox="1"/>
          <p:nvPr/>
        </p:nvSpPr>
        <p:spPr>
          <a:xfrm>
            <a:off x="309418" y="1422401"/>
            <a:ext cx="115731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</a:t>
            </a:r>
            <a:r>
              <a:rPr lang="en-US" altLang="ko-KR" dirty="0" err="1"/>
              <a:t>array1</a:t>
            </a:r>
            <a:r>
              <a:rPr lang="en-US" altLang="ko-KR" dirty="0"/>
              <a:t>=3</a:t>
            </a:r>
            <a:r>
              <a:rPr lang="ko-KR" altLang="en-US" dirty="0"/>
              <a:t>행 </a:t>
            </a:r>
            <a:r>
              <a:rPr lang="en-US" altLang="ko-KR" dirty="0"/>
              <a:t>3</a:t>
            </a:r>
            <a:r>
              <a:rPr lang="ko-KR" altLang="en-US" dirty="0"/>
              <a:t>열 배열</a:t>
            </a:r>
            <a:r>
              <a:rPr lang="en-US" altLang="ko-KR" dirty="0"/>
              <a:t>(</a:t>
            </a:r>
            <a:r>
              <a:rPr lang="ko-KR" altLang="en-US" dirty="0"/>
              <a:t>행렬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2)</a:t>
            </a:r>
            <a:r>
              <a:rPr lang="en-US" altLang="ko-KR" dirty="0" err="1"/>
              <a:t>matrix_transpose</a:t>
            </a:r>
            <a:r>
              <a:rPr lang="en-US" altLang="ko-KR" dirty="0"/>
              <a:t> = </a:t>
            </a:r>
            <a:r>
              <a:rPr lang="ko-KR" altLang="en-US" dirty="0"/>
              <a:t>전치행렬 생성 함수</a:t>
            </a:r>
            <a:endParaRPr lang="en-US" altLang="ko-KR" dirty="0"/>
          </a:p>
          <a:p>
            <a:r>
              <a:rPr lang="en-US" altLang="ko-KR" dirty="0"/>
              <a:t>                            </a:t>
            </a:r>
            <a:r>
              <a:rPr lang="ko-KR" altLang="en-US" dirty="0"/>
              <a:t>전치행렬 </a:t>
            </a:r>
            <a:r>
              <a:rPr lang="en-US" altLang="ko-KR" dirty="0"/>
              <a:t>: </a:t>
            </a:r>
            <a:r>
              <a:rPr lang="ko-KR" altLang="en-US" dirty="0"/>
              <a:t>행과 열을 바꾼 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3)</a:t>
            </a:r>
            <a:r>
              <a:rPr lang="ko-KR" altLang="en-US" dirty="0"/>
              <a:t>희소 행렬</a:t>
            </a:r>
            <a:r>
              <a:rPr lang="en-US" altLang="ko-KR" dirty="0"/>
              <a:t>: </a:t>
            </a:r>
            <a:r>
              <a:rPr lang="ko-KR" altLang="en-US" dirty="0"/>
              <a:t>대부분의 원소가 </a:t>
            </a:r>
            <a:r>
              <a:rPr lang="en-US" altLang="ko-KR" dirty="0"/>
              <a:t>0</a:t>
            </a:r>
            <a:r>
              <a:rPr lang="ko-KR" altLang="en-US" dirty="0"/>
              <a:t>이고</a:t>
            </a:r>
            <a:r>
              <a:rPr lang="en-US" altLang="ko-KR" dirty="0"/>
              <a:t>, 0</a:t>
            </a:r>
            <a:r>
              <a:rPr lang="ko-KR" altLang="en-US" dirty="0"/>
              <a:t>이 아닌 원소가 적게 있는 행렬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4)</a:t>
            </a:r>
            <a:r>
              <a:rPr lang="ko-KR" altLang="en-US" dirty="0"/>
              <a:t>희소행렬을 전치행렬로 바꾸는 빠른 방법 </a:t>
            </a:r>
            <a:r>
              <a:rPr lang="en-US" altLang="ko-KR" dirty="0"/>
              <a:t>-&gt; </a:t>
            </a:r>
            <a:r>
              <a:rPr lang="ko-KR" altLang="en-US" dirty="0"/>
              <a:t>값이 </a:t>
            </a:r>
            <a:r>
              <a:rPr lang="en-US" altLang="ko-KR" dirty="0"/>
              <a:t>0</a:t>
            </a:r>
            <a:r>
              <a:rPr lang="ko-KR" altLang="en-US" dirty="0"/>
              <a:t>인 배열의 칸을 쓰지 말고</a:t>
            </a:r>
            <a:r>
              <a:rPr lang="en-US" altLang="ko-KR" dirty="0"/>
              <a:t>, </a:t>
            </a:r>
            <a:r>
              <a:rPr lang="ko-KR" altLang="en-US" dirty="0"/>
              <a:t>값이 </a:t>
            </a:r>
            <a:r>
              <a:rPr lang="en-US" altLang="ko-KR" dirty="0"/>
              <a:t>0</a:t>
            </a:r>
            <a:r>
              <a:rPr lang="ko-KR" altLang="en-US" dirty="0"/>
              <a:t>이 아닌 부분만을 쓰되</a:t>
            </a:r>
            <a:r>
              <a:rPr lang="en-US" altLang="ko-KR" dirty="0"/>
              <a:t>, </a:t>
            </a:r>
            <a:r>
              <a:rPr lang="ko-KR" altLang="en-US" dirty="0"/>
              <a:t>그 칸의 행</a:t>
            </a:r>
            <a:r>
              <a:rPr lang="en-US" altLang="ko-KR" dirty="0"/>
              <a:t>, </a:t>
            </a:r>
            <a:r>
              <a:rPr lang="ko-KR" altLang="en-US" dirty="0"/>
              <a:t>열에 대한 정보를 값과 같이 저장해서 이용함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83235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E0EB7-286E-B781-CA3F-6789FAAD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/>
              <a:t>이중포인터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1AF4E9-B656-4409-DAA6-033714E4F1DB}"/>
              </a:ext>
            </a:extLst>
          </p:cNvPr>
          <p:cNvSpPr txBox="1"/>
          <p:nvPr/>
        </p:nvSpPr>
        <p:spPr>
          <a:xfrm>
            <a:off x="203200" y="1094165"/>
            <a:ext cx="116285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설명을 따라가면 이해가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이중 포인터 뿐만 아니라</a:t>
            </a:r>
            <a:r>
              <a:rPr lang="en-US" altLang="ko-KR" dirty="0"/>
              <a:t>, </a:t>
            </a:r>
            <a:r>
              <a:rPr lang="ko-KR" altLang="en-US" dirty="0"/>
              <a:t>여러 개의 겹쳐진 포인터 사용이 가능하다</a:t>
            </a:r>
            <a:r>
              <a:rPr lang="en-US" altLang="ko-KR" dirty="0"/>
              <a:t>( </a:t>
            </a:r>
            <a:r>
              <a:rPr lang="ko-KR" altLang="en-US" dirty="0"/>
              <a:t>예</a:t>
            </a:r>
            <a:r>
              <a:rPr lang="en-US" altLang="ko-KR" dirty="0"/>
              <a:t>)3</a:t>
            </a:r>
            <a:r>
              <a:rPr lang="ko-KR" altLang="en-US" dirty="0"/>
              <a:t>중 포인터</a:t>
            </a:r>
            <a:r>
              <a:rPr lang="en-US" altLang="ko-KR" dirty="0"/>
              <a:t>…..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예시 코드</a:t>
            </a:r>
            <a:endParaRPr lang="en-US" altLang="ko-KR" dirty="0"/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 = 3;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*q = &amp;r;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**p = &amp;q;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r);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*q);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//q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가리키고 있는 변수의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실제값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"%p\n"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*p);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//p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가리키고 있는 변수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저장하는 값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**p);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//p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가리키는 변수를 여러 뛰어넘어 변수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값을 출력 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0125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DC659-6409-7780-2FEA-0684445C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포인터의 포인터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140B7-1469-C721-AED2-25BCE46A6A13}"/>
              </a:ext>
            </a:extLst>
          </p:cNvPr>
          <p:cNvSpPr txBox="1"/>
          <p:nvPr/>
        </p:nvSpPr>
        <p:spPr>
          <a:xfrm>
            <a:off x="397164" y="1791855"/>
            <a:ext cx="40455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 = 3;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*b = &amp;a;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*c = &amp;b;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"%p\n"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&amp;a);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//a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주소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"%p\n"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&amp;b);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//b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주소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"%p\n"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c);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//b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주소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"%p\n"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*c);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//a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주소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FBD138-208C-E68E-E855-DC517AB41B9D}"/>
              </a:ext>
            </a:extLst>
          </p:cNvPr>
          <p:cNvSpPr txBox="1"/>
          <p:nvPr/>
        </p:nvSpPr>
        <p:spPr>
          <a:xfrm>
            <a:off x="6206837" y="2419927"/>
            <a:ext cx="35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FA9AE-00B2-0DB7-FD78-F9819B06678E}"/>
              </a:ext>
            </a:extLst>
          </p:cNvPr>
          <p:cNvSpPr txBox="1"/>
          <p:nvPr/>
        </p:nvSpPr>
        <p:spPr>
          <a:xfrm>
            <a:off x="8691424" y="2401454"/>
            <a:ext cx="35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b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057187-B9AE-CC0B-7047-F0E62C743043}"/>
              </a:ext>
            </a:extLst>
          </p:cNvPr>
          <p:cNvSpPr txBox="1"/>
          <p:nvPr/>
        </p:nvSpPr>
        <p:spPr>
          <a:xfrm>
            <a:off x="10769605" y="2401454"/>
            <a:ext cx="35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a</a:t>
            </a:r>
            <a:endParaRPr lang="ko-KR" altLang="en-US" sz="28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C4CAD27-AF59-C5D5-42CC-7D6E75371541}"/>
              </a:ext>
            </a:extLst>
          </p:cNvPr>
          <p:cNvCxnSpPr/>
          <p:nvPr/>
        </p:nvCxnSpPr>
        <p:spPr>
          <a:xfrm>
            <a:off x="6770255" y="2681537"/>
            <a:ext cx="16533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1752F88-1E40-D3D5-4601-CBBAE3190F46}"/>
              </a:ext>
            </a:extLst>
          </p:cNvPr>
          <p:cNvCxnSpPr/>
          <p:nvPr/>
        </p:nvCxnSpPr>
        <p:spPr>
          <a:xfrm>
            <a:off x="9116296" y="2681537"/>
            <a:ext cx="16533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3703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09CAC-B0DD-DB94-A941-E849CD56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/>
              <a:t>이중포인터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E51FAA-5837-6AD9-548D-B66F08E4CAFF}"/>
              </a:ext>
            </a:extLst>
          </p:cNvPr>
          <p:cNvSpPr/>
          <p:nvPr/>
        </p:nvSpPr>
        <p:spPr>
          <a:xfrm>
            <a:off x="819728" y="3500581"/>
            <a:ext cx="2068945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75EC32-6D2F-D9BE-8D86-39F7448915A6}"/>
              </a:ext>
            </a:extLst>
          </p:cNvPr>
          <p:cNvSpPr/>
          <p:nvPr/>
        </p:nvSpPr>
        <p:spPr>
          <a:xfrm>
            <a:off x="5186218" y="3500581"/>
            <a:ext cx="2068945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DF249-BB1D-3C43-1116-8437FAA9F5FA}"/>
              </a:ext>
            </a:extLst>
          </p:cNvPr>
          <p:cNvSpPr/>
          <p:nvPr/>
        </p:nvSpPr>
        <p:spPr>
          <a:xfrm>
            <a:off x="9781309" y="3500581"/>
            <a:ext cx="2068945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0B3C1-91A2-7F1B-B2B7-C5913DEFBD86}"/>
              </a:ext>
            </a:extLst>
          </p:cNvPr>
          <p:cNvSpPr txBox="1"/>
          <p:nvPr/>
        </p:nvSpPr>
        <p:spPr>
          <a:xfrm>
            <a:off x="1625600" y="4248726"/>
            <a:ext cx="75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707BA8-A110-4645-289E-3FD454382C90}"/>
              </a:ext>
            </a:extLst>
          </p:cNvPr>
          <p:cNvSpPr txBox="1"/>
          <p:nvPr/>
        </p:nvSpPr>
        <p:spPr>
          <a:xfrm>
            <a:off x="6026727" y="4294845"/>
            <a:ext cx="75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EFAF4F-BBB3-1064-5678-C7D17673B3A1}"/>
              </a:ext>
            </a:extLst>
          </p:cNvPr>
          <p:cNvSpPr txBox="1"/>
          <p:nvPr/>
        </p:nvSpPr>
        <p:spPr>
          <a:xfrm>
            <a:off x="10725727" y="4294845"/>
            <a:ext cx="75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918E17-1E1A-13C0-AFB2-0086A484BBD8}"/>
              </a:ext>
            </a:extLst>
          </p:cNvPr>
          <p:cNvSpPr txBox="1"/>
          <p:nvPr/>
        </p:nvSpPr>
        <p:spPr>
          <a:xfrm>
            <a:off x="10624128" y="3685309"/>
            <a:ext cx="85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D3E8103-D672-6181-A338-D3AE7BB6E333}"/>
              </a:ext>
            </a:extLst>
          </p:cNvPr>
          <p:cNvCxnSpPr/>
          <p:nvPr/>
        </p:nvCxnSpPr>
        <p:spPr>
          <a:xfrm>
            <a:off x="7462982" y="3870036"/>
            <a:ext cx="20412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44ED8B-6EF1-CB8F-0BE6-742A9BBC2BCE}"/>
              </a:ext>
            </a:extLst>
          </p:cNvPr>
          <p:cNvSpPr txBox="1"/>
          <p:nvPr/>
        </p:nvSpPr>
        <p:spPr>
          <a:xfrm>
            <a:off x="7887854" y="3925513"/>
            <a:ext cx="161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*q=&amp;r;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2A5BF7B-69F2-C531-E30A-354575DBCAA7}"/>
              </a:ext>
            </a:extLst>
          </p:cNvPr>
          <p:cNvCxnSpPr/>
          <p:nvPr/>
        </p:nvCxnSpPr>
        <p:spPr>
          <a:xfrm>
            <a:off x="3052618" y="3856181"/>
            <a:ext cx="20412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85C5455-F4AA-4957-52B7-3C1A832737A6}"/>
              </a:ext>
            </a:extLst>
          </p:cNvPr>
          <p:cNvSpPr txBox="1"/>
          <p:nvPr/>
        </p:nvSpPr>
        <p:spPr>
          <a:xfrm>
            <a:off x="2923886" y="3948603"/>
            <a:ext cx="213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int **p=&amp;q</a:t>
            </a:r>
          </a:p>
          <a:p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855653-A902-E294-26D0-BD4C1013D38F}"/>
              </a:ext>
            </a:extLst>
          </p:cNvPr>
          <p:cNvSpPr txBox="1"/>
          <p:nvPr/>
        </p:nvSpPr>
        <p:spPr>
          <a:xfrm>
            <a:off x="2388176" y="4742914"/>
            <a:ext cx="3370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주의</a:t>
            </a:r>
            <a:r>
              <a:rPr lang="en-US" altLang="ko-KR" dirty="0"/>
              <a:t>: int* p=&amp;q</a:t>
            </a:r>
            <a:r>
              <a:rPr lang="ko-KR" altLang="en-US" dirty="0"/>
              <a:t>는 오류가 남</a:t>
            </a:r>
            <a:r>
              <a:rPr lang="en-US" altLang="ko-KR" dirty="0"/>
              <a:t>. </a:t>
            </a:r>
            <a:r>
              <a:rPr lang="ko-KR" altLang="en-US" dirty="0"/>
              <a:t>따라서 포인터 변수의 여부를 확실히 할 것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2D77EC-3C19-492F-D98B-CA2656D0E087}"/>
              </a:ext>
            </a:extLst>
          </p:cNvPr>
          <p:cNvSpPr txBox="1"/>
          <p:nvPr/>
        </p:nvSpPr>
        <p:spPr>
          <a:xfrm>
            <a:off x="9573552" y="3059983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0033FB88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99FBCA-D36D-D440-BB9A-DC0E32BBB6BC}"/>
              </a:ext>
            </a:extLst>
          </p:cNvPr>
          <p:cNvSpPr txBox="1"/>
          <p:nvPr/>
        </p:nvSpPr>
        <p:spPr>
          <a:xfrm>
            <a:off x="727364" y="3023967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0033FB70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229BEF-0990-3249-2D0F-EE7F70BFDBB4}"/>
              </a:ext>
            </a:extLst>
          </p:cNvPr>
          <p:cNvSpPr txBox="1"/>
          <p:nvPr/>
        </p:nvSpPr>
        <p:spPr>
          <a:xfrm>
            <a:off x="5140035" y="3032060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0033FB7C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87EEA2-3047-8C1A-49A2-D969FA331E6D}"/>
              </a:ext>
            </a:extLst>
          </p:cNvPr>
          <p:cNvSpPr txBox="1"/>
          <p:nvPr/>
        </p:nvSpPr>
        <p:spPr>
          <a:xfrm>
            <a:off x="5620326" y="3666857"/>
            <a:ext cx="163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0033FB88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038F31-7766-20D6-23ED-A23B61E6DE4E}"/>
              </a:ext>
            </a:extLst>
          </p:cNvPr>
          <p:cNvSpPr txBox="1"/>
          <p:nvPr/>
        </p:nvSpPr>
        <p:spPr>
          <a:xfrm>
            <a:off x="1226414" y="3659968"/>
            <a:ext cx="163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0033FB7C</a:t>
            </a:r>
            <a:endParaRPr lang="ko-KR" altLang="en-US" dirty="0"/>
          </a:p>
        </p:txBody>
      </p:sp>
      <p:sp>
        <p:nvSpPr>
          <p:cNvPr id="25" name="같음 기호 24">
            <a:extLst>
              <a:ext uri="{FF2B5EF4-FFF2-40B4-BE49-F238E27FC236}">
                <a16:creationId xmlns:a16="http://schemas.microsoft.com/office/drawing/2014/main" id="{567AB990-60C0-045E-0EC6-4AA2AB16F21D}"/>
              </a:ext>
            </a:extLst>
          </p:cNvPr>
          <p:cNvSpPr/>
          <p:nvPr/>
        </p:nvSpPr>
        <p:spPr>
          <a:xfrm rot="20870130">
            <a:off x="2201117" y="3142894"/>
            <a:ext cx="3746682" cy="481730"/>
          </a:xfrm>
          <a:prstGeom prst="mathEqua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같음 기호 25">
            <a:extLst>
              <a:ext uri="{FF2B5EF4-FFF2-40B4-BE49-F238E27FC236}">
                <a16:creationId xmlns:a16="http://schemas.microsoft.com/office/drawing/2014/main" id="{53DACD09-AA7F-4EA2-8B8D-FEC7A3243C42}"/>
              </a:ext>
            </a:extLst>
          </p:cNvPr>
          <p:cNvSpPr/>
          <p:nvPr/>
        </p:nvSpPr>
        <p:spPr>
          <a:xfrm rot="20870130">
            <a:off x="6607949" y="3222863"/>
            <a:ext cx="3746682" cy="481730"/>
          </a:xfrm>
          <a:prstGeom prst="mathEqua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7275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C042D-38D4-95DE-6FA5-8977978C5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배열</a:t>
            </a:r>
            <a:r>
              <a:rPr lang="en-US" altLang="ko-KR" dirty="0"/>
              <a:t>[</a:t>
            </a:r>
            <a:r>
              <a:rPr lang="ko-KR" altLang="en-US" dirty="0"/>
              <a:t>정적 할당</a:t>
            </a:r>
            <a:r>
              <a:rPr lang="en-US" altLang="ko-KR" dirty="0"/>
              <a:t>, </a:t>
            </a:r>
            <a:r>
              <a:rPr lang="ko-KR" altLang="en-US" dirty="0"/>
              <a:t>동적 할당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05FEB-64D8-7F28-CD3D-3663B369A865}"/>
              </a:ext>
            </a:extLst>
          </p:cNvPr>
          <p:cNvSpPr txBox="1"/>
          <p:nvPr/>
        </p:nvSpPr>
        <p:spPr>
          <a:xfrm>
            <a:off x="314036" y="1958109"/>
            <a:ext cx="116285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</a:t>
            </a:r>
            <a:r>
              <a:rPr lang="ko-KR" altLang="en-US" dirty="0"/>
              <a:t>정적 할당의 경우</a:t>
            </a:r>
            <a:endParaRPr lang="en-US" altLang="ko-KR" dirty="0"/>
          </a:p>
          <a:p>
            <a:pPr algn="l"/>
            <a:r>
              <a:rPr lang="en-US" altLang="ko-KR" b="0" i="0" dirty="0">
                <a:solidFill>
                  <a:srgbClr val="636363"/>
                </a:solidFill>
                <a:effectLst/>
                <a:latin typeface="Courier New" panose="02070309020205020404" pitchFamily="49" charset="0"/>
                <a:ea typeface="맑은 고딕" panose="020B0503020000020004" pitchFamily="50" charset="-127"/>
              </a:rPr>
              <a:t>int </a:t>
            </a:r>
            <a:r>
              <a:rPr lang="en-US" altLang="ko-KR" b="0" i="0" dirty="0" err="1">
                <a:solidFill>
                  <a:srgbClr val="636363"/>
                </a:solidFill>
                <a:effectLst/>
                <a:latin typeface="Courier New" panose="02070309020205020404" pitchFamily="49" charset="0"/>
                <a:ea typeface="맑은 고딕" panose="020B0503020000020004" pitchFamily="50" charset="-127"/>
              </a:rPr>
              <a:t>arr</a:t>
            </a:r>
            <a:r>
              <a:rPr lang="en-US" altLang="ko-KR" b="0" i="0" dirty="0">
                <a:solidFill>
                  <a:srgbClr val="636363"/>
                </a:solidFill>
                <a:effectLst/>
                <a:latin typeface="Courier New" panose="02070309020205020404" pitchFamily="49" charset="0"/>
                <a:ea typeface="맑은 고딕" panose="020B0503020000020004" pitchFamily="50" charset="-127"/>
              </a:rPr>
              <a:t>[6][8];</a:t>
            </a:r>
            <a:br>
              <a:rPr lang="en-US" altLang="ko-KR" b="0" i="0" dirty="0">
                <a:solidFill>
                  <a:srgbClr val="63636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b="0" i="0" dirty="0">
              <a:solidFill>
                <a:srgbClr val="63636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/>
              <a:t>2)</a:t>
            </a:r>
            <a:r>
              <a:rPr lang="ko-KR" altLang="en-US" dirty="0"/>
              <a:t>동적 할당의 경우</a:t>
            </a:r>
            <a:r>
              <a:rPr lang="en-US" altLang="ko-KR" dirty="0"/>
              <a:t> : </a:t>
            </a:r>
            <a:r>
              <a:rPr lang="ko-KR" altLang="en-US" dirty="0"/>
              <a:t>위의 경우처럼 처음부터 크기를 정하지 않은 이상</a:t>
            </a:r>
            <a:r>
              <a:rPr lang="en-US" altLang="ko-KR" dirty="0"/>
              <a:t>, </a:t>
            </a:r>
            <a:r>
              <a:rPr lang="ko-KR" altLang="en-US" dirty="0"/>
              <a:t>정적 할당으로 코드 중간에 크기 값을 넣어 줄 수 없다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차원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int width=8; </a:t>
            </a:r>
          </a:p>
          <a:p>
            <a:r>
              <a:rPr lang="en-US" altLang="ko-KR" dirty="0"/>
              <a:t>int *</a:t>
            </a:r>
            <a:r>
              <a:rPr lang="en-US" altLang="ko-KR" dirty="0" err="1"/>
              <a:t>arr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arr</a:t>
            </a:r>
            <a:r>
              <a:rPr lang="en-US" altLang="ko-KR" dirty="0"/>
              <a:t>=(int *)malloc( </a:t>
            </a:r>
            <a:r>
              <a:rPr lang="en-US" altLang="ko-KR" dirty="0" err="1"/>
              <a:t>sizeof</a:t>
            </a:r>
            <a:r>
              <a:rPr lang="en-US" altLang="ko-KR" dirty="0"/>
              <a:t>(int) * width);</a:t>
            </a:r>
            <a:br>
              <a:rPr lang="en-US" altLang="ko-KR" dirty="0"/>
            </a:br>
            <a:r>
              <a:rPr lang="en-US" altLang="ko-KR" dirty="0"/>
              <a:t>-&gt;int </a:t>
            </a:r>
            <a:r>
              <a:rPr lang="ko-KR" altLang="en-US" dirty="0"/>
              <a:t>크기의 칸을 </a:t>
            </a:r>
            <a:r>
              <a:rPr lang="en-US" altLang="ko-KR" dirty="0"/>
              <a:t>8</a:t>
            </a:r>
            <a:r>
              <a:rPr lang="ko-KR" altLang="en-US" dirty="0"/>
              <a:t>칸까지 필요할 때마다 배열로 늘린다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5852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89F05-5B42-D87D-77D0-38A7B64DB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배열</a:t>
            </a:r>
            <a:r>
              <a:rPr lang="en-US" altLang="ko-KR" dirty="0"/>
              <a:t>(</a:t>
            </a:r>
            <a:r>
              <a:rPr lang="ko-KR" altLang="en-US" dirty="0"/>
              <a:t>정적 할당</a:t>
            </a:r>
            <a:r>
              <a:rPr lang="en-US" altLang="ko-KR" dirty="0"/>
              <a:t>, </a:t>
            </a:r>
            <a:r>
              <a:rPr lang="ko-KR" altLang="en-US" dirty="0"/>
              <a:t>동적 할당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1E153-C7A1-A67F-737A-961E3B5DEE60}"/>
              </a:ext>
            </a:extLst>
          </p:cNvPr>
          <p:cNvSpPr txBox="1"/>
          <p:nvPr/>
        </p:nvSpPr>
        <p:spPr>
          <a:xfrm>
            <a:off x="166255" y="1325563"/>
            <a:ext cx="117117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차원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int height=6, width=8; [height=</a:t>
            </a:r>
            <a:r>
              <a:rPr lang="ko-KR" altLang="en-US" dirty="0"/>
              <a:t>세로</a:t>
            </a:r>
            <a:r>
              <a:rPr lang="en-US" altLang="ko-KR" dirty="0"/>
              <a:t>, width=</a:t>
            </a:r>
            <a:r>
              <a:rPr lang="ko-KR" altLang="en-US" dirty="0"/>
              <a:t>가로 라고 이해하기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int **</a:t>
            </a:r>
            <a:r>
              <a:rPr lang="en-US" altLang="ko-KR" dirty="0" err="1"/>
              <a:t>arr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arr</a:t>
            </a:r>
            <a:r>
              <a:rPr lang="en-US" altLang="ko-KR" dirty="0"/>
              <a:t>=(int**) malloc (</a:t>
            </a:r>
            <a:r>
              <a:rPr lang="en-US" altLang="ko-KR" dirty="0" err="1"/>
              <a:t>sizeof</a:t>
            </a:r>
            <a:r>
              <a:rPr lang="en-US" altLang="ko-KR" dirty="0"/>
              <a:t> (int*) * height);</a:t>
            </a:r>
          </a:p>
          <a:p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&lt;height; </a:t>
            </a:r>
            <a:r>
              <a:rPr lang="en-US" altLang="ko-KR" dirty="0" err="1"/>
              <a:t>i</a:t>
            </a:r>
            <a:r>
              <a:rPr lang="en-US" altLang="ko-KR" dirty="0"/>
              <a:t>++){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(int*) malloc ( </a:t>
            </a:r>
            <a:r>
              <a:rPr lang="en-US" altLang="ko-KR" dirty="0" err="1"/>
              <a:t>sizeof</a:t>
            </a:r>
            <a:r>
              <a:rPr lang="en-US" altLang="ko-KR" dirty="0"/>
              <a:t> (int) * width);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ko-KR" altLang="en-US" dirty="0"/>
              <a:t>이 코드를 그림으로 표현한다면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3F7DD6-1418-6B75-1E13-D57D569A414A}"/>
              </a:ext>
            </a:extLst>
          </p:cNvPr>
          <p:cNvSpPr/>
          <p:nvPr/>
        </p:nvSpPr>
        <p:spPr>
          <a:xfrm>
            <a:off x="8128000" y="2115127"/>
            <a:ext cx="415636" cy="4156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E1660A-9702-7295-D23B-270853EA119F}"/>
              </a:ext>
            </a:extLst>
          </p:cNvPr>
          <p:cNvSpPr/>
          <p:nvPr/>
        </p:nvSpPr>
        <p:spPr>
          <a:xfrm>
            <a:off x="8128000" y="2530764"/>
            <a:ext cx="415636" cy="4156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1E18F6-ACB2-AADB-1703-F21D507D4B08}"/>
              </a:ext>
            </a:extLst>
          </p:cNvPr>
          <p:cNvSpPr/>
          <p:nvPr/>
        </p:nvSpPr>
        <p:spPr>
          <a:xfrm>
            <a:off x="8128000" y="2946401"/>
            <a:ext cx="415636" cy="4156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3A55DF-C8CA-B18A-03BD-4CF7D6B12230}"/>
              </a:ext>
            </a:extLst>
          </p:cNvPr>
          <p:cNvSpPr/>
          <p:nvPr/>
        </p:nvSpPr>
        <p:spPr>
          <a:xfrm>
            <a:off x="8128000" y="3363898"/>
            <a:ext cx="415636" cy="4156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0CF0B1-2B31-99BB-5C70-EB7D49A622FF}"/>
              </a:ext>
            </a:extLst>
          </p:cNvPr>
          <p:cNvSpPr/>
          <p:nvPr/>
        </p:nvSpPr>
        <p:spPr>
          <a:xfrm>
            <a:off x="8128000" y="3777675"/>
            <a:ext cx="415636" cy="4156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AC8734-E5BA-57A6-3743-207081F9F198}"/>
              </a:ext>
            </a:extLst>
          </p:cNvPr>
          <p:cNvSpPr/>
          <p:nvPr/>
        </p:nvSpPr>
        <p:spPr>
          <a:xfrm>
            <a:off x="8128000" y="4185937"/>
            <a:ext cx="415636" cy="4156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2942D285-0781-69CA-43B8-DC87F457F882}"/>
              </a:ext>
            </a:extLst>
          </p:cNvPr>
          <p:cNvSpPr/>
          <p:nvPr/>
        </p:nvSpPr>
        <p:spPr>
          <a:xfrm>
            <a:off x="9060873" y="2115127"/>
            <a:ext cx="415636" cy="25677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C657DF-C3C2-EE01-0EDD-BE5B5B04F94B}"/>
              </a:ext>
            </a:extLst>
          </p:cNvPr>
          <p:cNvSpPr txBox="1"/>
          <p:nvPr/>
        </p:nvSpPr>
        <p:spPr>
          <a:xfrm>
            <a:off x="5227782" y="4852813"/>
            <a:ext cx="6650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en-US" altLang="ko-KR" dirty="0" err="1"/>
              <a:t>arr</a:t>
            </a:r>
            <a:r>
              <a:rPr lang="ko-KR" altLang="en-US" dirty="0"/>
              <a:t>변수에 </a:t>
            </a:r>
            <a:r>
              <a:rPr lang="en-US" altLang="ko-KR" dirty="0"/>
              <a:t>height(6)</a:t>
            </a:r>
            <a:r>
              <a:rPr lang="ko-KR" altLang="en-US" dirty="0"/>
              <a:t>만큼 </a:t>
            </a:r>
            <a:r>
              <a:rPr lang="en-US" altLang="ko-KR" dirty="0"/>
              <a:t>int</a:t>
            </a:r>
            <a:r>
              <a:rPr lang="ko-KR" altLang="en-US" dirty="0"/>
              <a:t>칸을 동적할당하기</a:t>
            </a:r>
            <a:r>
              <a:rPr lang="en-US" altLang="ko-KR" dirty="0"/>
              <a:t>. </a:t>
            </a:r>
            <a:r>
              <a:rPr lang="ko-KR" altLang="en-US" dirty="0"/>
              <a:t>동적 할당 시</a:t>
            </a:r>
            <a:r>
              <a:rPr lang="en-US" altLang="ko-KR" dirty="0"/>
              <a:t>, </a:t>
            </a:r>
            <a:r>
              <a:rPr lang="ko-KR" altLang="en-US" dirty="0"/>
              <a:t>포인터를 이용해서 칸을 동적으로 변수에게 할당한다는 것을 기억하자</a:t>
            </a:r>
            <a:r>
              <a:rPr lang="en-US" altLang="ko-KR" dirty="0"/>
              <a:t>.(</a:t>
            </a:r>
            <a:r>
              <a:rPr lang="ko-KR" altLang="en-US" dirty="0"/>
              <a:t>할당 방향은 이해하기 쉽게 하기 위해 이름대로 세로로 했음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EDC76D3-DB0B-72E2-CECA-98794065B9D5}"/>
              </a:ext>
            </a:extLst>
          </p:cNvPr>
          <p:cNvCxnSpPr/>
          <p:nvPr/>
        </p:nvCxnSpPr>
        <p:spPr>
          <a:xfrm>
            <a:off x="4590473" y="2327564"/>
            <a:ext cx="33435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6806C73-2D60-43D3-4825-F37B1F6B4D52}"/>
              </a:ext>
            </a:extLst>
          </p:cNvPr>
          <p:cNvCxnSpPr/>
          <p:nvPr/>
        </p:nvCxnSpPr>
        <p:spPr>
          <a:xfrm>
            <a:off x="7472218" y="4331855"/>
            <a:ext cx="5264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B73B94D-A13D-EA9B-FAC1-B8A28EE6BC36}"/>
              </a:ext>
            </a:extLst>
          </p:cNvPr>
          <p:cNvSpPr txBox="1"/>
          <p:nvPr/>
        </p:nvSpPr>
        <p:spPr>
          <a:xfrm>
            <a:off x="6636327" y="4185937"/>
            <a:ext cx="115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포인터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6B9CD0-2DB4-2701-6201-1FBC69C9AD5D}"/>
              </a:ext>
            </a:extLst>
          </p:cNvPr>
          <p:cNvSpPr txBox="1"/>
          <p:nvPr/>
        </p:nvSpPr>
        <p:spPr>
          <a:xfrm>
            <a:off x="5948218" y="2422746"/>
            <a:ext cx="217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 코드 부분 설명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63E3A5-AA50-F856-1B77-CC6616F6E857}"/>
              </a:ext>
            </a:extLst>
          </p:cNvPr>
          <p:cNvSpPr txBox="1"/>
          <p:nvPr/>
        </p:nvSpPr>
        <p:spPr>
          <a:xfrm>
            <a:off x="8081818" y="1736589"/>
            <a:ext cx="65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0973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FE18E-5810-839C-4F83-B456907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배열</a:t>
            </a:r>
            <a:r>
              <a:rPr lang="en-US" altLang="ko-KR" dirty="0"/>
              <a:t>(</a:t>
            </a:r>
            <a:r>
              <a:rPr lang="ko-KR" altLang="en-US" dirty="0"/>
              <a:t>정적 할당</a:t>
            </a:r>
            <a:r>
              <a:rPr lang="en-US" altLang="ko-KR" dirty="0"/>
              <a:t>, </a:t>
            </a:r>
            <a:r>
              <a:rPr lang="ko-KR" altLang="en-US" dirty="0"/>
              <a:t>동적 할당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FDFA0-1954-0D15-7515-8908FF052DAF}"/>
              </a:ext>
            </a:extLst>
          </p:cNvPr>
          <p:cNvSpPr txBox="1"/>
          <p:nvPr/>
        </p:nvSpPr>
        <p:spPr>
          <a:xfrm>
            <a:off x="304800" y="1325563"/>
            <a:ext cx="113514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차원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int height=6, width=8; [height=</a:t>
            </a:r>
            <a:r>
              <a:rPr lang="ko-KR" altLang="en-US" dirty="0"/>
              <a:t>세로</a:t>
            </a:r>
            <a:r>
              <a:rPr lang="en-US" altLang="ko-KR" dirty="0"/>
              <a:t>, width=</a:t>
            </a:r>
            <a:r>
              <a:rPr lang="ko-KR" altLang="en-US" dirty="0"/>
              <a:t>가로 라고 이해하기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int **</a:t>
            </a:r>
            <a:r>
              <a:rPr lang="en-US" altLang="ko-KR" dirty="0" err="1"/>
              <a:t>arr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arr</a:t>
            </a:r>
            <a:r>
              <a:rPr lang="en-US" altLang="ko-KR" dirty="0"/>
              <a:t>=(int**) malloc (</a:t>
            </a:r>
            <a:r>
              <a:rPr lang="en-US" altLang="ko-KR" dirty="0" err="1"/>
              <a:t>sizeof</a:t>
            </a:r>
            <a:r>
              <a:rPr lang="en-US" altLang="ko-KR" dirty="0"/>
              <a:t> (int*) * height);</a:t>
            </a:r>
          </a:p>
          <a:p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&lt;height; </a:t>
            </a:r>
            <a:r>
              <a:rPr lang="en-US" altLang="ko-KR" dirty="0" err="1"/>
              <a:t>i</a:t>
            </a:r>
            <a:r>
              <a:rPr lang="en-US" altLang="ko-KR" dirty="0"/>
              <a:t>++){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(int*) malloc ( </a:t>
            </a:r>
            <a:r>
              <a:rPr lang="en-US" altLang="ko-KR" dirty="0" err="1"/>
              <a:t>sizeof</a:t>
            </a:r>
            <a:r>
              <a:rPr lang="en-US" altLang="ko-KR" dirty="0"/>
              <a:t> (int) * width);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ko-KR" altLang="en-US" dirty="0"/>
              <a:t>이 코드를 그림으로 표현한다면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0BCA2DB-84A6-0D08-52AB-0270590D0F60}"/>
              </a:ext>
            </a:extLst>
          </p:cNvPr>
          <p:cNvCxnSpPr>
            <a:cxnSpLocks/>
          </p:cNvCxnSpPr>
          <p:nvPr/>
        </p:nvCxnSpPr>
        <p:spPr>
          <a:xfrm>
            <a:off x="3214255" y="2604655"/>
            <a:ext cx="24199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4806319-ACBA-2DA2-02C1-2A3E91846E9C}"/>
              </a:ext>
            </a:extLst>
          </p:cNvPr>
          <p:cNvCxnSpPr>
            <a:cxnSpLocks/>
          </p:cNvCxnSpPr>
          <p:nvPr/>
        </p:nvCxnSpPr>
        <p:spPr>
          <a:xfrm>
            <a:off x="526473" y="3255819"/>
            <a:ext cx="51077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99492AF-827E-BF1C-9A9F-363C38826B04}"/>
              </a:ext>
            </a:extLst>
          </p:cNvPr>
          <p:cNvCxnSpPr>
            <a:cxnSpLocks/>
          </p:cNvCxnSpPr>
          <p:nvPr/>
        </p:nvCxnSpPr>
        <p:spPr>
          <a:xfrm flipV="1">
            <a:off x="5634182" y="2604655"/>
            <a:ext cx="0" cy="6788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142020E-2B7E-06FB-8C69-D398FF4421EE}"/>
              </a:ext>
            </a:extLst>
          </p:cNvPr>
          <p:cNvCxnSpPr/>
          <p:nvPr/>
        </p:nvCxnSpPr>
        <p:spPr>
          <a:xfrm>
            <a:off x="5634182" y="2900218"/>
            <a:ext cx="15424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E497F8-1122-99E5-F686-34E9F245CEFF}"/>
              </a:ext>
            </a:extLst>
          </p:cNvPr>
          <p:cNvSpPr/>
          <p:nvPr/>
        </p:nvSpPr>
        <p:spPr>
          <a:xfrm>
            <a:off x="8063345" y="1838036"/>
            <a:ext cx="415637" cy="406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F670A3-3B01-06DC-AFFB-A31AEDD10F2E}"/>
              </a:ext>
            </a:extLst>
          </p:cNvPr>
          <p:cNvSpPr/>
          <p:nvPr/>
        </p:nvSpPr>
        <p:spPr>
          <a:xfrm>
            <a:off x="8063345" y="2244436"/>
            <a:ext cx="415637" cy="406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BA7E00-CB52-18BD-297E-2C7C2A6FEAAC}"/>
              </a:ext>
            </a:extLst>
          </p:cNvPr>
          <p:cNvSpPr/>
          <p:nvPr/>
        </p:nvSpPr>
        <p:spPr>
          <a:xfrm>
            <a:off x="8063345" y="2650836"/>
            <a:ext cx="415637" cy="406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606F9F-A47D-A8AE-35C5-48E361F2CE03}"/>
              </a:ext>
            </a:extLst>
          </p:cNvPr>
          <p:cNvSpPr/>
          <p:nvPr/>
        </p:nvSpPr>
        <p:spPr>
          <a:xfrm>
            <a:off x="8063345" y="3057236"/>
            <a:ext cx="415637" cy="406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B2C942-9920-0E0B-9202-54F8FFF25585}"/>
              </a:ext>
            </a:extLst>
          </p:cNvPr>
          <p:cNvSpPr/>
          <p:nvPr/>
        </p:nvSpPr>
        <p:spPr>
          <a:xfrm>
            <a:off x="8063344" y="3478296"/>
            <a:ext cx="415637" cy="406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BF0114-8E09-20AE-56C6-3DED94C2E722}"/>
              </a:ext>
            </a:extLst>
          </p:cNvPr>
          <p:cNvSpPr/>
          <p:nvPr/>
        </p:nvSpPr>
        <p:spPr>
          <a:xfrm>
            <a:off x="8063343" y="3899356"/>
            <a:ext cx="415637" cy="406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B14FFA-7BCF-D489-352D-0D5395CD1EE1}"/>
              </a:ext>
            </a:extLst>
          </p:cNvPr>
          <p:cNvSpPr txBox="1"/>
          <p:nvPr/>
        </p:nvSpPr>
        <p:spPr>
          <a:xfrm>
            <a:off x="8682152" y="1411973"/>
            <a:ext cx="59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arr</a:t>
            </a:r>
            <a:endParaRPr lang="ko-KR" altLang="en-US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B5D620B4-4224-01B7-2578-3227F2BAABD4}"/>
              </a:ext>
            </a:extLst>
          </p:cNvPr>
          <p:cNvSpPr/>
          <p:nvPr/>
        </p:nvSpPr>
        <p:spPr>
          <a:xfrm>
            <a:off x="8063343" y="4576832"/>
            <a:ext cx="3209639" cy="5131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3077492-4C43-C7AD-F1A8-190A6EE8FC6B}"/>
              </a:ext>
            </a:extLst>
          </p:cNvPr>
          <p:cNvCxnSpPr>
            <a:cxnSpLocks/>
          </p:cNvCxnSpPr>
          <p:nvPr/>
        </p:nvCxnSpPr>
        <p:spPr>
          <a:xfrm flipV="1">
            <a:off x="9979876" y="2261691"/>
            <a:ext cx="0" cy="38894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D40599-B4E2-E18E-1A33-1FB0A4747D9B}"/>
              </a:ext>
            </a:extLst>
          </p:cNvPr>
          <p:cNvSpPr/>
          <p:nvPr/>
        </p:nvSpPr>
        <p:spPr>
          <a:xfrm>
            <a:off x="8488215" y="1845982"/>
            <a:ext cx="415637" cy="406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6950D8-14AE-B336-0717-FE81433CCACD}"/>
              </a:ext>
            </a:extLst>
          </p:cNvPr>
          <p:cNvSpPr/>
          <p:nvPr/>
        </p:nvSpPr>
        <p:spPr>
          <a:xfrm>
            <a:off x="8913085" y="1845982"/>
            <a:ext cx="415637" cy="406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04F6A4-C46C-EA64-97EC-C8E69023595A}"/>
              </a:ext>
            </a:extLst>
          </p:cNvPr>
          <p:cNvSpPr/>
          <p:nvPr/>
        </p:nvSpPr>
        <p:spPr>
          <a:xfrm>
            <a:off x="9337955" y="1847272"/>
            <a:ext cx="415637" cy="406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C89BDC-0126-EFCB-4851-AF18B169EA78}"/>
              </a:ext>
            </a:extLst>
          </p:cNvPr>
          <p:cNvSpPr/>
          <p:nvPr/>
        </p:nvSpPr>
        <p:spPr>
          <a:xfrm>
            <a:off x="9772058" y="1855291"/>
            <a:ext cx="415637" cy="406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CAB454-826E-92E4-1D86-07245A1FC15F}"/>
              </a:ext>
            </a:extLst>
          </p:cNvPr>
          <p:cNvSpPr txBox="1"/>
          <p:nvPr/>
        </p:nvSpPr>
        <p:spPr>
          <a:xfrm>
            <a:off x="9545773" y="2715552"/>
            <a:ext cx="9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포인터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89D2D4-F131-877B-5BDD-B2F48EA1EF51}"/>
              </a:ext>
            </a:extLst>
          </p:cNvPr>
          <p:cNvSpPr txBox="1"/>
          <p:nvPr/>
        </p:nvSpPr>
        <p:spPr>
          <a:xfrm>
            <a:off x="7361382" y="1796696"/>
            <a:ext cx="6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arr</a:t>
            </a:r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E76566-55CA-5C3C-FF4C-8E7F391E401F}"/>
              </a:ext>
            </a:extLst>
          </p:cNvPr>
          <p:cNvSpPr txBox="1"/>
          <p:nvPr/>
        </p:nvSpPr>
        <p:spPr>
          <a:xfrm>
            <a:off x="7656945" y="5283200"/>
            <a:ext cx="3999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아까 </a:t>
            </a:r>
            <a:r>
              <a:rPr lang="ko-KR" altLang="en-US" dirty="0" err="1"/>
              <a:t>동적할당했던</a:t>
            </a:r>
            <a:r>
              <a:rPr lang="ko-KR" altLang="en-US" dirty="0"/>
              <a:t> </a:t>
            </a:r>
            <a:r>
              <a:rPr lang="en-US" altLang="ko-KR" dirty="0" err="1"/>
              <a:t>arr</a:t>
            </a:r>
            <a:r>
              <a:rPr lang="ko-KR" altLang="en-US" dirty="0"/>
              <a:t>의 간 칸에 대해</a:t>
            </a:r>
            <a:r>
              <a:rPr lang="en-US" altLang="ko-KR" dirty="0"/>
              <a:t>, </a:t>
            </a:r>
            <a:r>
              <a:rPr lang="ko-KR" altLang="en-US" dirty="0"/>
              <a:t>다시 </a:t>
            </a:r>
            <a:r>
              <a:rPr lang="en-US" altLang="ko-KR" dirty="0"/>
              <a:t>width(</a:t>
            </a:r>
            <a:r>
              <a:rPr lang="ko-KR" altLang="en-US" dirty="0"/>
              <a:t>가로</a:t>
            </a:r>
            <a:r>
              <a:rPr lang="en-US" altLang="ko-KR" dirty="0"/>
              <a:t>)</a:t>
            </a:r>
            <a:r>
              <a:rPr lang="ko-KR" altLang="en-US" dirty="0"/>
              <a:t>만큼의 개수의 </a:t>
            </a:r>
            <a:r>
              <a:rPr lang="en-US" altLang="ko-KR" dirty="0"/>
              <a:t>int</a:t>
            </a:r>
            <a:r>
              <a:rPr lang="ko-KR" altLang="en-US" dirty="0"/>
              <a:t>칸을 </a:t>
            </a:r>
            <a:r>
              <a:rPr lang="ko-KR" altLang="en-US" dirty="0" err="1"/>
              <a:t>동적할당한다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8544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903D2-FFC6-363F-CCF5-C57072E2C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배열</a:t>
            </a:r>
            <a:r>
              <a:rPr lang="en-US" altLang="ko-KR" dirty="0"/>
              <a:t>(</a:t>
            </a:r>
            <a:r>
              <a:rPr lang="ko-KR" altLang="en-US" dirty="0"/>
              <a:t>정적 할당</a:t>
            </a:r>
            <a:r>
              <a:rPr lang="en-US" altLang="ko-KR" dirty="0"/>
              <a:t>, </a:t>
            </a:r>
            <a:r>
              <a:rPr lang="ko-KR" altLang="en-US" dirty="0"/>
              <a:t>동적 할당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85DCC-9B59-D4BB-1821-327C981036E9}"/>
              </a:ext>
            </a:extLst>
          </p:cNvPr>
          <p:cNvSpPr txBox="1"/>
          <p:nvPr/>
        </p:nvSpPr>
        <p:spPr>
          <a:xfrm>
            <a:off x="360218" y="1625600"/>
            <a:ext cx="11545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이중 포인터의 이유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1)</a:t>
            </a:r>
            <a:r>
              <a:rPr lang="ko-KR" altLang="en-US" dirty="0"/>
              <a:t>세로 길이 만큼의 </a:t>
            </a:r>
            <a:r>
              <a:rPr lang="en-US" altLang="ko-KR" dirty="0"/>
              <a:t>int</a:t>
            </a:r>
            <a:r>
              <a:rPr lang="ko-KR" altLang="en-US" dirty="0"/>
              <a:t>칸을 동적할당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 </a:t>
            </a:r>
            <a:r>
              <a:rPr lang="ko-KR" altLang="en-US" dirty="0"/>
              <a:t>가로 길이 만큼의 </a:t>
            </a:r>
            <a:r>
              <a:rPr lang="en-US" altLang="ko-KR" dirty="0"/>
              <a:t>int</a:t>
            </a:r>
            <a:r>
              <a:rPr lang="ko-KR" altLang="en-US" dirty="0"/>
              <a:t>칸을</a:t>
            </a:r>
            <a:r>
              <a:rPr lang="en-US" altLang="ko-KR" dirty="0"/>
              <a:t>, </a:t>
            </a:r>
            <a:r>
              <a:rPr lang="ko-KR" altLang="en-US" dirty="0"/>
              <a:t>아까 만들었던 칸을 기점으로 동적할당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9A8544-E5AA-BE23-597A-215258D0ECB5}"/>
              </a:ext>
            </a:extLst>
          </p:cNvPr>
          <p:cNvSpPr/>
          <p:nvPr/>
        </p:nvSpPr>
        <p:spPr>
          <a:xfrm>
            <a:off x="4313382" y="3195782"/>
            <a:ext cx="461818" cy="4525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49430A-62A2-F070-19BC-BACE16C37DB6}"/>
              </a:ext>
            </a:extLst>
          </p:cNvPr>
          <p:cNvSpPr/>
          <p:nvPr/>
        </p:nvSpPr>
        <p:spPr>
          <a:xfrm>
            <a:off x="4313382" y="3648364"/>
            <a:ext cx="461818" cy="4525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2401EC-6765-4EE0-E561-7792636C727D}"/>
              </a:ext>
            </a:extLst>
          </p:cNvPr>
          <p:cNvSpPr/>
          <p:nvPr/>
        </p:nvSpPr>
        <p:spPr>
          <a:xfrm>
            <a:off x="4313382" y="4100946"/>
            <a:ext cx="461818" cy="4525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C80046-C0B5-56EE-652F-B60AE67D50EA}"/>
              </a:ext>
            </a:extLst>
          </p:cNvPr>
          <p:cNvSpPr/>
          <p:nvPr/>
        </p:nvSpPr>
        <p:spPr>
          <a:xfrm>
            <a:off x="4313382" y="4553528"/>
            <a:ext cx="461818" cy="4525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6B7230-391F-62DC-6227-DB2EF0FD236F}"/>
              </a:ext>
            </a:extLst>
          </p:cNvPr>
          <p:cNvSpPr/>
          <p:nvPr/>
        </p:nvSpPr>
        <p:spPr>
          <a:xfrm>
            <a:off x="4313382" y="5006110"/>
            <a:ext cx="461818" cy="4525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B9B4F1-A19A-C22E-7EE4-694B2491F1B6}"/>
              </a:ext>
            </a:extLst>
          </p:cNvPr>
          <p:cNvSpPr/>
          <p:nvPr/>
        </p:nvSpPr>
        <p:spPr>
          <a:xfrm>
            <a:off x="4313382" y="5467929"/>
            <a:ext cx="461818" cy="4525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5DF9C0-5939-817C-666F-DD77EF4D3B20}"/>
              </a:ext>
            </a:extLst>
          </p:cNvPr>
          <p:cNvSpPr/>
          <p:nvPr/>
        </p:nvSpPr>
        <p:spPr>
          <a:xfrm>
            <a:off x="4927600" y="3202709"/>
            <a:ext cx="461818" cy="4525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6FB4A5-DC6A-EB06-F974-4929F9463755}"/>
              </a:ext>
            </a:extLst>
          </p:cNvPr>
          <p:cNvSpPr/>
          <p:nvPr/>
        </p:nvSpPr>
        <p:spPr>
          <a:xfrm>
            <a:off x="5389418" y="3211946"/>
            <a:ext cx="461818" cy="4525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6C5B7D-6D17-D32B-6F16-A6C6EA232447}"/>
              </a:ext>
            </a:extLst>
          </p:cNvPr>
          <p:cNvSpPr/>
          <p:nvPr/>
        </p:nvSpPr>
        <p:spPr>
          <a:xfrm>
            <a:off x="5865091" y="3211946"/>
            <a:ext cx="461818" cy="4525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376CB0A-123E-E1A1-7853-8BE25B0CA631}"/>
              </a:ext>
            </a:extLst>
          </p:cNvPr>
          <p:cNvCxnSpPr/>
          <p:nvPr/>
        </p:nvCxnSpPr>
        <p:spPr>
          <a:xfrm>
            <a:off x="3537527" y="3860800"/>
            <a:ext cx="6280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658B633-CB50-9B38-3EFB-6E5EF155BA8A}"/>
              </a:ext>
            </a:extLst>
          </p:cNvPr>
          <p:cNvCxnSpPr>
            <a:cxnSpLocks/>
          </p:cNvCxnSpPr>
          <p:nvPr/>
        </p:nvCxnSpPr>
        <p:spPr>
          <a:xfrm flipV="1">
            <a:off x="5223163" y="3754583"/>
            <a:ext cx="0" cy="438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80E1C32-D71E-4A54-569F-8A05563B0A5D}"/>
              </a:ext>
            </a:extLst>
          </p:cNvPr>
          <p:cNvSpPr txBox="1"/>
          <p:nvPr/>
        </p:nvSpPr>
        <p:spPr>
          <a:xfrm>
            <a:off x="6968838" y="3537634"/>
            <a:ext cx="4567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보완점</a:t>
            </a:r>
            <a:r>
              <a:rPr lang="en-US" altLang="ko-KR" dirty="0"/>
              <a:t>: </a:t>
            </a:r>
            <a:r>
              <a:rPr lang="ko-KR" altLang="en-US" dirty="0"/>
              <a:t>여기에 뭔가 더 설명이 필요한데</a:t>
            </a:r>
            <a:r>
              <a:rPr lang="en-US" altLang="ko-KR" dirty="0"/>
              <a:t>.. </a:t>
            </a:r>
            <a:r>
              <a:rPr lang="ko-KR" altLang="en-US" dirty="0"/>
              <a:t>추가적인 부분을 더 생각이 </a:t>
            </a:r>
            <a:r>
              <a:rPr lang="ko-KR" altLang="en-US" dirty="0" err="1"/>
              <a:t>안남</a:t>
            </a:r>
            <a:r>
              <a:rPr lang="en-US" altLang="ko-KR" dirty="0"/>
              <a:t>. </a:t>
            </a:r>
            <a:r>
              <a:rPr lang="ko-KR" altLang="en-US" dirty="0"/>
              <a:t>더 명확한 </a:t>
            </a:r>
            <a:r>
              <a:rPr lang="ko-KR" altLang="en-US" dirty="0" err="1"/>
              <a:t>무언가가</a:t>
            </a:r>
            <a:r>
              <a:rPr lang="ko-KR" altLang="en-US" dirty="0"/>
              <a:t> 필요함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출처</a:t>
            </a:r>
            <a:r>
              <a:rPr lang="en-US" altLang="ko-KR" dirty="0"/>
              <a:t>:</a:t>
            </a: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hlinkClick r:id="rId2"/>
              </a:rPr>
              <a:t>https://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hlinkClick r:id="rId2"/>
              </a:rPr>
              <a:t>codeng.tistory.com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hlinkClick r:id="rId2"/>
              </a:rPr>
              <a:t>/8</a:t>
            </a:r>
            <a:endParaRPr lang="en-US" altLang="ko-KR" sz="18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여기가 더 이해하기 쉬울 수 있음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20779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4D769-3706-9737-CB3B-54785B2C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09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배열</a:t>
            </a:r>
            <a:r>
              <a:rPr lang="en-US" altLang="ko-KR" dirty="0"/>
              <a:t>(</a:t>
            </a:r>
            <a:r>
              <a:rPr lang="ko-KR" altLang="en-US" dirty="0"/>
              <a:t>정적 할당</a:t>
            </a:r>
            <a:r>
              <a:rPr lang="en-US" altLang="ko-KR" dirty="0"/>
              <a:t>, </a:t>
            </a:r>
            <a:r>
              <a:rPr lang="ko-KR" altLang="en-US" dirty="0"/>
              <a:t>동적 할당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538E05-C40E-72E4-AF3A-50CD917A796F}"/>
              </a:ext>
            </a:extLst>
          </p:cNvPr>
          <p:cNvSpPr txBox="1"/>
          <p:nvPr/>
        </p:nvSpPr>
        <p:spPr>
          <a:xfrm>
            <a:off x="489527" y="1422400"/>
            <a:ext cx="113699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동적 할당된 메모리 반환 </a:t>
            </a:r>
            <a:r>
              <a:rPr lang="en-US" altLang="ko-KR" dirty="0"/>
              <a:t>: free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먼저 각 행에 대해 동적할당 했던 부분을 따로따로 반환해 주고</a:t>
            </a:r>
            <a:r>
              <a:rPr lang="en-US" altLang="ko-KR" dirty="0"/>
              <a:t>, </a:t>
            </a:r>
            <a:r>
              <a:rPr lang="ko-KR" altLang="en-US" dirty="0"/>
              <a:t>마지막으로 전체적으로 한 번 더 반환해 준다</a:t>
            </a:r>
            <a:r>
              <a:rPr lang="en-US" altLang="ko-KR" dirty="0"/>
              <a:t>.(</a:t>
            </a:r>
            <a:r>
              <a:rPr lang="ko-KR" altLang="en-US" dirty="0"/>
              <a:t>마지막 반환은 조금 이해가 안되지만</a:t>
            </a:r>
            <a:r>
              <a:rPr lang="en-US" altLang="ko-KR" dirty="0"/>
              <a:t>, malloc</a:t>
            </a:r>
            <a:r>
              <a:rPr lang="ko-KR" altLang="en-US" dirty="0"/>
              <a:t>을 쓴 만큼 </a:t>
            </a:r>
            <a:r>
              <a:rPr lang="en-US" altLang="ko-KR" dirty="0"/>
              <a:t>free</a:t>
            </a:r>
            <a:r>
              <a:rPr lang="ko-KR" altLang="en-US" dirty="0"/>
              <a:t>도 그만큼 써야 된다고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for (int </a:t>
            </a:r>
            <a:r>
              <a:rPr lang="en-US" altLang="ko-KR" dirty="0" err="1"/>
              <a:t>i</a:t>
            </a:r>
            <a:r>
              <a:rPr lang="en-US" altLang="ko-KR" dirty="0"/>
              <a:t>=0, </a:t>
            </a:r>
            <a:r>
              <a:rPr lang="en-US" altLang="ko-KR" dirty="0" err="1"/>
              <a:t>i</a:t>
            </a:r>
            <a:r>
              <a:rPr lang="en-US" altLang="ko-KR" dirty="0"/>
              <a:t>&lt;height; </a:t>
            </a:r>
            <a:r>
              <a:rPr lang="en-US" altLang="ko-KR" dirty="0" err="1"/>
              <a:t>i</a:t>
            </a:r>
            <a:r>
              <a:rPr lang="en-US" altLang="ko-KR" dirty="0"/>
              <a:t>++){       -----------------</a:t>
            </a:r>
            <a:r>
              <a:rPr lang="en-US" altLang="ko-KR" dirty="0">
                <a:sym typeface="Wingdings" panose="05000000000000000000" pitchFamily="2" charset="2"/>
              </a:rPr>
              <a:t>-&gt; </a:t>
            </a:r>
            <a:r>
              <a:rPr lang="ko-KR" altLang="en-US" dirty="0">
                <a:sym typeface="Wingdings" panose="05000000000000000000" pitchFamily="2" charset="2"/>
              </a:rPr>
              <a:t>각 행에 대한 열들의 칸 반환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endParaRPr lang="en-US" altLang="ko-KR" dirty="0"/>
          </a:p>
          <a:p>
            <a:r>
              <a:rPr lang="en-US" altLang="ko-KR" dirty="0"/>
              <a:t>      free(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free(</a:t>
            </a:r>
            <a:r>
              <a:rPr lang="en-US" altLang="ko-KR" dirty="0" err="1"/>
              <a:t>arr</a:t>
            </a:r>
            <a:r>
              <a:rPr lang="en-US" altLang="ko-KR" dirty="0"/>
              <a:t>);   ---------------------------&gt; </a:t>
            </a:r>
            <a:r>
              <a:rPr lang="ko-KR" altLang="en-US" dirty="0"/>
              <a:t>마지막으로 전체 반환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9001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0C1D9-5DAA-5E8E-A1BF-AF3D7B850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164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희소행렬 </a:t>
            </a:r>
            <a:r>
              <a:rPr lang="en-US" altLang="ko-KR" dirty="0"/>
              <a:t>-&gt; 0</a:t>
            </a:r>
            <a:r>
              <a:rPr lang="ko-KR" altLang="en-US" dirty="0"/>
              <a:t>이 아닌 부분만 저장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AA913D-B979-CC6C-C066-000CC9A9EBEA}"/>
              </a:ext>
            </a:extLst>
          </p:cNvPr>
          <p:cNvSpPr txBox="1"/>
          <p:nvPr/>
        </p:nvSpPr>
        <p:spPr>
          <a:xfrm>
            <a:off x="355599" y="2179782"/>
            <a:ext cx="11296073" cy="308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코드가 길어서 여기에는 </a:t>
            </a:r>
            <a:r>
              <a:rPr lang="ko-KR" altLang="en-US" dirty="0" err="1"/>
              <a:t>못올림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*</a:t>
            </a:r>
            <a:r>
              <a:rPr lang="ko-KR" altLang="en-US" dirty="0"/>
              <a:t>코드 설명 </a:t>
            </a:r>
            <a:r>
              <a:rPr lang="en-US" altLang="ko-KR" dirty="0"/>
              <a:t>-&gt; </a:t>
            </a:r>
            <a:r>
              <a:rPr lang="ko-KR" altLang="en-US" dirty="0"/>
              <a:t>중요 부분은 앞에 설명했던 </a:t>
            </a:r>
            <a:r>
              <a:rPr lang="en-US" altLang="ko-KR" dirty="0"/>
              <a:t>2</a:t>
            </a:r>
            <a:r>
              <a:rPr lang="ko-KR" altLang="en-US" dirty="0"/>
              <a:t>차원 배열 동적 할당과 같음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          </a:t>
            </a:r>
            <a:r>
              <a:rPr lang="ko-KR" altLang="en-US" dirty="0"/>
              <a:t>전체적 내용은</a:t>
            </a:r>
            <a:r>
              <a:rPr lang="en-US" altLang="ko-KR" dirty="0"/>
              <a:t>, 0</a:t>
            </a:r>
            <a:r>
              <a:rPr lang="ko-KR" altLang="en-US" dirty="0"/>
              <a:t>이 많이 포함된 희소배열의 칸들을 하나하나 검사해서</a:t>
            </a:r>
            <a:r>
              <a:rPr lang="en-US" altLang="ko-KR" dirty="0"/>
              <a:t>, 0</a:t>
            </a:r>
            <a:r>
              <a:rPr lang="ko-KR" altLang="en-US" dirty="0"/>
              <a:t>이 아닌 값의 개수를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      </a:t>
            </a:r>
            <a:r>
              <a:rPr lang="ko-KR" altLang="en-US" dirty="0"/>
              <a:t>   센다</a:t>
            </a:r>
            <a:r>
              <a:rPr lang="en-US" altLang="ko-KR" dirty="0"/>
              <a:t>. </a:t>
            </a:r>
            <a:r>
              <a:rPr lang="ko-KR" altLang="en-US" dirty="0"/>
              <a:t>그 칸의 개수를 가지고 있는 새로운 배열을 만든다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         </a:t>
            </a:r>
            <a:r>
              <a:rPr lang="ko-KR" altLang="en-US" dirty="0"/>
              <a:t>희소행렬을 다시 검사하면서</a:t>
            </a:r>
            <a:r>
              <a:rPr lang="en-US" altLang="ko-KR" dirty="0"/>
              <a:t>, 0</a:t>
            </a:r>
            <a:r>
              <a:rPr lang="ko-KR" altLang="en-US" dirty="0"/>
              <a:t>이 아닌 칸의 행과 열</a:t>
            </a:r>
            <a:r>
              <a:rPr lang="en-US" altLang="ko-KR" dirty="0"/>
              <a:t>, </a:t>
            </a:r>
            <a:r>
              <a:rPr lang="ko-KR" altLang="en-US" dirty="0"/>
              <a:t>안의 값을 새로 만든 배열의 행에다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               저장한다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97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53B48-79DF-C678-3A3E-623EC88CE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알고리즘 성능 비교법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623DD-3A44-4A51-7E6B-5E7D77C339AB}"/>
              </a:ext>
            </a:extLst>
          </p:cNvPr>
          <p:cNvSpPr txBox="1"/>
          <p:nvPr/>
        </p:nvSpPr>
        <p:spPr>
          <a:xfrm>
            <a:off x="397164" y="1607127"/>
            <a:ext cx="11582400" cy="4990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*</a:t>
            </a:r>
            <a:r>
              <a:rPr lang="ko-KR" altLang="en-US" dirty="0"/>
              <a:t>수행시간측정 방법</a:t>
            </a:r>
            <a:r>
              <a:rPr lang="en-US" altLang="ko-KR" dirty="0"/>
              <a:t>(</a:t>
            </a:r>
            <a:r>
              <a:rPr lang="ko-KR" altLang="en-US" b="1" dirty="0"/>
              <a:t>진짜 </a:t>
            </a:r>
            <a:r>
              <a:rPr lang="ko-KR" altLang="en-US" dirty="0"/>
              <a:t>입력부터 출력까지의 </a:t>
            </a:r>
            <a:r>
              <a:rPr lang="ko-KR" altLang="en-US" b="1" dirty="0"/>
              <a:t>시간</a:t>
            </a:r>
            <a:r>
              <a:rPr lang="ko-KR" altLang="en-US" dirty="0"/>
              <a:t> 측정</a:t>
            </a:r>
            <a:r>
              <a:rPr lang="en-US" altLang="ko-KR" dirty="0"/>
              <a:t>), *</a:t>
            </a:r>
            <a:r>
              <a:rPr lang="ko-KR" altLang="en-US" dirty="0" err="1"/>
              <a:t>시간복잡도</a:t>
            </a:r>
            <a:r>
              <a:rPr lang="ko-KR" altLang="en-US" dirty="0"/>
              <a:t> 측정 방법</a:t>
            </a:r>
            <a:r>
              <a:rPr lang="en-US" altLang="ko-KR" dirty="0"/>
              <a:t>(</a:t>
            </a:r>
            <a:r>
              <a:rPr lang="ko-KR" altLang="en-US" b="1" dirty="0"/>
              <a:t>반복문의</a:t>
            </a:r>
            <a:r>
              <a:rPr lang="en-US" altLang="ko-KR" b="1" dirty="0"/>
              <a:t> n</a:t>
            </a:r>
            <a:r>
              <a:rPr lang="ko-KR" altLang="en-US" b="1" dirty="0"/>
              <a:t>의 횟수</a:t>
            </a:r>
            <a:r>
              <a:rPr lang="ko-KR" altLang="en-US" dirty="0"/>
              <a:t>로 결정</a:t>
            </a:r>
            <a:r>
              <a:rPr lang="en-US" altLang="ko-KR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1)</a:t>
            </a:r>
            <a:r>
              <a:rPr lang="ko-KR" altLang="en-US" dirty="0"/>
              <a:t>여러 개의 알고리즘을 같은 </a:t>
            </a:r>
            <a:r>
              <a:rPr lang="ko-KR" altLang="en-US" dirty="0" err="1"/>
              <a:t>입력값으로</a:t>
            </a:r>
            <a:r>
              <a:rPr lang="ko-KR" altLang="en-US" dirty="0"/>
              <a:t> 같은 하드웨어에 돌려서</a:t>
            </a:r>
            <a:r>
              <a:rPr lang="en-US" altLang="ko-KR" dirty="0"/>
              <a:t>, </a:t>
            </a:r>
            <a:r>
              <a:rPr lang="ko-KR" altLang="en-US" dirty="0"/>
              <a:t>짧게 끝나는 알고리즘이 평가가 좋다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   -&gt;(</a:t>
            </a:r>
            <a:r>
              <a:rPr lang="ko-KR" altLang="en-US" dirty="0"/>
              <a:t>수행시간</a:t>
            </a:r>
            <a:r>
              <a:rPr lang="en-US" altLang="ko-KR" dirty="0"/>
              <a:t>, </a:t>
            </a:r>
            <a:r>
              <a:rPr lang="ko-KR" altLang="en-US" b="1" dirty="0" err="1"/>
              <a:t>시간복잡도</a:t>
            </a:r>
            <a:r>
              <a:rPr lang="en-US" altLang="ko-KR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2)</a:t>
            </a:r>
            <a:r>
              <a:rPr lang="ko-KR" altLang="en-US" dirty="0"/>
              <a:t>시간 복잡도의 입장으로 알고리즘을 평가할 때는</a:t>
            </a:r>
            <a:r>
              <a:rPr lang="en-US" altLang="ko-KR" dirty="0"/>
              <a:t>, </a:t>
            </a:r>
            <a:r>
              <a:rPr lang="ko-KR" altLang="en-US" dirty="0"/>
              <a:t>반드시 알고리즘을 구현하거나</a:t>
            </a:r>
            <a:r>
              <a:rPr lang="en-US" altLang="ko-KR" dirty="0"/>
              <a:t>(</a:t>
            </a:r>
            <a:r>
              <a:rPr lang="ko-KR" altLang="en-US" dirty="0"/>
              <a:t>의사 코드의 경우</a:t>
            </a:r>
            <a:r>
              <a:rPr lang="en-US" altLang="ko-KR" dirty="0"/>
              <a:t>), </a:t>
            </a:r>
            <a:r>
              <a:rPr lang="ko-KR" altLang="en-US" dirty="0"/>
              <a:t>실행할 필요가 없다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3)</a:t>
            </a:r>
            <a:r>
              <a:rPr lang="ko-KR" altLang="en-US" dirty="0"/>
              <a:t>중요성</a:t>
            </a:r>
            <a:r>
              <a:rPr lang="en-US" altLang="ko-KR" dirty="0"/>
              <a:t>(</a:t>
            </a:r>
            <a:r>
              <a:rPr lang="ko-KR" altLang="en-US" dirty="0"/>
              <a:t>공간 복잡도 </a:t>
            </a:r>
            <a:r>
              <a:rPr lang="en-US" altLang="ko-KR" dirty="0"/>
              <a:t>&lt; </a:t>
            </a:r>
            <a:r>
              <a:rPr lang="ko-KR" altLang="en-US" dirty="0"/>
              <a:t>시간 복잡도</a:t>
            </a:r>
            <a:r>
              <a:rPr lang="en-US" altLang="ko-KR" dirty="0"/>
              <a:t>). </a:t>
            </a:r>
            <a:r>
              <a:rPr lang="ko-KR" altLang="en-US" dirty="0"/>
              <a:t>이유</a:t>
            </a:r>
            <a:r>
              <a:rPr lang="en-US" altLang="ko-KR" dirty="0"/>
              <a:t>: </a:t>
            </a:r>
            <a:r>
              <a:rPr lang="ko-KR" altLang="en-US" dirty="0"/>
              <a:t>좋은 하드웨어를 쓰면 나쁜 알고리즘이라도 빨리 돌릴 수도 있다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(</a:t>
            </a:r>
            <a:r>
              <a:rPr lang="ko-KR" altLang="en-US" dirty="0"/>
              <a:t>공간</a:t>
            </a:r>
            <a:r>
              <a:rPr lang="en-US" altLang="ko-KR" dirty="0"/>
              <a:t>=</a:t>
            </a:r>
            <a:r>
              <a:rPr lang="ko-KR" altLang="en-US" dirty="0"/>
              <a:t>하드웨어</a:t>
            </a:r>
            <a:r>
              <a:rPr lang="en-US" altLang="ko-KR" dirty="0"/>
              <a:t>)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33611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2EFAD-5A68-DDD9-9EE7-AED66575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스택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CB96C-B1BE-5EB8-3E3B-190F2A2AF779}"/>
              </a:ext>
            </a:extLst>
          </p:cNvPr>
          <p:cNvSpPr txBox="1"/>
          <p:nvPr/>
        </p:nvSpPr>
        <p:spPr>
          <a:xfrm>
            <a:off x="424873" y="1570182"/>
            <a:ext cx="116470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배열의 특정 원소 출력 시 주의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후위연산자 방식</a:t>
            </a:r>
            <a:endParaRPr lang="en-US" altLang="ko-KR" dirty="0"/>
          </a:p>
          <a:p>
            <a:r>
              <a:rPr lang="en-US" altLang="ko-KR" dirty="0"/>
              <a:t>int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</a:p>
          <a:p>
            <a:r>
              <a:rPr lang="en-US" altLang="ko-KR" dirty="0" err="1"/>
              <a:t>printf</a:t>
            </a:r>
            <a:r>
              <a:rPr lang="en-US" altLang="ko-KR" dirty="0"/>
              <a:t>(“%</a:t>
            </a:r>
            <a:r>
              <a:rPr lang="en-US" altLang="ko-KR" dirty="0" err="1"/>
              <a:t>d”,array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++]);  -&gt;  array[0]</a:t>
            </a:r>
            <a:r>
              <a:rPr lang="ko-KR" altLang="en-US" dirty="0"/>
              <a:t>을 출력한 다음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로 변함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전위연산자 방식</a:t>
            </a:r>
            <a:endParaRPr lang="en-US" altLang="ko-KR" dirty="0"/>
          </a:p>
          <a:p>
            <a:r>
              <a:rPr lang="en-US" altLang="ko-KR" dirty="0"/>
              <a:t>int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</a:p>
          <a:p>
            <a:r>
              <a:rPr lang="en-US" altLang="ko-KR" dirty="0" err="1"/>
              <a:t>printf</a:t>
            </a:r>
            <a:r>
              <a:rPr lang="en-US" altLang="ko-KR" dirty="0"/>
              <a:t>(“%</a:t>
            </a:r>
            <a:r>
              <a:rPr lang="en-US" altLang="ko-KR" dirty="0" err="1"/>
              <a:t>d”,array</a:t>
            </a:r>
            <a:r>
              <a:rPr lang="en-US" altLang="ko-KR" dirty="0"/>
              <a:t>[++</a:t>
            </a:r>
            <a:r>
              <a:rPr lang="en-US" altLang="ko-KR" dirty="0" err="1"/>
              <a:t>i</a:t>
            </a:r>
            <a:r>
              <a:rPr lang="en-US" altLang="ko-KR" dirty="0"/>
              <a:t>]);  -&gt;   </a:t>
            </a:r>
            <a:r>
              <a:rPr lang="en-US" altLang="ko-KR" dirty="0" err="1"/>
              <a:t>i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로 변하고</a:t>
            </a:r>
            <a:r>
              <a:rPr lang="en-US" altLang="ko-KR" dirty="0"/>
              <a:t>, array[1]</a:t>
            </a:r>
            <a:r>
              <a:rPr lang="ko-KR" altLang="en-US" dirty="0"/>
              <a:t>을 출력한다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04882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58787-1748-C9FC-3316-2071B9E6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스택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B4857A-AB83-4DAC-892E-57F5CB8D63DD}"/>
              </a:ext>
            </a:extLst>
          </p:cNvPr>
          <p:cNvSpPr txBox="1"/>
          <p:nvPr/>
        </p:nvSpPr>
        <p:spPr>
          <a:xfrm>
            <a:off x="203200" y="1773382"/>
            <a:ext cx="117394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스택의 </a:t>
            </a:r>
            <a:r>
              <a:rPr lang="en-US" altLang="ko-KR" dirty="0"/>
              <a:t>push </a:t>
            </a:r>
            <a:r>
              <a:rPr lang="ko-KR" altLang="en-US" dirty="0"/>
              <a:t>코드 작동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1)</a:t>
            </a:r>
            <a:r>
              <a:rPr lang="en-US" altLang="ko-KR" dirty="0" err="1"/>
              <a:t>is_full</a:t>
            </a:r>
            <a:r>
              <a:rPr lang="en-US" altLang="ko-KR" dirty="0"/>
              <a:t> </a:t>
            </a:r>
            <a:r>
              <a:rPr lang="ko-KR" altLang="en-US" dirty="0"/>
              <a:t>함수를 통해</a:t>
            </a:r>
            <a:r>
              <a:rPr lang="en-US" altLang="ko-KR" dirty="0"/>
              <a:t>, </a:t>
            </a:r>
            <a:r>
              <a:rPr lang="ko-KR" altLang="en-US" dirty="0"/>
              <a:t>스택이 다 찼는지 확인</a:t>
            </a:r>
            <a:endParaRPr lang="en-US" altLang="ko-KR" dirty="0"/>
          </a:p>
          <a:p>
            <a:r>
              <a:rPr lang="en-US" altLang="ko-KR" dirty="0"/>
              <a:t>   * </a:t>
            </a:r>
            <a:r>
              <a:rPr lang="ko-KR" altLang="en-US" dirty="0"/>
              <a:t>스택이 찼는지 확인하는 방법</a:t>
            </a:r>
            <a:endParaRPr lang="en-US" altLang="ko-KR" dirty="0"/>
          </a:p>
          <a:p>
            <a:r>
              <a:rPr lang="en-US" altLang="ko-KR" dirty="0"/>
              <a:t>     -(</a:t>
            </a:r>
            <a:r>
              <a:rPr lang="ko-KR" altLang="en-US" dirty="0"/>
              <a:t>가장 높이 쌓인 배열 칸을 가리키는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top </a:t>
            </a:r>
            <a:r>
              <a:rPr lang="ko-KR" altLang="en-US" dirty="0"/>
              <a:t>변수의 값이</a:t>
            </a:r>
            <a:r>
              <a:rPr lang="en-US" altLang="ko-KR" dirty="0"/>
              <a:t>, </a:t>
            </a:r>
            <a:r>
              <a:rPr lang="ko-KR" altLang="en-US" dirty="0"/>
              <a:t>마지막 칸을 가리키는 지 확인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&lt;top == </a:t>
            </a:r>
            <a:r>
              <a:rPr lang="en-US" altLang="ko-KR" dirty="0" err="1"/>
              <a:t>MAX_STACK_SIZE</a:t>
            </a:r>
            <a:r>
              <a:rPr lang="en-US" altLang="ko-KR" dirty="0"/>
              <a:t>-1</a:t>
            </a:r>
            <a:r>
              <a:rPr lang="ko-KR" altLang="en-US" dirty="0"/>
              <a:t>에서</a:t>
            </a:r>
            <a:r>
              <a:rPr lang="en-US" altLang="ko-KR" dirty="0"/>
              <a:t>, -1</a:t>
            </a:r>
            <a:r>
              <a:rPr lang="ko-KR" altLang="en-US" dirty="0"/>
              <a:t>을 한 이유는</a:t>
            </a:r>
            <a:r>
              <a:rPr lang="en-US" altLang="ko-KR" dirty="0"/>
              <a:t>, stack[</a:t>
            </a:r>
            <a:r>
              <a:rPr lang="en-US" altLang="ko-KR" dirty="0" err="1"/>
              <a:t>MAX_STACK_SIZE</a:t>
            </a:r>
            <a:r>
              <a:rPr lang="en-US" altLang="ko-KR" dirty="0"/>
              <a:t>]</a:t>
            </a:r>
            <a:r>
              <a:rPr lang="ko-KR" altLang="en-US" dirty="0"/>
              <a:t>를 했다면 배열에 수가 들어갈 수 있는 마지막 칸은 </a:t>
            </a:r>
            <a:r>
              <a:rPr lang="en-US" altLang="ko-KR" dirty="0"/>
              <a:t>stack[</a:t>
            </a:r>
            <a:r>
              <a:rPr lang="en-US" altLang="ko-KR" dirty="0" err="1"/>
              <a:t>MAX_STACK_SIZE</a:t>
            </a:r>
            <a:r>
              <a:rPr lang="en-US" altLang="ko-KR" dirty="0"/>
              <a:t>-1]</a:t>
            </a:r>
            <a:r>
              <a:rPr lang="ko-KR" altLang="en-US" dirty="0"/>
              <a:t>이기 때문이다</a:t>
            </a:r>
            <a:r>
              <a:rPr lang="en-US" altLang="ko-KR" dirty="0"/>
              <a:t>.&gt;</a:t>
            </a:r>
          </a:p>
          <a:p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스택이 안 찼다면</a:t>
            </a:r>
            <a:r>
              <a:rPr lang="en-US" altLang="ko-KR" dirty="0"/>
              <a:t>, stack [++top]=item</a:t>
            </a:r>
            <a:r>
              <a:rPr lang="ko-KR" altLang="en-US" dirty="0"/>
              <a:t>을 </a:t>
            </a:r>
            <a:r>
              <a:rPr lang="en-US" altLang="ko-KR" dirty="0"/>
              <a:t>return.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코드 </a:t>
            </a:r>
            <a:r>
              <a:rPr lang="en-US" altLang="ko-KR" dirty="0"/>
              <a:t>stack[++top]</a:t>
            </a:r>
            <a:r>
              <a:rPr lang="ko-KR" altLang="en-US" dirty="0"/>
              <a:t>은 </a:t>
            </a:r>
            <a:r>
              <a:rPr lang="en-US" altLang="ko-KR" dirty="0"/>
              <a:t>top=</a:t>
            </a:r>
            <a:r>
              <a:rPr lang="en-US" altLang="ko-KR" dirty="0" err="1"/>
              <a:t>top+1</a:t>
            </a:r>
            <a:r>
              <a:rPr lang="ko-KR" altLang="en-US" dirty="0"/>
              <a:t>이 먼저 실행된 다음</a:t>
            </a:r>
            <a:r>
              <a:rPr lang="en-US" altLang="ko-KR" dirty="0"/>
              <a:t>, stack</a:t>
            </a:r>
            <a:r>
              <a:rPr lang="ko-KR" altLang="en-US" dirty="0"/>
              <a:t>배열의 </a:t>
            </a:r>
            <a:r>
              <a:rPr lang="en-US" altLang="ko-KR" dirty="0" err="1"/>
              <a:t>top+1</a:t>
            </a:r>
            <a:r>
              <a:rPr lang="en-US" altLang="ko-KR" dirty="0"/>
              <a:t> </a:t>
            </a:r>
            <a:r>
              <a:rPr lang="ko-KR" altLang="en-US" dirty="0"/>
              <a:t>칸에 </a:t>
            </a:r>
            <a:r>
              <a:rPr lang="en-US" altLang="ko-KR" dirty="0"/>
              <a:t>item </a:t>
            </a:r>
            <a:r>
              <a:rPr lang="ko-KR" altLang="en-US" dirty="0"/>
              <a:t>값을 넣어서</a:t>
            </a:r>
            <a:r>
              <a:rPr lang="en-US" altLang="ko-KR" dirty="0"/>
              <a:t>, </a:t>
            </a:r>
            <a:r>
              <a:rPr lang="ko-KR" altLang="en-US" dirty="0"/>
              <a:t>새롭게 갱신된 </a:t>
            </a:r>
            <a:r>
              <a:rPr lang="en-US" altLang="ko-KR" dirty="0"/>
              <a:t>stack</a:t>
            </a:r>
            <a:r>
              <a:rPr lang="ko-KR" altLang="en-US" dirty="0"/>
              <a:t>을 </a:t>
            </a:r>
            <a:r>
              <a:rPr lang="ko-KR" altLang="en-US" dirty="0" err="1"/>
              <a:t>리턴한다</a:t>
            </a:r>
            <a:r>
              <a:rPr lang="en-US" altLang="ko-KR" dirty="0"/>
              <a:t>. (</a:t>
            </a:r>
            <a:r>
              <a:rPr lang="ko-KR" altLang="en-US" dirty="0"/>
              <a:t>아마 살짝 의문점이 들을 수 있는 데</a:t>
            </a:r>
            <a:r>
              <a:rPr lang="en-US" altLang="ko-KR" dirty="0"/>
              <a:t>, </a:t>
            </a:r>
            <a:r>
              <a:rPr lang="ko-KR" altLang="en-US" dirty="0"/>
              <a:t>다음 장을 보라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*</a:t>
            </a:r>
            <a:r>
              <a:rPr lang="ko-KR" altLang="en-US" dirty="0"/>
              <a:t>처음 </a:t>
            </a:r>
            <a:r>
              <a:rPr lang="en-US" altLang="ko-KR" dirty="0"/>
              <a:t>top=-1</a:t>
            </a:r>
            <a:r>
              <a:rPr lang="ko-KR" altLang="en-US" dirty="0"/>
              <a:t>은 첫 스택 데이터를 </a:t>
            </a:r>
            <a:r>
              <a:rPr lang="en-US" altLang="ko-KR" dirty="0"/>
              <a:t>0</a:t>
            </a:r>
            <a:r>
              <a:rPr lang="ko-KR" altLang="en-US" dirty="0"/>
              <a:t>번째 칸에 저장하기 위한 초기화다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3)</a:t>
            </a:r>
            <a:r>
              <a:rPr lang="ko-KR" altLang="en-US" dirty="0"/>
              <a:t>스택이 찼다면</a:t>
            </a:r>
            <a:r>
              <a:rPr lang="en-US" altLang="ko-KR" dirty="0"/>
              <a:t>, </a:t>
            </a:r>
            <a:r>
              <a:rPr lang="ko-KR" altLang="en-US" dirty="0"/>
              <a:t>오류 메시지를 </a:t>
            </a:r>
            <a:r>
              <a:rPr lang="en-US" altLang="ko-KR" dirty="0"/>
              <a:t>return. 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94630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24BF0-873C-39E9-AAC6-6243A6314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66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스택</a:t>
            </a:r>
            <a:r>
              <a:rPr lang="en-US" altLang="ko-KR" dirty="0"/>
              <a:t>-1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6D8441-75AC-2922-8B8D-1C635E77CD6B}"/>
              </a:ext>
            </a:extLst>
          </p:cNvPr>
          <p:cNvSpPr/>
          <p:nvPr/>
        </p:nvSpPr>
        <p:spPr>
          <a:xfrm>
            <a:off x="1447795" y="1771122"/>
            <a:ext cx="2015067" cy="635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77C351-CF01-5676-19D6-B7DDEB405482}"/>
              </a:ext>
            </a:extLst>
          </p:cNvPr>
          <p:cNvSpPr/>
          <p:nvPr/>
        </p:nvSpPr>
        <p:spPr>
          <a:xfrm>
            <a:off x="1447795" y="2406122"/>
            <a:ext cx="2015067" cy="635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840862-E078-5198-0A13-8D8C8D4794E7}"/>
              </a:ext>
            </a:extLst>
          </p:cNvPr>
          <p:cNvSpPr/>
          <p:nvPr/>
        </p:nvSpPr>
        <p:spPr>
          <a:xfrm>
            <a:off x="1447795" y="3039533"/>
            <a:ext cx="2015067" cy="635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08FD45-B2F5-A954-A1E3-BBC495F4C38E}"/>
              </a:ext>
            </a:extLst>
          </p:cNvPr>
          <p:cNvSpPr/>
          <p:nvPr/>
        </p:nvSpPr>
        <p:spPr>
          <a:xfrm>
            <a:off x="1447795" y="3676122"/>
            <a:ext cx="2015067" cy="635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F6EFCF-87B4-91B9-462D-1F8D6B5F6DD3}"/>
              </a:ext>
            </a:extLst>
          </p:cNvPr>
          <p:cNvSpPr/>
          <p:nvPr/>
        </p:nvSpPr>
        <p:spPr>
          <a:xfrm>
            <a:off x="1447795" y="4311122"/>
            <a:ext cx="2015067" cy="635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93D1E5-B3A0-C9A1-E22F-893C79F8447B}"/>
              </a:ext>
            </a:extLst>
          </p:cNvPr>
          <p:cNvSpPr/>
          <p:nvPr/>
        </p:nvSpPr>
        <p:spPr>
          <a:xfrm>
            <a:off x="1447795" y="4946122"/>
            <a:ext cx="2015067" cy="635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0BDFF6-F3A0-BA93-1210-C4A2A6230883}"/>
              </a:ext>
            </a:extLst>
          </p:cNvPr>
          <p:cNvSpPr txBox="1"/>
          <p:nvPr/>
        </p:nvSpPr>
        <p:spPr>
          <a:xfrm>
            <a:off x="4114801" y="5714409"/>
            <a:ext cx="8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0D8E61-CF1A-D811-CA30-F6E93F0F08A1}"/>
              </a:ext>
            </a:extLst>
          </p:cNvPr>
          <p:cNvSpPr txBox="1"/>
          <p:nvPr/>
        </p:nvSpPr>
        <p:spPr>
          <a:xfrm>
            <a:off x="4203699" y="5078956"/>
            <a:ext cx="8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881082-87EF-01DC-E30A-72814BB76ED9}"/>
              </a:ext>
            </a:extLst>
          </p:cNvPr>
          <p:cNvSpPr txBox="1"/>
          <p:nvPr/>
        </p:nvSpPr>
        <p:spPr>
          <a:xfrm>
            <a:off x="4203699" y="4434741"/>
            <a:ext cx="8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9AF05E-6987-7D58-A1DD-CCA588CF20EF}"/>
              </a:ext>
            </a:extLst>
          </p:cNvPr>
          <p:cNvSpPr txBox="1"/>
          <p:nvPr/>
        </p:nvSpPr>
        <p:spPr>
          <a:xfrm>
            <a:off x="4203699" y="3790526"/>
            <a:ext cx="8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2F59F1-FDFF-3D86-6716-DF6F44EBFCCB}"/>
              </a:ext>
            </a:extLst>
          </p:cNvPr>
          <p:cNvSpPr txBox="1"/>
          <p:nvPr/>
        </p:nvSpPr>
        <p:spPr>
          <a:xfrm>
            <a:off x="4203699" y="3089243"/>
            <a:ext cx="8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904064-B084-C8CF-57CC-898C18A1ABD6}"/>
              </a:ext>
            </a:extLst>
          </p:cNvPr>
          <p:cNvSpPr txBox="1"/>
          <p:nvPr/>
        </p:nvSpPr>
        <p:spPr>
          <a:xfrm>
            <a:off x="3809999" y="1239463"/>
            <a:ext cx="164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 </a:t>
            </a:r>
            <a:r>
              <a:rPr lang="ko-KR" altLang="en-US" dirty="0"/>
              <a:t>포인터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32238-3937-A467-FBBD-4325AFFD5449}"/>
              </a:ext>
            </a:extLst>
          </p:cNvPr>
          <p:cNvSpPr txBox="1"/>
          <p:nvPr/>
        </p:nvSpPr>
        <p:spPr>
          <a:xfrm>
            <a:off x="4203699" y="1880823"/>
            <a:ext cx="8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F1F992-3CEE-35D6-13D3-8DB3DDBE317E}"/>
              </a:ext>
            </a:extLst>
          </p:cNvPr>
          <p:cNvSpPr txBox="1"/>
          <p:nvPr/>
        </p:nvSpPr>
        <p:spPr>
          <a:xfrm>
            <a:off x="2099733" y="1202267"/>
            <a:ext cx="90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4F7194-36CE-55AD-7A4F-6A85A50C1687}"/>
              </a:ext>
            </a:extLst>
          </p:cNvPr>
          <p:cNvSpPr txBox="1"/>
          <p:nvPr/>
        </p:nvSpPr>
        <p:spPr>
          <a:xfrm>
            <a:off x="4203699" y="2476193"/>
            <a:ext cx="8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978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4D341-BDE9-EF6A-2099-697CB36C2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배열의 특성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FBF322-E68B-5E4A-D809-E7E39EB2C276}"/>
              </a:ext>
            </a:extLst>
          </p:cNvPr>
          <p:cNvSpPr txBox="1"/>
          <p:nvPr/>
        </p:nvSpPr>
        <p:spPr>
          <a:xfrm>
            <a:off x="4516582" y="1238824"/>
            <a:ext cx="37130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input(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array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array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 = 1;</a:t>
            </a: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array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[1] = 2;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AC483-16B6-5DFD-0E2B-0960EC35C6E5}"/>
              </a:ext>
            </a:extLst>
          </p:cNvPr>
          <p:cNvSpPr txBox="1"/>
          <p:nvPr/>
        </p:nvSpPr>
        <p:spPr>
          <a:xfrm>
            <a:off x="8007928" y="1205923"/>
            <a:ext cx="52554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 = 3;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 = 4;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array[4];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input(array);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&lt;= 4; i++) {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array[0]);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 = 3;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607B3-B0B0-162E-A1BE-5643148F4E18}"/>
              </a:ext>
            </a:extLst>
          </p:cNvPr>
          <p:cNvSpPr txBox="1"/>
          <p:nvPr/>
        </p:nvSpPr>
        <p:spPr>
          <a:xfrm>
            <a:off x="295564" y="4026629"/>
            <a:ext cx="5440218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뒤의 슬라이드와 </a:t>
            </a:r>
            <a:r>
              <a:rPr lang="ko-KR" altLang="en-US" dirty="0" err="1"/>
              <a:t>비교하면은</a:t>
            </a:r>
            <a:r>
              <a:rPr lang="en-US" altLang="ko-KR" dirty="0"/>
              <a:t>, </a:t>
            </a:r>
            <a:r>
              <a:rPr lang="ko-KR" altLang="en-US" dirty="0"/>
              <a:t>함수로 보내져 값이 다루어진 배열은</a:t>
            </a:r>
            <a:r>
              <a:rPr lang="en-US" altLang="ko-KR" dirty="0"/>
              <a:t>, </a:t>
            </a:r>
            <a:r>
              <a:rPr lang="ko-KR" altLang="en-US" dirty="0"/>
              <a:t>함수에서 나온 후에도 다루어진 값이 그대로 저장되어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배열 자체가 포인터로 이루어져 있어서</a:t>
            </a:r>
            <a:r>
              <a:rPr lang="en-US" altLang="ko-KR" dirty="0"/>
              <a:t>, </a:t>
            </a:r>
            <a:r>
              <a:rPr lang="ko-KR" altLang="en-US" dirty="0"/>
              <a:t>배열 이름만 써도 포인터 사용과 같은 효과라고 알고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6606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0411C-75EC-EF00-F310-FA6E46A08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배열의 특성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46680-D9D4-7041-8686-8030C2CFFBF5}"/>
              </a:ext>
            </a:extLst>
          </p:cNvPr>
          <p:cNvSpPr txBox="1"/>
          <p:nvPr/>
        </p:nvSpPr>
        <p:spPr>
          <a:xfrm>
            <a:off x="554182" y="1422400"/>
            <a:ext cx="58650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swap(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mp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 = 1, b = 2;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"swap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호출하기 전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a=%d, b=%d\n"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a, b);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swap(a, b);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"swap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호출한 다음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a=%d, b=%d\n"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a, b);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3E988-4E70-BE86-4988-F824661E192E}"/>
              </a:ext>
            </a:extLst>
          </p:cNvPr>
          <p:cNvSpPr txBox="1"/>
          <p:nvPr/>
        </p:nvSpPr>
        <p:spPr>
          <a:xfrm>
            <a:off x="6308436" y="1926233"/>
            <a:ext cx="532938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 코드의 경우</a:t>
            </a:r>
            <a:r>
              <a:rPr lang="en-US" altLang="ko-KR" dirty="0"/>
              <a:t>, </a:t>
            </a:r>
            <a:r>
              <a:rPr lang="ko-KR" altLang="en-US" dirty="0"/>
              <a:t>이런 식으로 포인터를 쓰지 않고 함수에 변수를 보내도</a:t>
            </a:r>
            <a:r>
              <a:rPr lang="en-US" altLang="ko-KR" dirty="0"/>
              <a:t>, </a:t>
            </a:r>
            <a:r>
              <a:rPr lang="ko-KR" altLang="en-US" dirty="0"/>
              <a:t>함수가 끝나는 순간 변수의 </a:t>
            </a:r>
            <a:r>
              <a:rPr lang="ko-KR" altLang="en-US" dirty="0" err="1"/>
              <a:t>변경값은</a:t>
            </a:r>
            <a:r>
              <a:rPr lang="ko-KR" altLang="en-US" dirty="0"/>
              <a:t> 초기화된다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7944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F0CB5-547E-CBEF-1FBD-5B23958B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스택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0EE6A9-3CC2-EF0F-B7CE-ACCF36DEA5EB}"/>
              </a:ext>
            </a:extLst>
          </p:cNvPr>
          <p:cNvSpPr txBox="1"/>
          <p:nvPr/>
        </p:nvSpPr>
        <p:spPr>
          <a:xfrm>
            <a:off x="397164" y="1690688"/>
            <a:ext cx="109566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스택의 </a:t>
            </a:r>
            <a:r>
              <a:rPr lang="en-US" altLang="ko-KR" dirty="0"/>
              <a:t>pop </a:t>
            </a:r>
            <a:r>
              <a:rPr lang="ko-KR" altLang="en-US" dirty="0"/>
              <a:t>코드 작동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1)push </a:t>
            </a:r>
            <a:r>
              <a:rPr lang="ko-KR" altLang="en-US" dirty="0"/>
              <a:t>코드와 거의 같지만</a:t>
            </a:r>
            <a:r>
              <a:rPr lang="en-US" altLang="ko-KR" dirty="0"/>
              <a:t>, return stack[top--]</a:t>
            </a:r>
            <a:r>
              <a:rPr lang="ko-KR" altLang="en-US" dirty="0"/>
              <a:t>에 집중할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현재 </a:t>
            </a:r>
            <a:r>
              <a:rPr lang="en-US" altLang="ko-KR" dirty="0"/>
              <a:t>top</a:t>
            </a:r>
            <a:r>
              <a:rPr lang="ko-KR" altLang="en-US" dirty="0"/>
              <a:t>이 가리키는 블록의 값</a:t>
            </a:r>
            <a:r>
              <a:rPr lang="en-US" altLang="ko-KR" dirty="0"/>
              <a:t>(stack[top]) </a:t>
            </a:r>
            <a:r>
              <a:rPr lang="ko-KR" altLang="en-US" dirty="0"/>
              <a:t>을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top=top-1</a:t>
            </a:r>
            <a:r>
              <a:rPr lang="ko-KR" altLang="en-US" dirty="0"/>
              <a:t>이 계산되어</a:t>
            </a:r>
            <a:r>
              <a:rPr lang="en-US" altLang="ko-KR" dirty="0"/>
              <a:t>, top </a:t>
            </a:r>
            <a:r>
              <a:rPr lang="ko-KR" altLang="en-US" dirty="0"/>
              <a:t>값은 전보다 </a:t>
            </a:r>
            <a:r>
              <a:rPr lang="en-US" altLang="ko-KR" dirty="0"/>
              <a:t>1 </a:t>
            </a:r>
            <a:r>
              <a:rPr lang="ko-KR" altLang="en-US" dirty="0"/>
              <a:t>줄은 값이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아까 </a:t>
            </a:r>
            <a:r>
              <a:rPr lang="en-US" altLang="ko-KR" dirty="0"/>
              <a:t>top</a:t>
            </a:r>
            <a:r>
              <a:rPr lang="ko-KR" altLang="en-US" dirty="0"/>
              <a:t>이 가리키고 있던 값은 블록에 그대로 남아있으나</a:t>
            </a:r>
            <a:r>
              <a:rPr lang="en-US" altLang="ko-KR" dirty="0"/>
              <a:t>, push</a:t>
            </a:r>
            <a:r>
              <a:rPr lang="ko-KR" altLang="en-US" dirty="0"/>
              <a:t>함수가 돌아갈 때 </a:t>
            </a:r>
            <a:r>
              <a:rPr lang="en-US" altLang="ko-KR" dirty="0"/>
              <a:t>push</a:t>
            </a:r>
            <a:r>
              <a:rPr lang="ko-KR" altLang="en-US" dirty="0"/>
              <a:t>하고 싶은 값으로 교체가 되므로 상관없다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결론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push, pop</a:t>
            </a:r>
            <a:r>
              <a:rPr lang="ko-KR" altLang="en-US" dirty="0"/>
              <a:t> 구현은 </a:t>
            </a:r>
            <a:r>
              <a:rPr lang="en-US" altLang="ko-KR" dirty="0"/>
              <a:t>top</a:t>
            </a:r>
            <a:r>
              <a:rPr lang="ko-KR" altLang="en-US" dirty="0"/>
              <a:t>이 가리키는 블록의 값으로 이루어진다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 작동 시의 전체를 따지면 스택이라고 생각이 안 들지만</a:t>
            </a:r>
            <a:r>
              <a:rPr lang="en-US" altLang="ko-KR" dirty="0"/>
              <a:t>, </a:t>
            </a:r>
            <a:r>
              <a:rPr lang="ko-KR" altLang="en-US" dirty="0"/>
              <a:t>돌아가는 과정에 집중하면</a:t>
            </a:r>
            <a:r>
              <a:rPr lang="en-US" altLang="ko-KR" dirty="0"/>
              <a:t> </a:t>
            </a:r>
            <a:r>
              <a:rPr lang="ko-KR" altLang="en-US" dirty="0"/>
              <a:t>스택이다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스택이 </a:t>
            </a:r>
            <a:r>
              <a:rPr lang="en-US" altLang="ko-KR" dirty="0"/>
              <a:t>‘</a:t>
            </a:r>
            <a:r>
              <a:rPr lang="ko-KR" altLang="en-US" dirty="0"/>
              <a:t>개념</a:t>
            </a:r>
            <a:r>
              <a:rPr lang="en-US" altLang="ko-KR" dirty="0"/>
              <a:t>’</a:t>
            </a:r>
            <a:r>
              <a:rPr lang="ko-KR" altLang="en-US" dirty="0"/>
              <a:t>으로 코드 내에 쓰이고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7155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E5CF1-7090-84AE-138D-FED7C578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스택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E6A779-4779-D72F-DE4C-33B5033D402D}"/>
              </a:ext>
            </a:extLst>
          </p:cNvPr>
          <p:cNvSpPr txBox="1"/>
          <p:nvPr/>
        </p:nvSpPr>
        <p:spPr>
          <a:xfrm>
            <a:off x="369455" y="1690688"/>
            <a:ext cx="11628581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스택 </a:t>
            </a:r>
            <a:r>
              <a:rPr lang="en-US" altLang="ko-KR" dirty="0"/>
              <a:t>-1</a:t>
            </a:r>
            <a:r>
              <a:rPr lang="ko-KR" altLang="en-US" dirty="0"/>
              <a:t>과 다 비슷하지만</a:t>
            </a:r>
            <a:r>
              <a:rPr lang="en-US" altLang="ko-KR" dirty="0"/>
              <a:t>, </a:t>
            </a:r>
            <a:r>
              <a:rPr lang="ko-KR" altLang="en-US" dirty="0"/>
              <a:t>차이점은 구조체가 저장된 배열을 스택으로 쓴다는 것이다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구조체를 </a:t>
            </a:r>
            <a:r>
              <a:rPr lang="en-US" altLang="ko-KR" dirty="0"/>
              <a:t>push, pop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그 </a:t>
            </a:r>
            <a:r>
              <a:rPr lang="ko-KR" altLang="en-US" dirty="0" err="1"/>
              <a:t>외에은</a:t>
            </a:r>
            <a:r>
              <a:rPr lang="ko-KR" altLang="en-US" dirty="0"/>
              <a:t> 동일하다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9025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94A12-3732-2B3C-6C01-A5189135F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45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스택</a:t>
            </a:r>
            <a:r>
              <a:rPr lang="en-US" altLang="ko-KR" dirty="0"/>
              <a:t>-3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3C8929-C0C5-762B-1D1B-30B036DF99C4}"/>
              </a:ext>
            </a:extLst>
          </p:cNvPr>
          <p:cNvSpPr txBox="1"/>
          <p:nvPr/>
        </p:nvSpPr>
        <p:spPr>
          <a:xfrm>
            <a:off x="350981" y="1108364"/>
            <a:ext cx="11259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스택 자체가 구조체로 구현되어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함수를 통해 구조체를 다루려면</a:t>
            </a:r>
            <a:r>
              <a:rPr lang="en-US" altLang="ko-KR" dirty="0"/>
              <a:t>, </a:t>
            </a:r>
            <a:r>
              <a:rPr lang="ko-KR" altLang="en-US" dirty="0"/>
              <a:t>참조를 이용한 함수를 써야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참조를 이용한 함수에 구조체를 보내고</a:t>
            </a:r>
            <a:r>
              <a:rPr lang="en-US" altLang="ko-KR" dirty="0"/>
              <a:t>, </a:t>
            </a:r>
            <a:r>
              <a:rPr lang="ko-KR" altLang="en-US" dirty="0"/>
              <a:t>구조체 안의 멤버 변수를 </a:t>
            </a:r>
            <a:r>
              <a:rPr lang="ko-KR" altLang="en-US" dirty="0" err="1"/>
              <a:t>다룰려먼</a:t>
            </a:r>
            <a:r>
              <a:rPr lang="en-US" altLang="ko-KR" dirty="0"/>
              <a:t>, ‘.’</a:t>
            </a:r>
            <a:r>
              <a:rPr lang="ko-KR" altLang="en-US" dirty="0"/>
              <a:t>이 아닌 </a:t>
            </a:r>
            <a:r>
              <a:rPr lang="en-US" altLang="ko-KR" dirty="0"/>
              <a:t>‘-&gt;’</a:t>
            </a:r>
            <a:r>
              <a:rPr lang="ko-KR" altLang="en-US" dirty="0"/>
              <a:t>을 써야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1B59A-8538-1CB7-9EC8-FFB1508D54B9}"/>
              </a:ext>
            </a:extLst>
          </p:cNvPr>
          <p:cNvSpPr txBox="1"/>
          <p:nvPr/>
        </p:nvSpPr>
        <p:spPr>
          <a:xfrm>
            <a:off x="793173" y="2945421"/>
            <a:ext cx="25861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stdlib.h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Armory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weapon[30];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barrel;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36916-74AB-08FE-8D3F-BFD31EA18EC2}"/>
              </a:ext>
            </a:extLst>
          </p:cNvPr>
          <p:cNvSpPr txBox="1"/>
          <p:nvPr/>
        </p:nvSpPr>
        <p:spPr>
          <a:xfrm>
            <a:off x="7631545" y="2945421"/>
            <a:ext cx="39785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Armory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rifleman;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rifleman.barrel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12.5;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setup(&amp;rifleman);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9A1EE-E02E-DCC2-F0B8-65C7046E975B}"/>
              </a:ext>
            </a:extLst>
          </p:cNvPr>
          <p:cNvSpPr txBox="1"/>
          <p:nvPr/>
        </p:nvSpPr>
        <p:spPr>
          <a:xfrm>
            <a:off x="4147127" y="2955392"/>
            <a:ext cx="26970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setup(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Armory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armory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armory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-&gt;barrel = 9.5;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F4D661-CA8D-1100-B5A5-4B7940508662}"/>
              </a:ext>
            </a:extLst>
          </p:cNvPr>
          <p:cNvSpPr txBox="1"/>
          <p:nvPr/>
        </p:nvSpPr>
        <p:spPr>
          <a:xfrm>
            <a:off x="4037445" y="4272309"/>
            <a:ext cx="317731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armory.barrel</a:t>
            </a:r>
            <a:r>
              <a:rPr lang="en-US" altLang="ko-KR" dirty="0"/>
              <a:t> = 9.5;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라고</a:t>
            </a:r>
            <a:r>
              <a:rPr lang="ko-KR" altLang="en-US" dirty="0"/>
              <a:t> 수정 시 코드 오류</a:t>
            </a:r>
          </a:p>
        </p:txBody>
      </p:sp>
    </p:spTree>
    <p:extLst>
      <p:ext uri="{BB962C8B-B14F-4D97-AF65-F5344CB8AC3E}">
        <p14:creationId xmlns:p14="http://schemas.microsoft.com/office/powerpoint/2010/main" val="25885730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04134-77FB-5488-76EB-8E2A004D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63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스택</a:t>
            </a:r>
            <a:r>
              <a:rPr lang="en-US" altLang="ko-KR" dirty="0"/>
              <a:t>-5 (</a:t>
            </a:r>
            <a:r>
              <a:rPr lang="ko-KR" altLang="en-US" dirty="0"/>
              <a:t>스택</a:t>
            </a:r>
            <a:r>
              <a:rPr lang="en-US" altLang="ko-KR" dirty="0"/>
              <a:t>-4</a:t>
            </a:r>
            <a:r>
              <a:rPr lang="ko-KR" altLang="en-US" dirty="0"/>
              <a:t>는 이전과 </a:t>
            </a:r>
            <a:r>
              <a:rPr lang="ko-KR" altLang="en-US" dirty="0" err="1"/>
              <a:t>비슷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8F1730-13CE-17EF-F5B1-C8D05A96D6B5}"/>
              </a:ext>
            </a:extLst>
          </p:cNvPr>
          <p:cNvSpPr txBox="1"/>
          <p:nvPr/>
        </p:nvSpPr>
        <p:spPr>
          <a:xfrm>
            <a:off x="147782" y="1542473"/>
            <a:ext cx="11877963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동적 할당 함수 </a:t>
            </a:r>
            <a:r>
              <a:rPr lang="en-US" altLang="ko-KR" dirty="0"/>
              <a:t>: </a:t>
            </a:r>
            <a:r>
              <a:rPr lang="en-US" altLang="ko-KR" dirty="0" err="1"/>
              <a:t>realloc</a:t>
            </a:r>
            <a:r>
              <a:rPr lang="en-US" altLang="ko-KR" dirty="0"/>
              <a:t> (re-allocate) : </a:t>
            </a:r>
            <a:r>
              <a:rPr lang="ko-KR" altLang="en-US" dirty="0"/>
              <a:t>이미 할당된 공간의 크기를 바꾸는 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push </a:t>
            </a:r>
            <a:r>
              <a:rPr lang="ko-KR" altLang="en-US" dirty="0"/>
              <a:t>함수 코드를 보면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is_full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{</a:t>
            </a: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-&gt;capacity *= 2;</a:t>
            </a: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-&gt;data =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*)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realloc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-&gt;data,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-&gt;capacity * </a:t>
            </a:r>
            <a:r>
              <a:rPr lang="en-US" altLang="ko-KR" sz="1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만약 스택이 다 찼으면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원래의 </a:t>
            </a:r>
            <a:r>
              <a:rPr lang="en-US" altLang="ko-KR" dirty="0"/>
              <a:t>capacity</a:t>
            </a:r>
            <a:r>
              <a:rPr lang="ko-KR" altLang="en-US" dirty="0"/>
              <a:t>양을 두배로 </a:t>
            </a:r>
            <a:r>
              <a:rPr lang="ko-KR" altLang="en-US" dirty="0" err="1"/>
              <a:t>바꾼다음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동적 할당 변수 </a:t>
            </a:r>
            <a:r>
              <a:rPr lang="en-US" altLang="ko-KR" dirty="0"/>
              <a:t>data</a:t>
            </a:r>
            <a:r>
              <a:rPr lang="ko-KR" altLang="en-US" dirty="0"/>
              <a:t>의 동적 할당 가능 크기를 원래의 </a:t>
            </a:r>
            <a:r>
              <a:rPr lang="en-US" altLang="ko-KR" dirty="0"/>
              <a:t>2</a:t>
            </a:r>
            <a:r>
              <a:rPr lang="ko-KR" altLang="en-US" dirty="0"/>
              <a:t>배로 재할당</a:t>
            </a:r>
            <a:r>
              <a:rPr lang="en-US" altLang="ko-KR" dirty="0"/>
              <a:t>(</a:t>
            </a:r>
            <a:r>
              <a:rPr lang="en-US" altLang="ko-KR" dirty="0" err="1"/>
              <a:t>realloc</a:t>
            </a:r>
            <a:r>
              <a:rPr lang="en-US" altLang="ko-KR" dirty="0"/>
              <a:t>)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9534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80845-BAC8-77CB-98A4-9E6EA400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7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스택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91B180-C698-CD7B-4D12-BA8FE5EB4A3F}"/>
              </a:ext>
            </a:extLst>
          </p:cNvPr>
          <p:cNvSpPr txBox="1"/>
          <p:nvPr/>
        </p:nvSpPr>
        <p:spPr>
          <a:xfrm>
            <a:off x="272472" y="1819563"/>
            <a:ext cx="116470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구조체 내의 </a:t>
            </a:r>
            <a:r>
              <a:rPr lang="en-US" altLang="ko-KR" dirty="0"/>
              <a:t>data</a:t>
            </a:r>
            <a:r>
              <a:rPr lang="ko-KR" altLang="en-US" dirty="0"/>
              <a:t>는 포인터형으로 정의되어 있는 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동적 할당을 받을 변수는 포인터형으로 정의되어야 하기 때문이다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int *p= (int *)malloc(10 * </a:t>
            </a:r>
            <a:r>
              <a:rPr lang="en-US" altLang="ko-KR" dirty="0" err="1"/>
              <a:t>sizeof</a:t>
            </a:r>
            <a:r>
              <a:rPr lang="en-US" altLang="ko-KR" dirty="0"/>
              <a:t>(int));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나머지는 코드를 보고 공부하면 된다</a:t>
            </a:r>
            <a:r>
              <a:rPr lang="en-US" altLang="ko-KR" dirty="0"/>
              <a:t>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77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67957-2D9A-8313-FC2E-0E56EF6C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빅오</a:t>
            </a:r>
            <a:r>
              <a:rPr lang="ko-KR" altLang="en-US" dirty="0"/>
              <a:t> 표기법의 유래</a:t>
            </a:r>
            <a:r>
              <a:rPr lang="en-US" altLang="ko-KR" dirty="0"/>
              <a:t>: </a:t>
            </a:r>
            <a:r>
              <a:rPr lang="ko-KR" altLang="en-US" dirty="0"/>
              <a:t>점근 표기법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19DE8-D854-015E-078E-1ACC4171E98E}"/>
              </a:ext>
            </a:extLst>
          </p:cNvPr>
          <p:cNvSpPr txBox="1"/>
          <p:nvPr/>
        </p:nvSpPr>
        <p:spPr>
          <a:xfrm>
            <a:off x="360218" y="1690688"/>
            <a:ext cx="117209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*</a:t>
            </a:r>
            <a:r>
              <a:rPr lang="ko-KR" altLang="en-US" dirty="0"/>
              <a:t>점근</a:t>
            </a:r>
            <a:r>
              <a:rPr lang="en-US" altLang="ko-KR" dirty="0"/>
              <a:t>=</a:t>
            </a:r>
            <a:r>
              <a:rPr lang="ko-KR" altLang="en-US" dirty="0"/>
              <a:t>점차 가까워진다는 의미</a:t>
            </a:r>
            <a:r>
              <a:rPr lang="en-US" altLang="ko-KR" dirty="0"/>
              <a:t>. </a:t>
            </a:r>
            <a:r>
              <a:rPr lang="ko-KR" altLang="en-US" dirty="0"/>
              <a:t>점근 표기법을 영어로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asymptotic notation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따지자면 </a:t>
            </a:r>
            <a:r>
              <a:rPr lang="ko-KR" altLang="en-US" dirty="0" err="1"/>
              <a:t>빅오</a:t>
            </a:r>
            <a:r>
              <a:rPr lang="ko-KR" altLang="en-US" dirty="0"/>
              <a:t> 표기법은 원래 컴퓨터 과학을 위해 만들어진 수학적 방법이 아님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빅오</a:t>
            </a:r>
            <a:r>
              <a:rPr lang="ko-KR" altLang="en-US" dirty="0"/>
              <a:t> 표기법의 유래는 점근 표기법으로</a:t>
            </a:r>
            <a:r>
              <a:rPr lang="en-US" altLang="ko-KR" dirty="0"/>
              <a:t>, </a:t>
            </a:r>
            <a:r>
              <a:rPr lang="ko-KR" altLang="en-US" dirty="0"/>
              <a:t>수리과학</a:t>
            </a:r>
            <a:r>
              <a:rPr lang="en-US" altLang="ko-KR" dirty="0"/>
              <a:t>(</a:t>
            </a:r>
            <a:r>
              <a:rPr lang="ko-KR" altLang="en-US" dirty="0"/>
              <a:t>수학과 과학을 연결한 학문</a:t>
            </a:r>
            <a:r>
              <a:rPr lang="en-US" altLang="ko-KR" dirty="0"/>
              <a:t>) </a:t>
            </a:r>
            <a:r>
              <a:rPr lang="ko-KR" altLang="en-US" dirty="0"/>
              <a:t>분야에서 함수의 증감과 관련하여 만들어진 수학적 방법임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이걸 도널드 </a:t>
            </a:r>
            <a:r>
              <a:rPr lang="ko-KR" altLang="en-US" dirty="0" err="1"/>
              <a:t>커누스라는</a:t>
            </a:r>
            <a:r>
              <a:rPr lang="ko-KR" altLang="en-US" dirty="0"/>
              <a:t> </a:t>
            </a:r>
            <a:r>
              <a:rPr lang="ko-KR" altLang="en-US" dirty="0" err="1"/>
              <a:t>컴공인이</a:t>
            </a:r>
            <a:r>
              <a:rPr lang="ko-KR" altLang="en-US" dirty="0"/>
              <a:t> 컴퓨터과학에 도입하여 알고리즘의 </a:t>
            </a:r>
            <a:r>
              <a:rPr lang="ko-KR" altLang="en-US" dirty="0" err="1"/>
              <a:t>시간복잡도를</a:t>
            </a:r>
            <a:r>
              <a:rPr lang="ko-KR" altLang="en-US" dirty="0"/>
              <a:t> 나타내는 데 응용한 것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즉</a:t>
            </a:r>
            <a:r>
              <a:rPr lang="en-US" altLang="ko-KR" dirty="0"/>
              <a:t>, Big-O </a:t>
            </a:r>
            <a:r>
              <a:rPr lang="ko-KR" altLang="en-US" dirty="0"/>
              <a:t>표기법에서 나오는 함수 식의 변수 </a:t>
            </a:r>
            <a:r>
              <a:rPr lang="en-US" altLang="ko-KR" dirty="0"/>
              <a:t>n</a:t>
            </a:r>
            <a:r>
              <a:rPr lang="ko-KR" altLang="en-US" dirty="0"/>
              <a:t>은</a:t>
            </a:r>
            <a:r>
              <a:rPr lang="en-US" altLang="ko-KR" dirty="0"/>
              <a:t>, </a:t>
            </a:r>
            <a:r>
              <a:rPr lang="ko-KR" altLang="en-US" dirty="0"/>
              <a:t>반복문의 </a:t>
            </a:r>
            <a:r>
              <a:rPr lang="en-US" altLang="ko-KR" dirty="0"/>
              <a:t>n</a:t>
            </a:r>
            <a:r>
              <a:rPr lang="ko-KR" altLang="en-US" dirty="0"/>
              <a:t>값을 의미하는 것과 같다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다음 페이지로 넘어가 보자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97993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2B3AE-F808-775D-C45B-DEBE7F41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후위표기식</a:t>
            </a:r>
            <a:r>
              <a:rPr lang="en-US" altLang="ko-KR" dirty="0"/>
              <a:t>(postfix)</a:t>
            </a:r>
            <a:r>
              <a:rPr lang="ko-KR" altLang="en-US" dirty="0"/>
              <a:t> 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3A8B4-A63A-8775-F947-1DA6645D87AB}"/>
              </a:ext>
            </a:extLst>
          </p:cNvPr>
          <p:cNvSpPr txBox="1"/>
          <p:nvPr/>
        </p:nvSpPr>
        <p:spPr>
          <a:xfrm>
            <a:off x="287867" y="2167466"/>
            <a:ext cx="116162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*a++ </a:t>
            </a:r>
            <a:r>
              <a:rPr lang="ko-KR" altLang="en-US" dirty="0"/>
              <a:t>식의 연산자 표기방식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char </a:t>
            </a:r>
            <a:r>
              <a:rPr lang="ko-KR" altLang="en-US" dirty="0"/>
              <a:t>형 숫자 </a:t>
            </a:r>
            <a:r>
              <a:rPr lang="en-US" altLang="ko-KR" dirty="0"/>
              <a:t>– ‘0’ =&gt; int </a:t>
            </a:r>
            <a:r>
              <a:rPr lang="ko-KR" altLang="en-US" dirty="0"/>
              <a:t>형 숫자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식 계산 과정은</a:t>
            </a:r>
            <a:r>
              <a:rPr lang="en-US" altLang="ko-KR" dirty="0"/>
              <a:t>, push</a:t>
            </a:r>
            <a:r>
              <a:rPr lang="ko-KR" altLang="en-US" dirty="0"/>
              <a:t>와 </a:t>
            </a:r>
            <a:r>
              <a:rPr lang="en-US" altLang="ko-KR" dirty="0"/>
              <a:t>pop</a:t>
            </a:r>
            <a:r>
              <a:rPr lang="ko-KR" altLang="en-US" dirty="0"/>
              <a:t>이 진행되는 과정을 잘 파악하면 이해할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1718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607DE-ED4D-FBFC-EF04-7AE19109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중위</a:t>
            </a:r>
            <a:r>
              <a:rPr lang="en-US" altLang="ko-KR" dirty="0"/>
              <a:t>-&gt;</a:t>
            </a:r>
            <a:r>
              <a:rPr lang="ko-KR" altLang="en-US" dirty="0"/>
              <a:t>후위 </a:t>
            </a:r>
            <a:r>
              <a:rPr lang="en-US" altLang="ko-KR" dirty="0"/>
              <a:t>(infix to postfix)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305C59-3585-758A-B7C4-D6B546522533}"/>
              </a:ext>
            </a:extLst>
          </p:cNvPr>
          <p:cNvSpPr txBox="1"/>
          <p:nvPr/>
        </p:nvSpPr>
        <p:spPr>
          <a:xfrm>
            <a:off x="838200" y="2108200"/>
            <a:ext cx="1143846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1)</a:t>
            </a:r>
            <a:r>
              <a:rPr lang="ko-KR" altLang="en-US" dirty="0"/>
              <a:t>괄호</a:t>
            </a:r>
            <a:r>
              <a:rPr lang="en-US" altLang="ko-KR" dirty="0"/>
              <a:t>: </a:t>
            </a:r>
            <a:r>
              <a:rPr lang="ko-KR" altLang="en-US" dirty="0"/>
              <a:t>스택에 저장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2)</a:t>
            </a:r>
            <a:r>
              <a:rPr lang="ko-KR" altLang="en-US" dirty="0"/>
              <a:t>숫자</a:t>
            </a:r>
            <a:r>
              <a:rPr lang="en-US" altLang="ko-KR" dirty="0"/>
              <a:t>:</a:t>
            </a:r>
            <a:r>
              <a:rPr lang="ko-KR" altLang="en-US" dirty="0"/>
              <a:t>스택에 저장하지 않고 콘솔에 출력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3)</a:t>
            </a:r>
            <a:r>
              <a:rPr lang="ko-KR" altLang="en-US" dirty="0"/>
              <a:t>연산자</a:t>
            </a:r>
            <a:r>
              <a:rPr lang="en-US" altLang="ko-KR" dirty="0"/>
              <a:t>: </a:t>
            </a:r>
            <a:r>
              <a:rPr lang="ko-KR" altLang="en-US" dirty="0"/>
              <a:t>스택에 데이터 있는지 체크</a:t>
            </a:r>
            <a:r>
              <a:rPr lang="en-US" altLang="ko-KR" dirty="0"/>
              <a:t>, </a:t>
            </a:r>
            <a:r>
              <a:rPr lang="ko-KR" altLang="en-US" dirty="0"/>
              <a:t>연산자 우선순위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코드는 직접 디버깅을 해봐야 </a:t>
            </a:r>
            <a:r>
              <a:rPr lang="ko-KR" altLang="en-US" dirty="0" err="1"/>
              <a:t>알음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콘솔 출력과 내부 알고리즘의 합작으로 이해해야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39397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1B099-2C72-1466-B572-83B261D8A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maze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838CE-AF7A-1845-C455-090715D17E5B}"/>
              </a:ext>
            </a:extLst>
          </p:cNvPr>
          <p:cNvSpPr txBox="1"/>
          <p:nvPr/>
        </p:nvSpPr>
        <p:spPr>
          <a:xfrm>
            <a:off x="499533" y="1811867"/>
            <a:ext cx="110659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1=</a:t>
            </a:r>
            <a:r>
              <a:rPr lang="ko-KR" altLang="en-US" dirty="0"/>
              <a:t>장애물 </a:t>
            </a:r>
            <a:endParaRPr lang="en-US" altLang="ko-KR" dirty="0"/>
          </a:p>
          <a:p>
            <a:r>
              <a:rPr lang="en-US" altLang="ko-KR" dirty="0"/>
              <a:t>.=</a:t>
            </a:r>
            <a:r>
              <a:rPr lang="ko-KR" altLang="en-US" dirty="0"/>
              <a:t>지났던 경로</a:t>
            </a:r>
            <a:endParaRPr lang="en-US" altLang="ko-KR" dirty="0"/>
          </a:p>
          <a:p>
            <a:r>
              <a:rPr lang="en-US" altLang="ko-KR" dirty="0"/>
              <a:t>e = </a:t>
            </a:r>
            <a:r>
              <a:rPr lang="ko-KR" altLang="en-US" dirty="0"/>
              <a:t>시작점</a:t>
            </a:r>
            <a:endParaRPr lang="en-US" altLang="ko-KR" dirty="0"/>
          </a:p>
          <a:p>
            <a:r>
              <a:rPr lang="en-US" altLang="ko-KR" dirty="0"/>
              <a:t>x=</a:t>
            </a:r>
            <a:r>
              <a:rPr lang="ko-KR" altLang="en-US" dirty="0"/>
              <a:t>목적지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 설명</a:t>
            </a:r>
            <a:endParaRPr lang="en-US" altLang="ko-KR" dirty="0"/>
          </a:p>
          <a:p>
            <a:r>
              <a:rPr lang="en-US" altLang="ko-KR" dirty="0"/>
              <a:t>element : </a:t>
            </a:r>
            <a:r>
              <a:rPr lang="ko-KR" altLang="en-US" dirty="0"/>
              <a:t>배열형 미로의 특정 위치를 행렬로 표현</a:t>
            </a:r>
            <a:endParaRPr lang="en-US" altLang="ko-KR" dirty="0"/>
          </a:p>
          <a:p>
            <a:r>
              <a:rPr lang="en-US" altLang="ko-KR" dirty="0" err="1"/>
              <a:t>Stacktype</a:t>
            </a:r>
            <a:r>
              <a:rPr lang="en-US" altLang="ko-KR" dirty="0"/>
              <a:t> : </a:t>
            </a:r>
            <a:r>
              <a:rPr lang="ko-KR" altLang="en-US" dirty="0"/>
              <a:t>특정 위치를 스택으로서 저장하는 곳</a:t>
            </a:r>
            <a:endParaRPr lang="en-US" altLang="ko-KR" dirty="0"/>
          </a:p>
          <a:p>
            <a:r>
              <a:rPr lang="en-US" altLang="ko-KR" dirty="0"/>
              <a:t>push : </a:t>
            </a:r>
            <a:r>
              <a:rPr lang="ko-KR" altLang="en-US" dirty="0"/>
              <a:t>특정 위치를 스택에 삽입</a:t>
            </a:r>
            <a:endParaRPr lang="en-US" altLang="ko-KR" dirty="0"/>
          </a:p>
          <a:p>
            <a:r>
              <a:rPr lang="en-US" altLang="ko-KR" dirty="0"/>
              <a:t>pop : .(here=pop)</a:t>
            </a:r>
            <a:r>
              <a:rPr lang="ko-KR" altLang="en-US" dirty="0"/>
              <a:t>이라는 코드를 통해</a:t>
            </a:r>
            <a:r>
              <a:rPr lang="en-US" altLang="ko-KR" dirty="0"/>
              <a:t>, pop</a:t>
            </a:r>
            <a:r>
              <a:rPr lang="ko-KR" altLang="en-US" dirty="0"/>
              <a:t>한 특정 위치를</a:t>
            </a:r>
            <a:r>
              <a:rPr lang="en-US" altLang="ko-KR" dirty="0"/>
              <a:t>, </a:t>
            </a:r>
            <a:r>
              <a:rPr lang="ko-KR" altLang="en-US" dirty="0"/>
              <a:t>이동할 위치로 정한다</a:t>
            </a:r>
            <a:endParaRPr lang="en-US" altLang="ko-KR" dirty="0"/>
          </a:p>
          <a:p>
            <a:r>
              <a:rPr lang="en-US" altLang="ko-KR" dirty="0"/>
              <a:t>here: </a:t>
            </a:r>
            <a:r>
              <a:rPr lang="ko-KR" altLang="en-US" dirty="0"/>
              <a:t>현재 위치</a:t>
            </a:r>
            <a:endParaRPr lang="en-US" altLang="ko-KR" dirty="0"/>
          </a:p>
          <a:p>
            <a:r>
              <a:rPr lang="en-US" altLang="ko-KR" dirty="0" err="1"/>
              <a:t>push_loc</a:t>
            </a:r>
            <a:r>
              <a:rPr lang="en-US" altLang="ko-KR" dirty="0"/>
              <a:t> : </a:t>
            </a:r>
            <a:r>
              <a:rPr lang="ko-KR" altLang="en-US" dirty="0"/>
              <a:t>어디로 가면 좋을 지 주변을 파악하는 함수</a:t>
            </a:r>
            <a:r>
              <a:rPr lang="en-US" altLang="ko-KR" dirty="0"/>
              <a:t>. </a:t>
            </a:r>
            <a:r>
              <a:rPr lang="ko-KR" altLang="en-US" dirty="0"/>
              <a:t>상하좌우로 각자 이동하는 </a:t>
            </a:r>
            <a:r>
              <a:rPr lang="en-US" altLang="ko-KR" dirty="0"/>
              <a:t>push</a:t>
            </a:r>
            <a:r>
              <a:rPr lang="ko-KR" altLang="en-US" dirty="0"/>
              <a:t>들을 통해</a:t>
            </a:r>
            <a:r>
              <a:rPr lang="en-US" altLang="ko-KR" dirty="0"/>
              <a:t>, </a:t>
            </a:r>
            <a:r>
              <a:rPr lang="ko-KR" altLang="en-US" dirty="0"/>
              <a:t>어디로 갈지 정한다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*here=entry</a:t>
            </a:r>
            <a:r>
              <a:rPr lang="ko-KR" altLang="en-US" dirty="0"/>
              <a:t>를 굳이 </a:t>
            </a:r>
            <a:r>
              <a:rPr lang="ko-KR" altLang="en-US" dirty="0" err="1"/>
              <a:t>안해도</a:t>
            </a:r>
            <a:r>
              <a:rPr lang="en-US" altLang="ko-KR" dirty="0"/>
              <a:t>…. </a:t>
            </a:r>
            <a:r>
              <a:rPr lang="ko-KR" altLang="en-US" dirty="0"/>
              <a:t>코드는 똑같이 작동하는 듯하다</a:t>
            </a:r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직접 디버깅 </a:t>
            </a:r>
            <a:r>
              <a:rPr lang="ko-KR" altLang="en-US" dirty="0" err="1"/>
              <a:t>해봐야지</a:t>
            </a:r>
            <a:r>
              <a:rPr lang="ko-KR" altLang="en-US" dirty="0"/>
              <a:t> 어떤 느낌인지 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45150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9F527-BEE5-2DEB-AC5E-F771A27E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3417F2-F110-7C45-ED09-74877248713D}"/>
              </a:ext>
            </a:extLst>
          </p:cNvPr>
          <p:cNvSpPr txBox="1"/>
          <p:nvPr/>
        </p:nvSpPr>
        <p:spPr>
          <a:xfrm>
            <a:off x="295564" y="1690688"/>
            <a:ext cx="116562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AI</a:t>
            </a:r>
            <a:r>
              <a:rPr lang="ko-KR" altLang="en-US" dirty="0"/>
              <a:t> 정리 노트의 </a:t>
            </a:r>
            <a:r>
              <a:rPr lang="en-US" altLang="ko-KR" dirty="0"/>
              <a:t>‘</a:t>
            </a:r>
            <a:r>
              <a:rPr lang="ko-KR" altLang="en-US" dirty="0"/>
              <a:t>큐</a:t>
            </a:r>
            <a:r>
              <a:rPr lang="en-US" altLang="ko-KR" dirty="0"/>
              <a:t>’ </a:t>
            </a:r>
            <a:r>
              <a:rPr lang="ko-KR" altLang="en-US" dirty="0"/>
              <a:t>부분 확인 할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enqueue : </a:t>
            </a:r>
            <a:r>
              <a:rPr lang="ko-KR" altLang="en-US" dirty="0"/>
              <a:t>큐에 자료 삽입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dequeue : </a:t>
            </a:r>
            <a:r>
              <a:rPr lang="ko-KR" altLang="en-US" dirty="0"/>
              <a:t>큐에서 자료 나감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front</a:t>
            </a:r>
            <a:r>
              <a:rPr lang="ko-KR" altLang="en-US" dirty="0"/>
              <a:t> 포인터와 </a:t>
            </a:r>
            <a:r>
              <a:rPr lang="en-US" altLang="ko-KR" dirty="0"/>
              <a:t>rear </a:t>
            </a:r>
            <a:r>
              <a:rPr lang="ko-KR" altLang="en-US" dirty="0"/>
              <a:t>포인터가</a:t>
            </a:r>
            <a:r>
              <a:rPr lang="en-US" altLang="ko-KR" dirty="0"/>
              <a:t> </a:t>
            </a:r>
            <a:r>
              <a:rPr lang="ko-KR" altLang="en-US" dirty="0"/>
              <a:t>움직이는 것을 보면</a:t>
            </a:r>
            <a:r>
              <a:rPr lang="en-US" altLang="ko-KR" dirty="0"/>
              <a:t>, enqueue </a:t>
            </a:r>
            <a:r>
              <a:rPr lang="ko-KR" altLang="en-US" dirty="0"/>
              <a:t>시 </a:t>
            </a:r>
            <a:r>
              <a:rPr lang="en-US" altLang="ko-KR" dirty="0"/>
              <a:t>rear</a:t>
            </a:r>
            <a:r>
              <a:rPr lang="ko-KR" altLang="en-US" dirty="0"/>
              <a:t>가 증가하고</a:t>
            </a:r>
            <a:r>
              <a:rPr lang="en-US" altLang="ko-KR" dirty="0"/>
              <a:t>(front</a:t>
            </a:r>
            <a:r>
              <a:rPr lang="ko-KR" altLang="en-US" dirty="0"/>
              <a:t>에서 멀어지고</a:t>
            </a:r>
            <a:r>
              <a:rPr lang="en-US" altLang="ko-KR" dirty="0"/>
              <a:t>), dequeue </a:t>
            </a:r>
            <a:r>
              <a:rPr lang="ko-KR" altLang="en-US" dirty="0"/>
              <a:t>시 </a:t>
            </a:r>
            <a:r>
              <a:rPr lang="en-US" altLang="ko-KR" dirty="0"/>
              <a:t>front</a:t>
            </a:r>
            <a:r>
              <a:rPr lang="ko-KR" altLang="en-US" dirty="0"/>
              <a:t>가 증가한다</a:t>
            </a:r>
            <a:r>
              <a:rPr lang="en-US" altLang="ko-KR" dirty="0"/>
              <a:t>.(rear</a:t>
            </a:r>
            <a:r>
              <a:rPr lang="ko-KR" altLang="en-US" dirty="0"/>
              <a:t>와 가까워지는데</a:t>
            </a:r>
            <a:r>
              <a:rPr lang="en-US" altLang="ko-KR" dirty="0"/>
              <a:t>, </a:t>
            </a:r>
            <a:r>
              <a:rPr lang="ko-KR" altLang="en-US" dirty="0"/>
              <a:t>그러면서 </a:t>
            </a:r>
            <a:r>
              <a:rPr lang="en-US" altLang="ko-KR" dirty="0"/>
              <a:t>front</a:t>
            </a:r>
            <a:r>
              <a:rPr lang="ko-KR" altLang="en-US" dirty="0"/>
              <a:t>에 가까운 블록 데이터가 삭제된다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4720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D21C3-7DCC-401A-33DC-BB91A9962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09" y="15467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큐</a:t>
            </a:r>
            <a:r>
              <a:rPr lang="en-US" altLang="ko-KR" dirty="0"/>
              <a:t>(</a:t>
            </a:r>
            <a:r>
              <a:rPr lang="en-US" altLang="ko-KR" dirty="0" err="1"/>
              <a:t>linear_queue.c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116744-418D-DADF-3BE4-FA0567D3D376}"/>
              </a:ext>
            </a:extLst>
          </p:cNvPr>
          <p:cNvSpPr txBox="1"/>
          <p:nvPr/>
        </p:nvSpPr>
        <p:spPr>
          <a:xfrm>
            <a:off x="277091" y="1810327"/>
            <a:ext cx="11693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4040CE-4B58-772A-5454-2EC9417408EE}"/>
              </a:ext>
            </a:extLst>
          </p:cNvPr>
          <p:cNvSpPr txBox="1"/>
          <p:nvPr/>
        </p:nvSpPr>
        <p:spPr>
          <a:xfrm>
            <a:off x="443346" y="1257142"/>
            <a:ext cx="3833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queue_print</a:t>
            </a:r>
            <a:r>
              <a:rPr lang="en-US" altLang="ko-KR" dirty="0"/>
              <a:t> </a:t>
            </a:r>
            <a:r>
              <a:rPr lang="ko-KR" altLang="en-US" dirty="0"/>
              <a:t>코드 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r>
              <a:rPr lang="en-US" altLang="ko-KR" dirty="0"/>
              <a:t>if ( </a:t>
            </a:r>
            <a:r>
              <a:rPr lang="en-US" altLang="ko-KR" dirty="0" err="1"/>
              <a:t>i</a:t>
            </a:r>
            <a:r>
              <a:rPr lang="en-US" altLang="ko-KR" dirty="0"/>
              <a:t> &lt;= q-&gt;front | | </a:t>
            </a:r>
            <a:r>
              <a:rPr lang="en-US" altLang="ko-KR" dirty="0" err="1"/>
              <a:t>i</a:t>
            </a:r>
            <a:r>
              <a:rPr lang="en-US" altLang="ko-KR" dirty="0"/>
              <a:t> &gt; q-&gt;rear)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printf</a:t>
            </a:r>
            <a:r>
              <a:rPr lang="en-US" altLang="ko-KR" dirty="0"/>
              <a:t>(“   | ”);</a:t>
            </a:r>
          </a:p>
          <a:p>
            <a:r>
              <a:rPr lang="en-US" altLang="ko-KR" dirty="0"/>
              <a:t>else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printf</a:t>
            </a:r>
            <a:r>
              <a:rPr lang="en-US" altLang="ko-KR" dirty="0"/>
              <a:t>(“%d | “, q-&gt;data[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4B329A-C5BB-FC48-C892-2700D0DB8A47}"/>
              </a:ext>
            </a:extLst>
          </p:cNvPr>
          <p:cNvSpPr/>
          <p:nvPr/>
        </p:nvSpPr>
        <p:spPr>
          <a:xfrm>
            <a:off x="5865091" y="5297089"/>
            <a:ext cx="766618" cy="7666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BC8456-9DB7-7D5F-6A8F-5EDAC9A79F62}"/>
              </a:ext>
            </a:extLst>
          </p:cNvPr>
          <p:cNvSpPr/>
          <p:nvPr/>
        </p:nvSpPr>
        <p:spPr>
          <a:xfrm>
            <a:off x="6631709" y="5297089"/>
            <a:ext cx="766618" cy="7666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79A7A6-2A73-08E1-C80D-B483A6C4C065}"/>
              </a:ext>
            </a:extLst>
          </p:cNvPr>
          <p:cNvSpPr/>
          <p:nvPr/>
        </p:nvSpPr>
        <p:spPr>
          <a:xfrm>
            <a:off x="7402946" y="5297089"/>
            <a:ext cx="766618" cy="7666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CB7F44-E6AD-31C9-A5C8-47724365DF23}"/>
              </a:ext>
            </a:extLst>
          </p:cNvPr>
          <p:cNvSpPr/>
          <p:nvPr/>
        </p:nvSpPr>
        <p:spPr>
          <a:xfrm>
            <a:off x="8164945" y="5297089"/>
            <a:ext cx="766618" cy="7666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E0FDF9-BEDD-F2E9-FA91-3168DCB5E64B}"/>
              </a:ext>
            </a:extLst>
          </p:cNvPr>
          <p:cNvSpPr/>
          <p:nvPr/>
        </p:nvSpPr>
        <p:spPr>
          <a:xfrm>
            <a:off x="8931563" y="5297089"/>
            <a:ext cx="766618" cy="7666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2C4372-5547-0341-C6CB-A00936D75F81}"/>
              </a:ext>
            </a:extLst>
          </p:cNvPr>
          <p:cNvCxnSpPr/>
          <p:nvPr/>
        </p:nvCxnSpPr>
        <p:spPr>
          <a:xfrm>
            <a:off x="6945745" y="43180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B843778-65D4-70DF-6E3E-2E3F3C1D3BEA}"/>
              </a:ext>
            </a:extLst>
          </p:cNvPr>
          <p:cNvCxnSpPr/>
          <p:nvPr/>
        </p:nvCxnSpPr>
        <p:spPr>
          <a:xfrm>
            <a:off x="8557490" y="43180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419AD63-8BDE-76AA-14C4-33A76A514332}"/>
              </a:ext>
            </a:extLst>
          </p:cNvPr>
          <p:cNvSpPr txBox="1"/>
          <p:nvPr/>
        </p:nvSpPr>
        <p:spPr>
          <a:xfrm>
            <a:off x="6096000" y="3967263"/>
            <a:ext cx="162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front </a:t>
            </a:r>
            <a:r>
              <a:rPr lang="ko-KR" altLang="en-US" dirty="0"/>
              <a:t>포인터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C93C1F-CDC9-BDB6-207B-4D1C3352E008}"/>
              </a:ext>
            </a:extLst>
          </p:cNvPr>
          <p:cNvSpPr txBox="1"/>
          <p:nvPr/>
        </p:nvSpPr>
        <p:spPr>
          <a:xfrm>
            <a:off x="7827812" y="3907786"/>
            <a:ext cx="162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rear </a:t>
            </a:r>
            <a:r>
              <a:rPr lang="ko-KR" altLang="en-US" dirty="0"/>
              <a:t>포인터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A9A36C-356D-95B6-7F06-D6F018BC6484}"/>
              </a:ext>
            </a:extLst>
          </p:cNvPr>
          <p:cNvSpPr txBox="1"/>
          <p:nvPr/>
        </p:nvSpPr>
        <p:spPr>
          <a:xfrm>
            <a:off x="7594597" y="5500411"/>
            <a:ext cx="46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0BC82C-C3B7-CAC8-0FD7-9895E130567D}"/>
              </a:ext>
            </a:extLst>
          </p:cNvPr>
          <p:cNvSpPr txBox="1"/>
          <p:nvPr/>
        </p:nvSpPr>
        <p:spPr>
          <a:xfrm>
            <a:off x="8437416" y="5494930"/>
            <a:ext cx="46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967158-DB8A-4072-A167-C94DD42DE270}"/>
              </a:ext>
            </a:extLst>
          </p:cNvPr>
          <p:cNvSpPr txBox="1"/>
          <p:nvPr/>
        </p:nvSpPr>
        <p:spPr>
          <a:xfrm>
            <a:off x="7320972" y="1303646"/>
            <a:ext cx="4593937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의미해석 </a:t>
            </a:r>
            <a:r>
              <a:rPr lang="en-US" altLang="ko-KR" dirty="0"/>
              <a:t>: front </a:t>
            </a:r>
            <a:r>
              <a:rPr lang="ko-KR" altLang="en-US" dirty="0"/>
              <a:t>포인터가 가리키는 값과 그 이하의 칸에는 아무것도 없어야 하고</a:t>
            </a:r>
            <a:r>
              <a:rPr lang="en-US" altLang="ko-KR" dirty="0"/>
              <a:t>, rear</a:t>
            </a:r>
            <a:r>
              <a:rPr lang="ko-KR" altLang="en-US" dirty="0"/>
              <a:t>포인터가 가리키고 </a:t>
            </a:r>
            <a:r>
              <a:rPr lang="en-US" altLang="ko-KR" dirty="0"/>
              <a:t>front</a:t>
            </a:r>
            <a:r>
              <a:rPr lang="ko-KR" altLang="en-US" dirty="0"/>
              <a:t>와 </a:t>
            </a:r>
            <a:r>
              <a:rPr lang="en-US" altLang="ko-KR" dirty="0"/>
              <a:t>rear </a:t>
            </a:r>
            <a:r>
              <a:rPr lang="ko-KR" altLang="en-US" dirty="0"/>
              <a:t>사이의 칸에는 수가 있어야 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CC7D4BC-8D58-312B-A9FF-EC635B030FA1}"/>
              </a:ext>
            </a:extLst>
          </p:cNvPr>
          <p:cNvCxnSpPr/>
          <p:nvPr/>
        </p:nvCxnSpPr>
        <p:spPr>
          <a:xfrm>
            <a:off x="5971307" y="6262254"/>
            <a:ext cx="3980871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9ADD72-716B-CEDD-5C61-A3F2D63B3ABD}"/>
              </a:ext>
            </a:extLst>
          </p:cNvPr>
          <p:cNvSpPr txBox="1"/>
          <p:nvPr/>
        </p:nvSpPr>
        <p:spPr>
          <a:xfrm>
            <a:off x="7730835" y="6410803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칸 번호 증가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C59D72-AA2F-1485-155C-24280BC416E5}"/>
              </a:ext>
            </a:extLst>
          </p:cNvPr>
          <p:cNvSpPr txBox="1"/>
          <p:nvPr/>
        </p:nvSpPr>
        <p:spPr>
          <a:xfrm>
            <a:off x="443346" y="3363815"/>
            <a:ext cx="457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의미해석과 코드 </a:t>
            </a:r>
            <a:r>
              <a:rPr lang="en-US" altLang="ko-KR" dirty="0"/>
              <a:t>:</a:t>
            </a:r>
          </a:p>
          <a:p>
            <a:pPr marL="342900" indent="-342900">
              <a:buAutoNum type="arabicParenR"/>
            </a:pPr>
            <a:r>
              <a:rPr lang="en-US" altLang="ko-KR" dirty="0" err="1"/>
              <a:t>i</a:t>
            </a:r>
            <a:r>
              <a:rPr lang="en-US" altLang="ko-KR" dirty="0"/>
              <a:t>&lt;=q-&gt;front       -&gt;      print(“ |”)</a:t>
            </a:r>
          </a:p>
          <a:p>
            <a:r>
              <a:rPr lang="en-US" altLang="ko-KR" dirty="0"/>
              <a:t>   *front </a:t>
            </a:r>
            <a:r>
              <a:rPr lang="ko-KR" altLang="en-US" dirty="0"/>
              <a:t>포인터가 가리키는 칸과</a:t>
            </a:r>
            <a:r>
              <a:rPr lang="en-US" altLang="ko-KR" dirty="0"/>
              <a:t>, </a:t>
            </a:r>
            <a:r>
              <a:rPr lang="ko-KR" altLang="en-US" dirty="0"/>
              <a:t>그 이하의 칸을 만났다면</a:t>
            </a:r>
            <a:r>
              <a:rPr lang="en-US" altLang="ko-KR" dirty="0"/>
              <a:t>, </a:t>
            </a:r>
            <a:r>
              <a:rPr lang="ko-KR" altLang="en-US" dirty="0" err="1"/>
              <a:t>칸막을</a:t>
            </a:r>
            <a:r>
              <a:rPr lang="ko-KR" altLang="en-US" dirty="0"/>
              <a:t> 나타내는 </a:t>
            </a:r>
            <a:r>
              <a:rPr lang="en-US" altLang="ko-KR" dirty="0"/>
              <a:t>|</a:t>
            </a:r>
            <a:r>
              <a:rPr lang="ko-KR" altLang="en-US" dirty="0"/>
              <a:t>을 표시할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 </a:t>
            </a:r>
            <a:r>
              <a:rPr lang="en-US" altLang="ko-KR" dirty="0" err="1"/>
              <a:t>i</a:t>
            </a:r>
            <a:r>
              <a:rPr lang="en-US" altLang="ko-KR" dirty="0"/>
              <a:t> &gt; q-&gt;rear      -&gt;     print(“|”);</a:t>
            </a:r>
          </a:p>
          <a:p>
            <a:r>
              <a:rPr lang="en-US" altLang="ko-KR" dirty="0"/>
              <a:t>  * </a:t>
            </a:r>
            <a:r>
              <a:rPr lang="ko-KR" altLang="en-US" dirty="0"/>
              <a:t>의미해석 참고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/>
              <a:t>이 조건 이외의 것은</a:t>
            </a:r>
            <a:r>
              <a:rPr lang="en-US" altLang="ko-KR" dirty="0"/>
              <a:t>, </a:t>
            </a:r>
            <a:r>
              <a:rPr lang="ko-KR" altLang="en-US" dirty="0"/>
              <a:t>실제 값이 들어있는 칸을 </a:t>
            </a:r>
            <a:r>
              <a:rPr lang="ko-KR" altLang="en-US" dirty="0" err="1"/>
              <a:t>만난거므로</a:t>
            </a:r>
            <a:r>
              <a:rPr lang="en-US" altLang="ko-KR" dirty="0"/>
              <a:t>, </a:t>
            </a:r>
            <a:r>
              <a:rPr lang="ko-KR" altLang="en-US" dirty="0"/>
              <a:t>그 칸의 데이터를 </a:t>
            </a:r>
            <a:r>
              <a:rPr lang="ko-KR" altLang="en-US" dirty="0" err="1"/>
              <a:t>출력할것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734D6D5-EF3B-B515-C4D7-ED36A4EA43A6}"/>
              </a:ext>
            </a:extLst>
          </p:cNvPr>
          <p:cNvCxnSpPr/>
          <p:nvPr/>
        </p:nvCxnSpPr>
        <p:spPr>
          <a:xfrm>
            <a:off x="0" y="326668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9581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AA18A-131C-37E0-69A9-2AC590ABE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큐</a:t>
            </a:r>
            <a:r>
              <a:rPr lang="en-US" altLang="ko-KR" dirty="0"/>
              <a:t>(</a:t>
            </a:r>
            <a:r>
              <a:rPr lang="en-US" altLang="ko-KR" dirty="0" err="1"/>
              <a:t>linear_queue.c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1B017E-2A97-3C5B-1B9A-EB8D037B4A64}"/>
              </a:ext>
            </a:extLst>
          </p:cNvPr>
          <p:cNvSpPr txBox="1"/>
          <p:nvPr/>
        </p:nvSpPr>
        <p:spPr>
          <a:xfrm>
            <a:off x="332509" y="2105891"/>
            <a:ext cx="114808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데이터가 저장된 배열에서는</a:t>
            </a:r>
            <a:r>
              <a:rPr lang="en-US" altLang="ko-KR" dirty="0"/>
              <a:t> </a:t>
            </a:r>
            <a:r>
              <a:rPr lang="ko-KR" altLang="en-US" dirty="0"/>
              <a:t>실제로 데이터가 삭제되지 않는다</a:t>
            </a:r>
            <a:r>
              <a:rPr lang="en-US" altLang="ko-KR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다만 포인터들을 통해</a:t>
            </a:r>
            <a:r>
              <a:rPr lang="en-US" altLang="ko-KR" dirty="0"/>
              <a:t>, </a:t>
            </a:r>
            <a:r>
              <a:rPr lang="ko-KR" altLang="en-US" dirty="0"/>
              <a:t>개념적으로 큐라는 자료구조를 구현하고 있을 뿐이다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3475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1E0CF-89E8-3BB5-A72B-E87EB4313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원형 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02B0D-1FFF-6DF9-1FC1-2298E58A1C5F}"/>
              </a:ext>
            </a:extLst>
          </p:cNvPr>
          <p:cNvSpPr txBox="1"/>
          <p:nvPr/>
        </p:nvSpPr>
        <p:spPr>
          <a:xfrm>
            <a:off x="434109" y="2678979"/>
            <a:ext cx="11471563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중요 부분 </a:t>
            </a:r>
            <a:r>
              <a:rPr lang="en-US" altLang="ko-KR" dirty="0"/>
              <a:t>: 1) </a:t>
            </a:r>
            <a:r>
              <a:rPr lang="en-US" altLang="ko-KR" dirty="0" err="1"/>
              <a:t>MAX_QUEUE_SIZE</a:t>
            </a:r>
            <a:r>
              <a:rPr lang="ko-KR" altLang="en-US" dirty="0"/>
              <a:t>로 나눗셈 </a:t>
            </a:r>
            <a:r>
              <a:rPr lang="en-US" altLang="ko-KR" dirty="0"/>
              <a:t>-&gt; </a:t>
            </a:r>
            <a:r>
              <a:rPr lang="ko-KR" altLang="en-US" dirty="0"/>
              <a:t>코드 내 저장 자료형은 배열이지만</a:t>
            </a:r>
            <a:r>
              <a:rPr lang="en-US" altLang="ko-KR" dirty="0"/>
              <a:t>, </a:t>
            </a:r>
            <a:r>
              <a:rPr lang="ko-KR" altLang="en-US" dirty="0"/>
              <a:t>나눗셈 기능을 통해 배열 칸의 수에 한정되지 않고</a:t>
            </a:r>
            <a:r>
              <a:rPr lang="en-US" altLang="ko-KR" dirty="0"/>
              <a:t>, </a:t>
            </a:r>
            <a:r>
              <a:rPr lang="ko-KR" altLang="en-US" dirty="0"/>
              <a:t>실제 원형 큐처럼 작동한다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     2) </a:t>
            </a:r>
            <a:r>
              <a:rPr lang="ko-KR" altLang="en-US" dirty="0"/>
              <a:t>마찬가지로 </a:t>
            </a:r>
            <a:r>
              <a:rPr lang="en-US" altLang="ko-KR" dirty="0"/>
              <a:t>front </a:t>
            </a:r>
            <a:r>
              <a:rPr lang="ko-KR" altLang="en-US" dirty="0"/>
              <a:t>포인터와 </a:t>
            </a:r>
            <a:r>
              <a:rPr lang="en-US" altLang="ko-KR" dirty="0"/>
              <a:t>rear </a:t>
            </a:r>
            <a:r>
              <a:rPr lang="ko-KR" altLang="en-US" dirty="0"/>
              <a:t>포인터로 작동하여</a:t>
            </a:r>
            <a:r>
              <a:rPr lang="en-US" altLang="ko-KR" dirty="0"/>
              <a:t>, </a:t>
            </a:r>
            <a:r>
              <a:rPr lang="ko-KR" altLang="en-US" dirty="0"/>
              <a:t>원형 큐를 개념적으로 구현한 코드다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front, rear</a:t>
            </a:r>
            <a:r>
              <a:rPr lang="ko-KR" altLang="en-US" dirty="0"/>
              <a:t>의 위치</a:t>
            </a:r>
            <a:r>
              <a:rPr lang="en-US" altLang="ko-KR" dirty="0"/>
              <a:t>, </a:t>
            </a:r>
            <a:r>
              <a:rPr lang="ko-KR" altLang="en-US" dirty="0"/>
              <a:t>그리고 배열 칸 내의 데이터 저장 이 세 현상을 종합적으로 보면서 판단해야 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65813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EEACD-5730-AE79-E297-BB1D5359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bank_simuli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2F794-2039-F25F-DB03-4955719676DD}"/>
              </a:ext>
            </a:extLst>
          </p:cNvPr>
          <p:cNvSpPr txBox="1"/>
          <p:nvPr/>
        </p:nvSpPr>
        <p:spPr>
          <a:xfrm>
            <a:off x="554182" y="3244334"/>
            <a:ext cx="1139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                                             원형 큐 </a:t>
            </a:r>
            <a:r>
              <a:rPr lang="en-US" altLang="ko-KR" dirty="0"/>
              <a:t>+ </a:t>
            </a:r>
            <a:r>
              <a:rPr lang="ko-KR" altLang="en-US" dirty="0"/>
              <a:t>랜덤 </a:t>
            </a:r>
            <a:r>
              <a:rPr lang="ko-KR" altLang="en-US" dirty="0" err="1"/>
              <a:t>입력값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37087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16113-A8EA-CE16-4910-2E8B80AA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덱</a:t>
            </a:r>
            <a:r>
              <a:rPr lang="en-US" altLang="ko-KR" dirty="0"/>
              <a:t>(deque)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D0FDC-40E4-DD2E-DB03-5D8F51839E4E}"/>
              </a:ext>
            </a:extLst>
          </p:cNvPr>
          <p:cNvSpPr txBox="1"/>
          <p:nvPr/>
        </p:nvSpPr>
        <p:spPr>
          <a:xfrm>
            <a:off x="521854" y="2994105"/>
            <a:ext cx="1114829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double ended queue : </a:t>
            </a:r>
            <a:r>
              <a:rPr lang="ko-KR" altLang="en-US" dirty="0"/>
              <a:t>큐의 앞</a:t>
            </a:r>
            <a:r>
              <a:rPr lang="en-US" altLang="ko-KR" dirty="0"/>
              <a:t>, </a:t>
            </a:r>
            <a:r>
              <a:rPr lang="ko-KR" altLang="en-US" dirty="0"/>
              <a:t>뒤에서 모두 삽입과 삭제가 가능함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* </a:t>
            </a:r>
            <a:r>
              <a:rPr lang="ko-KR" altLang="en-US" dirty="0"/>
              <a:t>코드는 원형 큐 코드에 추가</a:t>
            </a:r>
            <a:r>
              <a:rPr lang="en-US" altLang="ko-KR" dirty="0"/>
              <a:t>, </a:t>
            </a:r>
            <a:r>
              <a:rPr lang="ko-KR" altLang="en-US" dirty="0"/>
              <a:t>삭제 코드를 더한 것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2780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99106-CAC5-6C55-8520-633E39C66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연결리스트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1FD008-4D7A-ACEA-F8C2-71E0F58D0E8E}"/>
              </a:ext>
            </a:extLst>
          </p:cNvPr>
          <p:cNvSpPr txBox="1"/>
          <p:nvPr/>
        </p:nvSpPr>
        <p:spPr>
          <a:xfrm>
            <a:off x="295564" y="1773382"/>
            <a:ext cx="11600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데이터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데이터</a:t>
            </a:r>
            <a:r>
              <a:rPr lang="en-US" altLang="ko-KR" dirty="0"/>
              <a:t>2 -&gt; </a:t>
            </a:r>
            <a:r>
              <a:rPr lang="ko-KR" altLang="en-US" dirty="0"/>
              <a:t>데이터</a:t>
            </a:r>
            <a:r>
              <a:rPr lang="en-US" altLang="ko-KR" dirty="0"/>
              <a:t>3 -&gt; </a:t>
            </a:r>
            <a:r>
              <a:rPr lang="ko-KR" altLang="en-US" dirty="0"/>
              <a:t>데이터</a:t>
            </a:r>
            <a:r>
              <a:rPr lang="en-US" altLang="ko-KR" dirty="0"/>
              <a:t>4….. </a:t>
            </a:r>
            <a:r>
              <a:rPr lang="ko-KR" altLang="en-US" dirty="0"/>
              <a:t>이런 식으로 어떤 값들이 연결되어 있는 자료구조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연결 리스트에 자료 추가 방법</a:t>
            </a:r>
            <a:r>
              <a:rPr lang="en-US" altLang="ko-KR" dirty="0"/>
              <a:t> : </a:t>
            </a:r>
            <a:r>
              <a:rPr lang="ko-KR" altLang="en-US" dirty="0"/>
              <a:t>원하는 위치에 데이터를 추가하고</a:t>
            </a:r>
            <a:r>
              <a:rPr lang="en-US" altLang="ko-KR" dirty="0"/>
              <a:t>, </a:t>
            </a:r>
            <a:r>
              <a:rPr lang="ko-KR" altLang="en-US" dirty="0"/>
              <a:t>포인터</a:t>
            </a:r>
            <a:r>
              <a:rPr lang="en-US" altLang="ko-KR" dirty="0"/>
              <a:t>(-&gt;)</a:t>
            </a:r>
            <a:r>
              <a:rPr lang="ko-KR" altLang="en-US" dirty="0"/>
              <a:t>는 연결만 하면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     </a:t>
            </a:r>
            <a:r>
              <a:rPr lang="ko-KR" altLang="en-US" dirty="0"/>
              <a:t>데이터</a:t>
            </a:r>
            <a:r>
              <a:rPr lang="en-US" altLang="ko-KR" dirty="0"/>
              <a:t>1-&gt; </a:t>
            </a:r>
            <a:r>
              <a:rPr lang="ko-KR" altLang="en-US" dirty="0"/>
              <a:t>데이터</a:t>
            </a:r>
            <a:r>
              <a:rPr lang="en-US" altLang="ko-KR" dirty="0"/>
              <a:t>2 -&gt; new </a:t>
            </a:r>
            <a:r>
              <a:rPr lang="ko-KR" altLang="en-US" dirty="0"/>
              <a:t>데이터 </a:t>
            </a:r>
            <a:r>
              <a:rPr lang="en-US" altLang="ko-KR" dirty="0"/>
              <a:t>-&gt; </a:t>
            </a:r>
            <a:r>
              <a:rPr lang="ko-KR" altLang="en-US" dirty="0"/>
              <a:t>데이터 </a:t>
            </a:r>
            <a:r>
              <a:rPr lang="en-US" altLang="ko-KR" dirty="0"/>
              <a:t>3-&gt; …..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315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0DB04-7A6D-DD57-571B-F50BA8BD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빅오</a:t>
            </a:r>
            <a:r>
              <a:rPr lang="ko-KR" altLang="en-US" dirty="0"/>
              <a:t> 표기법과 </a:t>
            </a:r>
            <a:r>
              <a:rPr lang="en-US" altLang="ko-KR" dirty="0"/>
              <a:t>C</a:t>
            </a:r>
            <a:r>
              <a:rPr lang="ko-KR" altLang="en-US" dirty="0"/>
              <a:t>언어</a:t>
            </a:r>
            <a:r>
              <a:rPr lang="en-US" altLang="ko-KR" dirty="0"/>
              <a:t>, </a:t>
            </a:r>
            <a:r>
              <a:rPr lang="ko-KR" altLang="en-US" dirty="0"/>
              <a:t>시간 복잡도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382C5-CB97-125C-26A7-0E9885A7AFF2}"/>
              </a:ext>
            </a:extLst>
          </p:cNvPr>
          <p:cNvSpPr txBox="1"/>
          <p:nvPr/>
        </p:nvSpPr>
        <p:spPr>
          <a:xfrm>
            <a:off x="360218" y="1690688"/>
            <a:ext cx="118317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 (int </a:t>
            </a:r>
            <a:r>
              <a:rPr lang="en-US" altLang="ko-KR" dirty="0" err="1"/>
              <a:t>i</a:t>
            </a:r>
            <a:r>
              <a:rPr lang="en-US" altLang="ko-KR" dirty="0"/>
              <a:t>=1; </a:t>
            </a:r>
            <a:r>
              <a:rPr lang="en-US" altLang="ko-KR" dirty="0" err="1"/>
              <a:t>i</a:t>
            </a:r>
            <a:r>
              <a:rPr lang="en-US" altLang="ko-KR" dirty="0"/>
              <a:t>&lt;=n;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r>
              <a:rPr lang="en-US" altLang="ko-KR" dirty="0"/>
              <a:t>   for (int j=1; j&lt;=n; </a:t>
            </a:r>
            <a:r>
              <a:rPr lang="en-US" altLang="ko-KR" dirty="0" err="1"/>
              <a:t>j++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이 코드는</a:t>
            </a:r>
            <a:r>
              <a:rPr lang="en-US" altLang="ko-KR" dirty="0"/>
              <a:t>, </a:t>
            </a:r>
            <a:r>
              <a:rPr lang="ko-KR" altLang="en-US" dirty="0"/>
              <a:t>특정 </a:t>
            </a:r>
            <a:r>
              <a:rPr lang="en-US" altLang="ko-KR" dirty="0" err="1"/>
              <a:t>i</a:t>
            </a:r>
            <a:r>
              <a:rPr lang="ko-KR" altLang="en-US" dirty="0"/>
              <a:t>가 한 번 돌아갈 때</a:t>
            </a:r>
            <a:r>
              <a:rPr lang="en-US" altLang="ko-KR" dirty="0"/>
              <a:t>, j</a:t>
            </a:r>
            <a:r>
              <a:rPr lang="ko-KR" altLang="en-US" dirty="0"/>
              <a:t>는 </a:t>
            </a:r>
            <a:r>
              <a:rPr lang="en-US" altLang="ko-KR" dirty="0"/>
              <a:t>n</a:t>
            </a:r>
            <a:r>
              <a:rPr lang="ko-KR" altLang="en-US" dirty="0"/>
              <a:t>번을 돌아간다</a:t>
            </a:r>
            <a:r>
              <a:rPr lang="en-US" altLang="ko-KR" dirty="0"/>
              <a:t>. </a:t>
            </a:r>
            <a:r>
              <a:rPr lang="ko-KR" altLang="en-US" dirty="0"/>
              <a:t>그렇게 </a:t>
            </a:r>
            <a:r>
              <a:rPr lang="en-US" altLang="ko-KR" dirty="0"/>
              <a:t>j</a:t>
            </a:r>
            <a:r>
              <a:rPr lang="ko-KR" altLang="en-US" dirty="0"/>
              <a:t>가 </a:t>
            </a:r>
            <a:r>
              <a:rPr lang="en-US" altLang="ko-KR" dirty="0"/>
              <a:t>n</a:t>
            </a:r>
            <a:r>
              <a:rPr lang="ko-KR" altLang="en-US" dirty="0"/>
              <a:t>번을 다 돌아야 그 다음 </a:t>
            </a:r>
            <a:r>
              <a:rPr lang="en-US" altLang="ko-KR" dirty="0" err="1"/>
              <a:t>i</a:t>
            </a:r>
            <a:r>
              <a:rPr lang="ko-KR" altLang="en-US" dirty="0"/>
              <a:t>가 실행된다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그렇다면</a:t>
            </a:r>
            <a:r>
              <a:rPr lang="en-US" altLang="ko-KR" dirty="0"/>
              <a:t>, </a:t>
            </a:r>
            <a:r>
              <a:rPr lang="ko-KR" altLang="en-US" dirty="0"/>
              <a:t>순수 시간 복잡도를 생각할 때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ko-KR" altLang="en-US" dirty="0" err="1"/>
              <a:t>반복문</a:t>
            </a:r>
            <a:r>
              <a:rPr lang="ko-KR" altLang="en-US" dirty="0"/>
              <a:t> 전체가 돌아가기 위해서 </a:t>
            </a:r>
            <a:r>
              <a:rPr lang="en-US" altLang="ko-KR" dirty="0"/>
              <a:t>n*n, </a:t>
            </a:r>
            <a:r>
              <a:rPr lang="ko-KR" altLang="en-US" dirty="0"/>
              <a:t>즉 </a:t>
            </a:r>
            <a:r>
              <a:rPr lang="en-US" altLang="ko-KR" dirty="0"/>
              <a:t>n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승 이라는 시간 복잡도가 나오게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빅오</a:t>
            </a:r>
            <a:r>
              <a:rPr lang="ko-KR" altLang="en-US" dirty="0"/>
              <a:t> 표기법이란</a:t>
            </a:r>
            <a:r>
              <a:rPr lang="en-US" altLang="ko-KR" dirty="0"/>
              <a:t>, </a:t>
            </a:r>
            <a:r>
              <a:rPr lang="ko-KR" altLang="en-US" dirty="0"/>
              <a:t>평가하고자 하는 알고리즘에 아주 큰 </a:t>
            </a:r>
            <a:r>
              <a:rPr lang="ko-KR" altLang="en-US" dirty="0" err="1"/>
              <a:t>입력값을</a:t>
            </a:r>
            <a:r>
              <a:rPr lang="ko-KR" altLang="en-US" dirty="0"/>
              <a:t> 넣을 경우</a:t>
            </a:r>
            <a:r>
              <a:rPr lang="en-US" altLang="ko-KR" dirty="0"/>
              <a:t>(</a:t>
            </a:r>
            <a:r>
              <a:rPr lang="ko-KR" altLang="en-US" dirty="0"/>
              <a:t>최악의 입력 조건의 경우</a:t>
            </a:r>
            <a:r>
              <a:rPr lang="en-US" altLang="ko-KR" dirty="0"/>
              <a:t>), </a:t>
            </a:r>
            <a:r>
              <a:rPr lang="ko-KR" altLang="en-US" dirty="0"/>
              <a:t>특정 기준의 시간을 넘지 않을 것이다 라는 의미다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f(n) &lt;=O(g(n)) -&gt; f(n)</a:t>
            </a:r>
            <a:r>
              <a:rPr lang="ko-KR" altLang="en-US" dirty="0"/>
              <a:t>은 평가하고자 하는 함수</a:t>
            </a:r>
            <a:r>
              <a:rPr lang="en-US" altLang="ko-KR" dirty="0"/>
              <a:t>, g(n)</a:t>
            </a:r>
            <a:r>
              <a:rPr lang="ko-KR" altLang="en-US" dirty="0"/>
              <a:t>은 특정 기준 함수</a:t>
            </a:r>
            <a:r>
              <a:rPr lang="en-US" altLang="ko-KR" dirty="0"/>
              <a:t>. g(n)</a:t>
            </a:r>
            <a:r>
              <a:rPr lang="ko-KR" altLang="en-US" dirty="0"/>
              <a:t>은 </a:t>
            </a:r>
            <a:r>
              <a:rPr lang="en-US" altLang="ko-KR" dirty="0"/>
              <a:t>4</a:t>
            </a:r>
            <a:r>
              <a:rPr lang="ko-KR" altLang="en-US" dirty="0"/>
              <a:t>가지 기준 함수 중 하나인데</a:t>
            </a:r>
            <a:r>
              <a:rPr lang="en-US" altLang="ko-KR" dirty="0"/>
              <a:t>, </a:t>
            </a:r>
            <a:r>
              <a:rPr lang="ko-KR" altLang="en-US" dirty="0"/>
              <a:t>그 기준 함수들은 </a:t>
            </a:r>
            <a:r>
              <a:rPr lang="en-US" altLang="ko-KR" dirty="0"/>
              <a:t>1, n, log n, 2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승이다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10837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69C22-FB29-C39D-40C6-5D852B0B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연결리스트</a:t>
            </a:r>
            <a:r>
              <a:rPr lang="en-US" altLang="ko-KR" dirty="0"/>
              <a:t>(</a:t>
            </a:r>
            <a:r>
              <a:rPr lang="en-US" altLang="ko-KR" dirty="0" err="1"/>
              <a:t>arraylist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1F76C2-BC27-0426-ABC8-4784660DDF64}"/>
              </a:ext>
            </a:extLst>
          </p:cNvPr>
          <p:cNvSpPr txBox="1"/>
          <p:nvPr/>
        </p:nvSpPr>
        <p:spPr>
          <a:xfrm>
            <a:off x="295564" y="1690688"/>
            <a:ext cx="1152698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구조체 안의 배열 변수</a:t>
            </a:r>
            <a:r>
              <a:rPr lang="en-US" altLang="ko-KR" dirty="0"/>
              <a:t>, </a:t>
            </a:r>
            <a:r>
              <a:rPr lang="ko-KR" altLang="en-US" dirty="0"/>
              <a:t>크기 변수</a:t>
            </a:r>
            <a:r>
              <a:rPr lang="en-US" altLang="ko-KR" dirty="0"/>
              <a:t>, </a:t>
            </a:r>
            <a:r>
              <a:rPr lang="ko-KR" altLang="en-US" dirty="0"/>
              <a:t>콘솔 출력</a:t>
            </a:r>
            <a:r>
              <a:rPr lang="en-US" altLang="ko-KR" dirty="0"/>
              <a:t>(</a:t>
            </a:r>
            <a:r>
              <a:rPr lang="ko-KR" altLang="en-US" dirty="0"/>
              <a:t>포인터 표시</a:t>
            </a:r>
            <a:r>
              <a:rPr lang="en-US" altLang="ko-KR" dirty="0"/>
              <a:t>)</a:t>
            </a:r>
            <a:r>
              <a:rPr lang="ko-KR" altLang="en-US" dirty="0"/>
              <a:t>로 연결리스트를 구현</a:t>
            </a:r>
            <a:r>
              <a:rPr lang="en-US" altLang="ko-KR" dirty="0"/>
              <a:t>[</a:t>
            </a:r>
            <a:r>
              <a:rPr lang="ko-KR" altLang="en-US" dirty="0"/>
              <a:t>개념적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*</a:t>
            </a:r>
            <a:r>
              <a:rPr lang="ko-KR" altLang="en-US" dirty="0"/>
              <a:t>배열 변수</a:t>
            </a:r>
            <a:r>
              <a:rPr lang="en-US" altLang="ko-KR" dirty="0"/>
              <a:t>=</a:t>
            </a:r>
            <a:r>
              <a:rPr lang="ko-KR" altLang="en-US" dirty="0"/>
              <a:t>데이터 저장</a:t>
            </a:r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크기 변수</a:t>
            </a:r>
            <a:r>
              <a:rPr lang="en-US" altLang="ko-KR" dirty="0"/>
              <a:t>=</a:t>
            </a:r>
            <a:r>
              <a:rPr lang="ko-KR" altLang="en-US" dirty="0"/>
              <a:t>연결 리스트 크기 표시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 작동 단계</a:t>
            </a:r>
            <a:endParaRPr lang="en-US" altLang="ko-KR" dirty="0"/>
          </a:p>
          <a:p>
            <a:r>
              <a:rPr lang="en-US" altLang="ko-KR" dirty="0"/>
              <a:t>1)</a:t>
            </a:r>
            <a:r>
              <a:rPr lang="ko-KR" altLang="en-US" dirty="0"/>
              <a:t>연결리스트</a:t>
            </a:r>
            <a:r>
              <a:rPr lang="en-US" altLang="ko-KR" dirty="0"/>
              <a:t>(list) </a:t>
            </a:r>
            <a:r>
              <a:rPr lang="ko-KR" altLang="en-US" dirty="0"/>
              <a:t>구조체 선언</a:t>
            </a:r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구조체 초기화</a:t>
            </a:r>
            <a:r>
              <a:rPr lang="en-US" altLang="ko-KR" dirty="0"/>
              <a:t>(</a:t>
            </a:r>
            <a:r>
              <a:rPr lang="en-US" altLang="ko-KR" dirty="0" err="1"/>
              <a:t>init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3)</a:t>
            </a:r>
            <a:r>
              <a:rPr lang="ko-KR" altLang="en-US" dirty="0"/>
              <a:t>리스트의 특정 위치에 특정 데이터 삽입 요구</a:t>
            </a:r>
            <a:r>
              <a:rPr lang="en-US" altLang="ko-KR" dirty="0"/>
              <a:t>(insert)</a:t>
            </a:r>
          </a:p>
          <a:p>
            <a:r>
              <a:rPr lang="en-US" altLang="ko-KR" dirty="0"/>
              <a:t>4)</a:t>
            </a:r>
            <a:r>
              <a:rPr lang="ko-KR" altLang="en-US" dirty="0"/>
              <a:t>존재하는 연결 리스트에 자리가 있는 지 확인</a:t>
            </a:r>
            <a:r>
              <a:rPr lang="en-US" altLang="ko-KR" dirty="0"/>
              <a:t>(checking size full?)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연결 리스트에 뭘 더 넣을 수 있는 자리가 있는지 확인</a:t>
            </a:r>
            <a:endParaRPr lang="en-US" altLang="ko-KR" dirty="0"/>
          </a:p>
          <a:p>
            <a:r>
              <a:rPr lang="en-US" altLang="ko-KR" dirty="0"/>
              <a:t>   (pos[</a:t>
            </a:r>
            <a:r>
              <a:rPr lang="ko-KR" altLang="en-US" dirty="0"/>
              <a:t>삽입 위치</a:t>
            </a:r>
            <a:r>
              <a:rPr lang="en-US" altLang="ko-KR" dirty="0"/>
              <a:t>] &gt;=0 ? pos &lt;=size ?)</a:t>
            </a:r>
          </a:p>
          <a:p>
            <a:endParaRPr lang="en-US" altLang="ko-KR" dirty="0"/>
          </a:p>
          <a:p>
            <a:r>
              <a:rPr lang="en-US" altLang="ko-KR" dirty="0"/>
              <a:t>5)</a:t>
            </a:r>
            <a:r>
              <a:rPr lang="ko-KR" altLang="en-US" dirty="0"/>
              <a:t>연결 리스트를 콘솔에 출력</a:t>
            </a:r>
            <a:endParaRPr lang="en-US" altLang="ko-KR" dirty="0"/>
          </a:p>
          <a:p>
            <a:r>
              <a:rPr lang="en-US" altLang="ko-KR" dirty="0"/>
              <a:t>  (‘</a:t>
            </a:r>
            <a:r>
              <a:rPr lang="ko-KR" altLang="en-US" dirty="0"/>
              <a:t>첫번째 데이터 </a:t>
            </a:r>
            <a:r>
              <a:rPr lang="en-US" altLang="ko-KR" dirty="0"/>
              <a:t>-&gt;’ </a:t>
            </a:r>
            <a:r>
              <a:rPr lang="ko-KR" altLang="en-US" dirty="0"/>
              <a:t>출력</a:t>
            </a:r>
            <a:r>
              <a:rPr lang="en-US" altLang="ko-KR" dirty="0"/>
              <a:t>, </a:t>
            </a:r>
            <a:r>
              <a:rPr lang="ko-KR" altLang="en-US" dirty="0" err="1"/>
              <a:t>개행문자</a:t>
            </a:r>
            <a:r>
              <a:rPr lang="ko-KR" altLang="en-US" dirty="0"/>
              <a:t> 없이 바로 </a:t>
            </a:r>
            <a:r>
              <a:rPr lang="en-US" altLang="ko-KR" dirty="0"/>
              <a:t>‘</a:t>
            </a:r>
            <a:r>
              <a:rPr lang="ko-KR" altLang="en-US" dirty="0"/>
              <a:t>두번째 데이터 </a:t>
            </a:r>
            <a:r>
              <a:rPr lang="en-US" altLang="ko-KR" dirty="0"/>
              <a:t>-&gt; </a:t>
            </a:r>
            <a:r>
              <a:rPr lang="ko-KR" altLang="en-US" dirty="0"/>
              <a:t>출력</a:t>
            </a:r>
            <a:r>
              <a:rPr lang="en-US" altLang="ko-KR" dirty="0"/>
              <a:t>’… </a:t>
            </a:r>
            <a:r>
              <a:rPr lang="ko-KR" altLang="en-US" dirty="0"/>
              <a:t>이런 식으로 연결 리스트를 표현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en-US" altLang="ko-KR" dirty="0" err="1"/>
              <a:t>insert_last</a:t>
            </a:r>
            <a:r>
              <a:rPr lang="en-US" altLang="ko-KR" dirty="0"/>
              <a:t> : </a:t>
            </a:r>
            <a:r>
              <a:rPr lang="ko-KR" altLang="en-US" dirty="0"/>
              <a:t>리스트의 마지막 부분에 데이터 삽입</a:t>
            </a:r>
            <a:r>
              <a:rPr lang="en-US" altLang="ko-KR" dirty="0"/>
              <a:t>. </a:t>
            </a:r>
            <a:r>
              <a:rPr lang="ko-KR" altLang="en-US" dirty="0"/>
              <a:t>현재 </a:t>
            </a:r>
            <a:r>
              <a:rPr lang="en-US" altLang="ko-KR" dirty="0"/>
              <a:t>size</a:t>
            </a:r>
            <a:r>
              <a:rPr lang="ko-KR" altLang="en-US" dirty="0"/>
              <a:t> 크기를 기준으로 삽입</a:t>
            </a:r>
            <a:r>
              <a:rPr lang="en-US" altLang="ko-KR" dirty="0"/>
              <a:t>  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62464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8C804-220E-C0BB-A237-ACD542FC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연결리스트</a:t>
            </a:r>
            <a:r>
              <a:rPr lang="en-US" altLang="ko-KR" dirty="0"/>
              <a:t>(</a:t>
            </a:r>
            <a:r>
              <a:rPr lang="en-US" altLang="ko-KR" dirty="0" err="1"/>
              <a:t>array_list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D1FB0D-A2B6-7B5A-6E34-4A8B4C00DCA6}"/>
              </a:ext>
            </a:extLst>
          </p:cNvPr>
          <p:cNvSpPr txBox="1"/>
          <p:nvPr/>
        </p:nvSpPr>
        <p:spPr>
          <a:xfrm>
            <a:off x="230909" y="1791855"/>
            <a:ext cx="1168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 데이터 삭제</a:t>
            </a:r>
            <a:r>
              <a:rPr lang="en-US" altLang="ko-KR" dirty="0"/>
              <a:t>(delete) : </a:t>
            </a:r>
          </a:p>
          <a:p>
            <a:r>
              <a:rPr lang="en-US" altLang="ko-KR" dirty="0"/>
              <a:t>1)</a:t>
            </a:r>
            <a:r>
              <a:rPr lang="ko-KR" altLang="en-US" dirty="0"/>
              <a:t>원하는 위치가 말이 되는지 확인 </a:t>
            </a:r>
            <a:r>
              <a:rPr lang="en-US" altLang="ko-KR" dirty="0"/>
              <a:t>[pos &lt; 0 OR pos &gt;=size]</a:t>
            </a:r>
          </a:p>
          <a:p>
            <a:r>
              <a:rPr lang="en-US" altLang="ko-KR" dirty="0"/>
              <a:t>2)item </a:t>
            </a:r>
            <a:r>
              <a:rPr lang="ko-KR" altLang="en-US" dirty="0"/>
              <a:t>변수에 리스트 배열 저장</a:t>
            </a:r>
            <a:r>
              <a:rPr lang="en-US" altLang="ko-KR" dirty="0"/>
              <a:t>. item</a:t>
            </a:r>
            <a:r>
              <a:rPr lang="ko-KR" altLang="en-US" dirty="0"/>
              <a:t>은 변화될 리스트 배열을 반환할 예정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3)</a:t>
            </a:r>
            <a:r>
              <a:rPr lang="ko-KR" altLang="en-US" dirty="0"/>
              <a:t>현재 위치를 기준으로</a:t>
            </a:r>
            <a:r>
              <a:rPr lang="en-US" altLang="ko-KR" dirty="0"/>
              <a:t>, </a:t>
            </a:r>
            <a:r>
              <a:rPr lang="ko-KR" altLang="en-US" dirty="0"/>
              <a:t>앞에 있는 배열 값들을 모두 당김</a:t>
            </a:r>
            <a:r>
              <a:rPr lang="en-US" altLang="ko-KR" dirty="0"/>
              <a:t>(</a:t>
            </a:r>
            <a:r>
              <a:rPr lang="ko-KR" altLang="en-US" dirty="0"/>
              <a:t>특정 데이터는 </a:t>
            </a:r>
            <a:r>
              <a:rPr lang="ko-KR" altLang="en-US" dirty="0" err="1"/>
              <a:t>덮어씌워짐으로서</a:t>
            </a:r>
            <a:r>
              <a:rPr lang="ko-KR" altLang="en-US" dirty="0"/>
              <a:t> 삭제 처리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4)item</a:t>
            </a:r>
            <a:r>
              <a:rPr lang="ko-KR" altLang="en-US" dirty="0"/>
              <a:t>을 반환</a:t>
            </a:r>
            <a:r>
              <a:rPr lang="en-US" altLang="ko-KR" dirty="0"/>
              <a:t>. </a:t>
            </a:r>
            <a:r>
              <a:rPr lang="ko-KR" altLang="en-US" dirty="0"/>
              <a:t>구조체 포인터로 구조체 내부의 데이터를 처리해서 </a:t>
            </a:r>
            <a:r>
              <a:rPr lang="en-US" altLang="ko-KR" dirty="0"/>
              <a:t>item</a:t>
            </a:r>
            <a:r>
              <a:rPr lang="ko-KR" altLang="en-US" dirty="0"/>
              <a:t>의 데이터도 변함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*delete </a:t>
            </a:r>
            <a:r>
              <a:rPr lang="ko-KR" altLang="en-US" dirty="0"/>
              <a:t>함수를 </a:t>
            </a:r>
            <a:r>
              <a:rPr lang="en-US" altLang="ko-KR" dirty="0"/>
              <a:t>void</a:t>
            </a:r>
            <a:r>
              <a:rPr lang="ko-KR" altLang="en-US" dirty="0"/>
              <a:t>형으로 선언하고 </a:t>
            </a:r>
            <a:r>
              <a:rPr lang="en-US" altLang="ko-KR" dirty="0"/>
              <a:t>return</a:t>
            </a:r>
            <a:r>
              <a:rPr lang="ko-KR" altLang="en-US" dirty="0"/>
              <a:t>을 없애도 똑같이 작동함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54117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BC97D-E1CC-39AD-3830-94137DD4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연결리스트</a:t>
            </a:r>
            <a:r>
              <a:rPr lang="en-US" altLang="ko-KR" dirty="0"/>
              <a:t>(linked list)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5968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79400-46E9-9F5E-0C25-97EBAB30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2A0BCA-B344-C6D9-2FDA-16498A9AA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0855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363D1-B480-C545-E4B3-714A77AEF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EFC0C-CEC2-A015-7A46-16AD3D105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60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A7BB5-74A7-3C53-5AA3-85F249C5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빅오</a:t>
            </a:r>
            <a:r>
              <a:rPr lang="en-US" altLang="ko-KR" dirty="0"/>
              <a:t>(Big-O)</a:t>
            </a:r>
            <a:r>
              <a:rPr lang="ko-KR" altLang="en-US" dirty="0"/>
              <a:t>와 </a:t>
            </a:r>
            <a:r>
              <a:rPr lang="en-US" altLang="ko-KR" dirty="0"/>
              <a:t>C</a:t>
            </a:r>
            <a:r>
              <a:rPr lang="ko-KR" altLang="en-US" dirty="0"/>
              <a:t>언어</a:t>
            </a:r>
            <a:r>
              <a:rPr lang="en-US" altLang="ko-KR" dirty="0"/>
              <a:t>, </a:t>
            </a:r>
            <a:r>
              <a:rPr lang="ko-KR" altLang="en-US" dirty="0"/>
              <a:t>시간 복잡도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4A7F0-1A1E-2EC5-8940-FA22CAFAD21D}"/>
              </a:ext>
            </a:extLst>
          </p:cNvPr>
          <p:cNvSpPr txBox="1"/>
          <p:nvPr/>
        </p:nvSpPr>
        <p:spPr>
          <a:xfrm>
            <a:off x="452582" y="1948873"/>
            <a:ext cx="11406909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1800" dirty="0" err="1"/>
              <a:t>빅오</a:t>
            </a:r>
            <a:r>
              <a:rPr lang="ko-KR" altLang="en-US" sz="1800" dirty="0"/>
              <a:t> 표기법의 정확한 </a:t>
            </a:r>
            <a:r>
              <a:rPr lang="ko-KR" altLang="en-US" dirty="0"/>
              <a:t>정의</a:t>
            </a:r>
            <a:r>
              <a:rPr lang="en-US" altLang="ko-KR" dirty="0"/>
              <a:t>: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1800" dirty="0"/>
              <a:t> </a:t>
            </a:r>
            <a:r>
              <a:rPr lang="en-US" altLang="ko-KR" sz="1800" dirty="0"/>
              <a:t>-&gt;</a:t>
            </a:r>
            <a:r>
              <a:rPr lang="ko-KR" altLang="en-US" sz="1800" dirty="0"/>
              <a:t>두개의 함수 </a:t>
            </a:r>
            <a:r>
              <a:rPr lang="en-US" altLang="ko-KR" sz="1800" dirty="0"/>
              <a:t>f(n)</a:t>
            </a:r>
            <a:r>
              <a:rPr lang="ko-KR" altLang="en-US" sz="1800" dirty="0"/>
              <a:t>과 </a:t>
            </a:r>
            <a:r>
              <a:rPr lang="en-US" altLang="ko-KR" sz="1800" dirty="0"/>
              <a:t>g(n)</a:t>
            </a:r>
            <a:r>
              <a:rPr lang="ko-KR" altLang="en-US" sz="1800" dirty="0"/>
              <a:t>이 주어졌을 때</a:t>
            </a:r>
            <a:r>
              <a:rPr lang="en-US" altLang="ko-KR" sz="1800" dirty="0"/>
              <a:t>,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dirty="0"/>
              <a:t>     모든 </a:t>
            </a:r>
            <a:r>
              <a:rPr lang="en-US" altLang="ko-KR" sz="1800" dirty="0" err="1"/>
              <a:t>n≥n</a:t>
            </a:r>
            <a:r>
              <a:rPr lang="en-US" altLang="ko-KR" sz="1800" baseline="-25000" dirty="0" err="1"/>
              <a:t>0</a:t>
            </a:r>
            <a:r>
              <a:rPr lang="ko-KR" altLang="en-US" sz="1800" dirty="0"/>
              <a:t>에 대하여  </a:t>
            </a:r>
            <a:r>
              <a:rPr lang="en-US" altLang="ko-KR" sz="1800" dirty="0"/>
              <a:t>|f(n)| ≤ </a:t>
            </a:r>
            <a:r>
              <a:rPr lang="en-US" altLang="ko-KR" sz="1800" dirty="0" err="1"/>
              <a:t>c|g</a:t>
            </a:r>
            <a:r>
              <a:rPr lang="en-US" altLang="ko-KR" sz="1800" dirty="0"/>
              <a:t>(n)|</a:t>
            </a:r>
            <a:r>
              <a:rPr lang="ko-KR" altLang="en-US" sz="1800" dirty="0"/>
              <a:t>을 만족하는 </a:t>
            </a:r>
            <a:r>
              <a:rPr lang="en-US" altLang="ko-KR" sz="1800" dirty="0"/>
              <a:t>2</a:t>
            </a:r>
            <a:r>
              <a:rPr lang="ko-KR" altLang="en-US" sz="1800" dirty="0"/>
              <a:t>개의 상수 </a:t>
            </a:r>
            <a:r>
              <a:rPr lang="en-US" altLang="ko-KR" sz="1800" dirty="0"/>
              <a:t>c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n</a:t>
            </a:r>
            <a:r>
              <a:rPr lang="en-US" altLang="ko-KR" sz="1800" baseline="-25000" dirty="0" err="1"/>
              <a:t>0</a:t>
            </a:r>
            <a:r>
              <a:rPr lang="ko-KR" altLang="en-US" sz="1800" dirty="0"/>
              <a:t>가 존재하면 </a:t>
            </a:r>
            <a:r>
              <a:rPr lang="en-US" altLang="ko-KR" sz="1800" dirty="0"/>
              <a:t>f(n)=O(g(n))</a:t>
            </a:r>
            <a:r>
              <a:rPr lang="ko-KR" altLang="en-US" sz="1800" dirty="0"/>
              <a:t>이다</a:t>
            </a:r>
            <a:r>
              <a:rPr lang="en-US" altLang="ko-KR" sz="180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제일 좋은 공부법은</a:t>
            </a:r>
            <a:r>
              <a:rPr lang="en-US" altLang="ko-KR" dirty="0"/>
              <a:t>, </a:t>
            </a:r>
            <a:r>
              <a:rPr lang="ko-KR" altLang="en-US" dirty="0"/>
              <a:t>직접 그림을 그려보며 이해하는 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해당 정의의 조건인 </a:t>
            </a:r>
            <a:r>
              <a:rPr lang="en-US" altLang="ko-KR" sz="1800" dirty="0" err="1"/>
              <a:t>n≥n</a:t>
            </a:r>
            <a:r>
              <a:rPr lang="en-US" altLang="ko-KR" sz="1800" baseline="-25000" dirty="0" err="1"/>
              <a:t>0</a:t>
            </a:r>
            <a:r>
              <a:rPr lang="en-US" altLang="ko-KR" sz="1800" baseline="-25000" dirty="0"/>
              <a:t>, </a:t>
            </a:r>
            <a:r>
              <a:rPr lang="en-US" altLang="ko-KR" sz="1800" dirty="0"/>
              <a:t>|f(n)| ≤ </a:t>
            </a:r>
            <a:r>
              <a:rPr lang="en-US" altLang="ko-KR" sz="1800" dirty="0" err="1"/>
              <a:t>c|g</a:t>
            </a:r>
            <a:r>
              <a:rPr lang="en-US" altLang="ko-KR" sz="1800" dirty="0"/>
              <a:t>(n)|</a:t>
            </a:r>
            <a:r>
              <a:rPr lang="ko-KR" altLang="en-US" sz="1800" dirty="0"/>
              <a:t>의 </a:t>
            </a:r>
            <a:r>
              <a:rPr lang="en-US" altLang="ko-KR" sz="1800" dirty="0"/>
              <a:t>c</a:t>
            </a:r>
            <a:r>
              <a:rPr lang="ko-KR" altLang="en-US" sz="1800" dirty="0"/>
              <a:t>는 굳이 크게 </a:t>
            </a:r>
            <a:r>
              <a:rPr lang="ko-KR" altLang="en-US" sz="1800" dirty="0" err="1"/>
              <a:t>신경쓰지</a:t>
            </a:r>
            <a:r>
              <a:rPr lang="ko-KR" altLang="en-US" sz="1800" dirty="0"/>
              <a:t> 않아도 된다</a:t>
            </a:r>
            <a:r>
              <a:rPr lang="en-US" altLang="ko-KR" sz="1800" dirty="0"/>
              <a:t>. </a:t>
            </a:r>
            <a:r>
              <a:rPr lang="ko-KR" altLang="en-US" sz="1800" dirty="0"/>
              <a:t>굳이 말하자면 </a:t>
            </a:r>
            <a:r>
              <a:rPr lang="en-US" altLang="ko-KR" sz="1800" dirty="0"/>
              <a:t>c</a:t>
            </a:r>
            <a:r>
              <a:rPr lang="ko-KR" altLang="en-US" sz="1800" dirty="0"/>
              <a:t>는 실제로 </a:t>
            </a:r>
            <a:r>
              <a:rPr lang="ko-KR" altLang="en-US" dirty="0"/>
              <a:t>알고리즘 내 </a:t>
            </a:r>
            <a:r>
              <a:rPr lang="ko-KR" altLang="en-US" dirty="0" err="1"/>
              <a:t>반복문</a:t>
            </a:r>
            <a:r>
              <a:rPr lang="ko-KR" altLang="en-US" dirty="0"/>
              <a:t> 하나를 돌릴 때 걸릴 수 있는 시간을 의미한다</a:t>
            </a:r>
            <a:r>
              <a:rPr lang="en-US" altLang="ko-KR" dirty="0"/>
              <a:t>. </a:t>
            </a:r>
            <a:r>
              <a:rPr lang="ko-KR" altLang="en-US" dirty="0"/>
              <a:t>제일 중요한 부분은</a:t>
            </a:r>
            <a:r>
              <a:rPr lang="en-US" altLang="ko-KR" dirty="0"/>
              <a:t>, </a:t>
            </a:r>
            <a:r>
              <a:rPr lang="ko-KR" altLang="en-US" dirty="0"/>
              <a:t>알고리즘 내 반복 부분을 기준으로 크게 따지는 것이다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477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54C06-31B6-572B-EEFA-2D9B48A7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빅오</a:t>
            </a:r>
            <a:r>
              <a:rPr lang="ko-KR" altLang="en-US" dirty="0"/>
              <a:t> 표기법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3687B-3DC8-5F49-AE6A-7310DC930BE6}"/>
              </a:ext>
            </a:extLst>
          </p:cNvPr>
          <p:cNvSpPr txBox="1"/>
          <p:nvPr/>
        </p:nvSpPr>
        <p:spPr>
          <a:xfrm>
            <a:off x="794327" y="2032000"/>
            <a:ext cx="1110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CC7C79-00B8-598C-8F67-B4738D384E6D}"/>
              </a:ext>
            </a:extLst>
          </p:cNvPr>
          <p:cNvSpPr txBox="1"/>
          <p:nvPr/>
        </p:nvSpPr>
        <p:spPr>
          <a:xfrm>
            <a:off x="563418" y="1967345"/>
            <a:ext cx="11333018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물론</a:t>
            </a:r>
            <a:r>
              <a:rPr lang="en-US" altLang="ko-KR" dirty="0"/>
              <a:t>, </a:t>
            </a:r>
            <a:r>
              <a:rPr lang="ko-KR" altLang="en-US" dirty="0" err="1"/>
              <a:t>빅오</a:t>
            </a:r>
            <a:r>
              <a:rPr lang="ko-KR" altLang="en-US" dirty="0"/>
              <a:t> 표기법만을 따진다면 </a:t>
            </a:r>
            <a:r>
              <a:rPr lang="en-US" altLang="ko-KR" dirty="0"/>
              <a:t>f(n)=n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승</a:t>
            </a:r>
            <a:r>
              <a:rPr lang="en-US" altLang="ko-KR" dirty="0"/>
              <a:t>, g(n)</a:t>
            </a:r>
            <a:r>
              <a:rPr lang="ko-KR" altLang="en-US" dirty="0"/>
              <a:t>이 </a:t>
            </a:r>
            <a:r>
              <a:rPr lang="en-US" altLang="ko-KR" dirty="0"/>
              <a:t>n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승일 때</a:t>
            </a:r>
            <a:r>
              <a:rPr lang="en-US" altLang="ko-KR" dirty="0"/>
              <a:t>, f(n)&lt;cg(n) [</a:t>
            </a:r>
            <a:r>
              <a:rPr lang="en-US" altLang="ko-KR" dirty="0" err="1"/>
              <a:t>x0</a:t>
            </a:r>
            <a:r>
              <a:rPr lang="en-US" altLang="ko-KR" dirty="0"/>
              <a:t> </a:t>
            </a:r>
            <a:r>
              <a:rPr lang="ko-KR" altLang="en-US" dirty="0"/>
              <a:t>존재</a:t>
            </a:r>
            <a:r>
              <a:rPr lang="en-US" altLang="ko-KR" dirty="0"/>
              <a:t>] </a:t>
            </a:r>
            <a:r>
              <a:rPr lang="ko-KR" altLang="en-US" dirty="0"/>
              <a:t>이므로 이렇게 </a:t>
            </a:r>
            <a:r>
              <a:rPr lang="ko-KR" altLang="en-US" dirty="0" err="1"/>
              <a:t>빅오</a:t>
            </a:r>
            <a:r>
              <a:rPr lang="ko-KR" altLang="en-US" dirty="0"/>
              <a:t> 표기법을 쓸 수 있지 </a:t>
            </a:r>
            <a:r>
              <a:rPr lang="ko-KR" altLang="en-US" dirty="0" err="1"/>
              <a:t>않냐고</a:t>
            </a:r>
            <a:r>
              <a:rPr lang="ko-KR" altLang="en-US" dirty="0"/>
              <a:t> 물을 수도 있는데</a:t>
            </a:r>
            <a:r>
              <a:rPr lang="en-US" altLang="ko-KR" dirty="0"/>
              <a:t>, </a:t>
            </a:r>
            <a:r>
              <a:rPr lang="ko-KR" altLang="en-US" dirty="0"/>
              <a:t>이것은 </a:t>
            </a:r>
            <a:r>
              <a:rPr lang="ko-KR" altLang="en-US" dirty="0" err="1"/>
              <a:t>시간복잡도</a:t>
            </a:r>
            <a:r>
              <a:rPr lang="ko-KR" altLang="en-US" dirty="0"/>
              <a:t> 따지는 데 의미가 없다</a:t>
            </a:r>
            <a:r>
              <a:rPr lang="en-US" altLang="ko-KR" dirty="0"/>
              <a:t>. </a:t>
            </a:r>
            <a:r>
              <a:rPr lang="ko-KR" altLang="en-US" dirty="0" err="1"/>
              <a:t>시작복잡도를</a:t>
            </a:r>
            <a:r>
              <a:rPr lang="ko-KR" altLang="en-US" dirty="0"/>
              <a:t> 따지는 데 의미가 있으려면</a:t>
            </a:r>
            <a:r>
              <a:rPr lang="en-US" altLang="ko-KR" dirty="0"/>
              <a:t>, </a:t>
            </a:r>
            <a:r>
              <a:rPr lang="ko-KR" altLang="en-US" dirty="0"/>
              <a:t>가장 </a:t>
            </a:r>
            <a:r>
              <a:rPr lang="en-US" altLang="ko-KR" dirty="0"/>
              <a:t>f(n)</a:t>
            </a:r>
            <a:r>
              <a:rPr lang="ko-KR" altLang="en-US" dirty="0"/>
              <a:t>과 가까운 상한선을 </a:t>
            </a:r>
            <a:r>
              <a:rPr lang="en-US" altLang="ko-KR" dirty="0"/>
              <a:t>g(n)</a:t>
            </a:r>
            <a:r>
              <a:rPr lang="ko-KR" altLang="en-US" dirty="0"/>
              <a:t>으로 정해야 한다는 것이다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위의 표현에서 </a:t>
            </a:r>
            <a:r>
              <a:rPr lang="en-US" altLang="ko-KR" dirty="0"/>
              <a:t>f(x)&lt;=cg(x)</a:t>
            </a:r>
            <a:r>
              <a:rPr lang="ko-KR" altLang="en-US" dirty="0"/>
              <a:t>에서 </a:t>
            </a:r>
            <a:r>
              <a:rPr lang="en-US" altLang="ko-KR" dirty="0"/>
              <a:t>=</a:t>
            </a:r>
            <a:r>
              <a:rPr lang="ko-KR" altLang="en-US" dirty="0"/>
              <a:t>이 없다고 묻는다면</a:t>
            </a:r>
            <a:r>
              <a:rPr lang="en-US" altLang="ko-KR" dirty="0"/>
              <a:t>, </a:t>
            </a:r>
            <a:r>
              <a:rPr lang="ko-KR" altLang="en-US" dirty="0"/>
              <a:t>이 공식의 표현은 크거나 같으면 된다 라는 의미로 </a:t>
            </a:r>
            <a:r>
              <a:rPr lang="ko-KR" altLang="en-US" dirty="0" err="1"/>
              <a:t>썼으므로</a:t>
            </a:r>
            <a:r>
              <a:rPr lang="ko-KR" altLang="en-US" dirty="0"/>
              <a:t> 위의 표현도 여기에 포함된다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760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7034</Words>
  <Application>Microsoft Office PowerPoint</Application>
  <PresentationFormat>와이드스크린</PresentationFormat>
  <Paragraphs>886</Paragraphs>
  <Slides>74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80" baseType="lpstr">
      <vt:lpstr>돋움체</vt:lpstr>
      <vt:lpstr>맑은 고딕</vt:lpstr>
      <vt:lpstr>Arial</vt:lpstr>
      <vt:lpstr>Courier New</vt:lpstr>
      <vt:lpstr>Wingdings</vt:lpstr>
      <vt:lpstr>Office 테마</vt:lpstr>
      <vt:lpstr>자료 구조</vt:lpstr>
      <vt:lpstr>추상화</vt:lpstr>
      <vt:lpstr>추상 데이터 타입(ADT)</vt:lpstr>
      <vt:lpstr>알고리즘의 조건</vt:lpstr>
      <vt:lpstr>알고리즘 성능 비교법</vt:lpstr>
      <vt:lpstr>빅오 표기법의 유래: 점근 표기법</vt:lpstr>
      <vt:lpstr>빅오 표기법과 C언어, 시간 복잡도(1)</vt:lpstr>
      <vt:lpstr>빅오(Big-O)와 C언어, 시간 복잡도(2)</vt:lpstr>
      <vt:lpstr>빅오 표기법</vt:lpstr>
      <vt:lpstr>나머지 시간복잡도 표기법들</vt:lpstr>
      <vt:lpstr>알고리즘 시간 재는 함수</vt:lpstr>
      <vt:lpstr>시간복잡도를 따질 때 우리가 주의할 점</vt:lpstr>
      <vt:lpstr>순환(재귀) &amp; 반복</vt:lpstr>
      <vt:lpstr>순환(재귀), 반복의 부담 비교</vt:lpstr>
      <vt:lpstr>순환(재귀), 반복의 속도 비교</vt:lpstr>
      <vt:lpstr>두 코드의 비교</vt:lpstr>
      <vt:lpstr>재귀 함수와 스택</vt:lpstr>
      <vt:lpstr>power 순환 함수의 시간복잡도 </vt:lpstr>
      <vt:lpstr>하노이 탑</vt:lpstr>
      <vt:lpstr>하노이 탑</vt:lpstr>
      <vt:lpstr>연산자[주소, 참조, 역참조]</vt:lpstr>
      <vt:lpstr>연산자[주소, 참조, 역참조]</vt:lpstr>
      <vt:lpstr>포인터 이용 함수</vt:lpstr>
      <vt:lpstr>포인터 이용 함수</vt:lpstr>
      <vt:lpstr>동적 할당</vt:lpstr>
      <vt:lpstr>동적 할당</vt:lpstr>
      <vt:lpstr>시스템 보안 시간에 배운 거 참고</vt:lpstr>
      <vt:lpstr>동적 할당</vt:lpstr>
      <vt:lpstr>동적 할당</vt:lpstr>
      <vt:lpstr>구조체</vt:lpstr>
      <vt:lpstr>구조체</vt:lpstr>
      <vt:lpstr>typedef(type definition) </vt:lpstr>
      <vt:lpstr>typedef struct vs struct</vt:lpstr>
      <vt:lpstr>PowerPoint 프레젠테이션</vt:lpstr>
      <vt:lpstr>PowerPoint 프레젠테이션</vt:lpstr>
      <vt:lpstr>복잡한 방식 : 계수가 0인 항의 경우도 고려해서 계산하기 </vt:lpstr>
      <vt:lpstr>간단한 방식:계수가 0인 것은 고려X </vt:lpstr>
      <vt:lpstr>구조체 배열 예시 코드</vt:lpstr>
      <vt:lpstr>배열[행렬]</vt:lpstr>
      <vt:lpstr>배열[행렬]</vt:lpstr>
      <vt:lpstr>이중포인터</vt:lpstr>
      <vt:lpstr>포인터의 포인터</vt:lpstr>
      <vt:lpstr>이중포인터</vt:lpstr>
      <vt:lpstr>배열[정적 할당, 동적 할당]</vt:lpstr>
      <vt:lpstr>배열(정적 할당, 동적 할당)</vt:lpstr>
      <vt:lpstr>배열(정적 할당, 동적 할당)</vt:lpstr>
      <vt:lpstr>배열(정적 할당, 동적 할당)</vt:lpstr>
      <vt:lpstr>배열(정적 할당, 동적 할당)</vt:lpstr>
      <vt:lpstr>희소행렬 -&gt; 0이 아닌 부분만 저장</vt:lpstr>
      <vt:lpstr>스택-1</vt:lpstr>
      <vt:lpstr>스택-1</vt:lpstr>
      <vt:lpstr>스택-1 </vt:lpstr>
      <vt:lpstr>배열의 특성</vt:lpstr>
      <vt:lpstr>배열의 특성</vt:lpstr>
      <vt:lpstr>스택-1</vt:lpstr>
      <vt:lpstr>스택-2</vt:lpstr>
      <vt:lpstr>스택-3</vt:lpstr>
      <vt:lpstr>스택-5 (스택-4는 이전과 비슷)</vt:lpstr>
      <vt:lpstr>스택 5</vt:lpstr>
      <vt:lpstr>후위표기식(postfix) 코드</vt:lpstr>
      <vt:lpstr>중위-&gt;후위 (infix to postfix)</vt:lpstr>
      <vt:lpstr>maze</vt:lpstr>
      <vt:lpstr>큐</vt:lpstr>
      <vt:lpstr>큐(linear_queue.c)</vt:lpstr>
      <vt:lpstr>큐(linear_queue.c)</vt:lpstr>
      <vt:lpstr>원형 큐</vt:lpstr>
      <vt:lpstr>bank_simuli</vt:lpstr>
      <vt:lpstr>덱(deque)</vt:lpstr>
      <vt:lpstr>연결리스트</vt:lpstr>
      <vt:lpstr>연결리스트(arraylist)</vt:lpstr>
      <vt:lpstr>연결리스트(array_list)</vt:lpstr>
      <vt:lpstr>연결리스트(linked list)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 구조</dc:title>
  <dc:creator>정성학</dc:creator>
  <cp:lastModifiedBy>정성학</cp:lastModifiedBy>
  <cp:revision>252</cp:revision>
  <dcterms:created xsi:type="dcterms:W3CDTF">2024-03-07T09:45:52Z</dcterms:created>
  <dcterms:modified xsi:type="dcterms:W3CDTF">2024-04-09T10:10:51Z</dcterms:modified>
</cp:coreProperties>
</file>