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3" r:id="rId8"/>
    <p:sldId id="264" r:id="rId9"/>
    <p:sldId id="285" r:id="rId10"/>
    <p:sldId id="286" r:id="rId11"/>
    <p:sldId id="268" r:id="rId12"/>
    <p:sldId id="287" r:id="rId13"/>
    <p:sldId id="288" r:id="rId14"/>
    <p:sldId id="262" r:id="rId15"/>
    <p:sldId id="265" r:id="rId16"/>
    <p:sldId id="266" r:id="rId17"/>
    <p:sldId id="267" r:id="rId18"/>
    <p:sldId id="273" r:id="rId19"/>
    <p:sldId id="289" r:id="rId20"/>
    <p:sldId id="261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90" r:id="rId32"/>
    <p:sldId id="291" r:id="rId33"/>
    <p:sldId id="292" r:id="rId34"/>
    <p:sldId id="293" r:id="rId35"/>
    <p:sldId id="294" r:id="rId36"/>
    <p:sldId id="298" r:id="rId37"/>
    <p:sldId id="299" r:id="rId38"/>
    <p:sldId id="300" r:id="rId39"/>
    <p:sldId id="302" r:id="rId40"/>
    <p:sldId id="301" r:id="rId41"/>
    <p:sldId id="303" r:id="rId42"/>
    <p:sldId id="304" r:id="rId43"/>
    <p:sldId id="305" r:id="rId44"/>
    <p:sldId id="306" r:id="rId45"/>
    <p:sldId id="307" r:id="rId46"/>
    <p:sldId id="308" r:id="rId47"/>
    <p:sldId id="311" r:id="rId48"/>
    <p:sldId id="309" r:id="rId49"/>
    <p:sldId id="310" r:id="rId50"/>
    <p:sldId id="296" r:id="rId51"/>
    <p:sldId id="297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1067D-67F5-DCDA-C195-03DCDDC6D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F70BC3-03BF-732D-FF65-DC15A0F7F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DF107-E388-3D1C-4DCE-198A5A49B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B241-FEEB-4ED8-9A9B-D2A204AE01C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C9D40-17D9-F058-1CC3-3A4A40E9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92F7D-4D91-3758-A89C-64738DD0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C4D3-0963-455B-9BDB-CE5728916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0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74992-8E45-0D57-8E63-BD8651DF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1CB71E-AF74-052D-D9B2-C36C1C7A2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14E2D9-F42E-646D-7B96-84C88CFF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B241-FEEB-4ED8-9A9B-D2A204AE01C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E2DB1-EB4D-18CB-EC39-BD493348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2EBCA-2AF7-3E55-4073-8C8B7265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C4D3-0963-455B-9BDB-CE5728916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76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74245A-8648-9DFE-F8DC-B778E9698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F5D230-5080-9979-8C08-457250F6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05469-5A0F-EF95-5B51-85380403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B241-FEEB-4ED8-9A9B-D2A204AE01C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F9794-3963-78EA-071F-77A6C80E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6EBED-6CEF-C6F6-429F-DDC284B3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C4D3-0963-455B-9BDB-CE5728916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49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E0522-157C-3338-D3DB-093C3D5E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07E56-3AB1-11C8-A126-5AEB51A96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416642-54A4-6DEB-91E8-ED1B0235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B241-FEEB-4ED8-9A9B-D2A204AE01C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4E08A-50C9-67CA-D377-04720362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3A489-09BB-8EDB-3098-F1A85E15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C4D3-0963-455B-9BDB-CE5728916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EEBBA-7FF7-4662-3BD7-AB6B395A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CBD7D-7A42-EB4D-5054-5DFFF685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A05A4-FCF0-6A98-3DFD-DB12693F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B241-FEEB-4ED8-9A9B-D2A204AE01C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00A3B-8223-E84C-B6BD-B607968E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50CAB-5D27-6CB4-B5D0-C4F44AF6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C4D3-0963-455B-9BDB-CE5728916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41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82D11-4226-2ED2-8203-6ADA4064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0CCDE-E640-4DAB-7E1C-B102192DA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03DF29-5EDF-DEA4-4C7A-CEAD365FC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36A3BA-6135-4631-7182-F9F83A7E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B241-FEEB-4ED8-9A9B-D2A204AE01C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E37096-3308-6F31-5961-783F35C74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86F76-00A1-9E2E-AEED-616C766E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C4D3-0963-455B-9BDB-CE5728916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20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6AFFE-156D-AE79-5211-C359122E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8C506D-4D24-CE63-9978-AA7881353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B93C25-39DA-AA10-19AE-3B9F51EAA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D98658-DE32-5D20-5254-8EC8C708C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A17E78-099D-4947-4043-BFAF5E5CC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569F86-F0F6-EBE5-D92C-AD636F8D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B241-FEEB-4ED8-9A9B-D2A204AE01C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076B83-11F1-F6DC-F020-2C066148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72A114-C7D9-AAE8-7D76-386DEB19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C4D3-0963-455B-9BDB-CE5728916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36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E1857-5103-D331-DFCD-F1BB1844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87EDE8-3FF5-507D-90D8-DC67430C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B241-FEEB-4ED8-9A9B-D2A204AE01C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A5907B-E8E8-C8A9-BD75-51DD6A3D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83B122-408D-3BD3-712A-3824A310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C4D3-0963-455B-9BDB-CE5728916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4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009825-010C-A454-FBBC-D9504563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B241-FEEB-4ED8-9A9B-D2A204AE01C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850489-45B7-8BE1-AA55-C4B0F44F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E42B74-0326-2B49-15B7-3CB6F6F4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C4D3-0963-455B-9BDB-CE5728916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2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7E300-57C2-664F-6429-3E3052FD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95458-6CB8-E1FE-B8E8-7B47CFE1C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3D5ED0-9EFE-42E0-47D9-9E27770F6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588E49-FD49-A0B6-8FC9-E3273104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B241-FEEB-4ED8-9A9B-D2A204AE01C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4D85EE-7182-74FB-BC26-96CDCBA6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B9713E-20F3-4835-7A58-C8CD2680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C4D3-0963-455B-9BDB-CE5728916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24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9BBD3-3AD9-5F49-39FD-8275B269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58A9E2-5C22-59E7-BD95-B58F696E1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071022-C055-3C2C-4CB7-CC0E5D06B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407EB9-F0D7-A72B-C031-30C637AE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B241-FEEB-4ED8-9A9B-D2A204AE01C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032FDC-525A-2934-BFFB-0A33352A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F7DC6-0E0D-8A59-FC2C-4E2AD277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C4D3-0963-455B-9BDB-CE5728916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86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5FEC71-57DB-93A5-BB73-CDC3CE4D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044FD-F58E-E8CB-BCBF-A2A28C227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0B875-2ECA-0738-38F4-C4F3BEEF7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08B241-FEEB-4ED8-9A9B-D2A204AE01C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8D2B0-1FD7-CEDE-F876-7A86903A6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33AC1-8105-9C15-A559-0E04D7275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0DC4D3-0963-455B-9BDB-CE5728916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2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97F63-00C1-2EDC-3B0D-FCAF578CB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인공지능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6C9471-C03A-CC87-DAC7-291982B63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19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A11B9-FE69-04F2-C5B6-5C50FE49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81" y="3352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스택 법칙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ED744-AC7A-5CCB-D7B8-31078344EED2}"/>
              </a:ext>
            </a:extLst>
          </p:cNvPr>
          <p:cNvSpPr txBox="1"/>
          <p:nvPr/>
        </p:nvSpPr>
        <p:spPr>
          <a:xfrm>
            <a:off x="461818" y="1293091"/>
            <a:ext cx="11259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앞의 그림을 통해</a:t>
            </a:r>
            <a:r>
              <a:rPr lang="en-US" altLang="ko-KR" dirty="0"/>
              <a:t>, First In Last Out</a:t>
            </a:r>
            <a:r>
              <a:rPr lang="ko-KR" altLang="en-US" dirty="0"/>
              <a:t>의 의미도 알 수 있게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스택의 규칙을 이해할 때</a:t>
            </a:r>
            <a:r>
              <a:rPr lang="en-US" altLang="ko-KR" dirty="0"/>
              <a:t>, </a:t>
            </a:r>
            <a:r>
              <a:rPr lang="ko-KR" altLang="en-US" dirty="0"/>
              <a:t>반드시 차례로 전부 쌓고 차례로 나가는 것이 아님을 이해해야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1B3B04-6F55-378E-7E9A-D7C462DBEF93}"/>
              </a:ext>
            </a:extLst>
          </p:cNvPr>
          <p:cNvSpPr/>
          <p:nvPr/>
        </p:nvSpPr>
        <p:spPr>
          <a:xfrm>
            <a:off x="524163" y="2339818"/>
            <a:ext cx="1554019" cy="21952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60F96E-5632-4DFD-2E57-6F0EB525569F}"/>
              </a:ext>
            </a:extLst>
          </p:cNvPr>
          <p:cNvSpPr/>
          <p:nvPr/>
        </p:nvSpPr>
        <p:spPr>
          <a:xfrm>
            <a:off x="727990" y="4129637"/>
            <a:ext cx="1202412" cy="280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FACDEA-D763-285D-96D8-F6A9B7FC54F8}"/>
              </a:ext>
            </a:extLst>
          </p:cNvPr>
          <p:cNvSpPr/>
          <p:nvPr/>
        </p:nvSpPr>
        <p:spPr>
          <a:xfrm>
            <a:off x="727989" y="3717117"/>
            <a:ext cx="1202412" cy="2877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2EA13A-004E-1BAF-937D-5005C6C9EC22}"/>
              </a:ext>
            </a:extLst>
          </p:cNvPr>
          <p:cNvSpPr txBox="1"/>
          <p:nvPr/>
        </p:nvSpPr>
        <p:spPr>
          <a:xfrm>
            <a:off x="1207653" y="4090505"/>
            <a:ext cx="443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D11462-5F49-83A2-38A7-17E43039E3BE}"/>
              </a:ext>
            </a:extLst>
          </p:cNvPr>
          <p:cNvSpPr txBox="1"/>
          <p:nvPr/>
        </p:nvSpPr>
        <p:spPr>
          <a:xfrm>
            <a:off x="1207653" y="3688175"/>
            <a:ext cx="443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1C1745-433B-55F2-BA15-1B0F6D480E9C}"/>
              </a:ext>
            </a:extLst>
          </p:cNvPr>
          <p:cNvSpPr/>
          <p:nvPr/>
        </p:nvSpPr>
        <p:spPr>
          <a:xfrm>
            <a:off x="2856345" y="2331381"/>
            <a:ext cx="1554019" cy="21952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B9029A7-4142-6FA7-1FEF-7B58D6EA4934}"/>
              </a:ext>
            </a:extLst>
          </p:cNvPr>
          <p:cNvSpPr/>
          <p:nvPr/>
        </p:nvSpPr>
        <p:spPr>
          <a:xfrm>
            <a:off x="2282536" y="3375890"/>
            <a:ext cx="369454" cy="2586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81A66-0578-A725-EBFA-DC6D5AB76E32}"/>
              </a:ext>
            </a:extLst>
          </p:cNvPr>
          <p:cNvSpPr/>
          <p:nvPr/>
        </p:nvSpPr>
        <p:spPr>
          <a:xfrm>
            <a:off x="3032148" y="4104405"/>
            <a:ext cx="1202412" cy="280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65FCE3-60C7-FC7E-CDF3-3335AD89FE89}"/>
              </a:ext>
            </a:extLst>
          </p:cNvPr>
          <p:cNvSpPr txBox="1"/>
          <p:nvPr/>
        </p:nvSpPr>
        <p:spPr>
          <a:xfrm>
            <a:off x="3491345" y="4071210"/>
            <a:ext cx="323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55A432-BF13-92A1-2F36-466C2BA4904F}"/>
              </a:ext>
            </a:extLst>
          </p:cNvPr>
          <p:cNvSpPr/>
          <p:nvPr/>
        </p:nvSpPr>
        <p:spPr>
          <a:xfrm>
            <a:off x="4133009" y="3322324"/>
            <a:ext cx="1202412" cy="280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F28C8-061F-018B-D4AE-7D36EE0672CC}"/>
              </a:ext>
            </a:extLst>
          </p:cNvPr>
          <p:cNvSpPr txBox="1"/>
          <p:nvPr/>
        </p:nvSpPr>
        <p:spPr>
          <a:xfrm>
            <a:off x="4574045" y="3259722"/>
            <a:ext cx="33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8" name="화살표: U자형 17">
            <a:extLst>
              <a:ext uri="{FF2B5EF4-FFF2-40B4-BE49-F238E27FC236}">
                <a16:creationId xmlns:a16="http://schemas.microsoft.com/office/drawing/2014/main" id="{855FEB40-86C7-7095-3A2B-5FCF08A8827C}"/>
              </a:ext>
            </a:extLst>
          </p:cNvPr>
          <p:cNvSpPr/>
          <p:nvPr/>
        </p:nvSpPr>
        <p:spPr>
          <a:xfrm>
            <a:off x="3632201" y="2702267"/>
            <a:ext cx="1414316" cy="1149297"/>
          </a:xfrm>
          <a:prstGeom prst="uturnArrow">
            <a:avLst>
              <a:gd name="adj1" fmla="val 13172"/>
              <a:gd name="adj2" fmla="val 12543"/>
              <a:gd name="adj3" fmla="val 16963"/>
              <a:gd name="adj4" fmla="val 43750"/>
              <a:gd name="adj5" fmla="val 5571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69DDC0E8-8F89-F4CA-7CF1-89DC04A7AFC4}"/>
              </a:ext>
            </a:extLst>
          </p:cNvPr>
          <p:cNvSpPr/>
          <p:nvPr/>
        </p:nvSpPr>
        <p:spPr>
          <a:xfrm>
            <a:off x="5619750" y="3428999"/>
            <a:ext cx="369454" cy="2586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0ED601-BF2B-1FD4-31DA-C811487DE2F3}"/>
              </a:ext>
            </a:extLst>
          </p:cNvPr>
          <p:cNvSpPr/>
          <p:nvPr/>
        </p:nvSpPr>
        <p:spPr>
          <a:xfrm>
            <a:off x="6229796" y="2352410"/>
            <a:ext cx="1554019" cy="21952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3DB253-BB6E-2C19-7C55-0AAF617C8D63}"/>
              </a:ext>
            </a:extLst>
          </p:cNvPr>
          <p:cNvSpPr/>
          <p:nvPr/>
        </p:nvSpPr>
        <p:spPr>
          <a:xfrm>
            <a:off x="6405599" y="4100152"/>
            <a:ext cx="1202412" cy="280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B5DDB7-18CB-35FF-9E30-4C9B5386B331}"/>
              </a:ext>
            </a:extLst>
          </p:cNvPr>
          <p:cNvSpPr txBox="1"/>
          <p:nvPr/>
        </p:nvSpPr>
        <p:spPr>
          <a:xfrm>
            <a:off x="6845168" y="4071210"/>
            <a:ext cx="323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48CF5F-EF64-9013-57BC-33D75686FD89}"/>
              </a:ext>
            </a:extLst>
          </p:cNvPr>
          <p:cNvSpPr/>
          <p:nvPr/>
        </p:nvSpPr>
        <p:spPr>
          <a:xfrm>
            <a:off x="6413876" y="3672286"/>
            <a:ext cx="1202412" cy="280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300D4B-121C-E2EC-1DFC-DD4601B0AB30}"/>
              </a:ext>
            </a:extLst>
          </p:cNvPr>
          <p:cNvSpPr txBox="1"/>
          <p:nvPr/>
        </p:nvSpPr>
        <p:spPr>
          <a:xfrm>
            <a:off x="6865949" y="3634508"/>
            <a:ext cx="323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36292E85-AE00-94AB-82F3-6E5F24F114AA}"/>
              </a:ext>
            </a:extLst>
          </p:cNvPr>
          <p:cNvSpPr/>
          <p:nvPr/>
        </p:nvSpPr>
        <p:spPr>
          <a:xfrm>
            <a:off x="6883579" y="3056143"/>
            <a:ext cx="271274" cy="54213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EDA82D-86F3-E1D3-AA9C-50CB6907D3CE}"/>
              </a:ext>
            </a:extLst>
          </p:cNvPr>
          <p:cNvSpPr txBox="1"/>
          <p:nvPr/>
        </p:nvSpPr>
        <p:spPr>
          <a:xfrm>
            <a:off x="4829688" y="2525372"/>
            <a:ext cx="7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pop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D83D6D-BEFD-75D7-A52F-F9DFCF4B3253}"/>
              </a:ext>
            </a:extLst>
          </p:cNvPr>
          <p:cNvSpPr txBox="1"/>
          <p:nvPr/>
        </p:nvSpPr>
        <p:spPr>
          <a:xfrm>
            <a:off x="6640945" y="2702267"/>
            <a:ext cx="72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A7EBBC-E9E3-4DB6-0550-7100920B6B1D}"/>
              </a:ext>
            </a:extLst>
          </p:cNvPr>
          <p:cNvSpPr txBox="1"/>
          <p:nvPr/>
        </p:nvSpPr>
        <p:spPr>
          <a:xfrm>
            <a:off x="392725" y="4959523"/>
            <a:ext cx="12025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각 상자의 숫자는</a:t>
            </a:r>
            <a:r>
              <a:rPr lang="en-US" altLang="ko-KR" dirty="0"/>
              <a:t>, </a:t>
            </a:r>
            <a:r>
              <a:rPr lang="ko-KR" altLang="en-US" dirty="0"/>
              <a:t>들어온 순서라고 생각하자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더 확실히 연습하기 위해서는</a:t>
            </a:r>
            <a:r>
              <a:rPr lang="en-US" altLang="ko-KR" dirty="0"/>
              <a:t>, 3</a:t>
            </a:r>
            <a:r>
              <a:rPr lang="ko-KR" altLang="en-US" dirty="0"/>
              <a:t>번째 상자 </a:t>
            </a: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4</a:t>
            </a:r>
            <a:r>
              <a:rPr lang="ko-KR" altLang="en-US" dirty="0"/>
              <a:t>번째 상자 </a:t>
            </a:r>
            <a:r>
              <a:rPr lang="en-US" altLang="ko-KR" dirty="0"/>
              <a:t>push</a:t>
            </a:r>
            <a:r>
              <a:rPr lang="ko-KR" altLang="en-US" dirty="0"/>
              <a:t>후의 </a:t>
            </a:r>
            <a:r>
              <a:rPr lang="en-US" altLang="ko-KR" dirty="0"/>
              <a:t>pop </a:t>
            </a:r>
            <a:r>
              <a:rPr lang="ko-KR" altLang="en-US" dirty="0"/>
              <a:t>하는 과정을 직접 그려보면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B36CB8A0-59CE-B051-B94A-13CB128EB7CD}"/>
              </a:ext>
            </a:extLst>
          </p:cNvPr>
          <p:cNvSpPr/>
          <p:nvPr/>
        </p:nvSpPr>
        <p:spPr>
          <a:xfrm>
            <a:off x="8203671" y="3375890"/>
            <a:ext cx="369454" cy="2586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F8D169-BDF0-A749-6865-3C2E22D80F3E}"/>
              </a:ext>
            </a:extLst>
          </p:cNvPr>
          <p:cNvSpPr/>
          <p:nvPr/>
        </p:nvSpPr>
        <p:spPr>
          <a:xfrm>
            <a:off x="8948463" y="2365040"/>
            <a:ext cx="1554019" cy="21952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73E3A0-8760-CD32-D6EB-8CF380DFB262}"/>
              </a:ext>
            </a:extLst>
          </p:cNvPr>
          <p:cNvSpPr/>
          <p:nvPr/>
        </p:nvSpPr>
        <p:spPr>
          <a:xfrm>
            <a:off x="9143404" y="4119447"/>
            <a:ext cx="1202412" cy="280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53CFE7-1C2B-5B29-F499-1678742633B8}"/>
              </a:ext>
            </a:extLst>
          </p:cNvPr>
          <p:cNvSpPr txBox="1"/>
          <p:nvPr/>
        </p:nvSpPr>
        <p:spPr>
          <a:xfrm>
            <a:off x="9603247" y="4061563"/>
            <a:ext cx="37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E03EF0-9653-45C3-87DF-DC0286F586A9}"/>
              </a:ext>
            </a:extLst>
          </p:cNvPr>
          <p:cNvSpPr/>
          <p:nvPr/>
        </p:nvSpPr>
        <p:spPr>
          <a:xfrm>
            <a:off x="10162329" y="3309693"/>
            <a:ext cx="1202412" cy="280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U자형 34">
            <a:extLst>
              <a:ext uri="{FF2B5EF4-FFF2-40B4-BE49-F238E27FC236}">
                <a16:creationId xmlns:a16="http://schemas.microsoft.com/office/drawing/2014/main" id="{93721C4F-F553-82DB-A942-0D97D68E48D8}"/>
              </a:ext>
            </a:extLst>
          </p:cNvPr>
          <p:cNvSpPr/>
          <p:nvPr/>
        </p:nvSpPr>
        <p:spPr>
          <a:xfrm>
            <a:off x="9572651" y="2618654"/>
            <a:ext cx="1414316" cy="1149297"/>
          </a:xfrm>
          <a:prstGeom prst="uturnArrow">
            <a:avLst>
              <a:gd name="adj1" fmla="val 13172"/>
              <a:gd name="adj2" fmla="val 12543"/>
              <a:gd name="adj3" fmla="val 16963"/>
              <a:gd name="adj4" fmla="val 43750"/>
              <a:gd name="adj5" fmla="val 5571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B0E450-62A8-2510-A137-FB461AE0F284}"/>
              </a:ext>
            </a:extLst>
          </p:cNvPr>
          <p:cNvSpPr txBox="1"/>
          <p:nvPr/>
        </p:nvSpPr>
        <p:spPr>
          <a:xfrm>
            <a:off x="10601898" y="3247354"/>
            <a:ext cx="323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85FC00-5285-0DF7-A20D-3B1DE9D2B24A}"/>
              </a:ext>
            </a:extLst>
          </p:cNvPr>
          <p:cNvSpPr txBox="1"/>
          <p:nvPr/>
        </p:nvSpPr>
        <p:spPr>
          <a:xfrm>
            <a:off x="10568639" y="2293967"/>
            <a:ext cx="7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29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7C105-7092-E580-D3A9-B50CFDC6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31" y="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DFS(Depth-First Search)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3C8C8-C46C-0E0E-8574-C1702CF56841}"/>
              </a:ext>
            </a:extLst>
          </p:cNvPr>
          <p:cNvSpPr txBox="1"/>
          <p:nvPr/>
        </p:nvSpPr>
        <p:spPr>
          <a:xfrm flipH="1">
            <a:off x="438731" y="1871132"/>
            <a:ext cx="11609336" cy="694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D7839-A0C8-B3F9-1639-96F88B0FEAF2}"/>
              </a:ext>
            </a:extLst>
          </p:cNvPr>
          <p:cNvSpPr txBox="1"/>
          <p:nvPr/>
        </p:nvSpPr>
        <p:spPr>
          <a:xfrm>
            <a:off x="531222" y="1642069"/>
            <a:ext cx="65299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8D954-566C-53FF-9CE3-4EF1DF07A185}"/>
              </a:ext>
            </a:extLst>
          </p:cNvPr>
          <p:cNvSpPr txBox="1"/>
          <p:nvPr/>
        </p:nvSpPr>
        <p:spPr>
          <a:xfrm>
            <a:off x="369455" y="1325563"/>
            <a:ext cx="113838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DFS</a:t>
            </a:r>
            <a:r>
              <a:rPr lang="ko-KR" altLang="en-US" dirty="0"/>
              <a:t>의 </a:t>
            </a:r>
            <a:r>
              <a:rPr lang="en-US" altLang="ko-KR" dirty="0"/>
              <a:t>Frontier(</a:t>
            </a:r>
            <a:r>
              <a:rPr lang="ko-KR" altLang="en-US" dirty="0"/>
              <a:t>미개척지</a:t>
            </a:r>
            <a:r>
              <a:rPr lang="en-US" altLang="ko-KR" dirty="0"/>
              <a:t>) </a:t>
            </a:r>
            <a:r>
              <a:rPr lang="ko-KR" altLang="en-US" dirty="0"/>
              <a:t>저장소는 스택 법칙을 따른다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</a:t>
            </a:r>
            <a:r>
              <a:rPr lang="en-US" altLang="ko-KR" dirty="0"/>
              <a:t>, Frontier</a:t>
            </a:r>
            <a:r>
              <a:rPr lang="ko-KR" altLang="en-US" dirty="0"/>
              <a:t> 저장 순서에 따라</a:t>
            </a:r>
            <a:r>
              <a:rPr lang="en-US" altLang="ko-KR" dirty="0"/>
              <a:t>, </a:t>
            </a:r>
            <a:r>
              <a:rPr lang="ko-KR" altLang="en-US" dirty="0"/>
              <a:t>갈림길 선택 순서가 결정된다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수업 자료의 </a:t>
            </a:r>
            <a:r>
              <a:rPr lang="en-US" altLang="ko-KR" dirty="0"/>
              <a:t>DFS </a:t>
            </a:r>
            <a:r>
              <a:rPr lang="ko-KR" altLang="en-US" dirty="0"/>
              <a:t>부분을 보면</a:t>
            </a:r>
            <a:r>
              <a:rPr lang="en-US" altLang="ko-KR" dirty="0"/>
              <a:t>, </a:t>
            </a:r>
            <a:r>
              <a:rPr lang="ko-KR" altLang="en-US" dirty="0"/>
              <a:t>순서가 헷갈릴 수 있는데</a:t>
            </a:r>
            <a:r>
              <a:rPr lang="en-US" altLang="ko-KR" dirty="0"/>
              <a:t>, </a:t>
            </a:r>
            <a:r>
              <a:rPr lang="ko-KR" altLang="en-US" dirty="0"/>
              <a:t>밑 그림 식으로 저장 순서가 다르기 때문이다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수업 자료의 </a:t>
            </a:r>
            <a:r>
              <a:rPr lang="en-US" altLang="ko-KR" dirty="0"/>
              <a:t>Frontier </a:t>
            </a:r>
            <a:r>
              <a:rPr lang="ko-KR" altLang="en-US" dirty="0"/>
              <a:t>저장소는</a:t>
            </a:r>
            <a:r>
              <a:rPr lang="en-US" altLang="ko-KR" dirty="0"/>
              <a:t> </a:t>
            </a:r>
            <a:r>
              <a:rPr lang="ko-KR" altLang="en-US" dirty="0"/>
              <a:t>밑 그림 느낌으로 방향성이 있지 않아서 헷갈릴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78893D-BF58-8B0B-5D2C-195604480A13}"/>
              </a:ext>
            </a:extLst>
          </p:cNvPr>
          <p:cNvSpPr/>
          <p:nvPr/>
        </p:nvSpPr>
        <p:spPr>
          <a:xfrm>
            <a:off x="1117600" y="3152593"/>
            <a:ext cx="2743200" cy="3685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D4A2C7-8DDB-0F3B-3D1A-F02F3530501C}"/>
              </a:ext>
            </a:extLst>
          </p:cNvPr>
          <p:cNvSpPr/>
          <p:nvPr/>
        </p:nvSpPr>
        <p:spPr>
          <a:xfrm>
            <a:off x="1281545" y="6169677"/>
            <a:ext cx="2415310" cy="429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1CE503-E7E8-F49C-08D8-DEC19105296D}"/>
              </a:ext>
            </a:extLst>
          </p:cNvPr>
          <p:cNvSpPr/>
          <p:nvPr/>
        </p:nvSpPr>
        <p:spPr>
          <a:xfrm>
            <a:off x="1281545" y="5587938"/>
            <a:ext cx="2415310" cy="429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EAF3C4-A55B-B18D-9D92-33CF2BE82463}"/>
              </a:ext>
            </a:extLst>
          </p:cNvPr>
          <p:cNvSpPr txBox="1"/>
          <p:nvPr/>
        </p:nvSpPr>
        <p:spPr>
          <a:xfrm>
            <a:off x="2239818" y="6200927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27F5C2-73C3-0397-9C89-AC87FB029C84}"/>
              </a:ext>
            </a:extLst>
          </p:cNvPr>
          <p:cNvSpPr txBox="1"/>
          <p:nvPr/>
        </p:nvSpPr>
        <p:spPr>
          <a:xfrm>
            <a:off x="2239818" y="5586312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4C098B-0CF9-2A42-5B7C-71D1DE768D13}"/>
              </a:ext>
            </a:extLst>
          </p:cNvPr>
          <p:cNvSpPr/>
          <p:nvPr/>
        </p:nvSpPr>
        <p:spPr>
          <a:xfrm>
            <a:off x="6647872" y="3119397"/>
            <a:ext cx="2743200" cy="3685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F9F23F-0B83-3FE7-55D6-F7A4C3F5BBF3}"/>
              </a:ext>
            </a:extLst>
          </p:cNvPr>
          <p:cNvSpPr/>
          <p:nvPr/>
        </p:nvSpPr>
        <p:spPr>
          <a:xfrm>
            <a:off x="6811817" y="6233307"/>
            <a:ext cx="2415310" cy="429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871CEF-6806-861E-5281-9ECD86482749}"/>
              </a:ext>
            </a:extLst>
          </p:cNvPr>
          <p:cNvSpPr/>
          <p:nvPr/>
        </p:nvSpPr>
        <p:spPr>
          <a:xfrm>
            <a:off x="6811817" y="5661908"/>
            <a:ext cx="2415310" cy="429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D879D1-21E7-90AC-63F7-0096508F2DF7}"/>
              </a:ext>
            </a:extLst>
          </p:cNvPr>
          <p:cNvSpPr txBox="1"/>
          <p:nvPr/>
        </p:nvSpPr>
        <p:spPr>
          <a:xfrm>
            <a:off x="7809344" y="6263386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0D3962-944F-9F06-63DE-49E00C9B2C97}"/>
              </a:ext>
            </a:extLst>
          </p:cNvPr>
          <p:cNvSpPr txBox="1"/>
          <p:nvPr/>
        </p:nvSpPr>
        <p:spPr>
          <a:xfrm>
            <a:off x="7809344" y="5664270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9C22B6-C872-F399-EE0A-E2B0768959B9}"/>
              </a:ext>
            </a:extLst>
          </p:cNvPr>
          <p:cNvSpPr txBox="1"/>
          <p:nvPr/>
        </p:nvSpPr>
        <p:spPr>
          <a:xfrm>
            <a:off x="4809836" y="4628595"/>
            <a:ext cx="1082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OR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3579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EB739-0030-7E77-AD20-E2268C28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DFS(Depth-First Search)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A2F9A-BBDB-714C-F046-D613B9C15864}"/>
              </a:ext>
            </a:extLst>
          </p:cNvPr>
          <p:cNvSpPr txBox="1"/>
          <p:nvPr/>
        </p:nvSpPr>
        <p:spPr>
          <a:xfrm>
            <a:off x="2632363" y="3315854"/>
            <a:ext cx="1080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앞의 스택 설명 슬라이드를 보고</a:t>
            </a:r>
            <a:r>
              <a:rPr lang="en-US" altLang="ko-KR" dirty="0"/>
              <a:t>, </a:t>
            </a:r>
            <a:r>
              <a:rPr lang="ko-KR" altLang="en-US" dirty="0"/>
              <a:t>수업 자료를 해석하면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877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B1A44-1E48-2E00-F3E4-C6A17787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52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Queue(</a:t>
            </a:r>
            <a:r>
              <a:rPr lang="ko-KR" altLang="en-US" dirty="0"/>
              <a:t>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8E2EE-59AA-261E-5ABB-835028D25234}"/>
              </a:ext>
            </a:extLst>
          </p:cNvPr>
          <p:cNvSpPr txBox="1"/>
          <p:nvPr/>
        </p:nvSpPr>
        <p:spPr>
          <a:xfrm>
            <a:off x="387927" y="1616364"/>
            <a:ext cx="11600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큐의 작동 방식 </a:t>
            </a:r>
            <a:r>
              <a:rPr lang="en-US" altLang="ko-KR" dirty="0"/>
              <a:t>: First In First Out. </a:t>
            </a:r>
            <a:r>
              <a:rPr lang="ko-KR" altLang="en-US" dirty="0"/>
              <a:t>먼저 들어온 것이 제일 먼저 나간다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개인적으로 스택보다 이해하기 쉽다</a:t>
            </a:r>
            <a:r>
              <a:rPr lang="en-US" altLang="ko-KR" dirty="0"/>
              <a:t>….</a:t>
            </a:r>
          </a:p>
          <a:p>
            <a:r>
              <a:rPr lang="ko-KR" altLang="en-US" dirty="0"/>
              <a:t>네모의 숫자는 들어온 순서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5E57D4-B5A0-2EA2-C3C2-6BAE52ACCB00}"/>
              </a:ext>
            </a:extLst>
          </p:cNvPr>
          <p:cNvSpPr/>
          <p:nvPr/>
        </p:nvSpPr>
        <p:spPr>
          <a:xfrm>
            <a:off x="387928" y="2996617"/>
            <a:ext cx="3094181" cy="16071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3B15BC-8BEA-6EE1-323E-F6676F395971}"/>
              </a:ext>
            </a:extLst>
          </p:cNvPr>
          <p:cNvSpPr/>
          <p:nvPr/>
        </p:nvSpPr>
        <p:spPr>
          <a:xfrm>
            <a:off x="2553854" y="3120153"/>
            <a:ext cx="660399" cy="1360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C4E944-0254-49BF-FC33-0CA04E1A011F}"/>
              </a:ext>
            </a:extLst>
          </p:cNvPr>
          <p:cNvSpPr txBox="1"/>
          <p:nvPr/>
        </p:nvSpPr>
        <p:spPr>
          <a:xfrm>
            <a:off x="2728401" y="36155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03A3291-F236-C79E-5901-ADBA427B431D}"/>
              </a:ext>
            </a:extLst>
          </p:cNvPr>
          <p:cNvSpPr/>
          <p:nvPr/>
        </p:nvSpPr>
        <p:spPr>
          <a:xfrm>
            <a:off x="166254" y="3615514"/>
            <a:ext cx="2213051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ACD2835-A490-0BD1-9B83-78E30835B4FB}"/>
              </a:ext>
            </a:extLst>
          </p:cNvPr>
          <p:cNvSpPr/>
          <p:nvPr/>
        </p:nvSpPr>
        <p:spPr>
          <a:xfrm>
            <a:off x="3870037" y="3615514"/>
            <a:ext cx="545886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25627-CA50-B3E5-670E-8934547FFA71}"/>
              </a:ext>
            </a:extLst>
          </p:cNvPr>
          <p:cNvSpPr txBox="1"/>
          <p:nvPr/>
        </p:nvSpPr>
        <p:spPr>
          <a:xfrm>
            <a:off x="1012747" y="3345873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6EA933-D051-1D73-D1ED-2EA0A6458841}"/>
              </a:ext>
            </a:extLst>
          </p:cNvPr>
          <p:cNvSpPr/>
          <p:nvPr/>
        </p:nvSpPr>
        <p:spPr>
          <a:xfrm>
            <a:off x="4681898" y="2996617"/>
            <a:ext cx="3094181" cy="16071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29F0E55-D5DD-EAF7-BA40-C71382D36B65}"/>
              </a:ext>
            </a:extLst>
          </p:cNvPr>
          <p:cNvSpPr/>
          <p:nvPr/>
        </p:nvSpPr>
        <p:spPr>
          <a:xfrm>
            <a:off x="8137236" y="2355150"/>
            <a:ext cx="660399" cy="1360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AEF641-7F50-4ED3-F640-C316B939E2CA}"/>
              </a:ext>
            </a:extLst>
          </p:cNvPr>
          <p:cNvSpPr txBox="1"/>
          <p:nvPr/>
        </p:nvSpPr>
        <p:spPr>
          <a:xfrm>
            <a:off x="8311783" y="28119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화살표: 굽음 26">
            <a:extLst>
              <a:ext uri="{FF2B5EF4-FFF2-40B4-BE49-F238E27FC236}">
                <a16:creationId xmlns:a16="http://schemas.microsoft.com/office/drawing/2014/main" id="{2873C55C-A1C2-DA05-CBC6-BD1B9AFDE7BD}"/>
              </a:ext>
            </a:extLst>
          </p:cNvPr>
          <p:cNvSpPr/>
          <p:nvPr/>
        </p:nvSpPr>
        <p:spPr>
          <a:xfrm>
            <a:off x="7287491" y="2811951"/>
            <a:ext cx="849744" cy="923331"/>
          </a:xfrm>
          <a:prstGeom prst="bentArrow">
            <a:avLst>
              <a:gd name="adj1" fmla="val 25000"/>
              <a:gd name="adj2" fmla="val 1746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9A1E13-D655-D859-AC2F-B0B941816C96}"/>
              </a:ext>
            </a:extLst>
          </p:cNvPr>
          <p:cNvSpPr txBox="1"/>
          <p:nvPr/>
        </p:nvSpPr>
        <p:spPr>
          <a:xfrm>
            <a:off x="6990048" y="3781707"/>
            <a:ext cx="72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</a:t>
            </a:r>
            <a:endParaRPr lang="ko-KR" altLang="en-US" dirty="0"/>
          </a:p>
        </p:txBody>
      </p:sp>
      <p:sp>
        <p:nvSpPr>
          <p:cNvPr id="30" name="화살표: 왼쪽으로 구부러짐 29">
            <a:extLst>
              <a:ext uri="{FF2B5EF4-FFF2-40B4-BE49-F238E27FC236}">
                <a16:creationId xmlns:a16="http://schemas.microsoft.com/office/drawing/2014/main" id="{1F942EFB-9383-2615-8036-F9D9D887C655}"/>
              </a:ext>
            </a:extLst>
          </p:cNvPr>
          <p:cNvSpPr/>
          <p:nvPr/>
        </p:nvSpPr>
        <p:spPr>
          <a:xfrm>
            <a:off x="9310255" y="3615514"/>
            <a:ext cx="1868998" cy="2831468"/>
          </a:xfrm>
          <a:prstGeom prst="curved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D81FC4-2A27-3C88-74AE-A90A07670C2B}"/>
              </a:ext>
            </a:extLst>
          </p:cNvPr>
          <p:cNvSpPr/>
          <p:nvPr/>
        </p:nvSpPr>
        <p:spPr>
          <a:xfrm>
            <a:off x="5332632" y="5069015"/>
            <a:ext cx="3094181" cy="16071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F21987-22C3-4DA3-3599-B3BA13AEE9BD}"/>
              </a:ext>
            </a:extLst>
          </p:cNvPr>
          <p:cNvSpPr/>
          <p:nvPr/>
        </p:nvSpPr>
        <p:spPr>
          <a:xfrm>
            <a:off x="7552569" y="5236495"/>
            <a:ext cx="660399" cy="1360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5BCF5B7-01C1-F053-26B5-3FCFE932ECD3}"/>
              </a:ext>
            </a:extLst>
          </p:cNvPr>
          <p:cNvSpPr/>
          <p:nvPr/>
        </p:nvSpPr>
        <p:spPr>
          <a:xfrm>
            <a:off x="6700471" y="5222118"/>
            <a:ext cx="660399" cy="1360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47CDCA-4563-0CE1-6278-2BB925AFA241}"/>
              </a:ext>
            </a:extLst>
          </p:cNvPr>
          <p:cNvSpPr txBox="1"/>
          <p:nvPr/>
        </p:nvSpPr>
        <p:spPr>
          <a:xfrm>
            <a:off x="7719720" y="56879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AE91BD-D1E8-FD3D-3A73-E095E4B57BD2}"/>
              </a:ext>
            </a:extLst>
          </p:cNvPr>
          <p:cNvSpPr txBox="1"/>
          <p:nvPr/>
        </p:nvSpPr>
        <p:spPr>
          <a:xfrm>
            <a:off x="6865827" y="56879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08CCC34B-7849-5D05-70B7-A9BC25E26B50}"/>
              </a:ext>
            </a:extLst>
          </p:cNvPr>
          <p:cNvSpPr/>
          <p:nvPr/>
        </p:nvSpPr>
        <p:spPr>
          <a:xfrm>
            <a:off x="4978400" y="5752811"/>
            <a:ext cx="154752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244B79-1202-F6E7-FE27-9769C7082878}"/>
              </a:ext>
            </a:extLst>
          </p:cNvPr>
          <p:cNvSpPr txBox="1"/>
          <p:nvPr/>
        </p:nvSpPr>
        <p:spPr>
          <a:xfrm>
            <a:off x="5592183" y="5503246"/>
            <a:ext cx="79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CC463B-E6D3-8054-295F-2FD833B73A0E}"/>
              </a:ext>
            </a:extLst>
          </p:cNvPr>
          <p:cNvSpPr/>
          <p:nvPr/>
        </p:nvSpPr>
        <p:spPr>
          <a:xfrm>
            <a:off x="249640" y="5112958"/>
            <a:ext cx="3094181" cy="16071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FC7132C4-CE71-0074-6AE5-93E7E7624D4C}"/>
              </a:ext>
            </a:extLst>
          </p:cNvPr>
          <p:cNvSpPr/>
          <p:nvPr/>
        </p:nvSpPr>
        <p:spPr>
          <a:xfrm rot="10800000">
            <a:off x="4092610" y="5752811"/>
            <a:ext cx="545886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A9AB54-2280-2D9F-0762-BE82BDD67B7C}"/>
              </a:ext>
            </a:extLst>
          </p:cNvPr>
          <p:cNvSpPr/>
          <p:nvPr/>
        </p:nvSpPr>
        <p:spPr>
          <a:xfrm>
            <a:off x="1796730" y="5257449"/>
            <a:ext cx="660399" cy="1360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6958AA-79AD-E067-6C84-B26B7B0BC703}"/>
              </a:ext>
            </a:extLst>
          </p:cNvPr>
          <p:cNvSpPr txBox="1"/>
          <p:nvPr/>
        </p:nvSpPr>
        <p:spPr>
          <a:xfrm>
            <a:off x="1952079" y="57318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FF983EE-90E5-C00D-4BDF-691DFADFE06D}"/>
              </a:ext>
            </a:extLst>
          </p:cNvPr>
          <p:cNvSpPr/>
          <p:nvPr/>
        </p:nvSpPr>
        <p:spPr>
          <a:xfrm>
            <a:off x="3057815" y="4697189"/>
            <a:ext cx="660399" cy="1360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5EC1DE-20D6-4CEE-D2AC-3DFA9407C9AC}"/>
              </a:ext>
            </a:extLst>
          </p:cNvPr>
          <p:cNvSpPr txBox="1"/>
          <p:nvPr/>
        </p:nvSpPr>
        <p:spPr>
          <a:xfrm>
            <a:off x="3218877" y="51339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화살표: 굽음 45">
            <a:extLst>
              <a:ext uri="{FF2B5EF4-FFF2-40B4-BE49-F238E27FC236}">
                <a16:creationId xmlns:a16="http://schemas.microsoft.com/office/drawing/2014/main" id="{9A6B874B-E8BD-8BF8-9378-EA9A662BBD41}"/>
              </a:ext>
            </a:extLst>
          </p:cNvPr>
          <p:cNvSpPr/>
          <p:nvPr/>
        </p:nvSpPr>
        <p:spPr>
          <a:xfrm>
            <a:off x="2717788" y="4980529"/>
            <a:ext cx="634699" cy="923331"/>
          </a:xfrm>
          <a:prstGeom prst="bentArrow">
            <a:avLst>
              <a:gd name="adj1" fmla="val 25000"/>
              <a:gd name="adj2" fmla="val 2235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96ADD2-2145-1A62-F74F-EDD9BB264CC1}"/>
              </a:ext>
            </a:extLst>
          </p:cNvPr>
          <p:cNvSpPr txBox="1"/>
          <p:nvPr/>
        </p:nvSpPr>
        <p:spPr>
          <a:xfrm>
            <a:off x="2412169" y="4721430"/>
            <a:ext cx="72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691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884F6-2493-2C38-56EF-AD7441AA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BFS</a:t>
            </a:r>
            <a:r>
              <a:rPr lang="en-US" altLang="ko-KR" dirty="0"/>
              <a:t>(Breadth-First Search)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E542B-69D3-B502-B246-A3826138A841}"/>
              </a:ext>
            </a:extLst>
          </p:cNvPr>
          <p:cNvSpPr txBox="1"/>
          <p:nvPr/>
        </p:nvSpPr>
        <p:spPr>
          <a:xfrm>
            <a:off x="304800" y="1690688"/>
            <a:ext cx="12053455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1)Frontier</a:t>
            </a:r>
            <a:r>
              <a:rPr lang="ko-KR" altLang="en-US" dirty="0"/>
              <a:t> 저장소의 자료 구조는 큐</a:t>
            </a:r>
            <a:r>
              <a:rPr lang="en-US" altLang="ko-KR" dirty="0"/>
              <a:t>(First in First out)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2)</a:t>
            </a:r>
            <a:r>
              <a:rPr lang="ko-KR" altLang="en-US" dirty="0"/>
              <a:t>앞으로 가는 동시에 옆 길의 </a:t>
            </a:r>
            <a:r>
              <a:rPr lang="en-US" altLang="ko-KR" dirty="0"/>
              <a:t>Frontier</a:t>
            </a:r>
            <a:r>
              <a:rPr lang="ko-KR" altLang="en-US" dirty="0"/>
              <a:t>도 살펴보는 구조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이건 직접 프린트 자료를 보면서</a:t>
            </a:r>
            <a:r>
              <a:rPr lang="en-US" altLang="ko-KR" dirty="0"/>
              <a:t>, </a:t>
            </a:r>
            <a:r>
              <a:rPr lang="ko-KR" altLang="en-US" dirty="0"/>
              <a:t>손으로 해봐야 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*DFS</a:t>
            </a:r>
            <a:r>
              <a:rPr lang="ko-KR" altLang="en-US" dirty="0"/>
              <a:t>의 비효율적인 부분을 </a:t>
            </a:r>
            <a:r>
              <a:rPr lang="en-US" altLang="ko-KR" dirty="0" err="1"/>
              <a:t>BFS</a:t>
            </a:r>
            <a:r>
              <a:rPr lang="ko-KR" altLang="en-US" dirty="0"/>
              <a:t>가 보완할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/>
              <a:t>목적지가 가깝다면 </a:t>
            </a:r>
            <a:r>
              <a:rPr lang="en-US" altLang="ko-KR" dirty="0" err="1"/>
              <a:t>BFS</a:t>
            </a:r>
            <a:r>
              <a:rPr lang="ko-KR" altLang="en-US" dirty="0"/>
              <a:t>가 더 나을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****Search Problem</a:t>
            </a:r>
            <a:r>
              <a:rPr lang="ko-KR" altLang="en-US" dirty="0"/>
              <a:t>을 해결할 때</a:t>
            </a:r>
            <a:r>
              <a:rPr lang="en-US" altLang="ko-KR" dirty="0"/>
              <a:t>, </a:t>
            </a:r>
            <a:r>
              <a:rPr lang="ko-KR" altLang="en-US" dirty="0"/>
              <a:t>초기 상태부터 목적지까지 가는 데 한 시도가 적어야 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-&gt;Search</a:t>
            </a:r>
            <a:r>
              <a:rPr lang="ko-KR" altLang="en-US" dirty="0"/>
              <a:t> </a:t>
            </a:r>
            <a:r>
              <a:rPr lang="en-US" altLang="ko-KR" dirty="0"/>
              <a:t>Problem</a:t>
            </a:r>
            <a:r>
              <a:rPr lang="ko-KR" altLang="en-US" dirty="0"/>
              <a:t> 시도는 메모리 사용량과 비례하기 때문이다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1881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02BD8-CF07-3D9F-DDDC-2811792C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06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Greedy best-first search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1C359-DAEA-6B1B-9C03-FECE708BFC05}"/>
              </a:ext>
            </a:extLst>
          </p:cNvPr>
          <p:cNvSpPr txBox="1"/>
          <p:nvPr/>
        </p:nvSpPr>
        <p:spPr>
          <a:xfrm>
            <a:off x="457200" y="1515533"/>
            <a:ext cx="1142153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*Manhattan distance : </a:t>
            </a:r>
            <a:r>
              <a:rPr lang="ko-KR" altLang="en-US" dirty="0"/>
              <a:t>노드부터 목표까지의 추정 거리</a:t>
            </a:r>
            <a:r>
              <a:rPr lang="en-US" altLang="ko-KR" dirty="0"/>
              <a:t>(</a:t>
            </a:r>
            <a:r>
              <a:rPr lang="ko-KR" altLang="en-US" dirty="0"/>
              <a:t>장애물 무시한 직선 거리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*Manhattan distance </a:t>
            </a:r>
            <a:r>
              <a:rPr lang="ko-KR" altLang="en-US" dirty="0"/>
              <a:t>측정 법</a:t>
            </a:r>
            <a:r>
              <a:rPr lang="en-US" altLang="ko-KR" dirty="0"/>
              <a:t>: Heuristic(</a:t>
            </a:r>
            <a:r>
              <a:rPr lang="ko-KR" altLang="en-US" dirty="0"/>
              <a:t>추정</a:t>
            </a:r>
            <a:r>
              <a:rPr lang="en-US" altLang="ko-KR" dirty="0"/>
              <a:t>) function(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를 이용함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모든 노드에서의 </a:t>
            </a:r>
            <a:r>
              <a:rPr lang="en-US" altLang="ko-KR" dirty="0"/>
              <a:t>Manhattan distance</a:t>
            </a:r>
            <a:r>
              <a:rPr lang="ko-KR" altLang="en-US" dirty="0"/>
              <a:t>가 측정되고</a:t>
            </a:r>
            <a:r>
              <a:rPr lang="en-US" altLang="ko-KR" dirty="0"/>
              <a:t>, </a:t>
            </a:r>
            <a:r>
              <a:rPr lang="ko-KR" altLang="en-US" dirty="0"/>
              <a:t>목표 탐색이 시작된다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눈 앞의 노드로 가는 길 중 가장 비용이 적은 길</a:t>
            </a:r>
            <a:r>
              <a:rPr lang="en-US" altLang="ko-KR" dirty="0"/>
              <a:t>(Greedy best-first)</a:t>
            </a:r>
            <a:r>
              <a:rPr lang="ko-KR" altLang="en-US" dirty="0"/>
              <a:t>로만 선택하는 알고리즘이다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**</a:t>
            </a:r>
            <a:r>
              <a:rPr lang="ko-KR" altLang="en-US" dirty="0"/>
              <a:t>문제는 이 방법으로 해도 최적의 경로</a:t>
            </a:r>
            <a:r>
              <a:rPr lang="en-US" altLang="ko-KR" dirty="0"/>
              <a:t>(Optimal Solution)</a:t>
            </a:r>
            <a:r>
              <a:rPr lang="ko-KR" altLang="en-US" dirty="0"/>
              <a:t>을 못 찾을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**</a:t>
            </a:r>
            <a:r>
              <a:rPr lang="ko-KR" altLang="en-US" dirty="0"/>
              <a:t>따라서 이 단점을 보완하기 위해</a:t>
            </a:r>
            <a:r>
              <a:rPr lang="en-US" altLang="ko-KR" dirty="0"/>
              <a:t>, </a:t>
            </a:r>
            <a:r>
              <a:rPr lang="ko-KR" altLang="en-US" dirty="0"/>
              <a:t>경로 찾기 시도 횟수도 고려한 </a:t>
            </a:r>
            <a:r>
              <a:rPr lang="en-US" altLang="ko-KR" dirty="0"/>
              <a:t>A* search </a:t>
            </a:r>
            <a:r>
              <a:rPr lang="ko-KR" altLang="en-US" dirty="0"/>
              <a:t>방법이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164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3393E-C468-61DA-F0F5-253B3D50A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33" y="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Adversarial Search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1DAE0-DBB6-FF68-4C6C-9D824B51EDD4}"/>
              </a:ext>
            </a:extLst>
          </p:cNvPr>
          <p:cNvSpPr txBox="1"/>
          <p:nvPr/>
        </p:nvSpPr>
        <p:spPr>
          <a:xfrm>
            <a:off x="169334" y="1600200"/>
            <a:ext cx="111844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Adversarial : </a:t>
            </a:r>
            <a:r>
              <a:rPr lang="ko-KR" altLang="en-US" dirty="0"/>
              <a:t>적대적인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두 개 이상의 </a:t>
            </a:r>
            <a:r>
              <a:rPr lang="en-US" altLang="ko-KR" dirty="0"/>
              <a:t>agent(AI)</a:t>
            </a:r>
            <a:r>
              <a:rPr lang="ko-KR" altLang="en-US" dirty="0"/>
              <a:t>가 적대적 관계에 있을 때의 상황을 가정한다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상대를 이기기 위한 점수 게임을 하고 있다고 가정해보고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en-US" altLang="ko-KR" dirty="0"/>
              <a:t>agent</a:t>
            </a:r>
            <a:r>
              <a:rPr lang="ko-KR" altLang="en-US" dirty="0"/>
              <a:t>의 입장을 집어 생각해보자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Agent</a:t>
            </a:r>
            <a:r>
              <a:rPr lang="ko-KR" altLang="en-US" dirty="0"/>
              <a:t>는 게임에 이기려면 점수를 많이 얻어야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 해결방법에서</a:t>
            </a:r>
            <a:r>
              <a:rPr lang="en-US" altLang="ko-KR" dirty="0"/>
              <a:t>, agent</a:t>
            </a:r>
            <a:r>
              <a:rPr lang="ko-KR" altLang="en-US" dirty="0"/>
              <a:t>는 최대한 점수를 많이 얻는 방법을 택하는 것이 중요하다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점수 놀이이든</a:t>
            </a:r>
            <a:r>
              <a:rPr lang="en-US" altLang="ko-KR" dirty="0"/>
              <a:t>, Tic-Tac-Toe</a:t>
            </a:r>
            <a:r>
              <a:rPr lang="ko-KR" altLang="en-US" dirty="0"/>
              <a:t>이든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여기서는 </a:t>
            </a:r>
            <a:r>
              <a:rPr lang="en-US" altLang="ko-KR" dirty="0"/>
              <a:t>Tic-Tac-Toe</a:t>
            </a:r>
            <a:r>
              <a:rPr lang="ko-KR" altLang="en-US" dirty="0"/>
              <a:t>를 예시로 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978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49452-C2E4-B865-3E59-78B45CBB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43392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Adversarial Search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51D8F-B7AC-8A1E-0447-C6B561A2D1A9}"/>
              </a:ext>
            </a:extLst>
          </p:cNvPr>
          <p:cNvSpPr txBox="1"/>
          <p:nvPr/>
        </p:nvSpPr>
        <p:spPr>
          <a:xfrm>
            <a:off x="338667" y="1566333"/>
            <a:ext cx="113114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Adversarial Search</a:t>
            </a:r>
            <a:r>
              <a:rPr lang="ko-KR" altLang="en-US" dirty="0"/>
              <a:t>의 요소들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MAX, MIN : </a:t>
            </a:r>
            <a:r>
              <a:rPr lang="ko-KR" altLang="en-US" dirty="0"/>
              <a:t>두 적대적 플레이어</a:t>
            </a:r>
            <a:r>
              <a:rPr lang="en-US" altLang="ko-KR" dirty="0"/>
              <a:t>. MIN</a:t>
            </a:r>
            <a:r>
              <a:rPr lang="ko-KR" altLang="en-US" dirty="0"/>
              <a:t>은 입장에서는 </a:t>
            </a:r>
            <a:r>
              <a:rPr lang="en-US" altLang="ko-KR" dirty="0"/>
              <a:t>-1</a:t>
            </a:r>
            <a:r>
              <a:rPr lang="ko-KR" altLang="en-US" dirty="0"/>
              <a:t>이 가장 좋고</a:t>
            </a:r>
            <a:r>
              <a:rPr lang="en-US" altLang="ko-KR" dirty="0"/>
              <a:t>, MAX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이 가장 좋다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Terminal: </a:t>
            </a:r>
            <a:r>
              <a:rPr lang="ko-KR" altLang="en-US" dirty="0"/>
              <a:t>현재 상태</a:t>
            </a:r>
            <a:r>
              <a:rPr lang="en-US" altLang="ko-KR" dirty="0"/>
              <a:t>(State)</a:t>
            </a:r>
            <a:r>
              <a:rPr lang="ko-KR" altLang="en-US" dirty="0"/>
              <a:t>를 보고 게임 종료 여부 확인해주는 함수</a:t>
            </a:r>
            <a:r>
              <a:rPr lang="en-US" altLang="ko-KR" dirty="0"/>
              <a:t>. </a:t>
            </a:r>
            <a:r>
              <a:rPr lang="ko-KR" altLang="en-US" dirty="0" err="1"/>
              <a:t>불린형으로</a:t>
            </a:r>
            <a:r>
              <a:rPr lang="ko-KR" altLang="en-US" dirty="0"/>
              <a:t> 결과를 도출한다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Utility(</a:t>
            </a:r>
            <a:r>
              <a:rPr lang="ko-KR" altLang="en-US" dirty="0"/>
              <a:t>효용</a:t>
            </a:r>
            <a:r>
              <a:rPr lang="en-US" altLang="ko-KR" dirty="0"/>
              <a:t>) : agent</a:t>
            </a:r>
            <a:r>
              <a:rPr lang="ko-KR" altLang="en-US" dirty="0"/>
              <a:t>에게 특정 행동이 어떤 이득을 주는지 숫자로 도출하는 함수</a:t>
            </a:r>
            <a:r>
              <a:rPr lang="en-US" altLang="ko-KR" dirty="0"/>
              <a:t>. </a:t>
            </a:r>
            <a:r>
              <a:rPr lang="ko-KR" altLang="en-US" dirty="0"/>
              <a:t>이 예제</a:t>
            </a:r>
            <a:r>
              <a:rPr lang="en-US" altLang="ko-KR" dirty="0"/>
              <a:t>(Tic-Tac-Toe)</a:t>
            </a:r>
            <a:r>
              <a:rPr lang="ko-KR" altLang="en-US" dirty="0"/>
              <a:t>에서는 그 값이 게임의 승패 결정과 겹친다</a:t>
            </a:r>
            <a:r>
              <a:rPr lang="en-US" altLang="ko-KR" dirty="0"/>
              <a:t>. 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Actions, Players, Results </a:t>
            </a:r>
            <a:r>
              <a:rPr lang="ko-KR" altLang="en-US" dirty="0"/>
              <a:t>함수</a:t>
            </a:r>
            <a:r>
              <a:rPr lang="en-US" altLang="ko-KR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074518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94C28-6E18-F238-EAA7-7E702902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Adversarial Search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E385D-B745-CB3B-9467-5F5B57E316FA}"/>
              </a:ext>
            </a:extLst>
          </p:cNvPr>
          <p:cNvSpPr txBox="1"/>
          <p:nvPr/>
        </p:nvSpPr>
        <p:spPr>
          <a:xfrm>
            <a:off x="550333" y="1723449"/>
            <a:ext cx="110913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</a:t>
            </a:r>
            <a:r>
              <a:rPr lang="en-US" altLang="ko-KR" dirty="0"/>
              <a:t>Search</a:t>
            </a:r>
            <a:r>
              <a:rPr lang="ko-KR" altLang="en-US" dirty="0"/>
              <a:t>의 트리 그림을 해석하는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1)MIN, MAX</a:t>
            </a:r>
            <a:r>
              <a:rPr lang="ko-KR" altLang="en-US" dirty="0"/>
              <a:t>를 맡는 플레이어가 </a:t>
            </a:r>
            <a:r>
              <a:rPr lang="ko-KR" altLang="en-US" dirty="0" err="1"/>
              <a:t>누군지</a:t>
            </a:r>
            <a:r>
              <a:rPr lang="ko-KR" altLang="en-US" dirty="0"/>
              <a:t> 본다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예</a:t>
            </a:r>
            <a:r>
              <a:rPr lang="en-US" altLang="ko-KR" dirty="0"/>
              <a:t>) MAX (X) -&gt; X</a:t>
            </a:r>
            <a:r>
              <a:rPr lang="ko-KR" altLang="en-US" dirty="0"/>
              <a:t>가 </a:t>
            </a:r>
            <a:r>
              <a:rPr lang="en-US" altLang="ko-KR" dirty="0"/>
              <a:t>MAX </a:t>
            </a:r>
            <a:r>
              <a:rPr lang="ko-KR" altLang="en-US" dirty="0"/>
              <a:t>점수를 냄</a:t>
            </a:r>
            <a:endParaRPr lang="en-US" altLang="ko-KR" dirty="0"/>
          </a:p>
          <a:p>
            <a:r>
              <a:rPr lang="en-US" altLang="ko-KR" dirty="0"/>
              <a:t>       MIN (O) -&gt; O</a:t>
            </a:r>
            <a:r>
              <a:rPr lang="ko-KR" altLang="en-US" dirty="0"/>
              <a:t>가 </a:t>
            </a:r>
            <a:r>
              <a:rPr lang="en-US" altLang="ko-KR" dirty="0"/>
              <a:t>MIN </a:t>
            </a:r>
            <a:r>
              <a:rPr lang="ko-KR" altLang="en-US" dirty="0"/>
              <a:t>점수를 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2)MIN</a:t>
            </a:r>
            <a:r>
              <a:rPr lang="ko-KR" altLang="en-US" dirty="0"/>
              <a:t>과 </a:t>
            </a:r>
            <a:r>
              <a:rPr lang="en-US" altLang="ko-KR" dirty="0"/>
              <a:t>MAX</a:t>
            </a:r>
            <a:r>
              <a:rPr lang="ko-KR" altLang="en-US" dirty="0"/>
              <a:t>는 이기기 위해 최대한 노력한다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3)</a:t>
            </a:r>
            <a:r>
              <a:rPr lang="ko-KR" altLang="en-US" dirty="0"/>
              <a:t>알고리즘을 제대로 모르는 상황에서 </a:t>
            </a:r>
            <a:r>
              <a:rPr lang="en-US" altLang="ko-KR" dirty="0"/>
              <a:t>MAX VALUE, MIN VALUE</a:t>
            </a:r>
            <a:r>
              <a:rPr lang="ko-KR" altLang="en-US" dirty="0"/>
              <a:t>가 나타나는 순서를 따지는 거는 하지 말자</a:t>
            </a:r>
            <a:r>
              <a:rPr lang="en-US" altLang="ko-KR" dirty="0"/>
              <a:t>. </a:t>
            </a:r>
            <a:r>
              <a:rPr lang="ko-KR" altLang="en-US" dirty="0"/>
              <a:t>우리는 이 트리 그림에서 플레이어가 모든 경우의 수를 구하고</a:t>
            </a:r>
            <a:r>
              <a:rPr lang="en-US" altLang="ko-KR" dirty="0"/>
              <a:t>, </a:t>
            </a:r>
            <a:r>
              <a:rPr lang="ko-KR" altLang="en-US" dirty="0"/>
              <a:t>그 중 가장 좋은 경우를 선택한다는 것만 알면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4)</a:t>
            </a:r>
            <a:r>
              <a:rPr lang="ko-KR" altLang="en-US" dirty="0"/>
              <a:t>수업 자료의 유사코드에서는</a:t>
            </a:r>
            <a:r>
              <a:rPr lang="en-US" altLang="ko-KR" dirty="0"/>
              <a:t>, </a:t>
            </a:r>
            <a:r>
              <a:rPr lang="ko-KR" altLang="en-US" dirty="0"/>
              <a:t>최선의 경우를 택하고 거꾸로 올라가 플레이어 입장에서 값을 매긴다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431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ADA43-19A0-F1BC-5E23-002E0AB5C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7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Adversarial Search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5257D-EC8D-8B37-4341-FE1DDED61EB2}"/>
              </a:ext>
            </a:extLst>
          </p:cNvPr>
          <p:cNvSpPr txBox="1"/>
          <p:nvPr/>
        </p:nvSpPr>
        <p:spPr>
          <a:xfrm>
            <a:off x="1614102" y="1164209"/>
            <a:ext cx="8506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알고리즘을 모두 제대로 모르는 상황에서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MAX VALUE, MIN VALUE</a:t>
            </a:r>
            <a:r>
              <a:rPr lang="ko-KR" altLang="en-US" dirty="0"/>
              <a:t>가 나타나는 순서를 따지는 거는 하지 말자</a:t>
            </a:r>
            <a:r>
              <a:rPr lang="en-US" altLang="ko-KR" dirty="0"/>
              <a:t>. </a:t>
            </a:r>
            <a:r>
              <a:rPr lang="ko-KR" altLang="en-US" dirty="0"/>
              <a:t>우리는 이 트리 그림에서 플레이어가 모든 경우의 수를 구하고</a:t>
            </a:r>
            <a:r>
              <a:rPr lang="en-US" altLang="ko-KR" dirty="0"/>
              <a:t>, </a:t>
            </a:r>
            <a:r>
              <a:rPr lang="ko-KR" altLang="en-US" dirty="0"/>
              <a:t>그 중 가장 좋은 경우를 선택한다는 것만 알면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수업 자료의 유사코드에서는</a:t>
            </a:r>
            <a:r>
              <a:rPr lang="en-US" altLang="ko-KR" dirty="0"/>
              <a:t>, </a:t>
            </a:r>
            <a:r>
              <a:rPr lang="ko-KR" altLang="en-US" dirty="0"/>
              <a:t>최선의 경우를 택하고 거꾸로 올라가 플레이어 입장에서 값을 매긴다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Picture 2" descr="PLAYER(s) = OMIN-VALUE:0VALUE:0VALUE:1MAX-VALUE:1MAX-VALUE:0X OO X XX OX OO X XX O OX X OO X XX O OO X OO X XX OX OO X XX X OPLAYER(s) = OMIN-VALUE:0VALUE:0VALUE:1MAX-VALUE:1MAX-VALUE:0X OO X XX OX OO X XX O OX X OO X XX O OO X OO X XX OX OO X XX X OPLAYER(s) = OMIN-VALUE:0VALUE:0VALUE:1MAX-VALUE:1MAX-VALUE:0X OO X XX OX OO X XX O OX X OO X XX O OO X OO X XX OX OO X XX X OPLAYER(s) = OMIN-VALUE:0VALUE:0VALUE:1MAX-VALUE:1MAX-VALUE:0X OO X XX OX OO X XX O OX X OO X XX O OO X OO X XX OX OO X XX X OPLAYER(s) = OMIN-VALUE:0VALUE:0VALUE:1MAX-VALUE:1MAX-VALUE:0X OO X XX OX OO X XX O OX X OO X XX O OO X OO X XX OX OO X XX X O">
            <a:extLst>
              <a:ext uri="{FF2B5EF4-FFF2-40B4-BE49-F238E27FC236}">
                <a16:creationId xmlns:a16="http://schemas.microsoft.com/office/drawing/2014/main" id="{4F5F50F3-4ABF-9AAF-DD2F-B8C2C6B20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772" y="2846188"/>
            <a:ext cx="5238172" cy="373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63DFA1-8DA6-3783-B942-ACE259119114}"/>
              </a:ext>
            </a:extLst>
          </p:cNvPr>
          <p:cNvSpPr txBox="1"/>
          <p:nvPr/>
        </p:nvSpPr>
        <p:spPr>
          <a:xfrm>
            <a:off x="526473" y="3546764"/>
            <a:ext cx="4535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해당 유사코드들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value=Min(v, Max-Value(Result..))</a:t>
            </a:r>
          </a:p>
          <a:p>
            <a:pPr algn="ctr"/>
            <a:r>
              <a:rPr lang="en-US" altLang="ko-KR" dirty="0"/>
              <a:t>value=Max(v, Min-Value(Result..))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03261421-49FD-3CB4-73A2-7ED0BAC4A041}"/>
              </a:ext>
            </a:extLst>
          </p:cNvPr>
          <p:cNvSpPr/>
          <p:nvPr/>
        </p:nvSpPr>
        <p:spPr>
          <a:xfrm rot="10800000">
            <a:off x="11618191" y="4988420"/>
            <a:ext cx="490408" cy="12904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F86D462E-06B4-B4C8-CC7C-96941C8B5666}"/>
              </a:ext>
            </a:extLst>
          </p:cNvPr>
          <p:cNvSpPr/>
          <p:nvPr/>
        </p:nvSpPr>
        <p:spPr>
          <a:xfrm rot="9043380">
            <a:off x="10770363" y="3601920"/>
            <a:ext cx="490408" cy="12904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EBF8D8F2-37A3-D782-616E-6C7435D0DD21}"/>
              </a:ext>
            </a:extLst>
          </p:cNvPr>
          <p:cNvSpPr/>
          <p:nvPr/>
        </p:nvSpPr>
        <p:spPr>
          <a:xfrm rot="7480861">
            <a:off x="9671814" y="2550306"/>
            <a:ext cx="490408" cy="12904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7C3D0-2A3A-B083-8E37-92DEAA566A18}"/>
              </a:ext>
            </a:extLst>
          </p:cNvPr>
          <p:cNvSpPr txBox="1"/>
          <p:nvPr/>
        </p:nvSpPr>
        <p:spPr>
          <a:xfrm>
            <a:off x="10412944" y="5420028"/>
            <a:ext cx="1375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여기가 가장 최선이군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E9115-C5A4-AA0F-87D5-DD36D3D89CE7}"/>
              </a:ext>
            </a:extLst>
          </p:cNvPr>
          <p:cNvSpPr txBox="1"/>
          <p:nvPr/>
        </p:nvSpPr>
        <p:spPr>
          <a:xfrm>
            <a:off x="6986303" y="2661522"/>
            <a:ext cx="178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값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으로 결정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2313C7C-B2B0-FA0D-40F7-518CC879C684}"/>
              </a:ext>
            </a:extLst>
          </p:cNvPr>
          <p:cNvCxnSpPr/>
          <p:nvPr/>
        </p:nvCxnSpPr>
        <p:spPr>
          <a:xfrm>
            <a:off x="7130473" y="3030854"/>
            <a:ext cx="9051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DE5B5DF-C76D-F635-29C2-79FD70D186FC}"/>
              </a:ext>
            </a:extLst>
          </p:cNvPr>
          <p:cNvCxnSpPr/>
          <p:nvPr/>
        </p:nvCxnSpPr>
        <p:spPr>
          <a:xfrm>
            <a:off x="7130473" y="3561134"/>
            <a:ext cx="9051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D759D66-37CB-A97F-AA20-55AFE113C7A9}"/>
              </a:ext>
            </a:extLst>
          </p:cNvPr>
          <p:cNvCxnSpPr>
            <a:cxnSpLocks/>
          </p:cNvCxnSpPr>
          <p:nvPr/>
        </p:nvCxnSpPr>
        <p:spPr>
          <a:xfrm>
            <a:off x="8035636" y="3030854"/>
            <a:ext cx="0" cy="5302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4918841-59D7-A4BB-51C4-96F78E6C71A6}"/>
              </a:ext>
            </a:extLst>
          </p:cNvPr>
          <p:cNvCxnSpPr>
            <a:cxnSpLocks/>
          </p:cNvCxnSpPr>
          <p:nvPr/>
        </p:nvCxnSpPr>
        <p:spPr>
          <a:xfrm>
            <a:off x="7153564" y="3030854"/>
            <a:ext cx="0" cy="5302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46F90A-DD03-0CF7-CD79-E84D445AE3BE}"/>
              </a:ext>
            </a:extLst>
          </p:cNvPr>
          <p:cNvSpPr txBox="1"/>
          <p:nvPr/>
        </p:nvSpPr>
        <p:spPr>
          <a:xfrm>
            <a:off x="4341278" y="2817152"/>
            <a:ext cx="2663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&lt;O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가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MIN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점수를 냄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96C8C9E-C31A-9560-6D0D-7489F5EC0D7F}"/>
              </a:ext>
            </a:extLst>
          </p:cNvPr>
          <p:cNvCxnSpPr>
            <a:cxnSpLocks/>
          </p:cNvCxnSpPr>
          <p:nvPr/>
        </p:nvCxnSpPr>
        <p:spPr>
          <a:xfrm flipH="1" flipV="1">
            <a:off x="5730050" y="3176714"/>
            <a:ext cx="107284" cy="370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00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546A8-DF3B-AB89-86EB-A51761B2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인공지능의 특징</a:t>
            </a:r>
            <a:r>
              <a:rPr lang="en-US" altLang="ko-KR" dirty="0"/>
              <a:t>(</a:t>
            </a:r>
            <a:r>
              <a:rPr lang="ko-KR" altLang="en-US" dirty="0"/>
              <a:t>능력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0CA1A-95E2-1988-D7CB-BE6C21C3405D}"/>
              </a:ext>
            </a:extLst>
          </p:cNvPr>
          <p:cNvSpPr txBox="1"/>
          <p:nvPr/>
        </p:nvSpPr>
        <p:spPr>
          <a:xfrm>
            <a:off x="360218" y="1948873"/>
            <a:ext cx="114346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Search Problem: </a:t>
            </a:r>
            <a:r>
              <a:rPr lang="ko-KR" altLang="en-US" dirty="0"/>
              <a:t>인공지능은 </a:t>
            </a:r>
            <a:r>
              <a:rPr lang="ko-KR" altLang="en-US" b="1" dirty="0"/>
              <a:t>문제 해결을 위해 최적의 방법</a:t>
            </a:r>
            <a:r>
              <a:rPr lang="ko-KR" altLang="en-US" dirty="0"/>
              <a:t>을 찾음을 의미</a:t>
            </a:r>
            <a:r>
              <a:rPr lang="en-US" altLang="ko-KR" dirty="0"/>
              <a:t>. </a:t>
            </a:r>
            <a:r>
              <a:rPr lang="ko-KR" altLang="en-US" dirty="0"/>
              <a:t>최적화 기능이 여기에 포함된다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Knowledge:</a:t>
            </a:r>
            <a:r>
              <a:rPr lang="ko-KR" altLang="en-US" dirty="0"/>
              <a:t> 정보를 이해하고 데이터베이스에 습득하는 능력</a:t>
            </a:r>
            <a:r>
              <a:rPr lang="en-US" altLang="ko-KR" dirty="0"/>
              <a:t>. </a:t>
            </a:r>
            <a:r>
              <a:rPr lang="ko-KR" altLang="en-US" dirty="0"/>
              <a:t>인공지능은 데이터 저장 방식에 이산수학의 명제</a:t>
            </a:r>
            <a:r>
              <a:rPr lang="en-US" altLang="ko-KR" dirty="0"/>
              <a:t>-</a:t>
            </a:r>
            <a:r>
              <a:rPr lang="ko-KR" altLang="en-US" dirty="0"/>
              <a:t>논리 방식을 적용하여 저장하기도 해서</a:t>
            </a:r>
            <a:r>
              <a:rPr lang="en-US" altLang="ko-KR" dirty="0"/>
              <a:t>, </a:t>
            </a:r>
            <a:r>
              <a:rPr lang="ko-KR" altLang="en-US" dirty="0"/>
              <a:t>그냥 정보를 받아들일 뿐 만 아니라 정보 추론과 이해를 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확률</a:t>
            </a:r>
            <a:r>
              <a:rPr lang="en-US" altLang="ko-KR" dirty="0"/>
              <a:t>: </a:t>
            </a:r>
            <a:r>
              <a:rPr lang="ko-KR" altLang="en-US" dirty="0"/>
              <a:t>불확실한 상황</a:t>
            </a:r>
            <a:r>
              <a:rPr lang="en-US" altLang="ko-KR" dirty="0"/>
              <a:t>(</a:t>
            </a:r>
            <a:r>
              <a:rPr lang="ko-KR" altLang="en-US" dirty="0"/>
              <a:t>확률적인 상황</a:t>
            </a:r>
            <a:r>
              <a:rPr lang="en-US" altLang="ko-KR" dirty="0"/>
              <a:t>)</a:t>
            </a:r>
            <a:r>
              <a:rPr lang="ko-KR" altLang="en-US" dirty="0"/>
              <a:t>을 해결하는 능력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Learning: </a:t>
            </a:r>
            <a:r>
              <a:rPr lang="ko-KR" altLang="en-US" dirty="0"/>
              <a:t>일반적인 문제를 해결하기 위한 학습능력</a:t>
            </a:r>
            <a:r>
              <a:rPr lang="en-US" altLang="ko-KR" dirty="0"/>
              <a:t>. </a:t>
            </a:r>
            <a:r>
              <a:rPr lang="ko-KR" altLang="en-US" b="1" dirty="0"/>
              <a:t>명제</a:t>
            </a:r>
            <a:r>
              <a:rPr lang="en-US" altLang="ko-KR" b="1" dirty="0"/>
              <a:t>-</a:t>
            </a:r>
            <a:r>
              <a:rPr lang="ko-KR" altLang="en-US" b="1" dirty="0"/>
              <a:t>논리 능력</a:t>
            </a:r>
            <a:r>
              <a:rPr lang="en-US" altLang="ko-KR" b="1" dirty="0"/>
              <a:t>(</a:t>
            </a:r>
            <a:r>
              <a:rPr lang="ko-KR" altLang="en-US" b="1" dirty="0"/>
              <a:t>사고력</a:t>
            </a:r>
            <a:r>
              <a:rPr lang="en-US" altLang="ko-KR" b="1" dirty="0"/>
              <a:t>)</a:t>
            </a:r>
            <a:r>
              <a:rPr lang="ko-KR" altLang="en-US" dirty="0"/>
              <a:t>과 문제 관련 데이터베이스가 중요하다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 </a:t>
            </a:r>
          </a:p>
          <a:p>
            <a:endParaRPr lang="en-US" altLang="ko-KR" dirty="0"/>
          </a:p>
          <a:p>
            <a:r>
              <a:rPr lang="en-US" altLang="ko-KR" dirty="0"/>
              <a:t>Neural Networks: </a:t>
            </a:r>
            <a:r>
              <a:rPr lang="ko-KR" altLang="en-US" dirty="0"/>
              <a:t>인간의 뇌 신경망</a:t>
            </a:r>
            <a:r>
              <a:rPr lang="en-US" altLang="ko-KR" dirty="0"/>
              <a:t>(</a:t>
            </a:r>
            <a:r>
              <a:rPr lang="ko-KR" altLang="en-US" dirty="0"/>
              <a:t>정보 처리 관련 기관</a:t>
            </a:r>
            <a:r>
              <a:rPr lang="en-US" altLang="ko-KR" dirty="0"/>
              <a:t>)</a:t>
            </a:r>
            <a:r>
              <a:rPr lang="ko-KR" altLang="en-US" dirty="0"/>
              <a:t>을 모방한 인공지능의 하드웨어 부분</a:t>
            </a:r>
            <a:r>
              <a:rPr lang="en-US" altLang="ko-KR" dirty="0"/>
              <a:t>. </a:t>
            </a:r>
            <a:r>
              <a:rPr lang="ko-KR" altLang="en-US" b="1" dirty="0"/>
              <a:t>사고력</a:t>
            </a:r>
            <a:r>
              <a:rPr lang="ko-KR" altLang="en-US" dirty="0"/>
              <a:t>의 원천이며</a:t>
            </a:r>
            <a:r>
              <a:rPr lang="en-US" altLang="ko-KR" dirty="0"/>
              <a:t>, </a:t>
            </a:r>
            <a:r>
              <a:rPr lang="ko-KR" altLang="en-US" dirty="0"/>
              <a:t>기본적으로 </a:t>
            </a:r>
            <a:r>
              <a:rPr lang="en-US" altLang="ko-KR" dirty="0"/>
              <a:t>AND-OR-NOT </a:t>
            </a:r>
            <a:r>
              <a:rPr lang="ko-KR" altLang="en-US" dirty="0"/>
              <a:t>회로로 이루어져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Language : </a:t>
            </a:r>
            <a:r>
              <a:rPr lang="ko-KR" altLang="en-US" dirty="0"/>
              <a:t>자연어</a:t>
            </a:r>
            <a:r>
              <a:rPr lang="en-US" altLang="ko-KR" dirty="0"/>
              <a:t>(</a:t>
            </a:r>
            <a:r>
              <a:rPr lang="ko-KR" altLang="en-US" dirty="0"/>
              <a:t>실제 세계 언어</a:t>
            </a:r>
            <a:r>
              <a:rPr lang="en-US" altLang="ko-KR" dirty="0"/>
              <a:t>)</a:t>
            </a:r>
            <a:r>
              <a:rPr lang="ko-KR" altLang="en-US" dirty="0"/>
              <a:t>와 컴퓨터 언어 간</a:t>
            </a:r>
            <a:r>
              <a:rPr lang="en-US" altLang="ko-KR" dirty="0"/>
              <a:t> </a:t>
            </a:r>
            <a:r>
              <a:rPr lang="ko-KR" altLang="en-US" dirty="0"/>
              <a:t>통역 능력</a:t>
            </a:r>
          </a:p>
        </p:txBody>
      </p:sp>
    </p:spTree>
    <p:extLst>
      <p:ext uri="{BB962C8B-B14F-4D97-AF65-F5344CB8AC3E}">
        <p14:creationId xmlns:p14="http://schemas.microsoft.com/office/powerpoint/2010/main" val="2388341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D71AD-F981-C90D-EE33-70774D89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Numpy</a:t>
            </a:r>
            <a:r>
              <a:rPr lang="en-US" altLang="ko-KR" dirty="0"/>
              <a:t>, Pandas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E1896-9405-A433-25E9-2F4101AE0A3E}"/>
              </a:ext>
            </a:extLst>
          </p:cNvPr>
          <p:cNvSpPr txBox="1"/>
          <p:nvPr/>
        </p:nvSpPr>
        <p:spPr>
          <a:xfrm>
            <a:off x="701964" y="1690688"/>
            <a:ext cx="10908145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Numpy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en-US" dirty="0"/>
              <a:t>수학</a:t>
            </a:r>
            <a:r>
              <a:rPr lang="en-US" altLang="ko-KR" dirty="0"/>
              <a:t>, </a:t>
            </a:r>
            <a:r>
              <a:rPr lang="ko-KR" altLang="en-US" dirty="0"/>
              <a:t>과학 연산을 위한 파이썬 패키지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en-US" dirty="0"/>
              <a:t>수치해석</a:t>
            </a:r>
            <a:r>
              <a:rPr lang="en-US" altLang="ko-KR" dirty="0"/>
              <a:t>, </a:t>
            </a:r>
            <a:r>
              <a:rPr lang="ko-KR" altLang="en-US" dirty="0"/>
              <a:t>통계에 많이 쓰임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Pandas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en-US" dirty="0"/>
              <a:t>데이터 분석용 라이브러리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-import panda as pd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다음 슬라이드의 모듈 사용법은</a:t>
            </a:r>
            <a:r>
              <a:rPr lang="en-US" altLang="ko-KR" dirty="0"/>
              <a:t>, </a:t>
            </a:r>
            <a:r>
              <a:rPr lang="ko-KR" altLang="en-US" dirty="0"/>
              <a:t>직접 해보면서 이해해야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374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66EF0-424F-1122-D555-7B1F9620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6ACF2-5A06-00D6-41EB-5AD7F51FE237}"/>
              </a:ext>
            </a:extLst>
          </p:cNvPr>
          <p:cNvSpPr txBox="1"/>
          <p:nvPr/>
        </p:nvSpPr>
        <p:spPr>
          <a:xfrm>
            <a:off x="461818" y="1828800"/>
            <a:ext cx="113699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np.array</a:t>
            </a:r>
            <a:r>
              <a:rPr lang="en-US" altLang="ko-KR" b="1" dirty="0"/>
              <a:t>([1,2,3,4,5], </a:t>
            </a:r>
            <a:r>
              <a:rPr lang="en-US" altLang="ko-KR" b="1" dirty="0" err="1"/>
              <a:t>dtype</a:t>
            </a:r>
            <a:r>
              <a:rPr lang="en-US" altLang="ko-KR" b="1" dirty="0"/>
              <a:t>=</a:t>
            </a:r>
            <a:r>
              <a:rPr lang="en-US" altLang="ko-KR" b="1" dirty="0" err="1"/>
              <a:t>np.float32</a:t>
            </a:r>
            <a:r>
              <a:rPr lang="en-US" altLang="ko-KR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-&gt;array</a:t>
            </a:r>
            <a:r>
              <a:rPr lang="ko-KR" altLang="en-US" dirty="0"/>
              <a:t>는 배열을 의미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-&gt;</a:t>
            </a:r>
            <a:r>
              <a:rPr lang="en-US" altLang="ko-KR" dirty="0" err="1"/>
              <a:t>dtype</a:t>
            </a:r>
            <a:r>
              <a:rPr lang="ko-KR" altLang="en-US" dirty="0"/>
              <a:t>은 데이터 타입을 의미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numpy</a:t>
            </a:r>
            <a:r>
              <a:rPr lang="ko-KR" altLang="en-US" dirty="0"/>
              <a:t>를 이용해서</a:t>
            </a:r>
            <a:r>
              <a:rPr lang="en-US" altLang="ko-KR" dirty="0"/>
              <a:t>, </a:t>
            </a:r>
            <a:r>
              <a:rPr lang="ko-KR" altLang="en-US" dirty="0"/>
              <a:t>배열 </a:t>
            </a:r>
            <a:r>
              <a:rPr lang="en-US" altLang="ko-KR" dirty="0"/>
              <a:t>[1,2,3,4,5]</a:t>
            </a:r>
            <a:r>
              <a:rPr lang="ko-KR" altLang="en-US" dirty="0"/>
              <a:t>의 원소 데이터 타입을 </a:t>
            </a:r>
            <a:r>
              <a:rPr lang="en-US" altLang="ko-KR" dirty="0"/>
              <a:t>32</a:t>
            </a:r>
            <a:r>
              <a:rPr lang="ko-KR" altLang="en-US" dirty="0"/>
              <a:t>비트 실수로 변환하라는 의미다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정수</a:t>
            </a:r>
            <a:r>
              <a:rPr lang="en-US" altLang="ko-KR" dirty="0"/>
              <a:t>-&gt;32</a:t>
            </a:r>
            <a:r>
              <a:rPr lang="ko-KR" altLang="en-US" dirty="0"/>
              <a:t>비트 실수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80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9F59C-52C1-8260-5227-C907ADF2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576E8-804D-6C07-80BB-7D49AC1A6D67}"/>
              </a:ext>
            </a:extLst>
          </p:cNvPr>
          <p:cNvSpPr txBox="1"/>
          <p:nvPr/>
        </p:nvSpPr>
        <p:spPr>
          <a:xfrm>
            <a:off x="572655" y="1865745"/>
            <a:ext cx="11074400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np.array</a:t>
            </a:r>
            <a:r>
              <a:rPr lang="en-US" altLang="ko-KR" b="1" dirty="0"/>
              <a:t>([600], </a:t>
            </a:r>
            <a:r>
              <a:rPr lang="en-US" altLang="ko-KR" b="1" dirty="0" err="1"/>
              <a:t>dtype</a:t>
            </a:r>
            <a:r>
              <a:rPr lang="en-US" altLang="ko-KR" b="1" dirty="0"/>
              <a:t>=‘</a:t>
            </a:r>
            <a:r>
              <a:rPr lang="en-US" altLang="ko-KR" b="1" dirty="0" err="1"/>
              <a:t>int8</a:t>
            </a:r>
            <a:r>
              <a:rPr lang="en-US" altLang="ko-KR" b="1" dirty="0"/>
              <a:t>’)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np.array</a:t>
            </a:r>
            <a:r>
              <a:rPr lang="en-US" altLang="ko-KR" b="1" dirty="0"/>
              <a:t>([600], </a:t>
            </a:r>
            <a:r>
              <a:rPr lang="en-US" altLang="ko-KR" b="1" dirty="0" err="1"/>
              <a:t>dtype</a:t>
            </a:r>
            <a:r>
              <a:rPr lang="en-US" altLang="ko-KR" b="1" dirty="0"/>
              <a:t>=‘</a:t>
            </a:r>
            <a:r>
              <a:rPr lang="en-US" altLang="ko-KR" b="1" dirty="0" err="1"/>
              <a:t>int64</a:t>
            </a:r>
            <a:r>
              <a:rPr lang="en-US" altLang="ko-KR" b="1" dirty="0"/>
              <a:t>’)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둘의 차이 </a:t>
            </a:r>
            <a:r>
              <a:rPr lang="en-US" altLang="ko-KR" dirty="0"/>
              <a:t>: </a:t>
            </a:r>
            <a:r>
              <a:rPr lang="ko-KR" altLang="en-US" dirty="0"/>
              <a:t>첫번째 코드는 오류 메시지가 뜨고</a:t>
            </a:r>
            <a:r>
              <a:rPr lang="en-US" altLang="ko-KR" dirty="0"/>
              <a:t>, </a:t>
            </a:r>
            <a:r>
              <a:rPr lang="ko-KR" altLang="en-US" dirty="0"/>
              <a:t>두번째 코드는 잘 돌아간다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코드의 의미는</a:t>
            </a:r>
            <a:r>
              <a:rPr lang="en-US" altLang="ko-KR" dirty="0"/>
              <a:t>, </a:t>
            </a:r>
            <a:r>
              <a:rPr lang="en-US" altLang="ko-KR" dirty="0" err="1"/>
              <a:t>numpy</a:t>
            </a:r>
            <a:r>
              <a:rPr lang="ko-KR" altLang="en-US" dirty="0"/>
              <a:t>를 이용해 배열</a:t>
            </a:r>
            <a:r>
              <a:rPr lang="en-US" altLang="ko-KR" dirty="0"/>
              <a:t>[600]</a:t>
            </a:r>
            <a:r>
              <a:rPr lang="ko-KR" altLang="en-US" dirty="0"/>
              <a:t>의 원소인 </a:t>
            </a:r>
            <a:r>
              <a:rPr lang="en-US" altLang="ko-KR" dirty="0"/>
              <a:t>600</a:t>
            </a:r>
            <a:r>
              <a:rPr lang="ko-KR" altLang="en-US" dirty="0"/>
              <a:t>을 </a:t>
            </a:r>
            <a:r>
              <a:rPr lang="en-US" altLang="ko-KR" dirty="0"/>
              <a:t>‘int’</a:t>
            </a:r>
            <a:r>
              <a:rPr lang="ko-KR" altLang="en-US" dirty="0"/>
              <a:t>정수 형으로 바꾸라는 의미다</a:t>
            </a:r>
            <a:r>
              <a:rPr lang="en-US" altLang="ko-KR" dirty="0"/>
              <a:t>. </a:t>
            </a:r>
            <a:r>
              <a:rPr lang="en-US" altLang="ko-KR" dirty="0" err="1"/>
              <a:t>Int8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정수 자료형으로</a:t>
            </a:r>
            <a:r>
              <a:rPr lang="en-US" altLang="ko-KR" dirty="0"/>
              <a:t>, 600</a:t>
            </a:r>
            <a:r>
              <a:rPr lang="ko-KR" altLang="en-US" dirty="0"/>
              <a:t>을 정수로 표현하기에는 작은 자료형이다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en-US" altLang="ko-KR" dirty="0" err="1"/>
              <a:t>int64</a:t>
            </a:r>
            <a:r>
              <a:rPr lang="ko-KR" altLang="en-US" dirty="0"/>
              <a:t>는 충분히 </a:t>
            </a:r>
            <a:r>
              <a:rPr lang="en-US" altLang="ko-KR" dirty="0"/>
              <a:t>600</a:t>
            </a:r>
            <a:r>
              <a:rPr lang="ko-KR" altLang="en-US" dirty="0"/>
              <a:t>을 정수로 표현할 수 있다</a:t>
            </a:r>
            <a:r>
              <a:rPr lang="en-US" altLang="ko-KR" dirty="0"/>
              <a:t>. (2</a:t>
            </a:r>
            <a:r>
              <a:rPr lang="ko-KR" altLang="en-US" dirty="0"/>
              <a:t>진수로 숫자 나타내기를 생각하면 됨</a:t>
            </a:r>
            <a:r>
              <a:rPr lang="en-US" altLang="ko-KR" dirty="0"/>
              <a:t>. </a:t>
            </a:r>
            <a:r>
              <a:rPr lang="en-US" altLang="ko-KR" dirty="0" err="1"/>
              <a:t>Int8</a:t>
            </a:r>
            <a:r>
              <a:rPr lang="ko-KR" altLang="en-US" dirty="0"/>
              <a:t>의 표현범위는 약 </a:t>
            </a:r>
            <a:r>
              <a:rPr lang="en-US" altLang="ko-KR" dirty="0"/>
              <a:t>-2</a:t>
            </a:r>
            <a:r>
              <a:rPr lang="ko-KR" altLang="en-US" dirty="0"/>
              <a:t>의 </a:t>
            </a:r>
            <a:r>
              <a:rPr lang="en-US" altLang="ko-KR" dirty="0"/>
              <a:t>8</a:t>
            </a:r>
            <a:r>
              <a:rPr lang="ko-KR" altLang="en-US" dirty="0"/>
              <a:t>승</a:t>
            </a:r>
            <a:r>
              <a:rPr lang="en-US" altLang="ko-KR" dirty="0"/>
              <a:t>~2</a:t>
            </a:r>
            <a:r>
              <a:rPr lang="ko-KR" altLang="en-US" dirty="0"/>
              <a:t>의 </a:t>
            </a:r>
            <a:r>
              <a:rPr lang="en-US" altLang="ko-KR" dirty="0"/>
              <a:t>8</a:t>
            </a:r>
            <a:r>
              <a:rPr lang="ko-KR" altLang="en-US" dirty="0"/>
              <a:t>승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740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42D15-2388-C04D-3CCF-F6208DAA2400}"/>
              </a:ext>
            </a:extLst>
          </p:cNvPr>
          <p:cNvSpPr txBox="1"/>
          <p:nvPr/>
        </p:nvSpPr>
        <p:spPr>
          <a:xfrm>
            <a:off x="618067" y="321733"/>
            <a:ext cx="1120986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list_test</a:t>
            </a:r>
            <a:r>
              <a:rPr lang="en-US" altLang="ko-KR" b="1" dirty="0"/>
              <a:t>=list(</a:t>
            </a:r>
            <a:r>
              <a:rPr lang="en-US" altLang="ko-KR" b="1" dirty="0" err="1"/>
              <a:t>np.random.rand</a:t>
            </a:r>
            <a:r>
              <a:rPr lang="en-US" altLang="ko-KR" b="1" dirty="0"/>
              <a:t>(2, 5))</a:t>
            </a:r>
          </a:p>
          <a:p>
            <a:endParaRPr lang="en-US" altLang="ko-KR" dirty="0"/>
          </a:p>
          <a:p>
            <a:r>
              <a:rPr lang="en-US" altLang="ko-KR" dirty="0"/>
              <a:t>0 ~ 1</a:t>
            </a:r>
            <a:r>
              <a:rPr lang="ko-KR" altLang="en-US" dirty="0"/>
              <a:t>사이의 난수들을 생성</a:t>
            </a:r>
            <a:endParaRPr lang="en-US" altLang="ko-KR" dirty="0"/>
          </a:p>
          <a:p>
            <a:r>
              <a:rPr lang="en-US" altLang="ko-KR" dirty="0" err="1"/>
              <a:t>np.random.rand</a:t>
            </a:r>
            <a:r>
              <a:rPr lang="en-US" altLang="ko-KR" dirty="0"/>
              <a:t>(2, 5) </a:t>
            </a:r>
            <a:r>
              <a:rPr lang="ko-KR" altLang="en-US" dirty="0"/>
              <a:t>자체는 </a:t>
            </a:r>
            <a:r>
              <a:rPr lang="en-US" altLang="ko-KR" dirty="0"/>
              <a:t>2</a:t>
            </a:r>
            <a:r>
              <a:rPr lang="ko-KR" altLang="en-US" dirty="0"/>
              <a:t>행 </a:t>
            </a:r>
            <a:r>
              <a:rPr lang="en-US" altLang="ko-KR" dirty="0"/>
              <a:t>5</a:t>
            </a:r>
            <a:r>
              <a:rPr lang="ko-KR" altLang="en-US" dirty="0"/>
              <a:t>열의 배열을 출력</a:t>
            </a:r>
            <a:endParaRPr lang="en-US" altLang="ko-KR" dirty="0"/>
          </a:p>
          <a:p>
            <a:r>
              <a:rPr lang="en-US" altLang="ko-KR" dirty="0"/>
              <a:t>List</a:t>
            </a:r>
            <a:r>
              <a:rPr lang="ko-KR" altLang="en-US" dirty="0"/>
              <a:t>로 감싸면 각 행을 리스트로 출력</a:t>
            </a:r>
            <a:r>
              <a:rPr lang="en-US" altLang="ko-KR" dirty="0"/>
              <a:t>. [array( ), array( )]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np.array</a:t>
            </a:r>
            <a:r>
              <a:rPr lang="en-US" altLang="ko-KR" b="1" dirty="0"/>
              <a:t>=</a:t>
            </a:r>
            <a:r>
              <a:rPr lang="en-US" altLang="ko-KR" b="1" dirty="0" err="1"/>
              <a:t>np.random.rand</a:t>
            </a:r>
            <a:r>
              <a:rPr lang="en-US" altLang="ko-KR" b="1" dirty="0"/>
              <a:t>(2,5)</a:t>
            </a:r>
          </a:p>
          <a:p>
            <a:r>
              <a:rPr lang="en-US" altLang="ko-KR" b="1" dirty="0" err="1"/>
              <a:t>i</a:t>
            </a:r>
            <a:r>
              <a:rPr lang="en-US" altLang="ko-KR" b="1" dirty="0"/>
              <a:t>=1</a:t>
            </a:r>
          </a:p>
          <a:p>
            <a:r>
              <a:rPr lang="en-US" altLang="ko-KR" b="1" dirty="0"/>
              <a:t>j=2</a:t>
            </a:r>
          </a:p>
          <a:p>
            <a:r>
              <a:rPr lang="en-US" altLang="ko-KR" b="1" dirty="0"/>
              <a:t>print(f”{</a:t>
            </a:r>
            <a:r>
              <a:rPr lang="en-US" altLang="ko-KR" b="1" dirty="0" err="1"/>
              <a:t>i+1</a:t>
            </a:r>
            <a:r>
              <a:rPr lang="en-US" altLang="ko-KR" b="1" dirty="0"/>
              <a:t>}, {</a:t>
            </a:r>
            <a:r>
              <a:rPr lang="en-US" altLang="ko-KR" b="1" dirty="0" err="1"/>
              <a:t>j+1</a:t>
            </a:r>
            <a:r>
              <a:rPr lang="en-US" altLang="ko-KR" b="1" dirty="0"/>
              <a:t>}:{</a:t>
            </a:r>
            <a:r>
              <a:rPr lang="en-US" altLang="ko-KR" b="1" dirty="0" err="1"/>
              <a:t>np_array</a:t>
            </a:r>
            <a:r>
              <a:rPr lang="en-US" altLang="ko-KR" b="1" dirty="0"/>
              <a:t>[</a:t>
            </a:r>
            <a:r>
              <a:rPr lang="en-US" altLang="ko-KR" b="1" dirty="0" err="1"/>
              <a:t>i,j</a:t>
            </a:r>
            <a:r>
              <a:rPr lang="en-US" altLang="ko-KR" b="1" dirty="0"/>
              <a:t>]}”)</a:t>
            </a:r>
          </a:p>
          <a:p>
            <a:r>
              <a:rPr lang="en-US" altLang="ko-KR" b="1" dirty="0"/>
              <a:t>print(f”{</a:t>
            </a:r>
            <a:r>
              <a:rPr lang="en-US" altLang="ko-KR" b="1" dirty="0" err="1"/>
              <a:t>i+1</a:t>
            </a:r>
            <a:r>
              <a:rPr lang="en-US" altLang="ko-KR" b="1" dirty="0"/>
              <a:t>},{</a:t>
            </a:r>
            <a:r>
              <a:rPr lang="en-US" altLang="ko-KR" b="1" dirty="0" err="1"/>
              <a:t>j+1</a:t>
            </a:r>
            <a:r>
              <a:rPr lang="en-US" altLang="ko-KR" b="1" dirty="0"/>
              <a:t>}:{</a:t>
            </a:r>
            <a:r>
              <a:rPr lang="en-US" altLang="ko-KR" b="1" dirty="0" err="1"/>
              <a:t>np_array</a:t>
            </a:r>
            <a:r>
              <a:rPr lang="en-US" altLang="ko-KR" b="1" dirty="0"/>
              <a:t>[</a:t>
            </a:r>
            <a:r>
              <a:rPr lang="en-US" altLang="ko-KR" b="1" dirty="0" err="1"/>
              <a:t>i,j</a:t>
            </a:r>
            <a:r>
              <a:rPr lang="en-US" altLang="ko-KR" b="1" dirty="0"/>
              <a:t>]”)</a:t>
            </a:r>
          </a:p>
          <a:p>
            <a:r>
              <a:rPr lang="ko-KR" altLang="en-US" dirty="0"/>
              <a:t>첫번째 </a:t>
            </a:r>
            <a:r>
              <a:rPr lang="en-US" altLang="ko-KR" dirty="0"/>
              <a:t>print</a:t>
            </a:r>
            <a:r>
              <a:rPr lang="ko-KR" altLang="en-US" dirty="0"/>
              <a:t>문은 </a:t>
            </a:r>
            <a:r>
              <a:rPr lang="en-US" altLang="ko-KR" dirty="0"/>
              <a:t>np </a:t>
            </a:r>
            <a:r>
              <a:rPr lang="ko-KR" altLang="en-US" dirty="0"/>
              <a:t>배열의 </a:t>
            </a:r>
            <a:r>
              <a:rPr lang="en-US" altLang="ko-KR" dirty="0"/>
              <a:t>1</a:t>
            </a:r>
            <a:r>
              <a:rPr lang="ko-KR" altLang="en-US" dirty="0"/>
              <a:t>행</a:t>
            </a:r>
            <a:r>
              <a:rPr lang="en-US" altLang="ko-KR" dirty="0"/>
              <a:t>, 2</a:t>
            </a:r>
            <a:r>
              <a:rPr lang="ko-KR" altLang="en-US" dirty="0"/>
              <a:t>열 요소를 출력</a:t>
            </a:r>
            <a:endParaRPr lang="en-US" altLang="ko-KR" dirty="0"/>
          </a:p>
          <a:p>
            <a:r>
              <a:rPr lang="ko-KR" altLang="en-US" dirty="0"/>
              <a:t>두번째 </a:t>
            </a:r>
            <a:r>
              <a:rPr lang="en-US" altLang="ko-KR" dirty="0"/>
              <a:t>print</a:t>
            </a:r>
            <a:r>
              <a:rPr lang="ko-KR" altLang="en-US" dirty="0"/>
              <a:t>문은 </a:t>
            </a:r>
            <a:r>
              <a:rPr lang="en-US" altLang="ko-KR" dirty="0"/>
              <a:t>np </a:t>
            </a:r>
            <a:r>
              <a:rPr lang="ko-KR" altLang="en-US" dirty="0"/>
              <a:t>배열 전체를 출력</a:t>
            </a:r>
            <a:r>
              <a:rPr lang="en-US" altLang="ko-KR" dirty="0"/>
              <a:t>( </a:t>
            </a:r>
            <a:r>
              <a:rPr lang="ko-KR" altLang="en-US" dirty="0"/>
              <a:t> 그러므로 위의 </a:t>
            </a:r>
            <a:r>
              <a:rPr lang="en-US" altLang="ko-KR" dirty="0"/>
              <a:t>print</a:t>
            </a:r>
            <a:r>
              <a:rPr lang="ko-KR" altLang="en-US" dirty="0"/>
              <a:t>문을 쓰기 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b="1" dirty="0" err="1"/>
              <a:t>np.ones</a:t>
            </a:r>
            <a:r>
              <a:rPr lang="en-US" altLang="ko-KR" b="1" dirty="0"/>
              <a:t>([10,10])</a:t>
            </a:r>
          </a:p>
          <a:p>
            <a:r>
              <a:rPr lang="en-US" altLang="ko-KR" dirty="0"/>
              <a:t>1.</a:t>
            </a:r>
            <a:r>
              <a:rPr lang="ko-KR" altLang="en-US" dirty="0"/>
              <a:t>을 원소로 한 </a:t>
            </a:r>
            <a:r>
              <a:rPr lang="en-US" altLang="ko-KR" dirty="0"/>
              <a:t>10</a:t>
            </a:r>
            <a:r>
              <a:rPr lang="ko-KR" altLang="en-US" dirty="0"/>
              <a:t>행 </a:t>
            </a:r>
            <a:r>
              <a:rPr lang="en-US" altLang="ko-KR" dirty="0"/>
              <a:t>10</a:t>
            </a:r>
            <a:r>
              <a:rPr lang="ko-KR" altLang="en-US" dirty="0"/>
              <a:t>열 배열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ones</a:t>
            </a:r>
            <a:r>
              <a:rPr lang="ko-KR" altLang="en-US" b="1" dirty="0"/>
              <a:t> 대신 </a:t>
            </a:r>
            <a:r>
              <a:rPr lang="en-US" altLang="ko-KR" b="1" dirty="0"/>
              <a:t>zeros</a:t>
            </a:r>
            <a:r>
              <a:rPr lang="ko-KR" altLang="en-US" b="1" dirty="0"/>
              <a:t>를 쓰면</a:t>
            </a:r>
            <a:r>
              <a:rPr lang="en-US" altLang="ko-KR" b="1" dirty="0"/>
              <a:t> =&gt; 0</a:t>
            </a:r>
            <a:r>
              <a:rPr lang="ko-KR" altLang="en-US" b="1" dirty="0"/>
              <a:t>을 </a:t>
            </a:r>
            <a:r>
              <a:rPr lang="en-US" altLang="ko-KR" b="1" dirty="0"/>
              <a:t>10-10 </a:t>
            </a:r>
            <a:r>
              <a:rPr lang="ko-KR" altLang="en-US" b="1" dirty="0"/>
              <a:t>배열로 출력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9334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5CAFEC-5C97-54AF-8CC0-E8C7BE8358DC}"/>
              </a:ext>
            </a:extLst>
          </p:cNvPr>
          <p:cNvSpPr txBox="1"/>
          <p:nvPr/>
        </p:nvSpPr>
        <p:spPr>
          <a:xfrm>
            <a:off x="372533" y="338667"/>
            <a:ext cx="114215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np.arange</a:t>
            </a:r>
            <a:r>
              <a:rPr lang="en-US" altLang="ko-KR" b="1" dirty="0"/>
              <a:t>(1,50,5) **arrange</a:t>
            </a:r>
            <a:r>
              <a:rPr lang="ko-KR" altLang="en-US" b="1" dirty="0"/>
              <a:t> 아님</a:t>
            </a:r>
            <a:endParaRPr lang="en-US" altLang="ko-KR" b="1" dirty="0"/>
          </a:p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50</a:t>
            </a:r>
            <a:r>
              <a:rPr lang="ko-KR" altLang="en-US" dirty="0"/>
              <a:t>까지 </a:t>
            </a:r>
            <a:r>
              <a:rPr lang="en-US" altLang="ko-KR" dirty="0"/>
              <a:t>5</a:t>
            </a:r>
            <a:r>
              <a:rPr lang="ko-KR" altLang="en-US" dirty="0"/>
              <a:t>를 간격으로 한 수들을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np.linspace</a:t>
            </a:r>
            <a:r>
              <a:rPr lang="en-US" altLang="ko-KR" b="1" dirty="0"/>
              <a:t>(0,9,10)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일정한 간격으로 </a:t>
            </a:r>
            <a:r>
              <a:rPr lang="en-US" altLang="ko-KR" dirty="0"/>
              <a:t>10</a:t>
            </a:r>
            <a:r>
              <a:rPr lang="ko-KR" altLang="en-US" dirty="0"/>
              <a:t>개의 수를 만들고</a:t>
            </a:r>
            <a:r>
              <a:rPr lang="en-US" altLang="ko-KR" dirty="0"/>
              <a:t>, </a:t>
            </a:r>
            <a:r>
              <a:rPr lang="ko-KR" altLang="en-US" dirty="0"/>
              <a:t>그 수를 </a:t>
            </a:r>
            <a:r>
              <a:rPr lang="en-US" altLang="ko-KR" dirty="0"/>
              <a:t>1</a:t>
            </a:r>
            <a:r>
              <a:rPr lang="ko-KR" altLang="en-US" dirty="0"/>
              <a:t>차원 배열</a:t>
            </a:r>
            <a:r>
              <a:rPr lang="en-US" altLang="ko-KR" dirty="0"/>
              <a:t>(linear space)</a:t>
            </a:r>
            <a:r>
              <a:rPr lang="ko-KR" altLang="en-US" dirty="0"/>
              <a:t>로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np.arange</a:t>
            </a:r>
            <a:r>
              <a:rPr lang="en-US" altLang="ko-KR" b="1" dirty="0"/>
              <a:t>(19)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부터 정수를 차례로 </a:t>
            </a:r>
            <a:r>
              <a:rPr lang="en-US" altLang="ko-KR" dirty="0"/>
              <a:t>19</a:t>
            </a:r>
            <a:r>
              <a:rPr lang="ko-KR" altLang="en-US" dirty="0"/>
              <a:t>개 생성하여 출력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18</a:t>
            </a:r>
            <a:r>
              <a:rPr lang="ko-KR" altLang="en-US" dirty="0"/>
              <a:t>까지의 정수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np.arange</a:t>
            </a:r>
            <a:r>
              <a:rPr lang="en-US" altLang="ko-KR" b="1" dirty="0"/>
              <a:t>(21).reshape(3,7)</a:t>
            </a:r>
          </a:p>
          <a:p>
            <a:r>
              <a:rPr lang="en-US" altLang="ko-KR" dirty="0"/>
              <a:t>20</a:t>
            </a:r>
            <a:r>
              <a:rPr lang="ko-KR" altLang="en-US" dirty="0"/>
              <a:t>개의 생성된 정수를 </a:t>
            </a:r>
            <a:r>
              <a:rPr lang="en-US" altLang="ko-KR" dirty="0"/>
              <a:t>3</a:t>
            </a:r>
            <a:r>
              <a:rPr lang="ko-KR" altLang="en-US" dirty="0"/>
              <a:t>행 </a:t>
            </a:r>
            <a:r>
              <a:rPr lang="en-US" altLang="ko-KR" dirty="0"/>
              <a:t>7</a:t>
            </a:r>
            <a:r>
              <a:rPr lang="ko-KR" altLang="en-US" dirty="0"/>
              <a:t>열의 배열로 변환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%%time</a:t>
            </a:r>
          </a:p>
          <a:p>
            <a:r>
              <a:rPr lang="en-US" altLang="ko-KR" b="1" dirty="0"/>
              <a:t>&lt;</a:t>
            </a:r>
            <a:r>
              <a:rPr lang="ko-KR" altLang="en-US" b="1" dirty="0"/>
              <a:t>코드</a:t>
            </a:r>
            <a:r>
              <a:rPr lang="en-US" altLang="ko-KR" b="1" dirty="0"/>
              <a:t>&gt;</a:t>
            </a:r>
          </a:p>
          <a:p>
            <a:r>
              <a:rPr lang="ko-KR" altLang="en-US" dirty="0"/>
              <a:t>특정 코드를 실행하는 데 걸린 </a:t>
            </a:r>
            <a:r>
              <a:rPr lang="en-US" altLang="ko-KR" dirty="0"/>
              <a:t>CPU </a:t>
            </a:r>
            <a:r>
              <a:rPr lang="ko-KR" altLang="en-US" dirty="0"/>
              <a:t>실행 시간과 실제 시간을 같이 나타냄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import warnings</a:t>
            </a:r>
          </a:p>
          <a:p>
            <a:r>
              <a:rPr lang="en-US" altLang="ko-KR" b="1" dirty="0" err="1"/>
              <a:t>warnings.filterwarnings</a:t>
            </a:r>
            <a:r>
              <a:rPr lang="en-US" altLang="ko-KR" b="1" dirty="0"/>
              <a:t>(‘ignore’)</a:t>
            </a:r>
          </a:p>
          <a:p>
            <a:r>
              <a:rPr lang="ko-KR" altLang="en-US" dirty="0"/>
              <a:t>경고 메시지 무시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4747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A67508-4DE7-58EB-018E-9A6ADC9C6479}"/>
              </a:ext>
            </a:extLst>
          </p:cNvPr>
          <p:cNvSpPr txBox="1"/>
          <p:nvPr/>
        </p:nvSpPr>
        <p:spPr>
          <a:xfrm>
            <a:off x="304800" y="364067"/>
            <a:ext cx="114638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A=</a:t>
            </a:r>
            <a:r>
              <a:rPr lang="en-US" altLang="ko-KR" b="1" dirty="0" err="1"/>
              <a:t>np.random.random</a:t>
            </a:r>
            <a:r>
              <a:rPr lang="en-US" altLang="ko-KR" b="1" dirty="0"/>
              <a:t>((10,4))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</a:t>
            </a:r>
            <a:r>
              <a:rPr lang="ko-KR" altLang="en-US" dirty="0"/>
              <a:t>사이의 실수 난수를 요소로 한 </a:t>
            </a:r>
            <a:r>
              <a:rPr lang="en-US" altLang="ko-KR" dirty="0"/>
              <a:t>10</a:t>
            </a:r>
            <a:r>
              <a:rPr lang="ko-KR" altLang="en-US" dirty="0"/>
              <a:t>행 </a:t>
            </a:r>
            <a:r>
              <a:rPr lang="en-US" altLang="ko-KR" dirty="0"/>
              <a:t>4</a:t>
            </a:r>
            <a:r>
              <a:rPr lang="ko-KR" altLang="en-US" dirty="0"/>
              <a:t>열 배열을 </a:t>
            </a:r>
            <a:r>
              <a:rPr lang="en-US" altLang="ko-KR" dirty="0"/>
              <a:t>A</a:t>
            </a:r>
            <a:r>
              <a:rPr lang="ko-KR" altLang="en-US" dirty="0"/>
              <a:t>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Amean</a:t>
            </a:r>
            <a:r>
              <a:rPr lang="en-US" altLang="ko-KR" b="1" dirty="0"/>
              <a:t>=</a:t>
            </a:r>
            <a:r>
              <a:rPr lang="en-US" altLang="ko-KR" b="1" dirty="0" err="1"/>
              <a:t>A.mean</a:t>
            </a:r>
            <a:r>
              <a:rPr lang="en-US" altLang="ko-KR" b="1" dirty="0"/>
              <a:t>(axis=0)</a:t>
            </a:r>
            <a:r>
              <a:rPr lang="ko-KR" altLang="en-US" b="1" dirty="0"/>
              <a:t> </a:t>
            </a:r>
            <a:endParaRPr lang="en-US" altLang="ko-KR" b="1" dirty="0"/>
          </a:p>
          <a:p>
            <a:r>
              <a:rPr lang="en-US" altLang="ko-KR" b="1" dirty="0"/>
              <a:t>*</a:t>
            </a:r>
            <a:r>
              <a:rPr lang="ko-KR" altLang="en-US" b="1" dirty="0"/>
              <a:t>이 코드는 </a:t>
            </a:r>
            <a:r>
              <a:rPr lang="en-US" altLang="ko-KR" b="1" dirty="0"/>
              <a:t>pandas</a:t>
            </a:r>
            <a:r>
              <a:rPr lang="ko-KR" altLang="en-US" b="1" dirty="0"/>
              <a:t>를 </a:t>
            </a:r>
            <a:r>
              <a:rPr lang="en-US" altLang="ko-KR" b="1" dirty="0"/>
              <a:t>import</a:t>
            </a:r>
            <a:r>
              <a:rPr lang="ko-KR" altLang="en-US" b="1" dirty="0"/>
              <a:t>해서 사용 가능</a:t>
            </a:r>
            <a:endParaRPr lang="en-US" altLang="ko-KR" b="1" dirty="0"/>
          </a:p>
          <a:p>
            <a:r>
              <a:rPr lang="en-US" altLang="ko-KR" dirty="0"/>
              <a:t>axis=0 -&gt; </a:t>
            </a:r>
            <a:r>
              <a:rPr lang="ko-KR" altLang="en-US" dirty="0"/>
              <a:t>각 열의 모든 행에 대해 동작</a:t>
            </a:r>
            <a:endParaRPr lang="en-US" altLang="ko-KR" dirty="0"/>
          </a:p>
          <a:p>
            <a:r>
              <a:rPr lang="en-US" altLang="ko-KR" dirty="0"/>
              <a:t>mean -&gt; </a:t>
            </a:r>
            <a:r>
              <a:rPr lang="ko-KR" altLang="en-US" dirty="0"/>
              <a:t>평균 구하기</a:t>
            </a:r>
            <a:r>
              <a:rPr lang="en-US" altLang="ko-KR" dirty="0"/>
              <a:t>. </a:t>
            </a:r>
            <a:r>
              <a:rPr lang="ko-KR" altLang="en-US" dirty="0"/>
              <a:t>즉 이 코드에서는 각 열의 요소들의 평균을 구함</a:t>
            </a:r>
            <a:endParaRPr lang="en-US" altLang="ko-KR" dirty="0"/>
          </a:p>
          <a:p>
            <a:r>
              <a:rPr lang="en-US" altLang="ko-KR" dirty="0"/>
              <a:t>axis=1 -&gt; </a:t>
            </a:r>
            <a:r>
              <a:rPr lang="ko-KR" altLang="en-US" dirty="0"/>
              <a:t>각 행의 모든 열에 대해 동작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Astd</a:t>
            </a:r>
            <a:r>
              <a:rPr lang="en-US" altLang="ko-KR" b="1" dirty="0"/>
              <a:t>=</a:t>
            </a:r>
            <a:r>
              <a:rPr lang="en-US" altLang="ko-KR" b="1" dirty="0" err="1"/>
              <a:t>A.std</a:t>
            </a:r>
            <a:r>
              <a:rPr lang="en-US" altLang="ko-KR" b="1" dirty="0"/>
              <a:t>(axis=0)</a:t>
            </a:r>
          </a:p>
          <a:p>
            <a:r>
              <a:rPr lang="en-US" altLang="ko-KR" dirty="0"/>
              <a:t>std -&gt; </a:t>
            </a:r>
            <a:r>
              <a:rPr lang="ko-KR" altLang="en-US" dirty="0"/>
              <a:t>표준편차 구하기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f=(A-</a:t>
            </a:r>
            <a:r>
              <a:rPr lang="en-US" altLang="ko-KR" b="1" dirty="0" err="1"/>
              <a:t>Amean</a:t>
            </a:r>
            <a:r>
              <a:rPr lang="en-US" altLang="ko-KR" b="1" dirty="0"/>
              <a:t>)/</a:t>
            </a:r>
            <a:r>
              <a:rPr lang="en-US" altLang="ko-KR" b="1" dirty="0" err="1"/>
              <a:t>Astd</a:t>
            </a:r>
            <a:endParaRPr lang="en-US" altLang="ko-KR" b="1" dirty="0"/>
          </a:p>
          <a:p>
            <a:r>
              <a:rPr lang="ko-KR" altLang="en-US" dirty="0"/>
              <a:t>위의 것들을 바탕으로</a:t>
            </a:r>
            <a:r>
              <a:rPr lang="en-US" altLang="ko-KR" dirty="0"/>
              <a:t>, </a:t>
            </a:r>
            <a:r>
              <a:rPr lang="ko-KR" altLang="en-US" b="1" u="sng" dirty="0"/>
              <a:t>표준화 값</a:t>
            </a:r>
            <a:r>
              <a:rPr lang="ko-KR" altLang="en-US" dirty="0"/>
              <a:t> 구하기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Upper"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Lower"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No"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:Z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</a:p>
          <a:p>
            <a:r>
              <a:rPr lang="en-US" altLang="ko-KR"/>
              <a:t>(??????)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127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89CD9F-1A9B-B7E5-9727-FD6EAE6CFF3C}"/>
              </a:ext>
            </a:extLst>
          </p:cNvPr>
          <p:cNvSpPr txBox="1"/>
          <p:nvPr/>
        </p:nvSpPr>
        <p:spPr>
          <a:xfrm>
            <a:off x="258618" y="105013"/>
            <a:ext cx="1185949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from </a:t>
            </a:r>
            <a:r>
              <a:rPr lang="en-US" altLang="ko-KR" b="1" dirty="0" err="1"/>
              <a:t>sklearn.impute</a:t>
            </a:r>
            <a:r>
              <a:rPr lang="en-US" altLang="ko-KR" b="1" dirty="0"/>
              <a:t> import </a:t>
            </a:r>
            <a:r>
              <a:rPr lang="en-US" altLang="ko-KR" b="1" dirty="0" err="1"/>
              <a:t>SimpleImputer</a:t>
            </a:r>
            <a:r>
              <a:rPr lang="en-US" altLang="ko-KR" b="1" dirty="0"/>
              <a:t>, </a:t>
            </a:r>
            <a:r>
              <a:rPr lang="en-US" altLang="ko-KR" b="1" dirty="0" err="1"/>
              <a:t>KNNImputer</a:t>
            </a:r>
            <a:r>
              <a:rPr lang="en-US" altLang="ko-KR" b="1" dirty="0"/>
              <a:t>, </a:t>
            </a:r>
            <a:r>
              <a:rPr lang="en-US" altLang="ko-KR" b="1" dirty="0" err="1"/>
              <a:t>MissingIndicator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en-US" altLang="ko-KR" dirty="0" err="1"/>
              <a:t>sklearn</a:t>
            </a:r>
            <a:r>
              <a:rPr lang="en-US" altLang="ko-KR" dirty="0"/>
              <a:t>(</a:t>
            </a:r>
            <a:r>
              <a:rPr lang="ko-KR" altLang="en-US" dirty="0" err="1"/>
              <a:t>사이킷런</a:t>
            </a:r>
            <a:r>
              <a:rPr lang="en-US" altLang="ko-KR" dirty="0"/>
              <a:t>):</a:t>
            </a:r>
            <a:r>
              <a:rPr lang="ko-KR" altLang="en-US" dirty="0" err="1"/>
              <a:t>머신러닝</a:t>
            </a:r>
            <a:r>
              <a:rPr lang="ko-KR" altLang="en-US" dirty="0"/>
              <a:t> 분석 시 사용되는 파이썬 라이브러리</a:t>
            </a:r>
            <a:endParaRPr lang="en-US" altLang="ko-KR" dirty="0"/>
          </a:p>
          <a:p>
            <a:r>
              <a:rPr lang="en-US" altLang="ko-KR" dirty="0"/>
              <a:t>*impute : ~</a:t>
            </a:r>
            <a:r>
              <a:rPr lang="ko-KR" altLang="en-US" dirty="0"/>
              <a:t>에게 </a:t>
            </a:r>
            <a:r>
              <a:rPr lang="ko-KR" altLang="en-US" dirty="0" err="1"/>
              <a:t>떠넘기다의</a:t>
            </a:r>
            <a:r>
              <a:rPr lang="ko-KR" altLang="en-US" dirty="0"/>
              <a:t> 뜻으로</a:t>
            </a:r>
            <a:r>
              <a:rPr lang="en-US" altLang="ko-KR" dirty="0"/>
              <a:t>, </a:t>
            </a:r>
            <a:r>
              <a:rPr lang="ko-KR" altLang="en-US" dirty="0"/>
              <a:t>누락된 데이터를 추정 값으로 대체하는 프로그램</a:t>
            </a:r>
            <a:endParaRPr lang="en-US" altLang="ko-KR" dirty="0"/>
          </a:p>
          <a:p>
            <a:r>
              <a:rPr lang="en-US" altLang="ko-KR" dirty="0"/>
              <a:t>*KNN : </a:t>
            </a:r>
            <a:r>
              <a:rPr lang="ko-KR" altLang="en-US" dirty="0"/>
              <a:t>거리 기반 분석 알고리즘</a:t>
            </a:r>
            <a:endParaRPr lang="en-US" altLang="ko-KR" dirty="0"/>
          </a:p>
          <a:p>
            <a:endParaRPr lang="en-US" altLang="ko-KR" sz="1200" dirty="0"/>
          </a:p>
          <a:p>
            <a:endParaRPr lang="en-US" altLang="ko-KR" dirty="0"/>
          </a:p>
          <a:p>
            <a:r>
              <a:rPr lang="en-US" altLang="ko-KR" b="1" dirty="0"/>
              <a:t>data={</a:t>
            </a:r>
          </a:p>
          <a:p>
            <a:r>
              <a:rPr lang="en-US" altLang="ko-KR" b="1" dirty="0"/>
              <a:t>  ‘id’:[1111,1112,1113,1114,1115,1116,1117,1118,1119],    //</a:t>
            </a:r>
            <a:r>
              <a:rPr lang="ko-KR" altLang="en-US" b="1" dirty="0" err="1"/>
              <a:t>딕셔너리</a:t>
            </a:r>
            <a:r>
              <a:rPr lang="ko-KR" altLang="en-US" b="1" dirty="0"/>
              <a:t> 자료형</a:t>
            </a:r>
            <a:r>
              <a:rPr lang="en-US" altLang="ko-KR" b="1" dirty="0"/>
              <a:t>. Key : value</a:t>
            </a:r>
          </a:p>
          <a:p>
            <a:r>
              <a:rPr lang="en-US" altLang="ko-KR" b="1" dirty="0"/>
              <a:t>  ‘date’:[‘20230301’, ’20230302’, ’20230303’, ’20230304’, ‘20230305’, ‘20230306’, ‘20230307’, ‘20230308’, ‘20230309’],</a:t>
            </a:r>
          </a:p>
          <a:p>
            <a:r>
              <a:rPr lang="en-US" altLang="ko-KR" b="1" dirty="0"/>
              <a:t>  ‘age’:[21,22,23,24,25,26,27,28,29],</a:t>
            </a:r>
          </a:p>
          <a:p>
            <a:r>
              <a:rPr lang="en-US" altLang="ko-KR" b="1" dirty="0"/>
              <a:t>  ‘gender’:[‘Female’, ‘Male’, ‘Female’ , ‘Male’, ‘Female’ ,’Male’, ‘Female’, ‘Male’, ‘Female’],</a:t>
            </a:r>
          </a:p>
          <a:p>
            <a:r>
              <a:rPr lang="en-US" altLang="ko-KR" b="1" dirty="0"/>
              <a:t>  ‘measurement’:</a:t>
            </a:r>
            <a:r>
              <a:rPr lang="en-US" altLang="ko-KR" b="1" dirty="0" err="1"/>
              <a:t>np.random.randn</a:t>
            </a:r>
            <a:r>
              <a:rPr lang="en-US" altLang="ko-KR" b="1" dirty="0"/>
              <a:t>(9).round(2)</a:t>
            </a:r>
          </a:p>
          <a:p>
            <a:r>
              <a:rPr lang="en-US" altLang="ko-KR" b="1" dirty="0"/>
              <a:t>}</a:t>
            </a:r>
          </a:p>
          <a:p>
            <a:endParaRPr lang="en-US" altLang="ko-KR" dirty="0"/>
          </a:p>
          <a:p>
            <a:r>
              <a:rPr lang="ko-KR" altLang="en-US" dirty="0" err="1"/>
              <a:t>딕셔너리</a:t>
            </a:r>
            <a:r>
              <a:rPr lang="ko-KR" altLang="en-US" dirty="0"/>
              <a:t> 쌍을 묶어서 </a:t>
            </a:r>
            <a:r>
              <a:rPr lang="en-US" altLang="ko-KR" dirty="0"/>
              <a:t>data</a:t>
            </a:r>
            <a:r>
              <a:rPr lang="ko-KR" altLang="en-US" dirty="0"/>
              <a:t>변수에 저장</a:t>
            </a:r>
            <a:endParaRPr lang="en-US" altLang="ko-KR" dirty="0"/>
          </a:p>
          <a:p>
            <a:r>
              <a:rPr lang="en-US" altLang="ko-KR" dirty="0" err="1"/>
              <a:t>np.round</a:t>
            </a:r>
            <a:r>
              <a:rPr lang="en-US" altLang="ko-KR" dirty="0"/>
              <a:t>(n)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소수점 </a:t>
            </a:r>
            <a:r>
              <a:rPr lang="en-US" altLang="ko-KR" dirty="0"/>
              <a:t>n</a:t>
            </a:r>
            <a:r>
              <a:rPr lang="ko-KR" altLang="en-US" dirty="0"/>
              <a:t>이하까지 반올림하는 함수</a:t>
            </a:r>
            <a:endParaRPr lang="en-US" altLang="ko-KR" dirty="0"/>
          </a:p>
          <a:p>
            <a:r>
              <a:rPr lang="ko-KR" altLang="en-US" dirty="0"/>
              <a:t>여기서 중요한 점은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r>
              <a:rPr lang="ko-KR" altLang="en-US" dirty="0"/>
              <a:t> 쌍 당 값 개수가 같아야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944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E09D44-4268-FB5E-9221-65F93BA0AF9F}"/>
              </a:ext>
            </a:extLst>
          </p:cNvPr>
          <p:cNvSpPr txBox="1"/>
          <p:nvPr/>
        </p:nvSpPr>
        <p:spPr>
          <a:xfrm>
            <a:off x="332509" y="203200"/>
            <a:ext cx="115916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df</a:t>
            </a:r>
            <a:r>
              <a:rPr lang="en-US" altLang="ko-KR" b="1" dirty="0"/>
              <a:t>=</a:t>
            </a:r>
            <a:r>
              <a:rPr lang="en-US" altLang="ko-KR" b="1" dirty="0" err="1"/>
              <a:t>pd.DataFrame</a:t>
            </a:r>
            <a:r>
              <a:rPr lang="en-US" altLang="ko-KR" b="1" dirty="0"/>
              <a:t>(data)</a:t>
            </a:r>
          </a:p>
          <a:p>
            <a:r>
              <a:rPr lang="en-US" altLang="ko-KR" dirty="0" err="1"/>
              <a:t>DataFrame</a:t>
            </a:r>
            <a:r>
              <a:rPr lang="en-US" altLang="ko-KR" dirty="0"/>
              <a:t>() : </a:t>
            </a:r>
            <a:r>
              <a:rPr lang="ko-KR" altLang="en-US" dirty="0"/>
              <a:t>매개변수로 받은 정보를 </a:t>
            </a:r>
            <a:r>
              <a:rPr lang="en-US" altLang="ko-KR" dirty="0"/>
              <a:t>2</a:t>
            </a:r>
            <a:r>
              <a:rPr lang="ko-KR" altLang="en-US" dirty="0"/>
              <a:t>차원 배열 형식으로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df.corr</a:t>
            </a:r>
            <a:r>
              <a:rPr lang="en-US" altLang="ko-KR" b="1" dirty="0"/>
              <a:t>()</a:t>
            </a:r>
          </a:p>
          <a:p>
            <a:r>
              <a:rPr lang="en-US" altLang="ko-KR" dirty="0" err="1"/>
              <a:t>pd.corr</a:t>
            </a:r>
            <a:r>
              <a:rPr lang="en-US" altLang="ko-KR" dirty="0"/>
              <a:t>() : </a:t>
            </a:r>
            <a:r>
              <a:rPr lang="ko-KR" altLang="en-US" dirty="0"/>
              <a:t>키</a:t>
            </a:r>
            <a:r>
              <a:rPr lang="en-US" altLang="ko-KR" dirty="0"/>
              <a:t>(Key)</a:t>
            </a:r>
            <a:r>
              <a:rPr lang="ko-KR" altLang="en-US" dirty="0" err="1"/>
              <a:t>끼리의</a:t>
            </a:r>
            <a:r>
              <a:rPr lang="ko-KR" altLang="en-US" dirty="0"/>
              <a:t> 상관관계를 수치로 나타낸 배열</a:t>
            </a:r>
            <a:r>
              <a:rPr lang="en-US" altLang="ko-KR" dirty="0"/>
              <a:t>. </a:t>
            </a:r>
            <a:r>
              <a:rPr lang="ko-KR" altLang="en-US" dirty="0"/>
              <a:t>이런 상관관계 수치를 </a:t>
            </a:r>
            <a:r>
              <a:rPr lang="ko-KR" altLang="en-US" dirty="0" err="1"/>
              <a:t>상관계수라고도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 err="1"/>
              <a:t>df.info</a:t>
            </a:r>
            <a:r>
              <a:rPr lang="en-US" altLang="ko-KR" b="1" dirty="0"/>
              <a:t>()</a:t>
            </a:r>
          </a:p>
          <a:p>
            <a:r>
              <a:rPr lang="ko-KR" altLang="en-US" dirty="0"/>
              <a:t>해당 데이터 프레임의 정보를 출력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 err="1"/>
              <a:t>df.values</a:t>
            </a:r>
            <a:endParaRPr lang="en-US" altLang="ko-KR" b="1" dirty="0"/>
          </a:p>
          <a:p>
            <a:r>
              <a:rPr lang="ko-KR" altLang="en-US" dirty="0"/>
              <a:t>해당 데이터 프레임의 값</a:t>
            </a:r>
            <a:r>
              <a:rPr lang="en-US" altLang="ko-KR" dirty="0"/>
              <a:t>(value)</a:t>
            </a:r>
            <a:r>
              <a:rPr lang="ko-KR" altLang="en-US" dirty="0"/>
              <a:t>들을 </a:t>
            </a:r>
            <a:r>
              <a:rPr lang="en-US" altLang="ko-KR" dirty="0"/>
              <a:t>2</a:t>
            </a:r>
            <a:r>
              <a:rPr lang="ko-KR" altLang="en-US" dirty="0"/>
              <a:t>차원 배열로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df2</a:t>
            </a:r>
            <a:r>
              <a:rPr lang="en-US" altLang="ko-KR" b="1" dirty="0"/>
              <a:t>=</a:t>
            </a:r>
            <a:r>
              <a:rPr lang="en-US" altLang="ko-KR" b="1" dirty="0" err="1"/>
              <a:t>df.copy</a:t>
            </a:r>
            <a:r>
              <a:rPr lang="en-US" altLang="ko-KR" b="1" dirty="0"/>
              <a:t>()</a:t>
            </a:r>
          </a:p>
          <a:p>
            <a:r>
              <a:rPr lang="en-US" altLang="ko-KR" dirty="0" err="1"/>
              <a:t>df</a:t>
            </a:r>
            <a:r>
              <a:rPr lang="ko-KR" altLang="en-US" dirty="0"/>
              <a:t>라는 이름을 가진 데이터 프레임을 복사해서 같은 값의 </a:t>
            </a:r>
            <a:r>
              <a:rPr lang="en-US" altLang="ko-KR" dirty="0" err="1"/>
              <a:t>df2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 err="1"/>
              <a:t>df2.iloc</a:t>
            </a:r>
            <a:r>
              <a:rPr lang="en-US" altLang="ko-KR" b="1" dirty="0"/>
              <a:t>[ [1,2], [1,2,4] ]=</a:t>
            </a:r>
            <a:r>
              <a:rPr lang="en-US" altLang="ko-KR" b="1" dirty="0" err="1"/>
              <a:t>np.nan</a:t>
            </a:r>
            <a:endParaRPr lang="en-US" altLang="ko-KR" b="1" dirty="0"/>
          </a:p>
          <a:p>
            <a:r>
              <a:rPr lang="en-US" altLang="ko-KR" dirty="0" err="1"/>
              <a:t>iloc</a:t>
            </a:r>
            <a:r>
              <a:rPr lang="en-US" altLang="ko-KR" dirty="0"/>
              <a:t>[ [1,2], [1,2,4] ] : 1</a:t>
            </a:r>
            <a:r>
              <a:rPr lang="ko-KR" altLang="en-US" dirty="0"/>
              <a:t>행</a:t>
            </a:r>
            <a:r>
              <a:rPr lang="en-US" altLang="ko-KR" dirty="0"/>
              <a:t>, 2</a:t>
            </a:r>
            <a:r>
              <a:rPr lang="ko-KR" altLang="en-US" dirty="0"/>
              <a:t>행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열</a:t>
            </a:r>
            <a:r>
              <a:rPr lang="en-US" altLang="ko-KR" dirty="0"/>
              <a:t>, 2</a:t>
            </a:r>
            <a:r>
              <a:rPr lang="ko-KR" altLang="en-US" dirty="0"/>
              <a:t>열</a:t>
            </a:r>
            <a:r>
              <a:rPr lang="en-US" altLang="ko-KR" dirty="0"/>
              <a:t>, 4</a:t>
            </a:r>
            <a:r>
              <a:rPr lang="ko-KR" altLang="en-US" dirty="0"/>
              <a:t>열의 배열 원소를 선택</a:t>
            </a:r>
            <a:endParaRPr lang="en-US" altLang="ko-KR" dirty="0"/>
          </a:p>
          <a:p>
            <a:r>
              <a:rPr lang="en-US" altLang="ko-KR" dirty="0" err="1"/>
              <a:t>np.nan</a:t>
            </a:r>
            <a:r>
              <a:rPr lang="en-US" altLang="ko-KR" dirty="0"/>
              <a:t> : nan</a:t>
            </a:r>
            <a:r>
              <a:rPr lang="ko-KR" altLang="en-US" dirty="0"/>
              <a:t>은 </a:t>
            </a:r>
            <a:r>
              <a:rPr lang="en-US" altLang="ko-KR" dirty="0"/>
              <a:t>Not a Number</a:t>
            </a:r>
            <a:r>
              <a:rPr lang="ko-KR" altLang="en-US" dirty="0"/>
              <a:t>를 의미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특정 원소를 </a:t>
            </a:r>
            <a:r>
              <a:rPr lang="en-US" altLang="ko-KR" dirty="0"/>
              <a:t>nan</a:t>
            </a:r>
            <a:r>
              <a:rPr lang="ko-KR" altLang="en-US" dirty="0"/>
              <a:t>값으로 바꾸라는 의미다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 err="1"/>
              <a:t>결측치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값이 없음을 의미</a:t>
            </a:r>
            <a:r>
              <a:rPr lang="en-US" altLang="ko-KR" dirty="0"/>
              <a:t>. 0</a:t>
            </a:r>
            <a:r>
              <a:rPr lang="ko-KR" altLang="en-US" dirty="0"/>
              <a:t>이나 </a:t>
            </a:r>
            <a:r>
              <a:rPr lang="en-US" altLang="ko-KR" dirty="0"/>
              <a:t>nan</a:t>
            </a:r>
            <a:r>
              <a:rPr lang="ko-KR" altLang="en-US" dirty="0"/>
              <a:t>이 여기에 해당된다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104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C4D697-736D-5EA0-1857-C38D4315496F}"/>
              </a:ext>
            </a:extLst>
          </p:cNvPr>
          <p:cNvSpPr txBox="1"/>
          <p:nvPr/>
        </p:nvSpPr>
        <p:spPr>
          <a:xfrm>
            <a:off x="406400" y="184727"/>
            <a:ext cx="1167476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df2.isnull</a:t>
            </a:r>
            <a:r>
              <a:rPr lang="en-US" altLang="ko-KR" b="1" dirty="0"/>
              <a:t>() </a:t>
            </a:r>
          </a:p>
          <a:p>
            <a:r>
              <a:rPr lang="ko-KR" altLang="en-US" dirty="0"/>
              <a:t>데이터 프레임 배열에 </a:t>
            </a:r>
            <a:r>
              <a:rPr lang="en-US" altLang="ko-KR" dirty="0"/>
              <a:t>null</a:t>
            </a:r>
            <a:r>
              <a:rPr lang="ko-KR" altLang="en-US" dirty="0"/>
              <a:t>값이 있는지를 </a:t>
            </a:r>
            <a:r>
              <a:rPr lang="ko-KR" altLang="en-US" dirty="0" err="1"/>
              <a:t>불리언으로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en-US" altLang="ko-KR" dirty="0"/>
              <a:t>*null = </a:t>
            </a:r>
            <a:r>
              <a:rPr lang="ko-KR" altLang="en-US" dirty="0"/>
              <a:t>없는</a:t>
            </a:r>
            <a:r>
              <a:rPr lang="en-US" altLang="ko-KR" dirty="0"/>
              <a:t>. 0</a:t>
            </a:r>
            <a:r>
              <a:rPr lang="ko-KR" altLang="en-US" dirty="0"/>
              <a:t>이나 </a:t>
            </a:r>
            <a:r>
              <a:rPr lang="en-US" altLang="ko-KR" dirty="0"/>
              <a:t>nan</a:t>
            </a:r>
            <a:r>
              <a:rPr lang="ko-KR" altLang="en-US" dirty="0"/>
              <a:t>이 </a:t>
            </a:r>
            <a:r>
              <a:rPr lang="en-US" altLang="ko-KR" dirty="0"/>
              <a:t>null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 err="1"/>
              <a:t>df2.any</a:t>
            </a:r>
            <a:r>
              <a:rPr lang="en-US" altLang="ko-KR" b="1" dirty="0"/>
              <a:t>(axis=1)</a:t>
            </a:r>
          </a:p>
          <a:p>
            <a:r>
              <a:rPr lang="ko-KR" altLang="en-US" dirty="0"/>
              <a:t>데이터 프레임 배열 중에서 </a:t>
            </a:r>
            <a:r>
              <a:rPr lang="en-US" altLang="ko-KR" dirty="0"/>
              <a:t>1</a:t>
            </a:r>
            <a:r>
              <a:rPr lang="ko-KR" altLang="en-US" dirty="0"/>
              <a:t>개 이상의 열이 </a:t>
            </a:r>
            <a:r>
              <a:rPr lang="en-US" altLang="ko-KR" dirty="0"/>
              <a:t>True</a:t>
            </a:r>
            <a:r>
              <a:rPr lang="ko-KR" altLang="en-US" dirty="0"/>
              <a:t>인 행 가져오기</a:t>
            </a:r>
            <a:endParaRPr lang="en-US" altLang="ko-KR" dirty="0"/>
          </a:p>
          <a:p>
            <a:r>
              <a:rPr lang="en-US" altLang="ko-KR" dirty="0"/>
              <a:t>*axis=</a:t>
            </a:r>
            <a:r>
              <a:rPr lang="ko-KR" altLang="en-US" dirty="0"/>
              <a:t>열</a:t>
            </a:r>
            <a:r>
              <a:rPr lang="en-US" altLang="ko-KR" dirty="0"/>
              <a:t>, any(True</a:t>
            </a:r>
            <a:r>
              <a:rPr lang="ko-KR" altLang="en-US" dirty="0"/>
              <a:t>인 행 가져오기</a:t>
            </a:r>
            <a:r>
              <a:rPr lang="en-US" altLang="ko-KR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 err="1"/>
              <a:t>df2.dropna</a:t>
            </a:r>
            <a:r>
              <a:rPr lang="en-US" altLang="ko-KR" b="1" dirty="0"/>
              <a:t>(axis=0)</a:t>
            </a:r>
          </a:p>
          <a:p>
            <a:r>
              <a:rPr lang="ko-KR" altLang="en-US" dirty="0"/>
              <a:t>데이터 프레임 배열 중에서 </a:t>
            </a:r>
            <a:r>
              <a:rPr lang="en-US" altLang="ko-KR" dirty="0"/>
              <a:t>NAN</a:t>
            </a:r>
            <a:r>
              <a:rPr lang="ko-KR" altLang="en-US" dirty="0"/>
              <a:t>값이 있는 행 전체 삭제</a:t>
            </a:r>
            <a:endParaRPr lang="en-US" altLang="ko-KR" dirty="0"/>
          </a:p>
          <a:p>
            <a:r>
              <a:rPr lang="en-US" altLang="ko-KR" dirty="0"/>
              <a:t>*axis=0</a:t>
            </a:r>
            <a:r>
              <a:rPr lang="ko-KR" altLang="en-US" dirty="0"/>
              <a:t>를 보기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df2.dropna</a:t>
            </a:r>
            <a:r>
              <a:rPr lang="en-US" altLang="ko-KR" b="1" dirty="0"/>
              <a:t>(axis=1)</a:t>
            </a:r>
          </a:p>
          <a:p>
            <a:r>
              <a:rPr lang="ko-KR" altLang="en-US" dirty="0"/>
              <a:t>데이터 프레임 배열 중에서 </a:t>
            </a:r>
            <a:r>
              <a:rPr lang="en-US" altLang="ko-KR" dirty="0"/>
              <a:t>NAN </a:t>
            </a:r>
            <a:r>
              <a:rPr lang="ko-KR" altLang="en-US" dirty="0"/>
              <a:t>값이 있는 열 전체 삭제</a:t>
            </a:r>
            <a:endParaRPr lang="en-US" altLang="ko-KR" dirty="0"/>
          </a:p>
          <a:p>
            <a:r>
              <a:rPr lang="en-US" altLang="ko-KR" dirty="0"/>
              <a:t>*axis=1</a:t>
            </a:r>
          </a:p>
          <a:p>
            <a:endParaRPr lang="en-US" altLang="ko-KR" dirty="0"/>
          </a:p>
          <a:p>
            <a:r>
              <a:rPr lang="en-US" altLang="ko-KR" b="1" dirty="0" err="1"/>
              <a:t>df2.loc</a:t>
            </a:r>
            <a:r>
              <a:rPr lang="en-US" altLang="ko-KR" b="1" dirty="0"/>
              <a:t>[ : ,[ ‘gender’ , ‘age’] ]</a:t>
            </a:r>
          </a:p>
          <a:p>
            <a:r>
              <a:rPr lang="ko-KR" altLang="en-US" dirty="0"/>
              <a:t>데이터 프레임 배열에서</a:t>
            </a:r>
            <a:r>
              <a:rPr lang="en-US" altLang="ko-KR" dirty="0"/>
              <a:t>, gender</a:t>
            </a:r>
            <a:r>
              <a:rPr lang="ko-KR" altLang="en-US" dirty="0"/>
              <a:t>와 </a:t>
            </a:r>
            <a:r>
              <a:rPr lang="en-US" altLang="ko-KR" dirty="0"/>
              <a:t>age </a:t>
            </a:r>
            <a:r>
              <a:rPr lang="ko-KR" altLang="en-US" dirty="0"/>
              <a:t>열을 출력하라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*loc = location (</a:t>
            </a:r>
            <a:r>
              <a:rPr lang="ko-KR" altLang="en-US" dirty="0"/>
              <a:t>특정 위치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139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AB0B60-FE11-8B82-361D-E32B3772D843}"/>
              </a:ext>
            </a:extLst>
          </p:cNvPr>
          <p:cNvSpPr txBox="1"/>
          <p:nvPr/>
        </p:nvSpPr>
        <p:spPr>
          <a:xfrm>
            <a:off x="360218" y="184727"/>
            <a:ext cx="114623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df.fillna</a:t>
            </a:r>
            <a:r>
              <a:rPr lang="en-US" altLang="ko-KR" b="1" dirty="0"/>
              <a:t>()</a:t>
            </a:r>
          </a:p>
          <a:p>
            <a:r>
              <a:rPr lang="ko-KR" altLang="en-US" dirty="0" err="1"/>
              <a:t>결측값을</a:t>
            </a:r>
            <a:r>
              <a:rPr lang="ko-KR" altLang="en-US" dirty="0"/>
              <a:t> 특정 매개변수로 채운다</a:t>
            </a:r>
            <a:r>
              <a:rPr lang="en-US" altLang="ko-KR" dirty="0"/>
              <a:t>. fill - </a:t>
            </a:r>
            <a:r>
              <a:rPr lang="en-US" altLang="ko-KR" dirty="0" err="1"/>
              <a:t>na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b="1" dirty="0" err="1"/>
              <a:t>df.mode</a:t>
            </a:r>
            <a:r>
              <a:rPr lang="en-US" altLang="ko-KR" b="1" dirty="0"/>
              <a:t>()</a:t>
            </a:r>
          </a:p>
          <a:p>
            <a:r>
              <a:rPr lang="ko-KR" altLang="en-US" dirty="0"/>
              <a:t>각 열에 대한 </a:t>
            </a:r>
            <a:r>
              <a:rPr lang="ko-KR" altLang="en-US" dirty="0" err="1"/>
              <a:t>최빈값</a:t>
            </a:r>
            <a:r>
              <a:rPr lang="en-US" altLang="ko-KR" dirty="0"/>
              <a:t>(</a:t>
            </a:r>
            <a:r>
              <a:rPr lang="ko-KR" altLang="en-US" dirty="0"/>
              <a:t>가장 많이 나오는 값</a:t>
            </a:r>
            <a:r>
              <a:rPr lang="en-US" altLang="ko-KR" dirty="0"/>
              <a:t>)</a:t>
            </a:r>
            <a:r>
              <a:rPr lang="ko-KR" altLang="en-US" dirty="0"/>
              <a:t>이 행으로 출력된다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imp=</a:t>
            </a:r>
            <a:r>
              <a:rPr lang="en-US" altLang="ko-KR" b="1" dirty="0" err="1"/>
              <a:t>SimpleImputer</a:t>
            </a:r>
            <a:r>
              <a:rPr lang="en-US" altLang="ko-KR" b="1" dirty="0"/>
              <a:t>(</a:t>
            </a:r>
            <a:r>
              <a:rPr lang="en-US" altLang="ko-KR" b="1" dirty="0" err="1"/>
              <a:t>missing_values</a:t>
            </a:r>
            <a:r>
              <a:rPr lang="en-US" altLang="ko-KR" b="1" dirty="0"/>
              <a:t>=</a:t>
            </a:r>
            <a:r>
              <a:rPr lang="en-US" altLang="ko-KR" b="1" dirty="0" err="1"/>
              <a:t>np.nan</a:t>
            </a:r>
            <a:r>
              <a:rPr lang="en-US" altLang="ko-KR" b="1" dirty="0"/>
              <a:t>, strategy=‘constant’, </a:t>
            </a:r>
            <a:r>
              <a:rPr lang="en-US" altLang="ko-KR" b="1" dirty="0" err="1"/>
              <a:t>fill_value</a:t>
            </a:r>
            <a:r>
              <a:rPr lang="en-US" altLang="ko-KR" b="1" dirty="0"/>
              <a:t>=‘Unknown’)</a:t>
            </a:r>
          </a:p>
          <a:p>
            <a:r>
              <a:rPr lang="en-US" altLang="ko-KR" dirty="0" err="1"/>
              <a:t>SimpleImputer</a:t>
            </a:r>
            <a:r>
              <a:rPr lang="en-US" altLang="ko-KR" dirty="0"/>
              <a:t> : </a:t>
            </a:r>
            <a:r>
              <a:rPr lang="ko-KR" altLang="en-US" dirty="0" err="1"/>
              <a:t>결측치</a:t>
            </a:r>
            <a:r>
              <a:rPr lang="ko-KR" altLang="en-US" dirty="0"/>
              <a:t> 부분을 특정 요소로 채우는 함수</a:t>
            </a:r>
            <a:endParaRPr lang="en-US" altLang="ko-KR" dirty="0"/>
          </a:p>
          <a:p>
            <a:r>
              <a:rPr lang="en-US" altLang="ko-KR" dirty="0" err="1"/>
              <a:t>missing_values</a:t>
            </a:r>
            <a:r>
              <a:rPr lang="en-US" altLang="ko-KR" dirty="0"/>
              <a:t> : </a:t>
            </a:r>
            <a:r>
              <a:rPr lang="ko-KR" altLang="en-US" dirty="0"/>
              <a:t>채우고자 하는 </a:t>
            </a:r>
            <a:r>
              <a:rPr lang="ko-KR" altLang="en-US" dirty="0" err="1"/>
              <a:t>결측치가</a:t>
            </a:r>
            <a:r>
              <a:rPr lang="ko-KR" altLang="en-US" dirty="0"/>
              <a:t> 무엇인지 결정</a:t>
            </a:r>
            <a:endParaRPr lang="en-US" altLang="ko-KR" dirty="0"/>
          </a:p>
          <a:p>
            <a:r>
              <a:rPr lang="en-US" altLang="ko-KR" dirty="0"/>
              <a:t>strategy : </a:t>
            </a:r>
            <a:r>
              <a:rPr lang="ko-KR" altLang="en-US" dirty="0"/>
              <a:t>채울 값을 결정</a:t>
            </a:r>
            <a:r>
              <a:rPr lang="en-US" altLang="ko-KR" dirty="0"/>
              <a:t>. </a:t>
            </a:r>
            <a:r>
              <a:rPr lang="ko-KR" altLang="en-US" dirty="0"/>
              <a:t>보통 특정 열에 대한 어떤 처리결과로 채우는데</a:t>
            </a:r>
            <a:r>
              <a:rPr lang="en-US" altLang="ko-KR" dirty="0"/>
              <a:t>, constant</a:t>
            </a:r>
            <a:r>
              <a:rPr lang="ko-KR" altLang="en-US" dirty="0"/>
              <a:t>는 직접 내가 넣는다는 뜻</a:t>
            </a:r>
            <a:endParaRPr lang="en-US" altLang="ko-KR" dirty="0"/>
          </a:p>
          <a:p>
            <a:r>
              <a:rPr lang="en-US" altLang="ko-KR" dirty="0" err="1"/>
              <a:t>fill_value</a:t>
            </a:r>
            <a:r>
              <a:rPr lang="en-US" altLang="ko-KR" dirty="0"/>
              <a:t> : strategy</a:t>
            </a:r>
            <a:r>
              <a:rPr lang="ko-KR" altLang="en-US" dirty="0"/>
              <a:t>가 </a:t>
            </a:r>
            <a:r>
              <a:rPr lang="en-US" altLang="ko-KR" dirty="0"/>
              <a:t>constant</a:t>
            </a:r>
            <a:r>
              <a:rPr lang="ko-KR" altLang="en-US" dirty="0"/>
              <a:t>일 때 어떤 값을 넣을 것인지 결정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형식의 </a:t>
            </a:r>
            <a:r>
              <a:rPr lang="en-US" altLang="ko-KR" dirty="0"/>
              <a:t>Imputer</a:t>
            </a:r>
            <a:r>
              <a:rPr lang="ko-KR" altLang="en-US" dirty="0"/>
              <a:t>를 </a:t>
            </a:r>
            <a:r>
              <a:rPr lang="en-US" altLang="ko-KR" dirty="0"/>
              <a:t>imp</a:t>
            </a:r>
            <a:r>
              <a:rPr lang="ko-KR" altLang="en-US" dirty="0"/>
              <a:t>로 결정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imp.fit_transform</a:t>
            </a:r>
            <a:r>
              <a:rPr lang="en-US" altLang="ko-KR" b="1" dirty="0"/>
              <a:t>(</a:t>
            </a:r>
            <a:r>
              <a:rPr lang="ko-KR" altLang="en-US" b="1" dirty="0"/>
              <a:t>특정 데이터 프레임의 부분</a:t>
            </a:r>
            <a:r>
              <a:rPr lang="en-US" altLang="ko-KR" b="1" dirty="0"/>
              <a:t>)</a:t>
            </a:r>
          </a:p>
          <a:p>
            <a:r>
              <a:rPr lang="en-US" altLang="ko-KR" dirty="0" err="1"/>
              <a:t>fit_transform</a:t>
            </a:r>
            <a:r>
              <a:rPr lang="en-US" altLang="ko-KR" dirty="0"/>
              <a:t>: </a:t>
            </a:r>
            <a:r>
              <a:rPr lang="ko-KR" altLang="en-US" dirty="0"/>
              <a:t>매개변수의 데이터를 학습해서 </a:t>
            </a:r>
            <a:r>
              <a:rPr lang="ko-KR" altLang="en-US" dirty="0" err="1"/>
              <a:t>결측치</a:t>
            </a:r>
            <a:r>
              <a:rPr lang="ko-KR" altLang="en-US" dirty="0"/>
              <a:t> 관련 </a:t>
            </a:r>
            <a:r>
              <a:rPr lang="en-US" altLang="ko-KR" dirty="0"/>
              <a:t>Imputer</a:t>
            </a:r>
            <a:r>
              <a:rPr lang="ko-KR" altLang="en-US" dirty="0"/>
              <a:t>에 적용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dtype</a:t>
            </a:r>
            <a:endParaRPr lang="en-US" altLang="ko-KR" b="1" dirty="0"/>
          </a:p>
          <a:p>
            <a:r>
              <a:rPr lang="en-US" altLang="ko-KR" dirty="0" err="1"/>
              <a:t>dtype</a:t>
            </a:r>
            <a:r>
              <a:rPr lang="en-US" altLang="ko-KR" dirty="0"/>
              <a:t>:</a:t>
            </a:r>
            <a:r>
              <a:rPr lang="ko-KR" altLang="en-US" dirty="0"/>
              <a:t>특정 요소의 데이터 타입을 확인하는 키워드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apply()</a:t>
            </a:r>
          </a:p>
          <a:p>
            <a:r>
              <a:rPr lang="en-US" altLang="ko-KR" dirty="0"/>
              <a:t>apply: </a:t>
            </a:r>
            <a:r>
              <a:rPr lang="ko-KR" altLang="en-US" dirty="0"/>
              <a:t>특정 요소를 매개변수 안의 함수에 적용하여 </a:t>
            </a:r>
            <a:r>
              <a:rPr lang="ko-KR" altLang="en-US" dirty="0" err="1"/>
              <a:t>리턴하는</a:t>
            </a:r>
            <a:r>
              <a:rPr lang="ko-KR" altLang="en-US" dirty="0"/>
              <a:t> 함수</a:t>
            </a:r>
          </a:p>
        </p:txBody>
      </p:sp>
    </p:spTree>
    <p:extLst>
      <p:ext uri="{BB962C8B-B14F-4D97-AF65-F5344CB8AC3E}">
        <p14:creationId xmlns:p14="http://schemas.microsoft.com/office/powerpoint/2010/main" val="191553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B875D-C27E-D52E-0C9F-C0C3A2705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/>
              <a:t>Search Problem</a:t>
            </a:r>
            <a:r>
              <a:rPr lang="ko-KR" altLang="en-US" sz="3600" dirty="0"/>
              <a:t>에서 고려해야 되는 것들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A1EBF-6490-7FA1-610F-633B9DD04E57}"/>
              </a:ext>
            </a:extLst>
          </p:cNvPr>
          <p:cNvSpPr txBox="1"/>
          <p:nvPr/>
        </p:nvSpPr>
        <p:spPr>
          <a:xfrm>
            <a:off x="350982" y="1570182"/>
            <a:ext cx="116285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Agent(</a:t>
            </a:r>
            <a:r>
              <a:rPr lang="ko-KR" altLang="en-US" dirty="0"/>
              <a:t>대리인</a:t>
            </a:r>
            <a:r>
              <a:rPr lang="en-US" altLang="ko-KR" dirty="0"/>
              <a:t>): </a:t>
            </a:r>
            <a:r>
              <a:rPr lang="ko-KR" altLang="en-US" dirty="0"/>
              <a:t>문제를 직접 해결해야 되는 주체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Agent</a:t>
            </a:r>
            <a:r>
              <a:rPr lang="ko-KR" altLang="en-US" dirty="0"/>
              <a:t>는 인공지능이라고 보는 게 편하지만</a:t>
            </a:r>
            <a:r>
              <a:rPr lang="en-US" altLang="ko-KR" dirty="0"/>
              <a:t>, </a:t>
            </a:r>
            <a:r>
              <a:rPr lang="ko-KR" altLang="en-US" dirty="0"/>
              <a:t>사실 </a:t>
            </a:r>
            <a:r>
              <a:rPr lang="en-US" altLang="ko-KR" dirty="0"/>
              <a:t>agent</a:t>
            </a:r>
            <a:r>
              <a:rPr lang="ko-KR" altLang="en-US" dirty="0"/>
              <a:t>의 범위는 추상적이어서</a:t>
            </a:r>
            <a:r>
              <a:rPr lang="en-US" altLang="ko-KR" dirty="0"/>
              <a:t>, </a:t>
            </a:r>
            <a:r>
              <a:rPr lang="ko-KR" altLang="en-US" dirty="0"/>
              <a:t>문제를 해결하려 하는 </a:t>
            </a:r>
            <a:r>
              <a:rPr lang="en-US" altLang="ko-KR" dirty="0"/>
              <a:t>AI </a:t>
            </a:r>
            <a:r>
              <a:rPr lang="ko-KR" altLang="en-US" dirty="0"/>
              <a:t>조종자인 </a:t>
            </a:r>
            <a:r>
              <a:rPr lang="en-US" altLang="ko-KR" dirty="0"/>
              <a:t>‘</a:t>
            </a:r>
            <a:r>
              <a:rPr lang="ko-KR" altLang="en-US" dirty="0"/>
              <a:t>나</a:t>
            </a:r>
            <a:r>
              <a:rPr lang="en-US" altLang="ko-KR" dirty="0"/>
              <a:t>’</a:t>
            </a:r>
            <a:r>
              <a:rPr lang="ko-KR" altLang="en-US" dirty="0"/>
              <a:t>일 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State(</a:t>
            </a:r>
            <a:r>
              <a:rPr lang="ko-KR" altLang="en-US" dirty="0"/>
              <a:t>상태</a:t>
            </a:r>
            <a:r>
              <a:rPr lang="en-US" altLang="ko-KR" dirty="0"/>
              <a:t>): </a:t>
            </a:r>
            <a:r>
              <a:rPr lang="ko-KR" altLang="en-US" dirty="0"/>
              <a:t>대리인이 처한 상황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Initial State(</a:t>
            </a:r>
            <a:r>
              <a:rPr lang="ko-KR" altLang="en-US" dirty="0"/>
              <a:t>초기 상태</a:t>
            </a:r>
            <a:r>
              <a:rPr lang="en-US" altLang="ko-KR" dirty="0"/>
              <a:t>): </a:t>
            </a:r>
            <a:r>
              <a:rPr lang="ko-KR" altLang="en-US" dirty="0"/>
              <a:t>대리인이 마주치는 문제를 처음 맞이할 때의 상황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Action : </a:t>
            </a:r>
            <a:r>
              <a:rPr lang="ko-KR" altLang="en-US" dirty="0"/>
              <a:t>대리인이 문제 해결을 하기 위한 행동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Transition model(</a:t>
            </a:r>
            <a:r>
              <a:rPr lang="ko-KR" altLang="en-US" dirty="0"/>
              <a:t>변화 모델</a:t>
            </a:r>
            <a:r>
              <a:rPr lang="en-US" altLang="ko-KR" dirty="0"/>
              <a:t>) : </a:t>
            </a:r>
            <a:r>
              <a:rPr lang="ko-KR" altLang="en-US" dirty="0"/>
              <a:t>어떤 상태</a:t>
            </a:r>
            <a:r>
              <a:rPr lang="en-US" altLang="ko-KR" dirty="0"/>
              <a:t>(state)</a:t>
            </a:r>
            <a:r>
              <a:rPr lang="ko-KR" altLang="en-US" dirty="0"/>
              <a:t>에서 어떤 행동</a:t>
            </a:r>
            <a:r>
              <a:rPr lang="en-US" altLang="ko-KR" dirty="0"/>
              <a:t>(action)</a:t>
            </a:r>
            <a:r>
              <a:rPr lang="ko-KR" altLang="en-US" dirty="0"/>
              <a:t>을 하면 다음 상태</a:t>
            </a:r>
            <a:r>
              <a:rPr lang="en-US" altLang="ko-KR" dirty="0"/>
              <a:t>(state)</a:t>
            </a:r>
            <a:r>
              <a:rPr lang="ko-KR" altLang="en-US" dirty="0"/>
              <a:t>가 되는 데</a:t>
            </a:r>
            <a:r>
              <a:rPr lang="en-US" altLang="ko-KR" dirty="0"/>
              <a:t>, </a:t>
            </a:r>
            <a:r>
              <a:rPr lang="ko-KR" altLang="en-US" dirty="0"/>
              <a:t>이런 </a:t>
            </a:r>
            <a:r>
              <a:rPr lang="en-US" altLang="ko-KR" dirty="0"/>
              <a:t>state-action-state</a:t>
            </a:r>
            <a:r>
              <a:rPr lang="ko-KR" altLang="en-US" dirty="0"/>
              <a:t>을 묶은 관계묘사라 이해하면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State space: </a:t>
            </a:r>
            <a:r>
              <a:rPr lang="ko-KR" altLang="en-US" dirty="0"/>
              <a:t>모든 </a:t>
            </a:r>
            <a:r>
              <a:rPr lang="en-US" altLang="ko-KR" dirty="0"/>
              <a:t>state</a:t>
            </a:r>
            <a:r>
              <a:rPr lang="ko-KR" altLang="en-US" dirty="0"/>
              <a:t>와</a:t>
            </a:r>
            <a:r>
              <a:rPr lang="en-US" altLang="ko-KR" dirty="0"/>
              <a:t>, </a:t>
            </a:r>
            <a:r>
              <a:rPr lang="ko-KR" altLang="en-US" dirty="0"/>
              <a:t>그 사이의 </a:t>
            </a:r>
            <a:r>
              <a:rPr lang="en-US" altLang="ko-KR" dirty="0"/>
              <a:t>action</a:t>
            </a:r>
            <a:r>
              <a:rPr lang="ko-KR" altLang="en-US" dirty="0"/>
              <a:t>을 모두 묘사한 집합</a:t>
            </a:r>
            <a:r>
              <a:rPr lang="en-US" altLang="ko-KR" dirty="0"/>
              <a:t>. </a:t>
            </a:r>
            <a:r>
              <a:rPr lang="ko-KR" altLang="en-US" dirty="0"/>
              <a:t>전체적인 </a:t>
            </a:r>
            <a:r>
              <a:rPr lang="en-US" altLang="ko-KR" dirty="0"/>
              <a:t>Transition model(</a:t>
            </a:r>
            <a:r>
              <a:rPr lang="ko-KR" altLang="en-US" dirty="0"/>
              <a:t>변화 모델</a:t>
            </a:r>
            <a:r>
              <a:rPr lang="en-US" altLang="ko-KR" dirty="0"/>
              <a:t>)</a:t>
            </a:r>
            <a:r>
              <a:rPr lang="ko-KR" altLang="en-US" dirty="0"/>
              <a:t>이라 이해하면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Path test: </a:t>
            </a:r>
            <a:r>
              <a:rPr lang="ko-KR" altLang="en-US" dirty="0"/>
              <a:t>어떤 </a:t>
            </a:r>
            <a:r>
              <a:rPr lang="en-US" altLang="ko-KR" dirty="0"/>
              <a:t>action</a:t>
            </a:r>
            <a:r>
              <a:rPr lang="ko-KR" altLang="en-US" dirty="0"/>
              <a:t>을 취할 때 드는 비용을 따지는 행위</a:t>
            </a:r>
            <a:r>
              <a:rPr lang="en-US" altLang="ko-KR" dirty="0"/>
              <a:t>. </a:t>
            </a:r>
            <a:r>
              <a:rPr lang="ko-KR" altLang="en-US" dirty="0"/>
              <a:t>최적의 문제해결법을 찾는 게 목적이므로</a:t>
            </a:r>
            <a:r>
              <a:rPr lang="en-US" altLang="ko-KR" dirty="0"/>
              <a:t>, path test</a:t>
            </a:r>
            <a:r>
              <a:rPr lang="ko-KR" altLang="en-US" dirty="0"/>
              <a:t>로 비용이 가장 적게 들어야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468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7C0F3B-8E7C-B2ED-7344-B1B234C2E2FC}"/>
              </a:ext>
            </a:extLst>
          </p:cNvPr>
          <p:cNvSpPr txBox="1"/>
          <p:nvPr/>
        </p:nvSpPr>
        <p:spPr>
          <a:xfrm>
            <a:off x="321733" y="296333"/>
            <a:ext cx="11565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[a, : ] -&gt; </a:t>
            </a:r>
            <a:r>
              <a:rPr lang="ko-KR" altLang="en-US" dirty="0"/>
              <a:t>배열의 </a:t>
            </a:r>
            <a:r>
              <a:rPr lang="en-US" altLang="ko-KR" dirty="0" err="1"/>
              <a:t>a+1</a:t>
            </a:r>
            <a:r>
              <a:rPr lang="ko-KR" altLang="en-US" dirty="0"/>
              <a:t>행에 관한 내용 다루기</a:t>
            </a:r>
            <a:endParaRPr lang="en-US" altLang="ko-KR" dirty="0"/>
          </a:p>
          <a:p>
            <a:r>
              <a:rPr lang="en-US" altLang="ko-KR" dirty="0"/>
              <a:t>[ : , a ] -&gt;</a:t>
            </a:r>
            <a:r>
              <a:rPr lang="ko-KR" altLang="en-US" dirty="0"/>
              <a:t>배열의 </a:t>
            </a:r>
            <a:r>
              <a:rPr lang="en-US" altLang="ko-KR" dirty="0" err="1"/>
              <a:t>a+1</a:t>
            </a:r>
            <a:r>
              <a:rPr lang="ko-KR" altLang="en-US" dirty="0"/>
              <a:t>열에 관한 내용 다루기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unique(    , </a:t>
            </a:r>
            <a:r>
              <a:rPr lang="en-US" altLang="ko-KR" dirty="0" err="1"/>
              <a:t>return_counts</a:t>
            </a:r>
            <a:r>
              <a:rPr lang="en-US" altLang="ko-KR" dirty="0"/>
              <a:t>=True) -&gt; </a:t>
            </a:r>
            <a:r>
              <a:rPr lang="ko-KR" altLang="en-US" dirty="0"/>
              <a:t>특정 데이터 중복 제외 후 처리 결과 반환 및 중복의 개수 반환</a:t>
            </a:r>
            <a:endParaRPr lang="en-US" altLang="ko-KR" dirty="0"/>
          </a:p>
          <a:p>
            <a:endParaRPr lang="en-US" altLang="ko-KR"/>
          </a:p>
          <a:p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243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E9337-E30D-8C24-79F1-B53021F5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문제 해결 </a:t>
            </a:r>
            <a:r>
              <a:rPr lang="en-US" altLang="ko-KR" dirty="0"/>
              <a:t>AI : Knowledge Based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D367-2D5B-4CFA-4410-76E7D77CD814}"/>
              </a:ext>
            </a:extLst>
          </p:cNvPr>
          <p:cNvSpPr txBox="1"/>
          <p:nvPr/>
        </p:nvSpPr>
        <p:spPr>
          <a:xfrm>
            <a:off x="838200" y="1177781"/>
            <a:ext cx="104001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*</a:t>
            </a:r>
            <a:r>
              <a:rPr lang="en-US" altLang="ko-KR" dirty="0"/>
              <a:t>Knowledge-Based (</a:t>
            </a:r>
            <a:r>
              <a:rPr lang="ko-KR" altLang="en-US" dirty="0"/>
              <a:t>문제 해결용 지식을 기반으로</a:t>
            </a:r>
            <a:r>
              <a:rPr lang="en-US" altLang="ko-KR" dirty="0"/>
              <a:t>, </a:t>
            </a:r>
            <a:r>
              <a:rPr lang="ko-KR" altLang="en-US" dirty="0"/>
              <a:t>문제를 해결하는 </a:t>
            </a:r>
            <a:r>
              <a:rPr lang="en-US" altLang="ko-KR" dirty="0"/>
              <a:t>AI)</a:t>
            </a:r>
          </a:p>
          <a:p>
            <a:pPr algn="ctr"/>
            <a:r>
              <a:rPr lang="en-US" altLang="ko-KR" dirty="0"/>
              <a:t>*</a:t>
            </a:r>
            <a:r>
              <a:rPr lang="ko-KR" altLang="en-US" dirty="0"/>
              <a:t>문제 해결용 지식들은</a:t>
            </a:r>
            <a:r>
              <a:rPr lang="en-US" altLang="ko-KR" dirty="0"/>
              <a:t>, </a:t>
            </a:r>
            <a:r>
              <a:rPr lang="ko-KR" altLang="en-US" u="sng" dirty="0"/>
              <a:t>이산수학의 명제 논리</a:t>
            </a:r>
            <a:r>
              <a:rPr lang="ko-KR" altLang="en-US" dirty="0"/>
              <a:t>를 기반으로 함</a:t>
            </a:r>
            <a:endParaRPr lang="en-US" altLang="ko-KR" dirty="0"/>
          </a:p>
          <a:p>
            <a:pPr algn="ctr"/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8D2D3-8C50-0511-C04A-B3F7D5AF42B7}"/>
              </a:ext>
            </a:extLst>
          </p:cNvPr>
          <p:cNvSpPr txBox="1"/>
          <p:nvPr/>
        </p:nvSpPr>
        <p:spPr>
          <a:xfrm>
            <a:off x="360218" y="1995055"/>
            <a:ext cx="1148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BA4150-4A35-AAE7-1B35-79EE8F086B5A}"/>
              </a:ext>
            </a:extLst>
          </p:cNvPr>
          <p:cNvSpPr txBox="1"/>
          <p:nvPr/>
        </p:nvSpPr>
        <p:spPr>
          <a:xfrm>
            <a:off x="350982" y="1995055"/>
            <a:ext cx="113237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Symbol : &lt;</a:t>
            </a:r>
            <a:r>
              <a:rPr lang="ko-KR" altLang="en-US" dirty="0"/>
              <a:t>문제 해결용 지식들을 이루는 각 문장</a:t>
            </a:r>
            <a:r>
              <a:rPr lang="en-US" altLang="ko-KR" dirty="0"/>
              <a:t>&gt;</a:t>
            </a:r>
            <a:r>
              <a:rPr lang="ko-KR" altLang="en-US" dirty="0"/>
              <a:t>을 이루는 </a:t>
            </a:r>
            <a:r>
              <a:rPr lang="ko-KR" altLang="en-US" b="1" dirty="0"/>
              <a:t>요소</a:t>
            </a:r>
            <a:r>
              <a:rPr lang="en-US" altLang="ko-KR" b="1" dirty="0"/>
              <a:t>(</a:t>
            </a:r>
            <a:r>
              <a:rPr lang="ko-KR" altLang="en-US" b="1" dirty="0"/>
              <a:t>상징이라는 본 뜻과 연결해 이해해보자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Logical</a:t>
            </a:r>
            <a:r>
              <a:rPr lang="ko-KR" altLang="en-US" dirty="0"/>
              <a:t> </a:t>
            </a:r>
            <a:r>
              <a:rPr lang="en-US" altLang="ko-KR" dirty="0"/>
              <a:t>Connectiveness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논리 연산자</a:t>
            </a:r>
            <a:r>
              <a:rPr lang="en-US" altLang="ko-KR" dirty="0"/>
              <a:t>. Symbol</a:t>
            </a:r>
            <a:r>
              <a:rPr lang="ko-KR" altLang="en-US" dirty="0"/>
              <a:t>들</a:t>
            </a:r>
            <a:r>
              <a:rPr lang="en-US" altLang="ko-KR" dirty="0"/>
              <a:t> </a:t>
            </a:r>
            <a:r>
              <a:rPr lang="ko-KR" altLang="en-US" dirty="0"/>
              <a:t>사이를 이어주거나 </a:t>
            </a:r>
            <a:r>
              <a:rPr lang="en-US" altLang="ko-KR" dirty="0"/>
              <a:t>Symbol</a:t>
            </a:r>
            <a:r>
              <a:rPr lang="ko-KR" altLang="en-US" dirty="0"/>
              <a:t>의 성격을 결정짓는다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Sentence : Symbol</a:t>
            </a:r>
            <a:r>
              <a:rPr lang="ko-KR" altLang="en-US" dirty="0"/>
              <a:t>와 논리 연산자로 이루어진 </a:t>
            </a:r>
            <a:r>
              <a:rPr lang="ko-KR" altLang="en-US" b="1" dirty="0"/>
              <a:t>문장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Propositional : </a:t>
            </a:r>
            <a:r>
              <a:rPr lang="ko-KR" altLang="en-US" dirty="0"/>
              <a:t>명제 관련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Propositional Sentence(</a:t>
            </a:r>
            <a:r>
              <a:rPr lang="ko-KR" altLang="en-US" dirty="0">
                <a:sym typeface="Wingdings" panose="05000000000000000000" pitchFamily="2" charset="2"/>
              </a:rPr>
              <a:t>명제적 문장</a:t>
            </a:r>
            <a:r>
              <a:rPr lang="en-US" altLang="ko-KR" dirty="0">
                <a:sym typeface="Wingdings" panose="05000000000000000000" pitchFamily="2" charset="2"/>
              </a:rPr>
              <a:t>) : </a:t>
            </a:r>
            <a:r>
              <a:rPr lang="ko-KR" altLang="en-US" dirty="0">
                <a:sym typeface="Wingdings" panose="05000000000000000000" pitchFamily="2" charset="2"/>
              </a:rPr>
              <a:t>위에 내가 말한 </a:t>
            </a:r>
            <a:r>
              <a:rPr lang="en-US" altLang="ko-KR" dirty="0">
                <a:sym typeface="Wingdings" panose="05000000000000000000" pitchFamily="2" charset="2"/>
              </a:rPr>
              <a:t>Sentence</a:t>
            </a:r>
            <a:r>
              <a:rPr lang="ko-KR" altLang="en-US" dirty="0">
                <a:sym typeface="Wingdings" panose="05000000000000000000" pitchFamily="2" charset="2"/>
              </a:rPr>
              <a:t>가 더 정확히는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이렇게 불린다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) Symbol[1] AND Symbol[2],  NOT Symbol[4] OR Symbol[5]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Model : </a:t>
            </a:r>
            <a:r>
              <a:rPr lang="ko-KR" altLang="en-US" dirty="0"/>
              <a:t>각 </a:t>
            </a:r>
            <a:r>
              <a:rPr lang="en-US" altLang="ko-KR" dirty="0"/>
              <a:t>Propositional Sentence</a:t>
            </a:r>
            <a:r>
              <a:rPr lang="ko-KR" altLang="en-US" dirty="0"/>
              <a:t>에 참</a:t>
            </a:r>
            <a:r>
              <a:rPr lang="en-US" altLang="ko-KR" dirty="0"/>
              <a:t>, </a:t>
            </a:r>
            <a:r>
              <a:rPr lang="ko-KR" altLang="en-US" dirty="0"/>
              <a:t>거짓 값을 주어진 형태들이 모인 것</a:t>
            </a:r>
            <a:r>
              <a:rPr lang="en-US" altLang="ko-KR" dirty="0"/>
              <a:t>. </a:t>
            </a:r>
            <a:r>
              <a:rPr lang="ko-KR" altLang="en-US" b="1" u="sng" dirty="0"/>
              <a:t>이 </a:t>
            </a:r>
            <a:r>
              <a:rPr lang="en-US" altLang="ko-KR" b="1" u="sng" dirty="0"/>
              <a:t>Model</a:t>
            </a:r>
            <a:r>
              <a:rPr lang="ko-KR" altLang="en-US" b="1" u="sng" dirty="0"/>
              <a:t>를 기반으로 </a:t>
            </a:r>
            <a:r>
              <a:rPr lang="en-US" altLang="ko-KR" b="1" u="sng" dirty="0"/>
              <a:t>AI</a:t>
            </a:r>
            <a:r>
              <a:rPr lang="ko-KR" altLang="en-US" b="1" u="sng" dirty="0"/>
              <a:t>는 주어진 문제를 해결한다</a:t>
            </a:r>
            <a:r>
              <a:rPr lang="en-US" altLang="ko-KR" b="1" u="sng" dirty="0"/>
              <a:t>.</a:t>
            </a:r>
          </a:p>
          <a:p>
            <a:r>
              <a:rPr lang="en-US" altLang="ko-KR" dirty="0"/>
              <a:t>          </a:t>
            </a:r>
            <a:r>
              <a:rPr lang="ko-KR" altLang="en-US" dirty="0"/>
              <a:t>예</a:t>
            </a:r>
            <a:r>
              <a:rPr lang="en-US" altLang="ko-KR" dirty="0"/>
              <a:t>)           </a:t>
            </a:r>
            <a:r>
              <a:rPr lang="ko-KR" altLang="en-US" dirty="0"/>
              <a:t>철수는 집에 있다</a:t>
            </a:r>
            <a:r>
              <a:rPr lang="en-US" altLang="ko-KR" dirty="0"/>
              <a:t>(Sentence 1) -&gt; </a:t>
            </a:r>
            <a:r>
              <a:rPr lang="ko-KR" altLang="en-US" dirty="0"/>
              <a:t>참</a:t>
            </a:r>
            <a:endParaRPr lang="en-US" altLang="ko-KR" dirty="0"/>
          </a:p>
          <a:p>
            <a:r>
              <a:rPr lang="en-US" altLang="ko-KR" dirty="0"/>
              <a:t>                         </a:t>
            </a:r>
            <a:r>
              <a:rPr lang="ko-KR" altLang="en-US" dirty="0"/>
              <a:t>철수가 집에 있다면</a:t>
            </a:r>
            <a:r>
              <a:rPr lang="en-US" altLang="ko-KR" dirty="0"/>
              <a:t>, </a:t>
            </a:r>
            <a:r>
              <a:rPr lang="ko-KR" altLang="en-US" dirty="0"/>
              <a:t>밖에 비가 온다는 것이다</a:t>
            </a:r>
            <a:r>
              <a:rPr lang="en-US" altLang="ko-KR" dirty="0"/>
              <a:t>.(Sentence 2)-&gt;</a:t>
            </a:r>
            <a:r>
              <a:rPr lang="ko-KR" altLang="en-US" dirty="0"/>
              <a:t>참</a:t>
            </a:r>
            <a:endParaRPr lang="en-US" altLang="ko-KR" b="1" u="sng" dirty="0"/>
          </a:p>
          <a:p>
            <a:r>
              <a:rPr lang="en-US" altLang="ko-KR" dirty="0"/>
              <a:t>                          Sentence 1 + Sentence 2 =Model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 </a:t>
            </a:r>
            <a:r>
              <a:rPr lang="ko-KR" altLang="en-US" dirty="0"/>
              <a:t>주어진 문제 </a:t>
            </a:r>
            <a:r>
              <a:rPr lang="en-US" altLang="ko-KR" dirty="0"/>
              <a:t>: </a:t>
            </a:r>
            <a:r>
              <a:rPr lang="ko-KR" altLang="en-US" dirty="0"/>
              <a:t>밖에 비가 올까</a:t>
            </a:r>
            <a:r>
              <a:rPr lang="en-US" altLang="ko-KR" dirty="0"/>
              <a:t> </a:t>
            </a:r>
            <a:r>
              <a:rPr lang="ko-KR" altLang="en-US" dirty="0"/>
              <a:t>아니면 오지 않을까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                        Model</a:t>
            </a:r>
            <a:r>
              <a:rPr lang="ko-KR" altLang="en-US" dirty="0"/>
              <a:t>을 기반으로 문제 해결</a:t>
            </a:r>
            <a:r>
              <a:rPr lang="en-US" altLang="ko-KR" dirty="0"/>
              <a:t> =&gt; </a:t>
            </a:r>
            <a:r>
              <a:rPr lang="ko-KR" altLang="en-US" dirty="0"/>
              <a:t>밖은 비가 온다</a:t>
            </a:r>
            <a:r>
              <a:rPr lang="en-US" altLang="ko-KR" dirty="0"/>
              <a:t>.(</a:t>
            </a:r>
            <a:r>
              <a:rPr lang="ko-KR" altLang="en-US" dirty="0"/>
              <a:t>이유 </a:t>
            </a:r>
            <a:r>
              <a:rPr lang="en-US" altLang="ko-KR" dirty="0"/>
              <a:t>: </a:t>
            </a:r>
            <a:r>
              <a:rPr lang="ko-KR" altLang="en-US" dirty="0"/>
              <a:t>철수가 집에 있기 때문에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2483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AA717-5E2D-B779-1260-7E2DE8D5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문제 해결 </a:t>
            </a:r>
            <a:r>
              <a:rPr lang="en-US" altLang="ko-KR" dirty="0"/>
              <a:t>AI : Knowledge-Based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B9585-59E2-9C8D-6440-567F971B6EC1}"/>
              </a:ext>
            </a:extLst>
          </p:cNvPr>
          <p:cNvSpPr txBox="1"/>
          <p:nvPr/>
        </p:nvSpPr>
        <p:spPr>
          <a:xfrm>
            <a:off x="360218" y="1325563"/>
            <a:ext cx="115269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함의</a:t>
            </a:r>
            <a:r>
              <a:rPr lang="en-US" altLang="ko-KR" dirty="0"/>
              <a:t>(</a:t>
            </a:r>
            <a:r>
              <a:rPr lang="en-US" altLang="ko-KR" dirty="0" err="1"/>
              <a:t>Entailement</a:t>
            </a:r>
            <a:r>
              <a:rPr lang="en-US" altLang="ko-KR" dirty="0"/>
              <a:t>) : Model</a:t>
            </a:r>
            <a:r>
              <a:rPr lang="ko-KR" altLang="en-US" dirty="0"/>
              <a:t>의 </a:t>
            </a:r>
            <a:r>
              <a:rPr lang="en-US" altLang="ko-KR" dirty="0"/>
              <a:t>Sentence</a:t>
            </a:r>
            <a:r>
              <a:rPr lang="ko-KR" altLang="en-US" dirty="0"/>
              <a:t>들을 기반으로</a:t>
            </a:r>
            <a:r>
              <a:rPr lang="en-US" altLang="ko-KR" dirty="0"/>
              <a:t>, </a:t>
            </a:r>
            <a:r>
              <a:rPr lang="ko-KR" altLang="en-US" dirty="0"/>
              <a:t>해결해야 되는 문제에 관련된 특정 </a:t>
            </a:r>
            <a:r>
              <a:rPr lang="en-US" altLang="ko-KR" dirty="0"/>
              <a:t>Sentence</a:t>
            </a:r>
            <a:r>
              <a:rPr lang="ko-KR" altLang="en-US" dirty="0"/>
              <a:t>가 맞는지</a:t>
            </a:r>
            <a:r>
              <a:rPr lang="en-US" altLang="ko-KR" dirty="0"/>
              <a:t>(True</a:t>
            </a:r>
            <a:r>
              <a:rPr lang="ko-KR" altLang="en-US" dirty="0"/>
              <a:t>인 지</a:t>
            </a:r>
            <a:r>
              <a:rPr lang="en-US" altLang="ko-KR" dirty="0"/>
              <a:t>)</a:t>
            </a:r>
            <a:r>
              <a:rPr lang="ko-KR" altLang="en-US" dirty="0"/>
              <a:t> 확인하는 방법</a:t>
            </a:r>
            <a:r>
              <a:rPr lang="en-US" altLang="ko-KR" dirty="0"/>
              <a:t>. </a:t>
            </a:r>
            <a:r>
              <a:rPr lang="ko-KR" altLang="en-US" dirty="0"/>
              <a:t>함의의 방법은</a:t>
            </a:r>
            <a:r>
              <a:rPr lang="en-US" altLang="ko-KR" dirty="0"/>
              <a:t>, Model</a:t>
            </a:r>
            <a:r>
              <a:rPr lang="ko-KR" altLang="en-US" dirty="0"/>
              <a:t> 내 모든 </a:t>
            </a:r>
            <a:r>
              <a:rPr lang="en-US" altLang="ko-KR" dirty="0"/>
              <a:t>Sentence</a:t>
            </a:r>
            <a:r>
              <a:rPr lang="ko-KR" altLang="en-US" dirty="0"/>
              <a:t>를 확인해보면서</a:t>
            </a:r>
            <a:r>
              <a:rPr lang="en-US" altLang="ko-KR" dirty="0"/>
              <a:t>, Sentence</a:t>
            </a:r>
            <a:r>
              <a:rPr lang="ko-KR" altLang="en-US" dirty="0"/>
              <a:t>들을 논리적으로 따져봐서 문제 </a:t>
            </a:r>
            <a:r>
              <a:rPr lang="en-US" altLang="ko-KR" dirty="0"/>
              <a:t>Sentence</a:t>
            </a:r>
            <a:r>
              <a:rPr lang="ko-KR" altLang="en-US" dirty="0"/>
              <a:t>가 참인지 확인한다</a:t>
            </a:r>
            <a:r>
              <a:rPr lang="en-US" altLang="ko-KR" dirty="0"/>
              <a:t>. </a:t>
            </a:r>
            <a:r>
              <a:rPr lang="ko-KR" altLang="en-US" dirty="0"/>
              <a:t>만약 함의가 </a:t>
            </a:r>
            <a:r>
              <a:rPr lang="ko-KR" altLang="en-US" dirty="0" err="1"/>
              <a:t>맞다면</a:t>
            </a:r>
            <a:r>
              <a:rPr lang="en-US" altLang="ko-KR" dirty="0"/>
              <a:t>, </a:t>
            </a:r>
            <a:r>
              <a:rPr lang="en-US" altLang="ko-KR" dirty="0" err="1"/>
              <a:t>S1</a:t>
            </a:r>
            <a:r>
              <a:rPr lang="en-US" altLang="ko-KR" dirty="0"/>
              <a:t> </a:t>
            </a:r>
            <a:r>
              <a:rPr lang="ko-KR" altLang="en-US" dirty="0" err="1"/>
              <a:t>ㅑ</a:t>
            </a:r>
            <a:r>
              <a:rPr lang="ko-KR" altLang="en-US" dirty="0"/>
              <a:t> </a:t>
            </a:r>
            <a:r>
              <a:rPr lang="en-US" altLang="ko-KR" dirty="0" err="1"/>
              <a:t>S2</a:t>
            </a:r>
            <a:r>
              <a:rPr lang="en-US" altLang="ko-KR" dirty="0"/>
              <a:t> </a:t>
            </a:r>
            <a:r>
              <a:rPr lang="ko-KR" altLang="en-US" dirty="0"/>
              <a:t>라고 명시할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함의의 단점은</a:t>
            </a:r>
            <a:r>
              <a:rPr lang="en-US" altLang="ko-KR" dirty="0"/>
              <a:t>, Model </a:t>
            </a:r>
            <a:r>
              <a:rPr lang="ko-KR" altLang="en-US" dirty="0"/>
              <a:t>내 </a:t>
            </a:r>
            <a:r>
              <a:rPr lang="en-US" altLang="ko-KR" dirty="0"/>
              <a:t>Sentence </a:t>
            </a:r>
            <a:r>
              <a:rPr lang="ko-KR" altLang="en-US" dirty="0"/>
              <a:t>확인 과정에서 이미 충분히 특정 </a:t>
            </a:r>
            <a:r>
              <a:rPr lang="en-US" altLang="ko-KR" dirty="0"/>
              <a:t>Sentence</a:t>
            </a:r>
            <a:r>
              <a:rPr lang="ko-KR" altLang="en-US" dirty="0"/>
              <a:t>를 판단하기에 충분함에도 불구하고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/>
              <a:t>Model Sentence</a:t>
            </a:r>
            <a:r>
              <a:rPr lang="ko-KR" altLang="en-US" dirty="0"/>
              <a:t>를 확인한다는 것이다</a:t>
            </a:r>
            <a:r>
              <a:rPr lang="en-US" altLang="ko-KR" dirty="0"/>
              <a:t>. </a:t>
            </a:r>
            <a:r>
              <a:rPr lang="ko-KR" altLang="en-US" dirty="0"/>
              <a:t>시간과 자원의 효율성이 그다지 좋지는 않다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함축</a:t>
            </a:r>
            <a:r>
              <a:rPr lang="en-US" altLang="ko-KR" dirty="0"/>
              <a:t>(Implication)</a:t>
            </a:r>
            <a:r>
              <a:rPr lang="ko-KR" altLang="en-US" dirty="0"/>
              <a:t>와 함의</a:t>
            </a:r>
            <a:r>
              <a:rPr lang="en-US" altLang="ko-KR" dirty="0"/>
              <a:t>(Entailment)</a:t>
            </a:r>
            <a:r>
              <a:rPr lang="ko-KR" altLang="en-US" dirty="0"/>
              <a:t>의 차이 </a:t>
            </a:r>
            <a:r>
              <a:rPr lang="en-US" altLang="ko-KR" dirty="0"/>
              <a:t>: </a:t>
            </a:r>
            <a:r>
              <a:rPr lang="ko-KR" altLang="en-US" dirty="0" err="1"/>
              <a:t>비슷해보이기는</a:t>
            </a:r>
            <a:r>
              <a:rPr lang="ko-KR" altLang="en-US" dirty="0"/>
              <a:t> 하지만</a:t>
            </a:r>
            <a:r>
              <a:rPr lang="en-US" altLang="ko-KR" dirty="0"/>
              <a:t>, </a:t>
            </a:r>
            <a:r>
              <a:rPr lang="ko-KR" altLang="en-US" dirty="0"/>
              <a:t>함축은 </a:t>
            </a:r>
            <a:r>
              <a:rPr lang="en-US" altLang="ko-KR" dirty="0"/>
              <a:t>Symbol</a:t>
            </a:r>
            <a:r>
              <a:rPr lang="ko-KR" altLang="en-US" dirty="0"/>
              <a:t>을 연결하는 명제 논리연산자로</a:t>
            </a:r>
            <a:r>
              <a:rPr lang="en-US" altLang="ko-KR" dirty="0"/>
              <a:t>, ‘</a:t>
            </a:r>
            <a:r>
              <a:rPr lang="ko-KR" altLang="en-US" dirty="0"/>
              <a:t>사용자가 </a:t>
            </a:r>
            <a:r>
              <a:rPr lang="en-US" altLang="ko-KR" dirty="0"/>
              <a:t>Model</a:t>
            </a:r>
            <a:r>
              <a:rPr lang="ko-KR" altLang="en-US" dirty="0"/>
              <a:t>에 넣은 것</a:t>
            </a:r>
            <a:r>
              <a:rPr lang="en-US" altLang="ko-KR" dirty="0"/>
              <a:t>’</a:t>
            </a:r>
            <a:r>
              <a:rPr lang="ko-KR" altLang="en-US" dirty="0"/>
              <a:t>이라고 보면 되고</a:t>
            </a:r>
            <a:r>
              <a:rPr lang="en-US" altLang="ko-KR" dirty="0"/>
              <a:t>, </a:t>
            </a:r>
            <a:r>
              <a:rPr lang="ko-KR" altLang="en-US" dirty="0"/>
              <a:t>함의는 </a:t>
            </a:r>
            <a:r>
              <a:rPr lang="en-US" altLang="ko-KR" dirty="0"/>
              <a:t>‘</a:t>
            </a:r>
            <a:r>
              <a:rPr lang="ko-KR" altLang="en-US" dirty="0"/>
              <a:t>문제를 해결하는 과정 </a:t>
            </a:r>
            <a:r>
              <a:rPr lang="en-US" altLang="ko-KR" dirty="0"/>
              <a:t>‘</a:t>
            </a:r>
            <a:r>
              <a:rPr lang="ko-KR" altLang="en-US" dirty="0"/>
              <a:t>이라고 이해하면 될 듯하다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추론</a:t>
            </a:r>
            <a:r>
              <a:rPr lang="en-US" altLang="ko-KR" dirty="0"/>
              <a:t>(Inference) : </a:t>
            </a:r>
            <a:r>
              <a:rPr lang="ko-KR" altLang="en-US" dirty="0"/>
              <a:t>이 행위를 통해 </a:t>
            </a:r>
            <a:r>
              <a:rPr lang="en-US" altLang="ko-KR" dirty="0"/>
              <a:t>AI</a:t>
            </a:r>
            <a:r>
              <a:rPr lang="ko-KR" altLang="en-US" dirty="0"/>
              <a:t>는 문제를 해결한다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추론 규칙 </a:t>
            </a:r>
            <a:r>
              <a:rPr lang="en-US" altLang="ko-KR" dirty="0"/>
              <a:t>: Model </a:t>
            </a:r>
            <a:r>
              <a:rPr lang="ko-KR" altLang="en-US" dirty="0"/>
              <a:t>내 </a:t>
            </a:r>
            <a:r>
              <a:rPr lang="en-US" altLang="ko-KR" dirty="0"/>
              <a:t>Sentence</a:t>
            </a:r>
            <a:r>
              <a:rPr lang="ko-KR" altLang="en-US" dirty="0"/>
              <a:t>에 대한 참 거짓을 정한다</a:t>
            </a:r>
            <a:r>
              <a:rPr lang="en-US" altLang="ko-KR" dirty="0"/>
              <a:t>. </a:t>
            </a:r>
            <a:r>
              <a:rPr lang="ko-KR" altLang="en-US" dirty="0"/>
              <a:t>그렇게 </a:t>
            </a:r>
            <a:r>
              <a:rPr lang="en-US" altLang="ko-KR" dirty="0"/>
              <a:t>‘</a:t>
            </a:r>
            <a:r>
              <a:rPr lang="ko-KR" altLang="en-US" dirty="0"/>
              <a:t>내부의 세계의 규칙</a:t>
            </a:r>
            <a:r>
              <a:rPr lang="en-US" altLang="ko-KR" dirty="0"/>
              <a:t>＇</a:t>
            </a:r>
            <a:r>
              <a:rPr lang="ko-KR" altLang="en-US" dirty="0"/>
              <a:t>을 만들어서</a:t>
            </a:r>
            <a:r>
              <a:rPr lang="en-US" altLang="ko-KR" dirty="0"/>
              <a:t>, </a:t>
            </a:r>
            <a:r>
              <a:rPr lang="ko-KR" altLang="en-US" dirty="0"/>
              <a:t>새로운 정보에 대한 판단을 </a:t>
            </a:r>
            <a:r>
              <a:rPr lang="en-US" altLang="ko-KR" dirty="0"/>
              <a:t>‘</a:t>
            </a:r>
            <a:r>
              <a:rPr lang="ko-KR" altLang="en-US" dirty="0"/>
              <a:t>내부 세계의 규칙</a:t>
            </a:r>
            <a:r>
              <a:rPr lang="en-US" altLang="ko-KR" dirty="0"/>
              <a:t>＇</a:t>
            </a:r>
            <a:r>
              <a:rPr lang="ko-KR" altLang="en-US" dirty="0"/>
              <a:t>으로 하는 것이다</a:t>
            </a:r>
            <a:r>
              <a:rPr lang="en-US" altLang="ko-KR" dirty="0"/>
              <a:t>. </a:t>
            </a:r>
            <a:r>
              <a:rPr lang="ko-KR" altLang="en-US" dirty="0"/>
              <a:t>그 판단이 추론이고</a:t>
            </a:r>
            <a:r>
              <a:rPr lang="en-US" altLang="ko-KR" dirty="0"/>
              <a:t>, </a:t>
            </a:r>
            <a:r>
              <a:rPr lang="ko-KR" altLang="en-US" dirty="0"/>
              <a:t>여기서 말하는 추론 규칙이 그 추론에 대한 규칙이다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함의를 위해 추론 규칙이 있다고 이해하면 된다</a:t>
            </a:r>
            <a:r>
              <a:rPr lang="en-US" altLang="ko-KR" dirty="0"/>
              <a:t>. </a:t>
            </a:r>
            <a:r>
              <a:rPr lang="ko-KR" altLang="en-US" dirty="0"/>
              <a:t>함의가 </a:t>
            </a:r>
            <a:r>
              <a:rPr lang="en-US" altLang="ko-KR" dirty="0"/>
              <a:t>Model Sentence</a:t>
            </a:r>
            <a:r>
              <a:rPr lang="ko-KR" altLang="en-US" dirty="0"/>
              <a:t>를 확인할 때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Model Sentence</a:t>
            </a:r>
            <a:r>
              <a:rPr lang="ko-KR" altLang="en-US" dirty="0"/>
              <a:t>에 대한 참 거짓은 당연히 존재하고</a:t>
            </a:r>
            <a:r>
              <a:rPr lang="en-US" altLang="ko-KR" dirty="0"/>
              <a:t>, </a:t>
            </a:r>
            <a:r>
              <a:rPr lang="ko-KR" altLang="en-US" dirty="0"/>
              <a:t>따라서 결국 내부 세계의 규칙들을 체크하면서 문제를 해결한다고 이해하면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238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342E8-3504-C26D-115D-889D7328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문제 해결 </a:t>
            </a:r>
            <a:r>
              <a:rPr lang="en-US" altLang="ko-KR" dirty="0"/>
              <a:t>AI : Knowledge-Based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2F0BAA-650E-95C2-66AC-1D9C4898A718}"/>
              </a:ext>
            </a:extLst>
          </p:cNvPr>
          <p:cNvSpPr txBox="1"/>
          <p:nvPr/>
        </p:nvSpPr>
        <p:spPr>
          <a:xfrm>
            <a:off x="60036" y="1321090"/>
            <a:ext cx="120719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Elimination : </a:t>
            </a:r>
            <a:r>
              <a:rPr lang="ko-KR" altLang="en-US" dirty="0"/>
              <a:t>주어진 </a:t>
            </a:r>
            <a:r>
              <a:rPr lang="en-US" altLang="ko-KR" dirty="0"/>
              <a:t>Model</a:t>
            </a:r>
            <a:r>
              <a:rPr lang="ko-KR" altLang="en-US" dirty="0"/>
              <a:t>이 담고 있는 정보에 비해 너무 말이 복잡하거나 장황하다고 생각하는 경우</a:t>
            </a:r>
            <a:r>
              <a:rPr lang="en-US" altLang="ko-KR" dirty="0"/>
              <a:t>, Model</a:t>
            </a:r>
            <a:r>
              <a:rPr lang="ko-KR" altLang="en-US" dirty="0"/>
              <a:t>의 정보를 그대로 지키면서 말을 간단하게 바꾸는 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Elimination [AND </a:t>
            </a:r>
            <a:r>
              <a:rPr lang="ko-KR" altLang="en-US" dirty="0"/>
              <a:t>제거</a:t>
            </a:r>
            <a:r>
              <a:rPr lang="en-US" altLang="ko-KR" dirty="0"/>
              <a:t>] : </a:t>
            </a:r>
            <a:r>
              <a:rPr lang="ko-KR" altLang="en-US" dirty="0"/>
              <a:t>해리는 론과 </a:t>
            </a:r>
            <a:r>
              <a:rPr lang="ko-KR" altLang="en-US" dirty="0" err="1"/>
              <a:t>헤르미온느와</a:t>
            </a:r>
            <a:r>
              <a:rPr lang="ko-KR" altLang="en-US" dirty="0"/>
              <a:t> 친구이다</a:t>
            </a:r>
            <a:r>
              <a:rPr lang="en-US" altLang="ko-KR" dirty="0"/>
              <a:t>. = Harry is friend with Ron AND Hermione.</a:t>
            </a:r>
          </a:p>
          <a:p>
            <a:r>
              <a:rPr lang="en-US" altLang="ko-KR" dirty="0"/>
              <a:t>                        -&gt;</a:t>
            </a:r>
            <a:r>
              <a:rPr lang="ko-KR" altLang="en-US" dirty="0"/>
              <a:t>해리는 론과 친구이다</a:t>
            </a:r>
            <a:r>
              <a:rPr lang="en-US" altLang="ko-KR" dirty="0"/>
              <a:t>. = Harry is friend with Ron.</a:t>
            </a:r>
          </a:p>
          <a:p>
            <a:r>
              <a:rPr lang="en-US" altLang="ko-KR" dirty="0"/>
              <a:t>                        -&gt;</a:t>
            </a:r>
            <a:r>
              <a:rPr lang="ko-KR" altLang="en-US" dirty="0"/>
              <a:t>해리는 </a:t>
            </a:r>
            <a:r>
              <a:rPr lang="ko-KR" altLang="en-US" dirty="0" err="1"/>
              <a:t>헤르미온느와</a:t>
            </a:r>
            <a:r>
              <a:rPr lang="ko-KR" altLang="en-US" dirty="0"/>
              <a:t> 친구이다</a:t>
            </a:r>
            <a:r>
              <a:rPr lang="en-US" altLang="ko-KR" dirty="0"/>
              <a:t>. = Harry is friend with Hermione.</a:t>
            </a:r>
          </a:p>
          <a:p>
            <a:endParaRPr lang="en-US" altLang="ko-KR" dirty="0"/>
          </a:p>
          <a:p>
            <a:r>
              <a:rPr lang="en-US" altLang="ko-KR" dirty="0"/>
              <a:t>Double Negation Elimination[</a:t>
            </a:r>
            <a:r>
              <a:rPr lang="ko-KR" altLang="en-US" dirty="0"/>
              <a:t>이중 부정 연산자 제거</a:t>
            </a:r>
            <a:r>
              <a:rPr lang="en-US" altLang="ko-KR" dirty="0"/>
              <a:t>] : </a:t>
            </a:r>
            <a:r>
              <a:rPr lang="ko-KR" altLang="en-US" dirty="0"/>
              <a:t>해리는 시험에 합격하지 </a:t>
            </a:r>
            <a:r>
              <a:rPr lang="ko-KR" altLang="en-US" b="1" dirty="0"/>
              <a:t>못하지 않았다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                                                       =It is not true that Harry did not pass the test. </a:t>
            </a:r>
          </a:p>
          <a:p>
            <a:r>
              <a:rPr lang="en-US" altLang="ko-KR" dirty="0"/>
              <a:t>                                                                     </a:t>
            </a:r>
          </a:p>
          <a:p>
            <a:r>
              <a:rPr lang="en-US" altLang="ko-KR" dirty="0"/>
              <a:t>                                                                      -&gt;</a:t>
            </a:r>
            <a:r>
              <a:rPr lang="ko-KR" altLang="en-US" dirty="0"/>
              <a:t>해리는 시험에 합격했다</a:t>
            </a:r>
            <a:r>
              <a:rPr lang="en-US" altLang="ko-KR" dirty="0"/>
              <a:t>. = Harry passed the test.</a:t>
            </a:r>
          </a:p>
          <a:p>
            <a:r>
              <a:rPr lang="en-US" altLang="ko-KR" dirty="0"/>
              <a:t>                                                                         *</a:t>
            </a:r>
            <a:r>
              <a:rPr lang="ko-KR" altLang="en-US" u="sng" dirty="0"/>
              <a:t>못하지 않았다 </a:t>
            </a:r>
            <a:r>
              <a:rPr lang="en-US" altLang="ko-KR" u="sng" dirty="0"/>
              <a:t>= </a:t>
            </a:r>
            <a:r>
              <a:rPr lang="ko-KR" altLang="en-US" u="sng" dirty="0"/>
              <a:t>했다</a:t>
            </a:r>
            <a:endParaRPr lang="en-US" altLang="ko-KR" u="sng" dirty="0"/>
          </a:p>
          <a:p>
            <a:endParaRPr lang="en-US" altLang="ko-KR" u="sng" dirty="0"/>
          </a:p>
          <a:p>
            <a:r>
              <a:rPr lang="en-US" altLang="ko-KR" dirty="0"/>
              <a:t>Implication Elimination[</a:t>
            </a:r>
            <a:r>
              <a:rPr lang="ko-KR" altLang="en-US" dirty="0"/>
              <a:t>함축 제거</a:t>
            </a:r>
            <a:r>
              <a:rPr lang="en-US" altLang="ko-KR" dirty="0"/>
              <a:t>] = </a:t>
            </a:r>
            <a:r>
              <a:rPr lang="ko-KR" altLang="en-US" dirty="0"/>
              <a:t>함축 명제와 동치인 다른 형태의 명제로 치환하는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                              </a:t>
            </a:r>
            <a:r>
              <a:rPr lang="ko-KR" altLang="en-US" dirty="0"/>
              <a:t>컴퓨터는 </a:t>
            </a:r>
            <a:r>
              <a:rPr lang="en-US" altLang="ko-KR" dirty="0"/>
              <a:t>NOT AND OR</a:t>
            </a:r>
            <a:r>
              <a:rPr lang="ko-KR" altLang="en-US" dirty="0"/>
              <a:t>를 좋아하는 데</a:t>
            </a:r>
            <a:r>
              <a:rPr lang="en-US" altLang="ko-KR" dirty="0"/>
              <a:t>, </a:t>
            </a:r>
            <a:r>
              <a:rPr lang="ko-KR" altLang="en-US" dirty="0"/>
              <a:t>태생적으로</a:t>
            </a:r>
            <a:r>
              <a:rPr lang="en-US" altLang="ko-KR" dirty="0"/>
              <a:t>[</a:t>
            </a:r>
            <a:r>
              <a:rPr lang="ko-KR" altLang="en-US" dirty="0"/>
              <a:t>물리적으로</a:t>
            </a:r>
            <a:r>
              <a:rPr lang="en-US" altLang="ko-KR" dirty="0"/>
              <a:t>]</a:t>
            </a:r>
            <a:r>
              <a:rPr lang="ko-KR" altLang="en-US" dirty="0"/>
              <a:t> 논리 게이트로 </a:t>
            </a:r>
            <a:endParaRPr lang="en-US" altLang="ko-KR" dirty="0"/>
          </a:p>
          <a:p>
            <a:r>
              <a:rPr lang="ko-KR" altLang="en-US" dirty="0"/>
              <a:t>                                              이루어져 있기 때문이다</a:t>
            </a:r>
            <a:r>
              <a:rPr lang="en-US" altLang="ko-KR" dirty="0"/>
              <a:t>.[</a:t>
            </a:r>
            <a:r>
              <a:rPr lang="ko-KR" altLang="en-US" dirty="0"/>
              <a:t>논리 게이트는 일차적으로 </a:t>
            </a:r>
            <a:r>
              <a:rPr lang="en-US" altLang="ko-KR" dirty="0"/>
              <a:t>AND, OR, NOT</a:t>
            </a:r>
            <a:r>
              <a:rPr lang="ko-KR" altLang="en-US" dirty="0"/>
              <a:t>을 만들 수</a:t>
            </a:r>
            <a:endParaRPr lang="en-US" altLang="ko-KR" dirty="0"/>
          </a:p>
          <a:p>
            <a:r>
              <a:rPr lang="ko-KR" altLang="en-US" dirty="0"/>
              <a:t>                                              있다</a:t>
            </a:r>
            <a:r>
              <a:rPr lang="en-US" altLang="ko-KR" dirty="0"/>
              <a:t>.]</a:t>
            </a:r>
          </a:p>
          <a:p>
            <a:r>
              <a:rPr lang="en-US" altLang="ko-KR" dirty="0"/>
              <a:t>                                              </a:t>
            </a:r>
            <a:r>
              <a:rPr lang="ko-KR" altLang="en-US" dirty="0"/>
              <a:t>예</a:t>
            </a:r>
            <a:r>
              <a:rPr lang="en-US" altLang="ko-KR" dirty="0"/>
              <a:t>) a -&gt; b = -a OR b = -a v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545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9F534-C484-9075-2F55-6643D939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문제 해결 </a:t>
            </a:r>
            <a:r>
              <a:rPr lang="en-US" altLang="ko-KR" dirty="0"/>
              <a:t>AI : Knowledge-Based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3CD1A-6839-87AC-E555-A8DBBD6389A8}"/>
              </a:ext>
            </a:extLst>
          </p:cNvPr>
          <p:cNvSpPr txBox="1"/>
          <p:nvPr/>
        </p:nvSpPr>
        <p:spPr>
          <a:xfrm>
            <a:off x="341745" y="1343818"/>
            <a:ext cx="1149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Biconditional Elimination : a &lt;-&gt; b </a:t>
            </a:r>
            <a:r>
              <a:rPr lang="ko-KR" altLang="en-US" dirty="0"/>
              <a:t>를 </a:t>
            </a:r>
            <a:r>
              <a:rPr lang="en-US" altLang="ko-KR" dirty="0"/>
              <a:t>(a-&gt;b) ^ (b-&gt;a)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그리고 각자의 함축을 앞의 </a:t>
            </a:r>
            <a:r>
              <a:rPr lang="en-US" altLang="ko-KR" dirty="0"/>
              <a:t>Implication Elimination   </a:t>
            </a:r>
          </a:p>
          <a:p>
            <a:r>
              <a:rPr lang="en-US" altLang="ko-KR" dirty="0"/>
              <a:t>                                  </a:t>
            </a:r>
            <a:r>
              <a:rPr lang="ko-KR" altLang="en-US" dirty="0"/>
              <a:t>을 통해 컴퓨터 입장에서 더 직관적으로 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드</a:t>
            </a:r>
            <a:r>
              <a:rPr lang="ko-KR" altLang="en-US" dirty="0"/>
              <a:t> </a:t>
            </a:r>
            <a:r>
              <a:rPr lang="ko-KR" altLang="en-US" dirty="0" err="1"/>
              <a:t>모르간의</a:t>
            </a:r>
            <a:r>
              <a:rPr lang="ko-KR" altLang="en-US" dirty="0"/>
              <a:t> 법칙</a:t>
            </a:r>
            <a:r>
              <a:rPr lang="en-US" altLang="ko-KR" dirty="0"/>
              <a:t>[De Morgan’s Law] : -(a ^ b)</a:t>
            </a:r>
            <a:r>
              <a:rPr lang="ko-KR" altLang="en-US" dirty="0"/>
              <a:t>를 </a:t>
            </a:r>
            <a:r>
              <a:rPr lang="en-US" altLang="ko-KR" dirty="0"/>
              <a:t>–a v b</a:t>
            </a:r>
            <a:r>
              <a:rPr lang="ko-KR" altLang="en-US" dirty="0"/>
              <a:t>로</a:t>
            </a:r>
            <a:r>
              <a:rPr lang="en-US" altLang="ko-KR" dirty="0"/>
              <a:t>. </a:t>
            </a:r>
            <a:r>
              <a:rPr lang="ko-KR" altLang="en-US" dirty="0"/>
              <a:t>이것도 컴퓨터 입장에서 더 직관적이고 간단하게   </a:t>
            </a:r>
            <a:endParaRPr lang="en-US" altLang="ko-KR" dirty="0"/>
          </a:p>
          <a:p>
            <a:r>
              <a:rPr lang="en-US" altLang="ko-KR" dirty="0"/>
              <a:t>                                                </a:t>
            </a:r>
            <a:r>
              <a:rPr lang="ko-KR" altLang="en-US"/>
              <a:t>정보를 처리하게 위해 바꾸는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208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BE2FC-25EC-8609-28F6-5E1FBCEA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65589-1146-3937-2AC4-5DD22AA3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701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41D0E-D24F-CC94-E3E5-0C57B8DD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머신러닝</a:t>
            </a:r>
            <a:r>
              <a:rPr lang="en-US" altLang="ko-KR" dirty="0"/>
              <a:t>(</a:t>
            </a:r>
            <a:r>
              <a:rPr lang="ko-KR" altLang="en-US" dirty="0"/>
              <a:t>기계학습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52162-013B-0645-7A73-004324CAD5B2}"/>
              </a:ext>
            </a:extLst>
          </p:cNvPr>
          <p:cNvSpPr txBox="1"/>
          <p:nvPr/>
        </p:nvSpPr>
        <p:spPr>
          <a:xfrm>
            <a:off x="295563" y="2115127"/>
            <a:ext cx="118225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기계가 데이터로 학습하는 행위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*</a:t>
            </a:r>
            <a:r>
              <a:rPr lang="ko-KR" altLang="en-US" dirty="0" err="1"/>
              <a:t>머신러닝된</a:t>
            </a:r>
            <a:r>
              <a:rPr lang="ko-KR" altLang="en-US" dirty="0"/>
              <a:t> 기계는 그 학습된 데이터를 가지고</a:t>
            </a:r>
            <a:r>
              <a:rPr lang="en-US" altLang="ko-KR" dirty="0"/>
              <a:t>, </a:t>
            </a:r>
            <a:r>
              <a:rPr lang="ko-KR" altLang="en-US" dirty="0"/>
              <a:t>주어진 문제를 해결한다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*Pre-categorized data : </a:t>
            </a:r>
            <a:r>
              <a:rPr lang="ko-KR" altLang="en-US" dirty="0"/>
              <a:t>어떤 특성으로 분류된 데이터 </a:t>
            </a:r>
            <a:r>
              <a:rPr lang="en-US" altLang="ko-KR" dirty="0"/>
              <a:t>(</a:t>
            </a:r>
            <a:r>
              <a:rPr lang="ko-KR" altLang="en-US" dirty="0"/>
              <a:t>어떤 결과로 결정지어진 데이터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머신러닝의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가지 종류 </a:t>
            </a:r>
            <a:r>
              <a:rPr lang="en-US" altLang="ko-KR" dirty="0"/>
              <a:t>: </a:t>
            </a:r>
            <a:r>
              <a:rPr lang="ko-KR" altLang="en-US" dirty="0"/>
              <a:t>지도학습</a:t>
            </a:r>
            <a:r>
              <a:rPr lang="en-US" altLang="ko-KR" dirty="0"/>
              <a:t>, </a:t>
            </a:r>
            <a:r>
              <a:rPr lang="ko-KR" altLang="en-US" dirty="0"/>
              <a:t>비지도학습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지도학습</a:t>
            </a:r>
            <a:r>
              <a:rPr lang="en-US" altLang="ko-KR" dirty="0"/>
              <a:t>(Supervised Learning) : Pre-categorized data</a:t>
            </a:r>
            <a:r>
              <a:rPr lang="ko-KR" altLang="en-US" dirty="0"/>
              <a:t>를 가지고</a:t>
            </a:r>
            <a:r>
              <a:rPr lang="en-US" altLang="ko-KR" dirty="0"/>
              <a:t> </a:t>
            </a:r>
            <a:r>
              <a:rPr lang="ko-KR" altLang="en-US" dirty="0"/>
              <a:t>기계가 학습하는 방법</a:t>
            </a:r>
            <a:r>
              <a:rPr lang="en-US" altLang="ko-KR" dirty="0"/>
              <a:t>. </a:t>
            </a:r>
            <a:r>
              <a:rPr lang="ko-KR" altLang="en-US" dirty="0"/>
              <a:t>이 학습을 기반으로</a:t>
            </a:r>
            <a:r>
              <a:rPr lang="en-US" altLang="ko-KR" dirty="0"/>
              <a:t>, </a:t>
            </a:r>
            <a:r>
              <a:rPr lang="ko-KR" altLang="en-US" dirty="0"/>
              <a:t>기계는 주어진 문제를 해결한다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지도학습의 방법</a:t>
            </a:r>
            <a:r>
              <a:rPr lang="en-US" altLang="ko-KR" dirty="0"/>
              <a:t>(</a:t>
            </a:r>
            <a:r>
              <a:rPr lang="ko-KR" altLang="en-US" dirty="0"/>
              <a:t>지도학습의 모델</a:t>
            </a:r>
            <a:r>
              <a:rPr lang="en-US" altLang="ko-KR" dirty="0"/>
              <a:t>) : </a:t>
            </a:r>
            <a:r>
              <a:rPr lang="ko-KR" altLang="en-US" dirty="0"/>
              <a:t>분류</a:t>
            </a:r>
            <a:r>
              <a:rPr lang="en-US" altLang="ko-KR" dirty="0"/>
              <a:t>(Classification), </a:t>
            </a:r>
            <a:r>
              <a:rPr lang="ko-KR" altLang="en-US" dirty="0"/>
              <a:t>회귀</a:t>
            </a:r>
            <a:r>
              <a:rPr lang="en-US" altLang="ko-KR" dirty="0"/>
              <a:t>(Regression)</a:t>
            </a:r>
          </a:p>
          <a:p>
            <a:endParaRPr lang="en-US" altLang="ko-KR" dirty="0"/>
          </a:p>
          <a:p>
            <a:r>
              <a:rPr lang="ko-KR" altLang="en-US" dirty="0"/>
              <a:t>분류</a:t>
            </a:r>
            <a:r>
              <a:rPr lang="en-US" altLang="ko-KR" dirty="0"/>
              <a:t>(Classification) :  </a:t>
            </a:r>
            <a:r>
              <a:rPr lang="ko-KR" altLang="en-US" dirty="0"/>
              <a:t>레이블</a:t>
            </a:r>
            <a:r>
              <a:rPr lang="en-US" altLang="ko-KR" dirty="0"/>
              <a:t>[</a:t>
            </a:r>
            <a:r>
              <a:rPr lang="ko-KR" altLang="en-US" dirty="0"/>
              <a:t>결과</a:t>
            </a:r>
            <a:r>
              <a:rPr lang="en-US" altLang="ko-KR" dirty="0"/>
              <a:t>]</a:t>
            </a:r>
            <a:r>
              <a:rPr lang="ko-KR" altLang="en-US" dirty="0"/>
              <a:t>이 달린 데이터</a:t>
            </a:r>
            <a:r>
              <a:rPr lang="en-US" altLang="ko-KR" dirty="0"/>
              <a:t>(Pre-categorized=Labelled </a:t>
            </a:r>
            <a:r>
              <a:rPr lang="ko-KR" altLang="en-US" dirty="0"/>
              <a:t>라고 이해해도 무방</a:t>
            </a:r>
            <a:r>
              <a:rPr lang="en-US" altLang="ko-KR" dirty="0"/>
              <a:t>)</a:t>
            </a:r>
            <a:r>
              <a:rPr lang="ko-KR" altLang="en-US" dirty="0"/>
              <a:t>들을 가지고 학습을 하는 데</a:t>
            </a:r>
            <a:r>
              <a:rPr lang="en-US" altLang="ko-KR" dirty="0"/>
              <a:t>, </a:t>
            </a:r>
            <a:r>
              <a:rPr lang="ko-KR" altLang="en-US" dirty="0"/>
              <a:t>이 방법으로 학습을 하면 주어진 문제를 해결할 때</a:t>
            </a:r>
            <a:r>
              <a:rPr lang="en-US" altLang="ko-KR" dirty="0"/>
              <a:t>, </a:t>
            </a:r>
            <a:r>
              <a:rPr lang="ko-KR" altLang="en-US" dirty="0"/>
              <a:t>그 결과를 학습된 데이터의 레이블 중 하나로 결정한다</a:t>
            </a:r>
            <a:r>
              <a:rPr lang="en-US" altLang="ko-KR" dirty="0"/>
              <a:t>. 	[</a:t>
            </a:r>
            <a:r>
              <a:rPr lang="ko-KR" altLang="en-US" dirty="0"/>
              <a:t>말 그대로 분류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186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92042-1D4A-9AE4-D3CA-BDCFA302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91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회귀</a:t>
            </a:r>
            <a:r>
              <a:rPr lang="en-US" altLang="ko-KR" dirty="0"/>
              <a:t>(Regression)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F9624-1686-A0AA-8109-38AAC25624AB}"/>
              </a:ext>
            </a:extLst>
          </p:cNvPr>
          <p:cNvSpPr txBox="1"/>
          <p:nvPr/>
        </p:nvSpPr>
        <p:spPr>
          <a:xfrm>
            <a:off x="489527" y="1690688"/>
            <a:ext cx="112591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원인</a:t>
            </a:r>
            <a:r>
              <a:rPr lang="en-US" altLang="ko-KR" dirty="0"/>
              <a:t>(</a:t>
            </a:r>
            <a:r>
              <a:rPr lang="ko-KR" altLang="en-US" dirty="0"/>
              <a:t>독립 변수</a:t>
            </a:r>
            <a:r>
              <a:rPr lang="en-US" altLang="ko-KR" dirty="0"/>
              <a:t>)</a:t>
            </a:r>
            <a:r>
              <a:rPr lang="ko-KR" altLang="en-US" dirty="0"/>
              <a:t>에 따라</a:t>
            </a:r>
            <a:r>
              <a:rPr lang="en-US" altLang="ko-KR" dirty="0"/>
              <a:t>, </a:t>
            </a:r>
            <a:r>
              <a:rPr lang="ko-KR" altLang="en-US" dirty="0"/>
              <a:t>결과</a:t>
            </a:r>
            <a:r>
              <a:rPr lang="en-US" altLang="ko-KR" dirty="0"/>
              <a:t>(</a:t>
            </a:r>
            <a:r>
              <a:rPr lang="ko-KR" altLang="en-US" dirty="0"/>
              <a:t>종속 변수</a:t>
            </a:r>
            <a:r>
              <a:rPr lang="en-US" altLang="ko-KR" dirty="0"/>
              <a:t>)</a:t>
            </a:r>
            <a:r>
              <a:rPr lang="ko-KR" altLang="en-US" dirty="0"/>
              <a:t>가 어떻게 될 지에 대해 문제를 풀고 싶다면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기계에서 원인과</a:t>
            </a:r>
            <a:r>
              <a:rPr lang="en-US" altLang="ko-KR" dirty="0"/>
              <a:t>, </a:t>
            </a:r>
            <a:r>
              <a:rPr lang="ko-KR" altLang="en-US" dirty="0"/>
              <a:t>결과가 명확하게 주어진 데이터를 학습시킨다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원인과 결과가 </a:t>
            </a:r>
            <a:r>
              <a:rPr lang="ko-KR" altLang="en-US" b="1" u="sng" dirty="0"/>
              <a:t>숫자</a:t>
            </a:r>
            <a:r>
              <a:rPr lang="ko-KR" altLang="en-US" dirty="0"/>
              <a:t>로 되어 있다면</a:t>
            </a:r>
            <a:r>
              <a:rPr lang="en-US" altLang="ko-KR" dirty="0"/>
              <a:t>, </a:t>
            </a:r>
            <a:r>
              <a:rPr lang="ko-KR" altLang="en-US" dirty="0"/>
              <a:t>회귀를 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특정 온도에 음료수 판매량이 어떻게 될 지 문제를 해결하고 싶다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-&gt; </a:t>
            </a:r>
            <a:r>
              <a:rPr lang="ko-KR" altLang="en-US" dirty="0"/>
              <a:t>학습 데이터는</a:t>
            </a:r>
            <a:r>
              <a:rPr lang="en-US" altLang="ko-KR" dirty="0"/>
              <a:t>, </a:t>
            </a:r>
            <a:r>
              <a:rPr lang="ko-KR" altLang="en-US" dirty="0"/>
              <a:t>특정 온도에 따른 음료수 판매량이 나타내어진 데이터이다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독립 변수</a:t>
            </a:r>
            <a:r>
              <a:rPr lang="en-US" altLang="ko-KR" dirty="0"/>
              <a:t>(</a:t>
            </a:r>
            <a:r>
              <a:rPr lang="ko-KR" altLang="en-US" dirty="0"/>
              <a:t>원인</a:t>
            </a:r>
            <a:r>
              <a:rPr lang="en-US" altLang="ko-KR" dirty="0"/>
              <a:t>) [</a:t>
            </a:r>
            <a:r>
              <a:rPr lang="ko-KR" altLang="en-US" dirty="0"/>
              <a:t>온도</a:t>
            </a:r>
            <a:r>
              <a:rPr lang="en-US" altLang="ko-KR" dirty="0"/>
              <a:t>]            -&gt;      </a:t>
            </a:r>
            <a:r>
              <a:rPr lang="ko-KR" altLang="en-US" dirty="0"/>
              <a:t>종속 변수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)[</a:t>
            </a:r>
            <a:r>
              <a:rPr lang="ko-KR" altLang="en-US" dirty="0"/>
              <a:t>판매량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</a:t>
            </a:r>
          </a:p>
          <a:p>
            <a:r>
              <a:rPr lang="en-US" altLang="ko-KR" dirty="0"/>
              <a:t>     20                                                 40</a:t>
            </a:r>
          </a:p>
          <a:p>
            <a:r>
              <a:rPr lang="en-US" altLang="ko-KR" dirty="0"/>
              <a:t>     21                                                 42</a:t>
            </a:r>
          </a:p>
          <a:p>
            <a:r>
              <a:rPr lang="en-US" altLang="ko-KR" dirty="0"/>
              <a:t>     22                                                 44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회귀 방식의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학습에 따라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/>
              <a:t> </a:t>
            </a:r>
            <a:r>
              <a:rPr lang="ko-KR" altLang="en-US" dirty="0"/>
              <a:t>판매량은 온도의 </a:t>
            </a:r>
            <a:r>
              <a:rPr lang="en-US" altLang="ko-KR" dirty="0"/>
              <a:t>2</a:t>
            </a:r>
            <a:r>
              <a:rPr lang="ko-KR" altLang="en-US" dirty="0"/>
              <a:t>배인 관계라는 것이 학습되었다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 25</a:t>
            </a:r>
            <a:r>
              <a:rPr lang="ko-KR" altLang="en-US" dirty="0"/>
              <a:t>도의 경우의 판매량을 물어본다면</a:t>
            </a:r>
            <a:r>
              <a:rPr lang="en-US" altLang="ko-KR" dirty="0"/>
              <a:t>, </a:t>
            </a:r>
            <a:r>
              <a:rPr lang="ko-KR" altLang="en-US" dirty="0"/>
              <a:t>판매량은 </a:t>
            </a:r>
            <a:r>
              <a:rPr lang="en-US" altLang="ko-KR" dirty="0"/>
              <a:t>50</a:t>
            </a:r>
            <a:r>
              <a:rPr lang="ko-KR" altLang="en-US" dirty="0"/>
              <a:t>이라는 것을 알 수 있다</a:t>
            </a:r>
            <a:r>
              <a:rPr lang="en-US" altLang="ko-KR" dirty="0"/>
              <a:t>.(</a:t>
            </a:r>
            <a:r>
              <a:rPr lang="ko-KR" altLang="en-US" dirty="0"/>
              <a:t>문제해결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549626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63C0B-0800-203C-67C9-B27C8885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53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회귀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5E533-B134-93A3-D15A-44B11C37B17D}"/>
              </a:ext>
            </a:extLst>
          </p:cNvPr>
          <p:cNvSpPr txBox="1"/>
          <p:nvPr/>
        </p:nvSpPr>
        <p:spPr>
          <a:xfrm>
            <a:off x="581892" y="1554263"/>
            <a:ext cx="11490036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왜 회귀라는 이름이 주어졌을까</a:t>
            </a:r>
            <a:r>
              <a:rPr lang="en-US" altLang="ko-KR" dirty="0"/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dirty="0"/>
              <a:t>이유가 있긴 한 데 현대에 와서는 그 본래 의미로 쓰이지 않으니까 무시하기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독립변수의 또 다른 용어들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설명 변수</a:t>
            </a:r>
            <a:r>
              <a:rPr lang="en-US" altLang="ko-KR" dirty="0"/>
              <a:t>, </a:t>
            </a:r>
            <a:r>
              <a:rPr lang="ko-KR" altLang="en-US" dirty="0"/>
              <a:t>예측 변수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종속 변수의 또 다른 용어들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반응 변수</a:t>
            </a:r>
            <a:r>
              <a:rPr lang="en-US" altLang="ko-KR" dirty="0"/>
              <a:t>, </a:t>
            </a:r>
            <a:r>
              <a:rPr lang="ko-KR" altLang="en-US" dirty="0"/>
              <a:t>결과 변수</a:t>
            </a:r>
            <a:r>
              <a:rPr lang="en-US" altLang="ko-KR" dirty="0"/>
              <a:t>, </a:t>
            </a:r>
            <a:r>
              <a:rPr lang="ko-KR" altLang="en-US" dirty="0"/>
              <a:t>표적 변수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독립 변수와 종속 변수의 또 다른 용어들 마저 원래 쓰이던</a:t>
            </a:r>
            <a:r>
              <a:rPr lang="en-US" altLang="ko-KR" dirty="0"/>
              <a:t>(?) </a:t>
            </a:r>
            <a:r>
              <a:rPr lang="ko-KR" altLang="en-US" dirty="0"/>
              <a:t>용어와 뜻이 크게 다를 바 없다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8186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B4E63-3A33-B311-65D4-CB8018DA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9" y="212436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선형회귀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3AFCD-A062-C884-A448-5E1CD27B365D}"/>
              </a:ext>
            </a:extLst>
          </p:cNvPr>
          <p:cNvSpPr txBox="1"/>
          <p:nvPr/>
        </p:nvSpPr>
        <p:spPr>
          <a:xfrm>
            <a:off x="267855" y="1828800"/>
            <a:ext cx="117117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만들어진 회귀 모델의 오류 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종속 변수와 독립 변수로 이루어진 데이터들로 학습하여 만들어진 회귀 모델을 가지고</a:t>
            </a:r>
            <a:r>
              <a:rPr lang="en-US" altLang="ko-KR" dirty="0"/>
              <a:t>, </a:t>
            </a:r>
            <a:r>
              <a:rPr lang="ko-KR" altLang="en-US" dirty="0"/>
              <a:t>주어진 독립변수를 학습하여 낸 결과값과</a:t>
            </a:r>
            <a:r>
              <a:rPr lang="en-US" altLang="ko-KR" dirty="0"/>
              <a:t>, </a:t>
            </a:r>
            <a:r>
              <a:rPr lang="ko-KR" altLang="en-US" dirty="0"/>
              <a:t>해당 독립변수에 대한 실제 결과값이 차이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y</a:t>
            </a:r>
            <a:r>
              <a:rPr lang="ko-KR" altLang="en-US" dirty="0" err="1"/>
              <a:t>햇은</a:t>
            </a:r>
            <a:r>
              <a:rPr lang="ko-KR" altLang="en-US" dirty="0"/>
              <a:t> 예측된 결과</a:t>
            </a:r>
            <a:r>
              <a:rPr lang="en-US" altLang="ko-KR" dirty="0"/>
              <a:t>, y</a:t>
            </a:r>
            <a:r>
              <a:rPr lang="ko-KR" altLang="en-US" dirty="0"/>
              <a:t>는 실제 결과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제곱을 하는 이유는</a:t>
            </a:r>
            <a:r>
              <a:rPr lang="en-US" altLang="ko-KR" dirty="0"/>
              <a:t> </a:t>
            </a:r>
            <a:r>
              <a:rPr lang="ko-KR" altLang="en-US" dirty="0"/>
              <a:t>둘의 차가 음수일 경우</a:t>
            </a:r>
            <a:r>
              <a:rPr lang="en-US" altLang="ko-KR" dirty="0"/>
              <a:t>, </a:t>
            </a:r>
            <a:r>
              <a:rPr lang="ko-KR" altLang="en-US" dirty="0"/>
              <a:t>그냥 오차들을 더하면 실제 </a:t>
            </a:r>
            <a:r>
              <a:rPr lang="ko-KR" altLang="en-US" dirty="0" err="1"/>
              <a:t>오류값이</a:t>
            </a:r>
            <a:r>
              <a:rPr lang="ko-KR" altLang="en-US" dirty="0"/>
              <a:t> 줄어들어</a:t>
            </a:r>
            <a:r>
              <a:rPr lang="en-US" altLang="ko-KR" dirty="0"/>
              <a:t>, </a:t>
            </a:r>
            <a:r>
              <a:rPr lang="ko-KR" altLang="en-US" dirty="0"/>
              <a:t>정확한 오류 정도를 파악하기 어렵기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Error of Model������������ �������������Error = -Error:∑ ������������� − ������������ ������������Error of Model������������ �������������Error = -Error:∑ ������������� − ������������ ������������Error of Model������������ �������������Error = -Error:∑ ������������� − ������������ ������������">
            <a:extLst>
              <a:ext uri="{FF2B5EF4-FFF2-40B4-BE49-F238E27FC236}">
                <a16:creationId xmlns:a16="http://schemas.microsoft.com/office/drawing/2014/main" id="{9401D859-3E2E-3872-3C4F-5A4160024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6" t="77084" r="28402" b="9444"/>
          <a:stretch/>
        </p:blipFill>
        <p:spPr bwMode="auto">
          <a:xfrm>
            <a:off x="4550352" y="5239930"/>
            <a:ext cx="35814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94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2D757-7FF6-A100-3C11-432956E4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/>
              <a:t>Search Problem</a:t>
            </a:r>
            <a:r>
              <a:rPr lang="ko-KR" altLang="en-US" sz="3600" dirty="0"/>
              <a:t>에서 고려해야 되는 것들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017FE-F0FC-8FEA-83B4-9D9C1173F3DA}"/>
              </a:ext>
            </a:extLst>
          </p:cNvPr>
          <p:cNvSpPr txBox="1"/>
          <p:nvPr/>
        </p:nvSpPr>
        <p:spPr>
          <a:xfrm>
            <a:off x="332509" y="2318327"/>
            <a:ext cx="11526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Goal test: </a:t>
            </a:r>
            <a:r>
              <a:rPr lang="ko-KR" altLang="en-US" dirty="0"/>
              <a:t>지금 </a:t>
            </a:r>
            <a:r>
              <a:rPr lang="en-US" altLang="ko-KR" dirty="0"/>
              <a:t>state(</a:t>
            </a:r>
            <a:r>
              <a:rPr lang="ko-KR" altLang="en-US" dirty="0"/>
              <a:t>상태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goal state(</a:t>
            </a:r>
            <a:r>
              <a:rPr lang="ko-KR" altLang="en-US" dirty="0"/>
              <a:t>문제 해결</a:t>
            </a:r>
            <a:r>
              <a:rPr lang="en-US" altLang="ko-KR" dirty="0"/>
              <a:t>[</a:t>
            </a:r>
            <a:r>
              <a:rPr lang="ko-KR" altLang="en-US" dirty="0"/>
              <a:t>목표</a:t>
            </a:r>
            <a:r>
              <a:rPr lang="en-US" altLang="ko-KR" dirty="0"/>
              <a:t>]</a:t>
            </a:r>
            <a:r>
              <a:rPr lang="ko-KR" altLang="en-US" dirty="0"/>
              <a:t> 상태</a:t>
            </a:r>
            <a:r>
              <a:rPr lang="en-US" altLang="ko-KR" dirty="0"/>
              <a:t>)</a:t>
            </a:r>
            <a:r>
              <a:rPr lang="ko-KR" altLang="en-US" dirty="0"/>
              <a:t>인 지 확인하는 행위</a:t>
            </a:r>
            <a:r>
              <a:rPr lang="en-US" altLang="ko-KR" dirty="0"/>
              <a:t>. </a:t>
            </a:r>
            <a:r>
              <a:rPr lang="ko-KR" altLang="en-US" dirty="0"/>
              <a:t>즉 목표를 이루었는지 확인하는 행위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Node(</a:t>
            </a:r>
            <a:r>
              <a:rPr lang="ko-KR" altLang="en-US" dirty="0"/>
              <a:t>노드</a:t>
            </a:r>
            <a:r>
              <a:rPr lang="en-US" altLang="ko-KR" dirty="0"/>
              <a:t>): </a:t>
            </a:r>
            <a:r>
              <a:rPr lang="ko-KR" altLang="en-US" dirty="0"/>
              <a:t>그래프에서의 꼭짓점을 의미함</a:t>
            </a:r>
            <a:r>
              <a:rPr lang="en-US" altLang="ko-KR" dirty="0"/>
              <a:t>. Search Problem</a:t>
            </a:r>
            <a:r>
              <a:rPr lang="ko-KR" altLang="en-US" dirty="0"/>
              <a:t>에서의 </a:t>
            </a:r>
            <a:r>
              <a:rPr lang="en-US" altLang="ko-KR" dirty="0"/>
              <a:t>Transition Model </a:t>
            </a:r>
            <a:r>
              <a:rPr lang="ko-KR" altLang="en-US" dirty="0"/>
              <a:t>또는 </a:t>
            </a:r>
            <a:r>
              <a:rPr lang="en-US" altLang="ko-KR" dirty="0"/>
              <a:t>State space</a:t>
            </a:r>
            <a:r>
              <a:rPr lang="ko-KR" altLang="en-US" dirty="0"/>
              <a:t> 그래프에서 </a:t>
            </a:r>
            <a:r>
              <a:rPr lang="en-US" altLang="ko-KR" dirty="0"/>
              <a:t>State</a:t>
            </a:r>
            <a:r>
              <a:rPr lang="ko-KR" altLang="en-US" dirty="0"/>
              <a:t>가 </a:t>
            </a:r>
            <a:r>
              <a:rPr lang="en-US" altLang="ko-KR" dirty="0"/>
              <a:t>Node </a:t>
            </a:r>
            <a:r>
              <a:rPr lang="ko-KR" altLang="en-US" dirty="0"/>
              <a:t>형식으로 되어있다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1835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9B7B9-520B-4860-5ED8-F6862857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31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선형회귀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91ABD-A732-10C6-884B-CF17BACFD5F5}"/>
              </a:ext>
            </a:extLst>
          </p:cNvPr>
          <p:cNvSpPr txBox="1"/>
          <p:nvPr/>
        </p:nvSpPr>
        <p:spPr>
          <a:xfrm>
            <a:off x="249381" y="1302327"/>
            <a:ext cx="11868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독립변수와 종속변수가 각자 </a:t>
            </a:r>
            <a:r>
              <a:rPr lang="en-US" altLang="ko-KR" dirty="0"/>
              <a:t>1</a:t>
            </a:r>
            <a:r>
              <a:rPr lang="ko-KR" altLang="en-US" dirty="0"/>
              <a:t>개인 경우라고 가정하는 </a:t>
            </a:r>
            <a:r>
              <a:rPr lang="en-US" altLang="ko-KR" dirty="0"/>
              <a:t>(</a:t>
            </a:r>
            <a:r>
              <a:rPr lang="ko-KR" altLang="en-US" dirty="0"/>
              <a:t>지도</a:t>
            </a:r>
            <a:r>
              <a:rPr lang="en-US" altLang="ko-KR" dirty="0"/>
              <a:t>)</a:t>
            </a:r>
            <a:r>
              <a:rPr lang="ko-KR" altLang="en-US" dirty="0"/>
              <a:t>학습 방법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/>
              <a:t>가장 간단한 회귀 방식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/>
          </a:p>
          <a:p>
            <a:r>
              <a:rPr lang="ko-KR" altLang="en-US" dirty="0"/>
              <a:t>선형 회귀에 따른 종속 변수와 독립 변수의 관계를 나타낼 때</a:t>
            </a:r>
            <a:r>
              <a:rPr lang="en-US" altLang="ko-KR" dirty="0"/>
              <a:t>, x</a:t>
            </a:r>
            <a:r>
              <a:rPr lang="ko-KR" altLang="en-US" dirty="0" err="1"/>
              <a:t>축와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축으로 이루어진 평면 그래프를 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8A9D49D-3EB7-4BFB-D202-CE41210D87B4}"/>
              </a:ext>
            </a:extLst>
          </p:cNvPr>
          <p:cNvCxnSpPr>
            <a:cxnSpLocks/>
          </p:cNvCxnSpPr>
          <p:nvPr/>
        </p:nvCxnSpPr>
        <p:spPr>
          <a:xfrm flipV="1">
            <a:off x="2041236" y="2743200"/>
            <a:ext cx="0" cy="3745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844B33-0B5A-0465-49AE-49F026201CEF}"/>
              </a:ext>
            </a:extLst>
          </p:cNvPr>
          <p:cNvCxnSpPr>
            <a:cxnSpLocks/>
          </p:cNvCxnSpPr>
          <p:nvPr/>
        </p:nvCxnSpPr>
        <p:spPr>
          <a:xfrm>
            <a:off x="2041236" y="6488545"/>
            <a:ext cx="66871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825495-E3A4-FDD8-1700-EEA9B271FBEF}"/>
              </a:ext>
            </a:extLst>
          </p:cNvPr>
          <p:cNvSpPr txBox="1"/>
          <p:nvPr/>
        </p:nvSpPr>
        <p:spPr>
          <a:xfrm>
            <a:off x="8820727" y="6336145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x(</a:t>
            </a:r>
            <a:r>
              <a:rPr lang="ko-KR" altLang="en-US" dirty="0"/>
              <a:t>독립변수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DDB4C9-ADC4-C880-D728-88C5E72DEEEF}"/>
              </a:ext>
            </a:extLst>
          </p:cNvPr>
          <p:cNvSpPr txBox="1"/>
          <p:nvPr/>
        </p:nvSpPr>
        <p:spPr>
          <a:xfrm>
            <a:off x="752763" y="2941781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y(</a:t>
            </a:r>
            <a:r>
              <a:rPr lang="ko-KR" altLang="en-US" dirty="0"/>
              <a:t>종속변수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9BB06F6-98B6-08A5-A852-2128F1EECA20}"/>
              </a:ext>
            </a:extLst>
          </p:cNvPr>
          <p:cNvCxnSpPr/>
          <p:nvPr/>
        </p:nvCxnSpPr>
        <p:spPr>
          <a:xfrm flipV="1">
            <a:off x="2299855" y="3168073"/>
            <a:ext cx="5255490" cy="28170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184D4F7-52D5-9D28-2F63-631605A014AC}"/>
              </a:ext>
            </a:extLst>
          </p:cNvPr>
          <p:cNvCxnSpPr>
            <a:cxnSpLocks/>
          </p:cNvCxnSpPr>
          <p:nvPr/>
        </p:nvCxnSpPr>
        <p:spPr>
          <a:xfrm>
            <a:off x="6299200" y="3971636"/>
            <a:ext cx="2872509" cy="184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E790613-3B98-AD2B-51E1-125FF02B56DF}"/>
              </a:ext>
            </a:extLst>
          </p:cNvPr>
          <p:cNvSpPr txBox="1"/>
          <p:nvPr/>
        </p:nvSpPr>
        <p:spPr>
          <a:xfrm>
            <a:off x="9264073" y="3906982"/>
            <a:ext cx="272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그래프를 </a:t>
            </a:r>
            <a:r>
              <a:rPr lang="ko-KR" altLang="en-US" dirty="0" err="1"/>
              <a:t>예측값들의</a:t>
            </a:r>
            <a:r>
              <a:rPr lang="ko-KR" altLang="en-US" dirty="0"/>
              <a:t> 평균이라고도 부른다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2355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ADF56-336C-6528-D334-A922ECB5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선형 회귀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B12B2F-EB23-7388-4093-FFDEFA51A207}"/>
              </a:ext>
            </a:extLst>
          </p:cNvPr>
          <p:cNvSpPr txBox="1"/>
          <p:nvPr/>
        </p:nvSpPr>
        <p:spPr>
          <a:xfrm>
            <a:off x="535709" y="1874982"/>
            <a:ext cx="110466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오류</a:t>
            </a:r>
            <a:r>
              <a:rPr lang="en-US" altLang="ko-KR" dirty="0"/>
              <a:t>=</a:t>
            </a:r>
            <a:r>
              <a:rPr lang="ko-KR" altLang="en-US" dirty="0"/>
              <a:t>편향 </a:t>
            </a:r>
            <a:r>
              <a:rPr lang="en-US" altLang="ko-KR" dirty="0"/>
              <a:t>+ </a:t>
            </a:r>
            <a:r>
              <a:rPr lang="ko-KR" altLang="en-US" dirty="0"/>
              <a:t>분산 </a:t>
            </a:r>
            <a:r>
              <a:rPr lang="en-US" altLang="ko-KR" dirty="0"/>
              <a:t>+ </a:t>
            </a:r>
            <a:r>
              <a:rPr lang="ko-KR" altLang="en-US" dirty="0"/>
              <a:t>노이즈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1)</a:t>
            </a:r>
            <a:r>
              <a:rPr lang="ko-KR" altLang="en-US" dirty="0"/>
              <a:t>편향 </a:t>
            </a:r>
            <a:r>
              <a:rPr lang="en-US" altLang="ko-KR" dirty="0"/>
              <a:t>: </a:t>
            </a:r>
            <a:r>
              <a:rPr lang="ko-KR" altLang="en-US" dirty="0"/>
              <a:t>만들어진 회귀 모델에서</a:t>
            </a:r>
            <a:r>
              <a:rPr lang="en-US" altLang="ko-KR" dirty="0"/>
              <a:t> </a:t>
            </a:r>
            <a:r>
              <a:rPr lang="ko-KR" altLang="en-US" dirty="0"/>
              <a:t>나온 </a:t>
            </a:r>
            <a:r>
              <a:rPr lang="ko-KR" altLang="en-US" dirty="0" err="1"/>
              <a:t>예측값</a:t>
            </a:r>
            <a:r>
              <a:rPr lang="en-US" altLang="ko-KR" dirty="0"/>
              <a:t>(y</a:t>
            </a:r>
            <a:r>
              <a:rPr lang="ko-KR" altLang="en-US" dirty="0" err="1"/>
              <a:t>햇</a:t>
            </a:r>
            <a:r>
              <a:rPr lang="en-US" altLang="ko-KR" dirty="0"/>
              <a:t>)</a:t>
            </a:r>
            <a:r>
              <a:rPr lang="ko-KR" altLang="en-US" dirty="0"/>
              <a:t>들과 정답</a:t>
            </a:r>
            <a:r>
              <a:rPr lang="en-US" altLang="ko-KR" dirty="0"/>
              <a:t>(Ground Truth)</a:t>
            </a:r>
            <a:r>
              <a:rPr lang="ko-KR" altLang="en-US" dirty="0"/>
              <a:t>이 얼마나 멀리 떨어져 있는가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           </a:t>
            </a:r>
            <a:r>
              <a:rPr lang="ko-KR" altLang="en-US" dirty="0"/>
              <a:t>멀리 떨어져 있다면</a:t>
            </a:r>
            <a:r>
              <a:rPr lang="en-US" altLang="ko-KR" dirty="0"/>
              <a:t>, </a:t>
            </a:r>
            <a:r>
              <a:rPr lang="ko-KR" altLang="en-US" dirty="0"/>
              <a:t>해당 모델은 편향성이 높다고 말할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</a:t>
            </a:r>
            <a:r>
              <a:rPr lang="ko-KR" altLang="en-US" dirty="0"/>
              <a:t>계산 수식은</a:t>
            </a:r>
            <a:r>
              <a:rPr lang="en-US" altLang="ko-KR" dirty="0"/>
              <a:t>, (</a:t>
            </a:r>
            <a:r>
              <a:rPr lang="ko-KR" altLang="en-US" dirty="0" err="1"/>
              <a:t>예측값들의</a:t>
            </a:r>
            <a:r>
              <a:rPr lang="ko-KR" altLang="en-US" dirty="0"/>
              <a:t> 평균</a:t>
            </a:r>
            <a:r>
              <a:rPr lang="en-US" altLang="ko-KR" dirty="0"/>
              <a:t>-</a:t>
            </a:r>
            <a:r>
              <a:rPr lang="ko-KR" altLang="en-US" dirty="0"/>
              <a:t>실제 값</a:t>
            </a:r>
            <a:r>
              <a:rPr lang="en-US" altLang="ko-KR" dirty="0"/>
              <a:t>)^2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분산</a:t>
            </a:r>
            <a:r>
              <a:rPr lang="en-US" altLang="ko-KR" dirty="0"/>
              <a:t>: </a:t>
            </a:r>
            <a:r>
              <a:rPr lang="ko-KR" altLang="en-US" dirty="0"/>
              <a:t>만들어진 회귀 모델에서 나온 </a:t>
            </a:r>
            <a:r>
              <a:rPr lang="ko-KR" altLang="en-US" dirty="0" err="1"/>
              <a:t>예측값</a:t>
            </a:r>
            <a:r>
              <a:rPr lang="en-US" altLang="ko-KR" dirty="0"/>
              <a:t>(y</a:t>
            </a:r>
            <a:r>
              <a:rPr lang="ko-KR" altLang="en-US" dirty="0" err="1"/>
              <a:t>햇</a:t>
            </a:r>
            <a:r>
              <a:rPr lang="en-US" altLang="ko-KR" dirty="0"/>
              <a:t>)</a:t>
            </a:r>
            <a:r>
              <a:rPr lang="ko-KR" altLang="en-US" dirty="0"/>
              <a:t>들이 서로 멀리 떨어져 있다면</a:t>
            </a:r>
            <a:r>
              <a:rPr lang="en-US" altLang="ko-KR" dirty="0"/>
              <a:t>,  </a:t>
            </a:r>
            <a:r>
              <a:rPr lang="ko-KR" altLang="en-US" dirty="0"/>
              <a:t>그 모델의 분산성이 높다고</a:t>
            </a:r>
            <a:r>
              <a:rPr lang="en-US" altLang="ko-KR" dirty="0"/>
              <a:t> </a:t>
            </a:r>
            <a:r>
              <a:rPr lang="ko-KR" altLang="en-US" dirty="0"/>
              <a:t>말할 수 있다</a:t>
            </a:r>
            <a:r>
              <a:rPr lang="en-US" altLang="ko-KR" dirty="0"/>
              <a:t>.  </a:t>
            </a:r>
          </a:p>
          <a:p>
            <a:r>
              <a:rPr lang="en-US" altLang="ko-KR" dirty="0"/>
              <a:t>            </a:t>
            </a:r>
            <a:r>
              <a:rPr lang="ko-KR" altLang="en-US" dirty="0"/>
              <a:t>계산 수식은</a:t>
            </a:r>
            <a:r>
              <a:rPr lang="en-US" altLang="ko-KR" dirty="0"/>
              <a:t>, [</a:t>
            </a:r>
            <a:r>
              <a:rPr lang="ko-KR" altLang="en-US" dirty="0" err="1"/>
              <a:t>예측값</a:t>
            </a:r>
            <a:r>
              <a:rPr lang="en-US" altLang="ko-KR" dirty="0"/>
              <a:t>-</a:t>
            </a:r>
            <a:r>
              <a:rPr lang="ko-KR" altLang="en-US" dirty="0" err="1"/>
              <a:t>예측값들의</a:t>
            </a:r>
            <a:r>
              <a:rPr lang="ko-KR" altLang="en-US" dirty="0"/>
              <a:t> 평균</a:t>
            </a:r>
            <a:r>
              <a:rPr lang="en-US" altLang="ko-KR" dirty="0"/>
              <a:t>]</a:t>
            </a:r>
            <a:r>
              <a:rPr lang="ko-KR" altLang="en-US" dirty="0"/>
              <a:t>의 제곱을 평균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노이즈</a:t>
            </a:r>
            <a:r>
              <a:rPr lang="en-US" altLang="ko-KR" dirty="0"/>
              <a:t>: </a:t>
            </a:r>
            <a:r>
              <a:rPr lang="ko-KR" altLang="en-US" dirty="0"/>
              <a:t>제대로 된 예측을 방해하는 데이터</a:t>
            </a:r>
            <a:r>
              <a:rPr lang="en-US" altLang="ko-KR" dirty="0"/>
              <a:t>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과정에서 노이즈를 제거해야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*Ground</a:t>
            </a:r>
            <a:r>
              <a:rPr lang="ko-KR" altLang="en-US" dirty="0"/>
              <a:t> </a:t>
            </a:r>
            <a:r>
              <a:rPr lang="en-US" altLang="ko-KR" dirty="0"/>
              <a:t>Truth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독립 변수에 대한 실제 결과 값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우리가 회귀 모델이 맞추기를 바라는 실제 값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선형 회귀 모델 </a:t>
            </a:r>
            <a:r>
              <a:rPr lang="en-US" altLang="ko-KR" dirty="0"/>
              <a:t>(</a:t>
            </a:r>
            <a:r>
              <a:rPr lang="ko-KR" altLang="en-US" dirty="0"/>
              <a:t>선 그래프</a:t>
            </a:r>
            <a:r>
              <a:rPr lang="en-US" altLang="ko-KR" dirty="0"/>
              <a:t>)</a:t>
            </a:r>
            <a:r>
              <a:rPr lang="ko-KR" altLang="en-US" dirty="0"/>
              <a:t>과 실제 결과값을 </a:t>
            </a:r>
            <a:r>
              <a:rPr lang="en-US" altLang="ko-KR" dirty="0"/>
              <a:t>2</a:t>
            </a:r>
            <a:r>
              <a:rPr lang="ko-KR" altLang="en-US" dirty="0"/>
              <a:t>차원에 나타내어</a:t>
            </a:r>
            <a:r>
              <a:rPr lang="en-US" altLang="ko-KR" dirty="0"/>
              <a:t>, </a:t>
            </a:r>
            <a:r>
              <a:rPr lang="ko-KR" altLang="en-US" dirty="0"/>
              <a:t>편향과 분산을 계산할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14189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36B88-5064-2809-1B54-6FD98A18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선형 회귀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B7F55-6954-0BBC-0812-6E539171F16A}"/>
              </a:ext>
            </a:extLst>
          </p:cNvPr>
          <p:cNvSpPr txBox="1"/>
          <p:nvPr/>
        </p:nvSpPr>
        <p:spPr>
          <a:xfrm>
            <a:off x="323273" y="1690688"/>
            <a:ext cx="1168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단순 선형 회귀 </a:t>
            </a:r>
            <a:r>
              <a:rPr lang="en-US" altLang="ko-KR" dirty="0"/>
              <a:t>: </a:t>
            </a:r>
            <a:r>
              <a:rPr lang="ko-KR" altLang="en-US" dirty="0"/>
              <a:t>일차식으로 나타내어지는 선형 회귀 그래프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E(Y) = </a:t>
            </a:r>
            <a:r>
              <a:rPr lang="en-US" altLang="ko-KR" dirty="0" err="1"/>
              <a:t>B0</a:t>
            </a:r>
            <a:r>
              <a:rPr lang="en-US" altLang="ko-KR" dirty="0"/>
              <a:t> + </a:t>
            </a:r>
            <a:r>
              <a:rPr lang="en-US" altLang="ko-KR" dirty="0" err="1"/>
              <a:t>B1</a:t>
            </a:r>
            <a:r>
              <a:rPr lang="en-US" altLang="ko-KR" dirty="0"/>
              <a:t> X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 err="1"/>
              <a:t>예측값의</a:t>
            </a:r>
            <a:r>
              <a:rPr lang="ko-KR" altLang="en-US" dirty="0"/>
              <a:t> 평균을 </a:t>
            </a:r>
            <a:r>
              <a:rPr lang="en-US" altLang="ko-KR" dirty="0"/>
              <a:t>E(Y)</a:t>
            </a:r>
            <a:r>
              <a:rPr lang="ko-KR" altLang="en-US" dirty="0"/>
              <a:t>라 표현한 것</a:t>
            </a:r>
            <a:r>
              <a:rPr lang="en-US" altLang="ko-KR" dirty="0"/>
              <a:t>. Y</a:t>
            </a:r>
            <a:r>
              <a:rPr lang="ko-KR" altLang="en-US" dirty="0"/>
              <a:t>는 종속 변수 </a:t>
            </a:r>
            <a:r>
              <a:rPr lang="en-US" altLang="ko-KR" dirty="0"/>
              <a:t>Y(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를 표현한 것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Y(</a:t>
            </a:r>
            <a:r>
              <a:rPr lang="en-US" altLang="ko-KR" dirty="0" err="1"/>
              <a:t>i</a:t>
            </a:r>
            <a:r>
              <a:rPr lang="en-US" altLang="ko-KR" dirty="0"/>
              <a:t>) = </a:t>
            </a:r>
            <a:r>
              <a:rPr lang="ko-KR" altLang="en-US" dirty="0"/>
              <a:t>종속 변수</a:t>
            </a:r>
            <a:endParaRPr lang="en-US" altLang="ko-KR" dirty="0"/>
          </a:p>
          <a:p>
            <a:r>
              <a:rPr lang="en-US" altLang="ko-KR" dirty="0"/>
              <a:t>X(</a:t>
            </a:r>
            <a:r>
              <a:rPr lang="en-US" altLang="ko-KR" dirty="0" err="1"/>
              <a:t>i</a:t>
            </a:r>
            <a:r>
              <a:rPr lang="en-US" altLang="ko-KR" dirty="0"/>
              <a:t>) = </a:t>
            </a:r>
            <a:r>
              <a:rPr lang="ko-KR" altLang="en-US" dirty="0"/>
              <a:t>독립 변수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 종속 변수와 독립 변수의 관계에 대해</a:t>
            </a:r>
            <a:endParaRPr lang="en-US" altLang="ko-KR" dirty="0"/>
          </a:p>
          <a:p>
            <a:r>
              <a:rPr lang="en-US" altLang="ko-KR" dirty="0"/>
              <a:t>Y(</a:t>
            </a:r>
            <a:r>
              <a:rPr lang="en-US" altLang="ko-KR" dirty="0" err="1"/>
              <a:t>i</a:t>
            </a:r>
            <a:r>
              <a:rPr lang="en-US" altLang="ko-KR" dirty="0"/>
              <a:t>) = e(</a:t>
            </a:r>
            <a:r>
              <a:rPr lang="en-US" altLang="ko-KR" dirty="0" err="1"/>
              <a:t>i</a:t>
            </a:r>
            <a:r>
              <a:rPr lang="en-US" altLang="ko-KR" dirty="0"/>
              <a:t>) + </a:t>
            </a:r>
            <a:r>
              <a:rPr lang="en-US" altLang="ko-KR" dirty="0" err="1"/>
              <a:t>B0</a:t>
            </a:r>
            <a:r>
              <a:rPr lang="en-US" altLang="ko-KR" dirty="0"/>
              <a:t> + </a:t>
            </a:r>
            <a:r>
              <a:rPr lang="en-US" altLang="ko-KR" dirty="0" err="1"/>
              <a:t>B1</a:t>
            </a:r>
            <a:r>
              <a:rPr lang="en-US" altLang="ko-KR" dirty="0"/>
              <a:t> X(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e(</a:t>
            </a:r>
            <a:r>
              <a:rPr lang="en-US" altLang="ko-KR" dirty="0" err="1"/>
              <a:t>i</a:t>
            </a:r>
            <a:r>
              <a:rPr lang="en-US" altLang="ko-KR" dirty="0"/>
              <a:t>) = </a:t>
            </a:r>
            <a:r>
              <a:rPr lang="ko-KR" altLang="en-US" dirty="0"/>
              <a:t>오차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이 오차에 대해 그래프로 나타낸 다면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다음 장 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0510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FA470-4544-9E59-AD18-2BA39332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선형회귀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57721D6-5EB8-90E4-0BA1-456AE0E10E91}"/>
              </a:ext>
            </a:extLst>
          </p:cNvPr>
          <p:cNvCxnSpPr>
            <a:cxnSpLocks/>
          </p:cNvCxnSpPr>
          <p:nvPr/>
        </p:nvCxnSpPr>
        <p:spPr>
          <a:xfrm flipV="1">
            <a:off x="1782618" y="1838036"/>
            <a:ext cx="0" cy="4322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0B257D8-21B5-A0A7-D028-837EEC59942E}"/>
              </a:ext>
            </a:extLst>
          </p:cNvPr>
          <p:cNvCxnSpPr>
            <a:cxnSpLocks/>
          </p:cNvCxnSpPr>
          <p:nvPr/>
        </p:nvCxnSpPr>
        <p:spPr>
          <a:xfrm>
            <a:off x="1782618" y="6160655"/>
            <a:ext cx="86267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E103A1E-1A5A-0615-8609-BDB1882180CA}"/>
              </a:ext>
            </a:extLst>
          </p:cNvPr>
          <p:cNvCxnSpPr/>
          <p:nvPr/>
        </p:nvCxnSpPr>
        <p:spPr>
          <a:xfrm flipV="1">
            <a:off x="2050473" y="1219634"/>
            <a:ext cx="7546109" cy="39434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63B5358D-CAF7-3E04-EED5-6F569D6D11AA}"/>
              </a:ext>
            </a:extLst>
          </p:cNvPr>
          <p:cNvSpPr/>
          <p:nvPr/>
        </p:nvSpPr>
        <p:spPr>
          <a:xfrm>
            <a:off x="2595418" y="4202545"/>
            <a:ext cx="193964" cy="1754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16D451-AAA0-4979-C8EC-5B215D9CFA06}"/>
              </a:ext>
            </a:extLst>
          </p:cNvPr>
          <p:cNvSpPr/>
          <p:nvPr/>
        </p:nvSpPr>
        <p:spPr>
          <a:xfrm>
            <a:off x="4290291" y="4668981"/>
            <a:ext cx="193964" cy="1754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D724AAC-6603-0207-EF38-5FA60C3C4CBA}"/>
              </a:ext>
            </a:extLst>
          </p:cNvPr>
          <p:cNvSpPr/>
          <p:nvPr/>
        </p:nvSpPr>
        <p:spPr>
          <a:xfrm>
            <a:off x="5255491" y="2512724"/>
            <a:ext cx="193964" cy="1754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4E5FD5F-D332-D3A7-0B75-94AF1E633249}"/>
              </a:ext>
            </a:extLst>
          </p:cNvPr>
          <p:cNvSpPr/>
          <p:nvPr/>
        </p:nvSpPr>
        <p:spPr>
          <a:xfrm>
            <a:off x="6442364" y="3662435"/>
            <a:ext cx="193964" cy="1754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2E4528-4658-5154-F02A-07EDAC6FA7B2}"/>
              </a:ext>
            </a:extLst>
          </p:cNvPr>
          <p:cNvSpPr/>
          <p:nvPr/>
        </p:nvSpPr>
        <p:spPr>
          <a:xfrm>
            <a:off x="7112001" y="1501126"/>
            <a:ext cx="193964" cy="1754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64D0075-1787-55A5-ABFF-BDBFBFBF4120}"/>
              </a:ext>
            </a:extLst>
          </p:cNvPr>
          <p:cNvSpPr/>
          <p:nvPr/>
        </p:nvSpPr>
        <p:spPr>
          <a:xfrm>
            <a:off x="9130146" y="2600469"/>
            <a:ext cx="193964" cy="1754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DF38B39-6621-D46C-C61A-8B9C607F55C7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6539346" y="3837926"/>
            <a:ext cx="4619" cy="232734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502D6B5-DF0E-95E2-20FC-89EE5735FCFA}"/>
              </a:ext>
            </a:extLst>
          </p:cNvPr>
          <p:cNvSpPr txBox="1"/>
          <p:nvPr/>
        </p:nvSpPr>
        <p:spPr>
          <a:xfrm>
            <a:off x="6340765" y="6179126"/>
            <a:ext cx="100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6A76E5A-E307-C0A4-9835-02CA74E26A0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636328" y="3750180"/>
            <a:ext cx="572655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B486EE-6384-0452-B21A-4F8FCB475665}"/>
              </a:ext>
            </a:extLst>
          </p:cNvPr>
          <p:cNvSpPr txBox="1"/>
          <p:nvPr/>
        </p:nvSpPr>
        <p:spPr>
          <a:xfrm>
            <a:off x="7228609" y="3556339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12855EF-4426-186F-5AAC-BE1D3AFC3B2E}"/>
              </a:ext>
            </a:extLst>
          </p:cNvPr>
          <p:cNvCxnSpPr>
            <a:cxnSpLocks/>
          </p:cNvCxnSpPr>
          <p:nvPr/>
        </p:nvCxnSpPr>
        <p:spPr>
          <a:xfrm flipV="1">
            <a:off x="2479964" y="5781530"/>
            <a:ext cx="309418" cy="1708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F2B2E47-F1C3-C679-12E8-FE074AE2A744}"/>
              </a:ext>
            </a:extLst>
          </p:cNvPr>
          <p:cNvCxnSpPr>
            <a:cxnSpLocks/>
          </p:cNvCxnSpPr>
          <p:nvPr/>
        </p:nvCxnSpPr>
        <p:spPr>
          <a:xfrm flipV="1">
            <a:off x="3154218" y="5421529"/>
            <a:ext cx="309418" cy="1708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EB14285-D478-36F1-17FA-1E7771046313}"/>
              </a:ext>
            </a:extLst>
          </p:cNvPr>
          <p:cNvCxnSpPr>
            <a:cxnSpLocks/>
          </p:cNvCxnSpPr>
          <p:nvPr/>
        </p:nvCxnSpPr>
        <p:spPr>
          <a:xfrm flipV="1">
            <a:off x="3710710" y="5086927"/>
            <a:ext cx="309418" cy="1708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5C6A315-C655-192A-E197-BE681E99DEC4}"/>
              </a:ext>
            </a:extLst>
          </p:cNvPr>
          <p:cNvCxnSpPr>
            <a:cxnSpLocks/>
          </p:cNvCxnSpPr>
          <p:nvPr/>
        </p:nvCxnSpPr>
        <p:spPr>
          <a:xfrm flipV="1">
            <a:off x="4352637" y="4747490"/>
            <a:ext cx="309418" cy="1708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7C22615-79E8-E975-5283-FA89DFE280AB}"/>
              </a:ext>
            </a:extLst>
          </p:cNvPr>
          <p:cNvCxnSpPr>
            <a:cxnSpLocks/>
          </p:cNvCxnSpPr>
          <p:nvPr/>
        </p:nvCxnSpPr>
        <p:spPr>
          <a:xfrm flipV="1">
            <a:off x="4968011" y="4378036"/>
            <a:ext cx="309418" cy="1708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94D45F-36C8-8320-036E-94377CD6C4AD}"/>
              </a:ext>
            </a:extLst>
          </p:cNvPr>
          <p:cNvCxnSpPr>
            <a:cxnSpLocks/>
          </p:cNvCxnSpPr>
          <p:nvPr/>
        </p:nvCxnSpPr>
        <p:spPr>
          <a:xfrm flipV="1">
            <a:off x="5668818" y="4003962"/>
            <a:ext cx="309418" cy="1708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B5D6610-4944-B6C2-ACC5-D861EE35CB05}"/>
              </a:ext>
            </a:extLst>
          </p:cNvPr>
          <p:cNvCxnSpPr>
            <a:cxnSpLocks/>
          </p:cNvCxnSpPr>
          <p:nvPr/>
        </p:nvCxnSpPr>
        <p:spPr>
          <a:xfrm flipV="1">
            <a:off x="6375401" y="3648583"/>
            <a:ext cx="309418" cy="1708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F8BEB53-256A-0542-C03A-EFC9B4B813BE}"/>
              </a:ext>
            </a:extLst>
          </p:cNvPr>
          <p:cNvCxnSpPr>
            <a:cxnSpLocks/>
          </p:cNvCxnSpPr>
          <p:nvPr/>
        </p:nvCxnSpPr>
        <p:spPr>
          <a:xfrm flipV="1">
            <a:off x="6957292" y="3297938"/>
            <a:ext cx="309418" cy="1708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F513956-7BC8-66EB-73B5-0DC23EB5103E}"/>
              </a:ext>
            </a:extLst>
          </p:cNvPr>
          <p:cNvCxnSpPr>
            <a:cxnSpLocks/>
          </p:cNvCxnSpPr>
          <p:nvPr/>
        </p:nvCxnSpPr>
        <p:spPr>
          <a:xfrm flipV="1">
            <a:off x="7646555" y="2877734"/>
            <a:ext cx="309418" cy="1708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1FC8529-3985-9D5C-189D-3A6B09738B1D}"/>
              </a:ext>
            </a:extLst>
          </p:cNvPr>
          <p:cNvCxnSpPr>
            <a:cxnSpLocks/>
          </p:cNvCxnSpPr>
          <p:nvPr/>
        </p:nvCxnSpPr>
        <p:spPr>
          <a:xfrm flipV="1">
            <a:off x="8382001" y="2459760"/>
            <a:ext cx="309418" cy="1708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ED6CB0B-4FDC-A3DC-DD8E-BAF46F5B0518}"/>
              </a:ext>
            </a:extLst>
          </p:cNvPr>
          <p:cNvCxnSpPr>
            <a:cxnSpLocks/>
          </p:cNvCxnSpPr>
          <p:nvPr/>
        </p:nvCxnSpPr>
        <p:spPr>
          <a:xfrm flipV="1">
            <a:off x="9130146" y="2065193"/>
            <a:ext cx="309418" cy="1708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FC9CABD-AE6C-99AC-73DE-693ED6D276A7}"/>
              </a:ext>
            </a:extLst>
          </p:cNvPr>
          <p:cNvCxnSpPr/>
          <p:nvPr/>
        </p:nvCxnSpPr>
        <p:spPr>
          <a:xfrm flipH="1" flipV="1">
            <a:off x="3710710" y="3429000"/>
            <a:ext cx="309418" cy="662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A99AC5A-60EC-6622-3FA9-4BA6E6E606EA}"/>
              </a:ext>
            </a:extLst>
          </p:cNvPr>
          <p:cNvSpPr txBox="1"/>
          <p:nvPr/>
        </p:nvSpPr>
        <p:spPr>
          <a:xfrm>
            <a:off x="2382982" y="2775960"/>
            <a:ext cx="234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E(Y)=</a:t>
            </a:r>
            <a:r>
              <a:rPr lang="en-US" altLang="ko-KR" dirty="0" err="1"/>
              <a:t>B0</a:t>
            </a:r>
            <a:r>
              <a:rPr lang="en-US" altLang="ko-KR" dirty="0"/>
              <a:t> + </a:t>
            </a:r>
            <a:r>
              <a:rPr lang="en-US" altLang="ko-KR" dirty="0" err="1"/>
              <a:t>B1X</a:t>
            </a:r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F57488C-EA79-D6B0-CC4F-AB640EBEB1BA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539346" y="2775960"/>
            <a:ext cx="0" cy="886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75E3918-9B2C-7497-B8A8-3629AF852AFF}"/>
              </a:ext>
            </a:extLst>
          </p:cNvPr>
          <p:cNvCxnSpPr>
            <a:cxnSpLocks/>
          </p:cNvCxnSpPr>
          <p:nvPr/>
        </p:nvCxnSpPr>
        <p:spPr>
          <a:xfrm flipH="1">
            <a:off x="6890327" y="3297938"/>
            <a:ext cx="180109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1B1AA71-51DF-DCC6-5D08-F418F4A45A55}"/>
              </a:ext>
            </a:extLst>
          </p:cNvPr>
          <p:cNvCxnSpPr>
            <a:cxnSpLocks/>
          </p:cNvCxnSpPr>
          <p:nvPr/>
        </p:nvCxnSpPr>
        <p:spPr>
          <a:xfrm flipH="1">
            <a:off x="6516254" y="2775960"/>
            <a:ext cx="3740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875E3AC-3EE9-DB0C-6114-CD887D18E17C}"/>
              </a:ext>
            </a:extLst>
          </p:cNvPr>
          <p:cNvCxnSpPr>
            <a:cxnSpLocks/>
          </p:cNvCxnSpPr>
          <p:nvPr/>
        </p:nvCxnSpPr>
        <p:spPr>
          <a:xfrm flipH="1">
            <a:off x="6518564" y="3662435"/>
            <a:ext cx="3740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1809826-65E3-4E1D-8DF6-B559BD517799}"/>
              </a:ext>
            </a:extLst>
          </p:cNvPr>
          <p:cNvCxnSpPr>
            <a:cxnSpLocks/>
          </p:cNvCxnSpPr>
          <p:nvPr/>
        </p:nvCxnSpPr>
        <p:spPr>
          <a:xfrm flipV="1">
            <a:off x="6876473" y="2781185"/>
            <a:ext cx="0" cy="88647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B2DFE02-DA5D-0CF5-6ABB-3D334E2EDB9C}"/>
              </a:ext>
            </a:extLst>
          </p:cNvPr>
          <p:cNvSpPr txBox="1"/>
          <p:nvPr/>
        </p:nvSpPr>
        <p:spPr>
          <a:xfrm>
            <a:off x="8774545" y="3145292"/>
            <a:ext cx="2986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e(</a:t>
            </a:r>
            <a:r>
              <a:rPr lang="en-US" altLang="ko-KR" dirty="0" err="1"/>
              <a:t>i</a:t>
            </a:r>
            <a:r>
              <a:rPr lang="en-US" altLang="ko-KR" dirty="0"/>
              <a:t>).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회귀 모델과 실제 종속 변수 값 사이의 오차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039553-108E-0D44-F8D1-6ED8B634DB05}"/>
              </a:ext>
            </a:extLst>
          </p:cNvPr>
          <p:cNvSpPr txBox="1"/>
          <p:nvPr/>
        </p:nvSpPr>
        <p:spPr>
          <a:xfrm>
            <a:off x="7208983" y="4844472"/>
            <a:ext cx="4442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회귀 모델 그래프를 그대로 오차 만큼 내렸다 라고 이해하면 됨</a:t>
            </a:r>
          </a:p>
        </p:txBody>
      </p:sp>
    </p:spTree>
    <p:extLst>
      <p:ext uri="{BB962C8B-B14F-4D97-AF65-F5344CB8AC3E}">
        <p14:creationId xmlns:p14="http://schemas.microsoft.com/office/powerpoint/2010/main" val="2745455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FDF16-691C-58D6-4537-C9C8C653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선형회귀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BC3B9-138E-0EE6-D792-061CBB4EFFF2}"/>
              </a:ext>
            </a:extLst>
          </p:cNvPr>
          <p:cNvSpPr txBox="1"/>
          <p:nvPr/>
        </p:nvSpPr>
        <p:spPr>
          <a:xfrm>
            <a:off x="332509" y="1616364"/>
            <a:ext cx="116101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 선형 회귀 </a:t>
            </a:r>
            <a:r>
              <a:rPr lang="en-US" altLang="ko-KR" dirty="0"/>
              <a:t>: </a:t>
            </a:r>
            <a:r>
              <a:rPr lang="ko-KR" altLang="en-US" dirty="0"/>
              <a:t>여러 가지 독립 변수가 하나의 종속 변수에 영향을 미칠 때를 나타낸 회귀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다중 선형 회귀에서 특정 종속 변수를 나타내는 식 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Y(</a:t>
            </a:r>
            <a:r>
              <a:rPr lang="en-US" altLang="ko-KR" dirty="0" err="1"/>
              <a:t>i</a:t>
            </a:r>
            <a:r>
              <a:rPr lang="en-US" altLang="ko-KR" dirty="0"/>
              <a:t>)= </a:t>
            </a:r>
            <a:r>
              <a:rPr lang="en-US" altLang="ko-KR" dirty="0" err="1"/>
              <a:t>B0</a:t>
            </a:r>
            <a:r>
              <a:rPr lang="en-US" altLang="ko-KR" dirty="0"/>
              <a:t>+ </a:t>
            </a:r>
            <a:r>
              <a:rPr lang="en-US" altLang="ko-KR" dirty="0" err="1"/>
              <a:t>B1X1</a:t>
            </a:r>
            <a:r>
              <a:rPr lang="en-US" altLang="ko-KR" dirty="0"/>
              <a:t> + </a:t>
            </a:r>
            <a:r>
              <a:rPr lang="en-US" altLang="ko-KR" dirty="0" err="1"/>
              <a:t>B2</a:t>
            </a:r>
            <a:r>
              <a:rPr lang="en-US" altLang="ko-KR" dirty="0"/>
              <a:t> </a:t>
            </a:r>
            <a:r>
              <a:rPr lang="en-US" altLang="ko-KR" dirty="0" err="1"/>
              <a:t>X2</a:t>
            </a:r>
            <a:r>
              <a:rPr lang="en-US" altLang="ko-KR" dirty="0"/>
              <a:t> + </a:t>
            </a:r>
            <a:r>
              <a:rPr lang="en-US" altLang="ko-KR" dirty="0" err="1"/>
              <a:t>B2</a:t>
            </a:r>
            <a:r>
              <a:rPr lang="en-US" altLang="ko-KR" dirty="0"/>
              <a:t> </a:t>
            </a:r>
            <a:r>
              <a:rPr lang="en-US" altLang="ko-KR" dirty="0" err="1"/>
              <a:t>X3</a:t>
            </a:r>
            <a:r>
              <a:rPr lang="en-US" altLang="ko-KR" dirty="0"/>
              <a:t>………+ Bp </a:t>
            </a:r>
            <a:r>
              <a:rPr lang="en-US" altLang="ko-KR" dirty="0" err="1"/>
              <a:t>Xp</a:t>
            </a:r>
            <a:r>
              <a:rPr lang="en-US" altLang="ko-KR" dirty="0"/>
              <a:t> + e(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단순 선형 회귀에서 </a:t>
            </a:r>
            <a:r>
              <a:rPr lang="en-US" altLang="ko-KR" dirty="0" err="1"/>
              <a:t>BnXn</a:t>
            </a:r>
            <a:r>
              <a:rPr lang="ko-KR" altLang="en-US" dirty="0"/>
              <a:t>을 늘린 것 뿐이다</a:t>
            </a:r>
            <a:r>
              <a:rPr lang="en-US" altLang="ko-KR" dirty="0"/>
              <a:t>. </a:t>
            </a:r>
            <a:r>
              <a:rPr lang="ko-KR" altLang="en-US" dirty="0"/>
              <a:t>오차 계산도 단순 선형 회귀와 같다</a:t>
            </a:r>
            <a:r>
              <a:rPr lang="en-US" altLang="ko-KR" dirty="0"/>
              <a:t>(</a:t>
            </a:r>
            <a:r>
              <a:rPr lang="ko-KR" altLang="en-US" dirty="0"/>
              <a:t>예측 값 </a:t>
            </a:r>
            <a:r>
              <a:rPr lang="en-US" altLang="ko-KR" dirty="0"/>
              <a:t>– </a:t>
            </a:r>
            <a:r>
              <a:rPr lang="ko-KR" altLang="en-US" dirty="0"/>
              <a:t>실제 값 </a:t>
            </a:r>
            <a:r>
              <a:rPr lang="en-US" altLang="ko-KR" dirty="0"/>
              <a:t>= e(</a:t>
            </a:r>
            <a:r>
              <a:rPr lang="en-US" altLang="ko-KR" dirty="0" err="1"/>
              <a:t>i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5671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D4F65-08C8-3A54-A218-004973E7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선형 회귀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E052A-4CCA-F31C-343C-FDF63BF5E988}"/>
              </a:ext>
            </a:extLst>
          </p:cNvPr>
          <p:cNvSpPr txBox="1"/>
          <p:nvPr/>
        </p:nvSpPr>
        <p:spPr>
          <a:xfrm>
            <a:off x="296718" y="1195820"/>
            <a:ext cx="11776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오차 계산법의 종류 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 err="1"/>
              <a:t>MSE</a:t>
            </a:r>
            <a:r>
              <a:rPr lang="en-US" altLang="ko-KR" dirty="0"/>
              <a:t>(Mean </a:t>
            </a:r>
            <a:r>
              <a:rPr lang="en-US" altLang="ko-KR" dirty="0" err="1"/>
              <a:t>Sqaured</a:t>
            </a:r>
            <a:r>
              <a:rPr lang="en-US" altLang="ko-KR" dirty="0"/>
              <a:t> Error) : </a:t>
            </a:r>
            <a:r>
              <a:rPr lang="ko-KR" altLang="en-US" dirty="0"/>
              <a:t>오차</a:t>
            </a:r>
            <a:r>
              <a:rPr lang="en-US" altLang="ko-KR" dirty="0"/>
              <a:t>(Error)</a:t>
            </a:r>
            <a:r>
              <a:rPr lang="ko-KR" altLang="en-US" dirty="0"/>
              <a:t> 제곱</a:t>
            </a:r>
            <a:r>
              <a:rPr lang="en-US" altLang="ko-KR" dirty="0"/>
              <a:t>(</a:t>
            </a:r>
            <a:r>
              <a:rPr lang="en-US" altLang="ko-KR" dirty="0" err="1"/>
              <a:t>Sqaured</a:t>
            </a:r>
            <a:r>
              <a:rPr lang="en-US" altLang="ko-KR" dirty="0"/>
              <a:t>)</a:t>
            </a:r>
            <a:r>
              <a:rPr lang="ko-KR" altLang="en-US" dirty="0"/>
              <a:t>의 평균</a:t>
            </a:r>
            <a:r>
              <a:rPr lang="en-US" altLang="ko-KR" dirty="0"/>
              <a:t>(Mean). </a:t>
            </a:r>
            <a:r>
              <a:rPr lang="ko-KR" altLang="en-US" dirty="0"/>
              <a:t>말 그대로 오차들을 전부 제곱해서 다 더한              </a:t>
            </a:r>
            <a:endParaRPr lang="en-US" altLang="ko-KR" dirty="0"/>
          </a:p>
          <a:p>
            <a:r>
              <a:rPr lang="en-US" altLang="ko-KR" dirty="0"/>
              <a:t>                                    </a:t>
            </a:r>
            <a:r>
              <a:rPr lang="ko-KR" altLang="en-US" dirty="0"/>
              <a:t>다음</a:t>
            </a:r>
            <a:r>
              <a:rPr lang="en-US" altLang="ko-KR" dirty="0"/>
              <a:t>, </a:t>
            </a:r>
            <a:r>
              <a:rPr lang="ko-KR" altLang="en-US" dirty="0"/>
              <a:t>그 수만큼 평균을 내는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MAE(Mean Absolute Error) : </a:t>
            </a:r>
            <a:r>
              <a:rPr lang="ko-KR" altLang="en-US" dirty="0"/>
              <a:t>오차</a:t>
            </a:r>
            <a:r>
              <a:rPr lang="en-US" altLang="ko-KR" dirty="0"/>
              <a:t>(Error)</a:t>
            </a:r>
            <a:r>
              <a:rPr lang="ko-KR" altLang="en-US" dirty="0"/>
              <a:t>의 절댓값</a:t>
            </a:r>
            <a:r>
              <a:rPr lang="en-US" altLang="ko-KR" dirty="0"/>
              <a:t>(Absolute)</a:t>
            </a:r>
            <a:r>
              <a:rPr lang="ko-KR" altLang="en-US" dirty="0"/>
              <a:t>의 평균</a:t>
            </a:r>
            <a:r>
              <a:rPr lang="en-US" altLang="ko-KR" dirty="0"/>
              <a:t>(Mean). </a:t>
            </a:r>
            <a:r>
              <a:rPr lang="ko-KR" altLang="en-US" dirty="0"/>
              <a:t>말</a:t>
            </a:r>
            <a:r>
              <a:rPr lang="en-US" altLang="ko-KR" dirty="0"/>
              <a:t> </a:t>
            </a:r>
            <a:r>
              <a:rPr lang="ko-KR" altLang="en-US" dirty="0"/>
              <a:t>그대로 오차들의 절댓값을 구해서 다 더한 다음</a:t>
            </a:r>
            <a:r>
              <a:rPr lang="en-US" altLang="ko-KR" dirty="0"/>
              <a:t>, </a:t>
            </a:r>
            <a:r>
              <a:rPr lang="ko-KR" altLang="en-US" dirty="0"/>
              <a:t>그 수 만큼 평균을 내는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              </a:t>
            </a:r>
            <a:endParaRPr lang="ko-KR" altLang="en-US" dirty="0"/>
          </a:p>
        </p:txBody>
      </p:sp>
      <p:pic>
        <p:nvPicPr>
          <p:cNvPr id="2050" name="Picture 2" descr="Loss Function of Regression ProblemWhy applying the square function?Loss Function of Regression ProblemWhy applying the square function?">
            <a:extLst>
              <a:ext uri="{FF2B5EF4-FFF2-40B4-BE49-F238E27FC236}">
                <a16:creationId xmlns:a16="http://schemas.microsoft.com/office/drawing/2014/main" id="{5C83B7F8-9756-5773-D4AF-F8388796A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3" t="34026" r="17834" b="6250"/>
          <a:stretch/>
        </p:blipFill>
        <p:spPr bwMode="auto">
          <a:xfrm>
            <a:off x="5791200" y="2958989"/>
            <a:ext cx="5267326" cy="375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FD2612-A322-C46C-5837-B27DAFC362AB}"/>
              </a:ext>
            </a:extLst>
          </p:cNvPr>
          <p:cNvSpPr txBox="1"/>
          <p:nvPr/>
        </p:nvSpPr>
        <p:spPr>
          <a:xfrm>
            <a:off x="1266825" y="42291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MSE</a:t>
            </a:r>
            <a:r>
              <a:rPr lang="ko-KR" altLang="en-US" dirty="0"/>
              <a:t>를 쓰는 이유 </a:t>
            </a:r>
            <a:r>
              <a:rPr lang="en-US" altLang="ko-KR" dirty="0"/>
              <a:t>: MAE</a:t>
            </a:r>
            <a:r>
              <a:rPr lang="ko-KR" altLang="en-US" dirty="0"/>
              <a:t>와 다르게 미분이 가능해서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질문 </a:t>
            </a:r>
            <a:r>
              <a:rPr lang="en-US" altLang="ko-KR" dirty="0"/>
              <a:t>: e-insensitive loss?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9389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6E35B-EE2B-0839-4DC8-35C8F3A3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선형 회귀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80DBA4-F0D2-7C5B-C485-BD910F3E6397}"/>
              </a:ext>
            </a:extLst>
          </p:cNvPr>
          <p:cNvSpPr txBox="1"/>
          <p:nvPr/>
        </p:nvSpPr>
        <p:spPr>
          <a:xfrm>
            <a:off x="498764" y="1478251"/>
            <a:ext cx="11203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편미분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여러 변수가 있는 식에서</a:t>
            </a:r>
            <a:r>
              <a:rPr lang="en-US" altLang="ko-KR" dirty="0"/>
              <a:t>, </a:t>
            </a:r>
            <a:r>
              <a:rPr lang="ko-KR" altLang="en-US" dirty="0"/>
              <a:t>하나의 변수만을 골라 미분하고</a:t>
            </a:r>
            <a:r>
              <a:rPr lang="en-US" altLang="ko-KR" dirty="0"/>
              <a:t>, </a:t>
            </a:r>
            <a:r>
              <a:rPr lang="ko-KR" altLang="en-US" dirty="0"/>
              <a:t>나머지는 상수 취급하는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편미분을</a:t>
            </a:r>
            <a:r>
              <a:rPr lang="ko-KR" altLang="en-US" dirty="0"/>
              <a:t> 하는 이유 </a:t>
            </a:r>
            <a:r>
              <a:rPr lang="en-US" altLang="ko-KR" dirty="0"/>
              <a:t>: </a:t>
            </a:r>
            <a:r>
              <a:rPr lang="ko-KR" altLang="en-US" dirty="0"/>
              <a:t>우리는 오차가 최대한 없었으면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손실 함수</a:t>
            </a:r>
            <a:r>
              <a:rPr lang="en-US" altLang="ko-KR" dirty="0"/>
              <a:t>[</a:t>
            </a:r>
            <a:r>
              <a:rPr lang="ko-KR" altLang="en-US" dirty="0"/>
              <a:t>오차 계산 함수</a:t>
            </a:r>
            <a:r>
              <a:rPr lang="en-US" altLang="ko-KR" dirty="0"/>
              <a:t>]</a:t>
            </a:r>
            <a:r>
              <a:rPr lang="ko-KR" altLang="en-US" dirty="0"/>
              <a:t>인 </a:t>
            </a:r>
            <a:r>
              <a:rPr lang="en-US" altLang="ko-KR" dirty="0" err="1"/>
              <a:t>MSE</a:t>
            </a:r>
            <a:r>
              <a:rPr lang="ko-KR" altLang="en-US" dirty="0"/>
              <a:t>와</a:t>
            </a:r>
            <a:r>
              <a:rPr lang="en-US" altLang="ko-KR" dirty="0"/>
              <a:t> MAE </a:t>
            </a:r>
            <a:r>
              <a:rPr lang="ko-KR" altLang="en-US" dirty="0"/>
              <a:t>중에서</a:t>
            </a:r>
            <a:r>
              <a:rPr lang="en-US" altLang="ko-KR" dirty="0"/>
              <a:t>, </a:t>
            </a:r>
            <a:r>
              <a:rPr lang="ko-KR" altLang="en-US" dirty="0"/>
              <a:t>미분</a:t>
            </a:r>
            <a:r>
              <a:rPr lang="en-US" altLang="ko-KR" dirty="0"/>
              <a:t>(</a:t>
            </a:r>
            <a:r>
              <a:rPr lang="ko-KR" altLang="en-US" dirty="0" err="1"/>
              <a:t>편미분</a:t>
            </a:r>
            <a:r>
              <a:rPr lang="en-US" altLang="ko-KR" dirty="0"/>
              <a:t>)</a:t>
            </a:r>
            <a:r>
              <a:rPr lang="ko-KR" altLang="en-US" dirty="0"/>
              <a:t>이 가능한 </a:t>
            </a:r>
            <a:r>
              <a:rPr lang="en-US" altLang="ko-KR" dirty="0" err="1"/>
              <a:t>MSE</a:t>
            </a:r>
            <a:r>
              <a:rPr lang="ko-KR" altLang="en-US" dirty="0"/>
              <a:t>를 고른다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MSE</a:t>
            </a:r>
            <a:r>
              <a:rPr lang="ko-KR" altLang="en-US" dirty="0"/>
              <a:t>는 독립 변수들에 대한 오차들을 제곱하고 전부 더하는 방법이다</a:t>
            </a:r>
            <a:r>
              <a:rPr lang="en-US" altLang="ko-KR" dirty="0"/>
              <a:t>. </a:t>
            </a:r>
            <a:r>
              <a:rPr lang="ko-KR" altLang="en-US" dirty="0"/>
              <a:t>이 식을 간단하게 나타내면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3074" name="Picture 2" descr="Loss Function of Regression Problem������������ (계수) 추정 법 (회귀 계수)• 각 ������������ 에 대해 편미분 사용하여 추정• Linear Regression의 Loss function은 미분으로 쉽게 계산 가능• ������������가 여러 개 일 때 가 ������������ 에 편미분 수행하여 회귀 계수 추정������������������������ − ������������������������ + ������������������������������������������������ = ������������Loss Function of Regression Problem������������ (계수) 추정 법 (회귀 계수)• 각 ������������ 에 대해 편미분 사용하여 추정• Linear Regression의 Loss function은 미분으로 쉽게 계산 가능• ������������가 여러 개 일 때 가 ������������ 에 편미분 수행하여 회귀 계수 추정������������������������ − ������������������������ + ������������������������������������������������ = ������������Loss Function of Regression Problem������������ (계수) 추정 법 (회귀 계수)• 각 ������������ 에 대해 편미분 사용하여 추정• Linear Regression의 Loss function은 미분으로 쉽게 계산 가능• ������������가 여러 개 일 때 가 ������������ 에 편미분 수행하여 회귀 계수 추정������������������������ − ������������������������ + ������������������������������������������������ = ������������">
            <a:extLst>
              <a:ext uri="{FF2B5EF4-FFF2-40B4-BE49-F238E27FC236}">
                <a16:creationId xmlns:a16="http://schemas.microsoft.com/office/drawing/2014/main" id="{D7E66B78-8641-02DB-63C1-2B3423E16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3" t="83611" r="63276" b="5417"/>
          <a:stretch/>
        </p:blipFill>
        <p:spPr bwMode="auto">
          <a:xfrm>
            <a:off x="4438649" y="3850035"/>
            <a:ext cx="2545828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88F5C7-7F4A-521D-7589-28752252FFFE}"/>
              </a:ext>
            </a:extLst>
          </p:cNvPr>
          <p:cNvSpPr txBox="1"/>
          <p:nvPr/>
        </p:nvSpPr>
        <p:spPr>
          <a:xfrm>
            <a:off x="838200" y="4913745"/>
            <a:ext cx="10420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식에서 각 회귀 계수들에 대해 </a:t>
            </a:r>
            <a:r>
              <a:rPr lang="ko-KR" altLang="en-US" dirty="0" err="1"/>
              <a:t>편미분을</a:t>
            </a:r>
            <a:r>
              <a:rPr lang="ko-KR" altLang="en-US" dirty="0"/>
              <a:t> 하여</a:t>
            </a:r>
            <a:r>
              <a:rPr lang="en-US" altLang="ko-KR" dirty="0"/>
              <a:t>, </a:t>
            </a:r>
            <a:r>
              <a:rPr lang="ko-KR" altLang="en-US" dirty="0"/>
              <a:t>그 값이 </a:t>
            </a:r>
            <a:r>
              <a:rPr lang="en-US" altLang="ko-KR" dirty="0"/>
              <a:t>0</a:t>
            </a:r>
            <a:r>
              <a:rPr lang="ko-KR" altLang="en-US" dirty="0"/>
              <a:t>이 되게 하는 각각의 회귀 계수들을 찾고</a:t>
            </a:r>
            <a:r>
              <a:rPr lang="en-US" altLang="ko-KR" dirty="0"/>
              <a:t>, </a:t>
            </a:r>
            <a:r>
              <a:rPr lang="ko-KR" altLang="en-US" dirty="0"/>
              <a:t>그 회귀 계수들에 대한 연립 방정식을 푼다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왜 </a:t>
            </a:r>
            <a:r>
              <a:rPr lang="en-US" altLang="ko-KR" dirty="0"/>
              <a:t>0</a:t>
            </a:r>
            <a:r>
              <a:rPr lang="ko-KR" altLang="en-US" dirty="0"/>
              <a:t>이 되게 하는 계수들을 찾을까</a:t>
            </a:r>
            <a:r>
              <a:rPr lang="en-US" altLang="ko-KR" dirty="0"/>
              <a:t>? -&gt; </a:t>
            </a:r>
            <a:r>
              <a:rPr lang="ko-KR" altLang="en-US" dirty="0"/>
              <a:t>고등학교 미적분에 보면</a:t>
            </a:r>
            <a:r>
              <a:rPr lang="en-US" altLang="ko-KR" dirty="0"/>
              <a:t>, n</a:t>
            </a:r>
            <a:r>
              <a:rPr lang="ko-KR" altLang="en-US" dirty="0"/>
              <a:t>차 </a:t>
            </a:r>
            <a:r>
              <a:rPr lang="en-US" altLang="ko-KR" dirty="0"/>
              <a:t>x</a:t>
            </a:r>
            <a:r>
              <a:rPr lang="ko-KR" altLang="en-US" dirty="0"/>
              <a:t>의 방정식에 대한 극대</a:t>
            </a:r>
            <a:r>
              <a:rPr lang="en-US" altLang="ko-KR" dirty="0"/>
              <a:t>, </a:t>
            </a:r>
            <a:r>
              <a:rPr lang="ko-KR" altLang="en-US" dirty="0" err="1"/>
              <a:t>극소값을</a:t>
            </a:r>
            <a:r>
              <a:rPr lang="ko-KR" altLang="en-US" dirty="0"/>
              <a:t> 찾을 때</a:t>
            </a:r>
            <a:r>
              <a:rPr lang="en-US" altLang="ko-KR" dirty="0"/>
              <a:t>, </a:t>
            </a:r>
            <a:r>
              <a:rPr lang="ko-KR" altLang="en-US" dirty="0"/>
              <a:t>방정식을 한 번 미분하고</a:t>
            </a:r>
            <a:r>
              <a:rPr lang="en-US" altLang="ko-KR" dirty="0"/>
              <a:t>, </a:t>
            </a:r>
            <a:r>
              <a:rPr lang="ko-KR" altLang="en-US" dirty="0"/>
              <a:t>미분식이 </a:t>
            </a:r>
            <a:r>
              <a:rPr lang="en-US" altLang="ko-KR" dirty="0"/>
              <a:t>0</a:t>
            </a:r>
            <a:r>
              <a:rPr lang="ko-KR" altLang="en-US" dirty="0"/>
              <a:t>이 되게 하는 </a:t>
            </a:r>
            <a:r>
              <a:rPr lang="en-US" altLang="ko-KR" dirty="0"/>
              <a:t>x</a:t>
            </a:r>
            <a:r>
              <a:rPr lang="ko-KR" altLang="en-US" dirty="0"/>
              <a:t>가 원래 식의 극대</a:t>
            </a:r>
            <a:r>
              <a:rPr lang="en-US" altLang="ko-KR" dirty="0"/>
              <a:t>, </a:t>
            </a:r>
            <a:r>
              <a:rPr lang="ko-KR" altLang="en-US" dirty="0" err="1"/>
              <a:t>극소값을</a:t>
            </a:r>
            <a:r>
              <a:rPr lang="ko-KR" altLang="en-US" dirty="0"/>
              <a:t> 나타낼 수 있다는 것을 기억하면 된다</a:t>
            </a:r>
            <a:r>
              <a:rPr lang="en-US" altLang="ko-KR" dirty="0"/>
              <a:t>. </a:t>
            </a:r>
            <a:r>
              <a:rPr lang="ko-KR" altLang="en-US" dirty="0"/>
              <a:t>여기서의 </a:t>
            </a:r>
            <a:r>
              <a:rPr lang="en-US" altLang="ko-KR" dirty="0"/>
              <a:t>x</a:t>
            </a:r>
            <a:r>
              <a:rPr lang="ko-KR" altLang="en-US" dirty="0"/>
              <a:t>가</a:t>
            </a:r>
            <a:r>
              <a:rPr lang="en-US" altLang="ko-KR" dirty="0"/>
              <a:t>, </a:t>
            </a:r>
            <a:r>
              <a:rPr lang="ko-KR" altLang="en-US" dirty="0"/>
              <a:t>이 식에서는 각자의 회귀 계수이다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사실 제대로 풀려면 더 깊게 </a:t>
            </a:r>
            <a:r>
              <a:rPr lang="ko-KR" altLang="en-US" dirty="0" err="1"/>
              <a:t>가야되는</a:t>
            </a:r>
            <a:r>
              <a:rPr lang="ko-KR" altLang="en-US" dirty="0"/>
              <a:t> 데</a:t>
            </a:r>
            <a:r>
              <a:rPr lang="en-US" altLang="ko-KR" dirty="0"/>
              <a:t>, </a:t>
            </a:r>
            <a:r>
              <a:rPr lang="ko-KR" altLang="en-US" dirty="0"/>
              <a:t>일단 여기까지 </a:t>
            </a:r>
            <a:r>
              <a:rPr lang="ko-KR" altLang="en-US" dirty="0" err="1"/>
              <a:t>정리해둠</a:t>
            </a:r>
            <a:r>
              <a:rPr lang="en-US" altLang="ko-KR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027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F3D06-9B63-A90C-F0A4-425B37A4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선형 회귀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B3823-2D4D-F34D-BB5D-3BD18564DA44}"/>
              </a:ext>
            </a:extLst>
          </p:cNvPr>
          <p:cNvSpPr txBox="1"/>
          <p:nvPr/>
        </p:nvSpPr>
        <p:spPr>
          <a:xfrm>
            <a:off x="482600" y="1690688"/>
            <a:ext cx="1125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ko-KR" altLang="en-US" dirty="0"/>
              <a:t>의 제곱 </a:t>
            </a:r>
            <a:r>
              <a:rPr lang="en-US" altLang="ko-KR" dirty="0"/>
              <a:t>: </a:t>
            </a:r>
            <a:r>
              <a:rPr lang="ko-KR" altLang="en-US" dirty="0"/>
              <a:t>결정계수</a:t>
            </a:r>
            <a:r>
              <a:rPr lang="en-US" altLang="ko-KR" dirty="0"/>
              <a:t>. ‘</a:t>
            </a:r>
            <a:r>
              <a:rPr lang="ko-KR" altLang="en-US" dirty="0" err="1"/>
              <a:t>예측값의</a:t>
            </a:r>
            <a:r>
              <a:rPr lang="ko-KR" altLang="en-US" dirty="0"/>
              <a:t> 분산</a:t>
            </a:r>
            <a:r>
              <a:rPr lang="en-US" altLang="ko-KR" dirty="0"/>
              <a:t>’</a:t>
            </a:r>
            <a:r>
              <a:rPr lang="ko-KR" altLang="en-US" dirty="0"/>
              <a:t>을 </a:t>
            </a:r>
            <a:r>
              <a:rPr lang="en-US" altLang="ko-KR" dirty="0"/>
              <a:t>‘</a:t>
            </a:r>
            <a:r>
              <a:rPr lang="ko-KR" altLang="en-US" dirty="0"/>
              <a:t>실제 </a:t>
            </a:r>
            <a:r>
              <a:rPr lang="ko-KR" altLang="en-US" dirty="0" err="1"/>
              <a:t>관측값의</a:t>
            </a:r>
            <a:r>
              <a:rPr lang="ko-KR" altLang="en-US" dirty="0"/>
              <a:t> 분산</a:t>
            </a:r>
            <a:r>
              <a:rPr lang="en-US" altLang="ko-KR" dirty="0"/>
              <a:t>’</a:t>
            </a:r>
            <a:r>
              <a:rPr lang="ko-KR" altLang="en-US" dirty="0"/>
              <a:t>으로 나눈 것</a:t>
            </a:r>
            <a:r>
              <a:rPr lang="en-US" altLang="ko-KR" dirty="0"/>
              <a:t>. (</a:t>
            </a:r>
            <a:r>
              <a:rPr lang="ko-KR" altLang="en-US" dirty="0"/>
              <a:t>앞 슬라이드의 분산 개념 사용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결정계수는</a:t>
            </a:r>
            <a:r>
              <a:rPr lang="en-US" altLang="ko-KR" dirty="0"/>
              <a:t>, </a:t>
            </a:r>
            <a:r>
              <a:rPr lang="ko-KR" altLang="en-US" dirty="0"/>
              <a:t>데이터 예측의 정확도 성능을 나타낸다</a:t>
            </a:r>
            <a:r>
              <a:rPr lang="en-US" altLang="ko-KR" dirty="0"/>
              <a:t>. 0-1 </a:t>
            </a:r>
            <a:r>
              <a:rPr lang="ko-KR" altLang="en-US" dirty="0"/>
              <a:t>사이의 수로</a:t>
            </a:r>
            <a:r>
              <a:rPr lang="en-US" altLang="ko-KR" dirty="0"/>
              <a:t>, 1</a:t>
            </a:r>
            <a:r>
              <a:rPr lang="ko-KR" altLang="en-US" dirty="0"/>
              <a:t>에 가까울 수록 정확도가 높다</a:t>
            </a:r>
            <a:r>
              <a:rPr lang="en-US" altLang="ko-KR"/>
              <a:t>. </a:t>
            </a:r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1383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DB81F-76B4-76C8-601C-AD9C5F2F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선형 회귀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A9CBA8-70CA-9AFA-2A2C-407774652FFF}"/>
              </a:ext>
            </a:extLst>
          </p:cNvPr>
          <p:cNvSpPr txBox="1"/>
          <p:nvPr/>
        </p:nvSpPr>
        <p:spPr>
          <a:xfrm>
            <a:off x="397933" y="1549400"/>
            <a:ext cx="117940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r>
              <a:rPr lang="ko-KR" altLang="en-US" dirty="0"/>
              <a:t>위에 줄 그어 진 것 </a:t>
            </a:r>
            <a:r>
              <a:rPr lang="en-US" altLang="ko-KR" dirty="0"/>
              <a:t>:  </a:t>
            </a:r>
            <a:r>
              <a:rPr lang="ko-KR" altLang="en-US" dirty="0"/>
              <a:t>실제 종속 변수들의 평균 값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SST : Sum(</a:t>
            </a:r>
            <a:r>
              <a:rPr lang="ko-KR" altLang="en-US" dirty="0"/>
              <a:t>합</a:t>
            </a:r>
            <a:r>
              <a:rPr lang="en-US" altLang="ko-KR" dirty="0"/>
              <a:t>) of Squares(</a:t>
            </a:r>
            <a:r>
              <a:rPr lang="ko-KR" altLang="en-US" dirty="0"/>
              <a:t>제곱</a:t>
            </a:r>
            <a:r>
              <a:rPr lang="en-US" altLang="ko-KR" dirty="0"/>
              <a:t>) Total(</a:t>
            </a:r>
            <a:r>
              <a:rPr lang="ko-KR" altLang="en-US" dirty="0"/>
              <a:t>총합</a:t>
            </a:r>
            <a:r>
              <a:rPr lang="en-US" altLang="ko-KR" dirty="0"/>
              <a:t>). [</a:t>
            </a:r>
            <a:r>
              <a:rPr lang="ko-KR" altLang="en-US" dirty="0"/>
              <a:t>실제 종속 변수 결과</a:t>
            </a:r>
            <a:r>
              <a:rPr lang="en-US" altLang="ko-KR" dirty="0"/>
              <a:t>(y)-</a:t>
            </a:r>
            <a:r>
              <a:rPr lang="ko-KR" altLang="en-US" dirty="0"/>
              <a:t>실제결과의 평균</a:t>
            </a:r>
            <a:r>
              <a:rPr lang="en-US" altLang="ko-KR" dirty="0"/>
              <a:t>]</a:t>
            </a:r>
            <a:r>
              <a:rPr lang="ko-KR" altLang="en-US" dirty="0"/>
              <a:t>의 제곱의 합</a:t>
            </a:r>
            <a:endParaRPr lang="en-US" altLang="ko-KR" dirty="0"/>
          </a:p>
          <a:p>
            <a:r>
              <a:rPr lang="en-US" altLang="ko-KR" dirty="0"/>
              <a:t>       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SSR</a:t>
            </a:r>
            <a:r>
              <a:rPr lang="en-US" altLang="ko-KR" dirty="0"/>
              <a:t> : Sum of Squares Regression. [</a:t>
            </a:r>
            <a:r>
              <a:rPr lang="ko-KR" altLang="en-US" dirty="0"/>
              <a:t>예측 종속 변수 결과</a:t>
            </a:r>
            <a:r>
              <a:rPr lang="en-US" altLang="ko-KR" dirty="0"/>
              <a:t>(y</a:t>
            </a:r>
            <a:r>
              <a:rPr lang="ko-KR" altLang="en-US" dirty="0" err="1"/>
              <a:t>햇</a:t>
            </a:r>
            <a:r>
              <a:rPr lang="en-US" altLang="ko-KR" dirty="0"/>
              <a:t>)-</a:t>
            </a:r>
            <a:r>
              <a:rPr lang="ko-KR" altLang="en-US" dirty="0"/>
              <a:t>예측 종속 변수 결과들의 평균</a:t>
            </a:r>
            <a:r>
              <a:rPr lang="en-US" altLang="ko-KR" dirty="0"/>
              <a:t>]</a:t>
            </a:r>
            <a:r>
              <a:rPr lang="ko-KR" altLang="en-US" dirty="0"/>
              <a:t>의 제곱의 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SSE : Sum of </a:t>
            </a:r>
            <a:r>
              <a:rPr lang="en-US" altLang="ko-KR" dirty="0" err="1"/>
              <a:t>Sqaures</a:t>
            </a:r>
            <a:r>
              <a:rPr lang="en-US" altLang="ko-KR" dirty="0"/>
              <a:t> Error. </a:t>
            </a:r>
            <a:r>
              <a:rPr lang="ko-KR" altLang="en-US" dirty="0"/>
              <a:t>오차 제곱의 합</a:t>
            </a:r>
            <a:r>
              <a:rPr lang="en-US" altLang="ko-KR" dirty="0"/>
              <a:t>(</a:t>
            </a:r>
            <a:r>
              <a:rPr lang="ko-KR" altLang="en-US" dirty="0"/>
              <a:t>앞에서 배운 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SST = </a:t>
            </a:r>
            <a:r>
              <a:rPr lang="en-US" altLang="ko-KR" dirty="0" err="1"/>
              <a:t>SSR</a:t>
            </a:r>
            <a:r>
              <a:rPr lang="en-US" altLang="ko-KR" dirty="0"/>
              <a:t> + SSE</a:t>
            </a:r>
            <a:endParaRPr lang="ko-KR" altLang="en-US" dirty="0"/>
          </a:p>
        </p:txBody>
      </p:sp>
      <p:pic>
        <p:nvPicPr>
          <p:cNvPr id="1026" name="Picture 2" descr="Model Evaluation &amp; Analysis정성평가• ������������2- Regression Model의 정성 적합도 판단- 평균 예측 값 대비 분산이 얼마나 축소 되었는지 판단• Model의 예측력을 판단- 0~1사이의 값을 가지고 1에 가까울수록 좋음Model Evaluation &amp; Analysis정성평가• ������������2- Regression Model의 정성 적합도 판단- 평균 예측 값 대비 분산이 얼마나 축소 되었는지 판단• Model의 예측력을 판단- 0~1사이의 값을 가지고 1에 가까울수록 좋음">
            <a:extLst>
              <a:ext uri="{FF2B5EF4-FFF2-40B4-BE49-F238E27FC236}">
                <a16:creationId xmlns:a16="http://schemas.microsoft.com/office/drawing/2014/main" id="{F3150356-3C04-5F2B-266D-1A612AFEF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6" t="70370" r="50000" b="21482"/>
          <a:stretch/>
        </p:blipFill>
        <p:spPr bwMode="auto">
          <a:xfrm>
            <a:off x="931332" y="2779931"/>
            <a:ext cx="1735667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del Evaluation &amp; Analysis정성평가• ������������2- Regression Model의 정성 적합도 판단- 평균 예측 값 대비 분산이 얼마나 축소 되었는지 판단• Model의 예측력을 판단- 0~1사이의 값을 가지고 1에 가까울수록 좋음Model Evaluation &amp; Analysis정성평가• ������������2- Regression Model의 정성 적합도 판단- 평균 예측 값 대비 분산이 얼마나 축소 되었는지 판단• Model의 예측력을 판단- 0~1사이의 값을 가지고 1에 가까울수록 좋음">
            <a:extLst>
              <a:ext uri="{FF2B5EF4-FFF2-40B4-BE49-F238E27FC236}">
                <a16:creationId xmlns:a16="http://schemas.microsoft.com/office/drawing/2014/main" id="{27AF418A-F6E6-B7F0-AFF2-E07318F1F1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9" t="78766" r="49031" b="12962"/>
          <a:stretch/>
        </p:blipFill>
        <p:spPr bwMode="auto">
          <a:xfrm>
            <a:off x="931332" y="4001995"/>
            <a:ext cx="1794933" cy="56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8913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BC8B7-0006-5005-F731-5E6AA216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D5948-5756-7634-0C33-EC0A9B7D1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67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8F903-85F0-35A1-0198-7B5F05B0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Search Problem </a:t>
            </a:r>
            <a:r>
              <a:rPr lang="ko-KR" altLang="en-US" dirty="0"/>
              <a:t>해결법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463E0-4DEB-9A79-24BC-4BA5DF7502D7}"/>
              </a:ext>
            </a:extLst>
          </p:cNvPr>
          <p:cNvSpPr txBox="1"/>
          <p:nvPr/>
        </p:nvSpPr>
        <p:spPr>
          <a:xfrm>
            <a:off x="350982" y="1394691"/>
            <a:ext cx="11176000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Search</a:t>
            </a:r>
            <a:r>
              <a:rPr lang="ko-KR" altLang="en-US" dirty="0"/>
              <a:t> </a:t>
            </a:r>
            <a:r>
              <a:rPr lang="en-US" altLang="ko-KR" dirty="0"/>
              <a:t>Problem</a:t>
            </a:r>
            <a:r>
              <a:rPr lang="ko-KR" altLang="en-US" dirty="0"/>
              <a:t>을 풀 때의 조건</a:t>
            </a:r>
            <a:r>
              <a:rPr lang="en-US" altLang="ko-KR" dirty="0"/>
              <a:t>: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/>
              <a:t>Optimal Solution(</a:t>
            </a:r>
            <a:r>
              <a:rPr lang="ko-KR" altLang="en-US" dirty="0"/>
              <a:t>최적인 해결법</a:t>
            </a:r>
            <a:r>
              <a:rPr lang="en-US" altLang="ko-KR" dirty="0"/>
              <a:t>)</a:t>
            </a:r>
            <a:r>
              <a:rPr lang="ko-KR" altLang="en-US" dirty="0"/>
              <a:t>을 찾을 것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/>
              <a:t>노드는 자신의 부모 노드를 가질 수 있고</a:t>
            </a:r>
            <a:r>
              <a:rPr lang="en-US" altLang="ko-KR" dirty="0"/>
              <a:t>, agent</a:t>
            </a:r>
            <a:r>
              <a:rPr lang="ko-KR" altLang="en-US" dirty="0"/>
              <a:t>는 왔던 길</a:t>
            </a:r>
            <a:r>
              <a:rPr lang="en-US" altLang="ko-KR" dirty="0"/>
              <a:t>(</a:t>
            </a:r>
            <a:r>
              <a:rPr lang="ko-KR" altLang="en-US" dirty="0"/>
              <a:t>부모 노드</a:t>
            </a:r>
            <a:r>
              <a:rPr lang="en-US" altLang="ko-KR" dirty="0"/>
              <a:t>)</a:t>
            </a:r>
            <a:r>
              <a:rPr lang="ko-KR" altLang="en-US" dirty="0"/>
              <a:t>를 기억해야 한다</a:t>
            </a:r>
            <a:r>
              <a:rPr lang="en-US" altLang="ko-KR" dirty="0"/>
              <a:t>(</a:t>
            </a:r>
            <a:r>
              <a:rPr lang="ko-KR" altLang="en-US" dirty="0"/>
              <a:t>방향성 그래프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/>
              <a:t>모든 길은 그 자체의 부담</a:t>
            </a:r>
            <a:r>
              <a:rPr lang="en-US" altLang="ko-KR" dirty="0"/>
              <a:t>(cost)</a:t>
            </a:r>
            <a:r>
              <a:rPr lang="ko-KR" altLang="en-US" dirty="0"/>
              <a:t>가 있다</a:t>
            </a:r>
            <a:r>
              <a:rPr lang="en-US" altLang="ko-KR" dirty="0"/>
              <a:t>.(Action</a:t>
            </a:r>
            <a:r>
              <a:rPr lang="ko-KR" altLang="en-US" dirty="0"/>
              <a:t>으로 인한 부담이라 이해하면 된다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4)</a:t>
            </a:r>
            <a:r>
              <a:rPr lang="ko-KR" altLang="en-US" dirty="0"/>
              <a:t>처음에는 무조건 </a:t>
            </a:r>
            <a:r>
              <a:rPr lang="en-US" altLang="ko-KR" dirty="0"/>
              <a:t>Frontier(</a:t>
            </a:r>
            <a:r>
              <a:rPr lang="ko-KR" altLang="en-US" dirty="0"/>
              <a:t>미개척지</a:t>
            </a:r>
            <a:r>
              <a:rPr lang="en-US" altLang="ko-KR" dirty="0"/>
              <a:t>) </a:t>
            </a:r>
            <a:r>
              <a:rPr lang="ko-KR" altLang="en-US" dirty="0"/>
              <a:t>저장소에 </a:t>
            </a:r>
            <a:r>
              <a:rPr lang="en-US" altLang="ko-KR" dirty="0"/>
              <a:t>Initial State(</a:t>
            </a:r>
            <a:r>
              <a:rPr lang="ko-KR" altLang="en-US" dirty="0"/>
              <a:t>시작 노드</a:t>
            </a:r>
            <a:r>
              <a:rPr lang="en-US" altLang="ko-KR" dirty="0"/>
              <a:t>)</a:t>
            </a:r>
            <a:r>
              <a:rPr lang="ko-KR" altLang="en-US" dirty="0"/>
              <a:t>를 넣어야 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5)Frontier</a:t>
            </a:r>
            <a:r>
              <a:rPr lang="ko-KR" altLang="en-US" dirty="0"/>
              <a:t>로 이동했다면</a:t>
            </a:r>
            <a:r>
              <a:rPr lang="en-US" altLang="ko-KR" dirty="0"/>
              <a:t>, Frontier </a:t>
            </a:r>
            <a:r>
              <a:rPr lang="ko-KR" altLang="en-US" dirty="0"/>
              <a:t>저장소에 있던 그 </a:t>
            </a:r>
            <a:r>
              <a:rPr lang="en-US" altLang="ko-KR" dirty="0"/>
              <a:t>Frontier</a:t>
            </a:r>
            <a:r>
              <a:rPr lang="ko-KR" altLang="en-US" dirty="0"/>
              <a:t>는 지운다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6)</a:t>
            </a:r>
            <a:r>
              <a:rPr lang="ko-KR" altLang="en-US" dirty="0"/>
              <a:t>지금 방향으로 갈 </a:t>
            </a:r>
            <a:r>
              <a:rPr lang="en-US" altLang="ko-KR" dirty="0"/>
              <a:t>Frontier</a:t>
            </a:r>
            <a:r>
              <a:rPr lang="ko-KR" altLang="en-US" dirty="0"/>
              <a:t>가 없으면</a:t>
            </a:r>
            <a:r>
              <a:rPr lang="en-US" altLang="ko-KR" dirty="0"/>
              <a:t>, </a:t>
            </a:r>
            <a:r>
              <a:rPr lang="ko-KR" altLang="en-US" dirty="0"/>
              <a:t>그 길은 해결법이 없다</a:t>
            </a:r>
            <a:r>
              <a:rPr lang="en-US" altLang="ko-KR" dirty="0"/>
              <a:t>(No Solution)</a:t>
            </a:r>
            <a:r>
              <a:rPr lang="ko-KR" altLang="en-US" dirty="0"/>
              <a:t>으로 처리된다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Search Problem</a:t>
            </a:r>
            <a:r>
              <a:rPr lang="ko-KR" altLang="en-US" dirty="0"/>
              <a:t>에서 나오는 개념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1)Frontier(</a:t>
            </a:r>
            <a:r>
              <a:rPr lang="ko-KR" altLang="en-US" dirty="0"/>
              <a:t>미개척지</a:t>
            </a:r>
            <a:r>
              <a:rPr lang="en-US" altLang="ko-KR" dirty="0"/>
              <a:t>): </a:t>
            </a:r>
            <a:r>
              <a:rPr lang="ko-KR" altLang="en-US" dirty="0"/>
              <a:t>이건 뜻과 그림을 보고 공부해야 이해가 간다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2)</a:t>
            </a:r>
            <a:r>
              <a:rPr lang="ko-KR" altLang="en-US" dirty="0"/>
              <a:t>노드</a:t>
            </a:r>
            <a:r>
              <a:rPr lang="en-US" altLang="ko-KR" dirty="0"/>
              <a:t>: </a:t>
            </a:r>
            <a:r>
              <a:rPr lang="ko-KR" altLang="en-US" dirty="0"/>
              <a:t>그래프의 꼭짓점을 의미함</a:t>
            </a:r>
            <a:r>
              <a:rPr lang="en-US" altLang="ko-KR" dirty="0"/>
              <a:t>. </a:t>
            </a:r>
            <a:r>
              <a:rPr lang="ko-KR" altLang="en-US" dirty="0"/>
              <a:t>각 노드는 어떤 </a:t>
            </a:r>
            <a:r>
              <a:rPr lang="en-US" altLang="ko-KR" dirty="0"/>
              <a:t>State(</a:t>
            </a:r>
            <a:r>
              <a:rPr lang="ko-KR" altLang="en-US" dirty="0"/>
              <a:t>상태</a:t>
            </a:r>
            <a:r>
              <a:rPr lang="en-US" altLang="ko-KR" dirty="0"/>
              <a:t>)</a:t>
            </a:r>
            <a:r>
              <a:rPr lang="ko-KR" altLang="en-US" dirty="0"/>
              <a:t>를 의미한다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3)Explored</a:t>
            </a:r>
            <a:r>
              <a:rPr lang="ko-KR" altLang="en-US" dirty="0"/>
              <a:t> </a:t>
            </a:r>
            <a:r>
              <a:rPr lang="en-US" altLang="ko-KR" dirty="0"/>
              <a:t>Set : </a:t>
            </a:r>
            <a:r>
              <a:rPr lang="ko-KR" altLang="en-US" dirty="0"/>
              <a:t>이미 간 노드를 저장하는 집합 공간</a:t>
            </a:r>
            <a:r>
              <a:rPr lang="en-US" altLang="ko-KR" dirty="0"/>
              <a:t>. </a:t>
            </a:r>
            <a:r>
              <a:rPr lang="ko-KR" altLang="en-US" dirty="0"/>
              <a:t>개척된 </a:t>
            </a:r>
            <a:r>
              <a:rPr lang="en-US" altLang="ko-KR" dirty="0"/>
              <a:t>Frontier</a:t>
            </a:r>
            <a:r>
              <a:rPr lang="ko-KR" altLang="en-US" dirty="0"/>
              <a:t>는 여기에 차례로 저장된다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29545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04BCE-E596-8537-85D3-EE0F2169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Unsupervised Learning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6DD53-028B-0363-7338-2E80F8BD5E5D}"/>
              </a:ext>
            </a:extLst>
          </p:cNvPr>
          <p:cNvSpPr txBox="1"/>
          <p:nvPr/>
        </p:nvSpPr>
        <p:spPr>
          <a:xfrm>
            <a:off x="563418" y="1828800"/>
            <a:ext cx="10908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en-US" altLang="ko-KR" dirty="0" err="1"/>
              <a:t>Unlabelled</a:t>
            </a:r>
            <a:r>
              <a:rPr lang="en-US" altLang="ko-KR" dirty="0"/>
              <a:t> data : </a:t>
            </a:r>
            <a:r>
              <a:rPr lang="ko-KR" altLang="en-US" dirty="0"/>
              <a:t>어떤 특성으로 분류되지 않은 데이터</a:t>
            </a:r>
            <a:r>
              <a:rPr lang="en-US" altLang="ko-KR" dirty="0"/>
              <a:t>(</a:t>
            </a:r>
            <a:r>
              <a:rPr lang="ko-KR" altLang="en-US" dirty="0"/>
              <a:t>어떤 결과로 결정지어지지 않은 데이터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Unsupervised Learning : </a:t>
            </a:r>
            <a:r>
              <a:rPr lang="ko-KR" altLang="en-US" dirty="0"/>
              <a:t>비지도 학습</a:t>
            </a:r>
            <a:r>
              <a:rPr lang="en-US" altLang="ko-KR" dirty="0"/>
              <a:t>. </a:t>
            </a:r>
            <a:r>
              <a:rPr lang="en-US" altLang="ko-KR" dirty="0" err="1"/>
              <a:t>Unlabelled</a:t>
            </a:r>
            <a:r>
              <a:rPr lang="en-US" altLang="ko-KR" dirty="0"/>
              <a:t> data</a:t>
            </a:r>
            <a:r>
              <a:rPr lang="ko-KR" altLang="en-US" dirty="0"/>
              <a:t>들을 입력하면</a:t>
            </a:r>
            <a:r>
              <a:rPr lang="en-US" altLang="ko-KR" dirty="0"/>
              <a:t>, </a:t>
            </a:r>
            <a:r>
              <a:rPr lang="ko-KR" altLang="en-US" dirty="0"/>
              <a:t>그 데이터들을 분석하여 연관성을 찾고</a:t>
            </a:r>
            <a:r>
              <a:rPr lang="en-US" altLang="ko-KR" dirty="0"/>
              <a:t>, </a:t>
            </a:r>
            <a:r>
              <a:rPr lang="ko-KR" altLang="en-US" dirty="0"/>
              <a:t>그 연관성을 지식으로 저장하는 학습방법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176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75B6F-0A68-415A-E65C-B023EF5B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55C93-74A9-4B5C-B380-4C4FFD677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40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02F68-D651-7BD8-A498-D84CC090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12805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Search Problem </a:t>
            </a:r>
            <a:r>
              <a:rPr lang="ko-KR" altLang="en-US" dirty="0"/>
              <a:t>풀이의 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14F82-CA0A-6706-4D37-C76262E66468}"/>
              </a:ext>
            </a:extLst>
          </p:cNvPr>
          <p:cNvSpPr txBox="1"/>
          <p:nvPr/>
        </p:nvSpPr>
        <p:spPr>
          <a:xfrm>
            <a:off x="406399" y="1752600"/>
            <a:ext cx="11311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슬라이드의 </a:t>
            </a:r>
            <a:r>
              <a:rPr lang="en-US" altLang="ko-KR" dirty="0"/>
              <a:t>Search Problem</a:t>
            </a:r>
            <a:r>
              <a:rPr lang="ko-KR" altLang="en-US" dirty="0"/>
              <a:t>의 여러 풀이 방법들이 그래프와 시각 자료로 이루어져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풀이 방법들은</a:t>
            </a:r>
            <a:r>
              <a:rPr lang="en-US" altLang="ko-KR" dirty="0"/>
              <a:t>, </a:t>
            </a:r>
            <a:r>
              <a:rPr lang="ko-KR" altLang="en-US" dirty="0"/>
              <a:t>실제로는 코드로 이루어진 알고리즘으로 작동된다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그래프와 시각 자료는</a:t>
            </a:r>
            <a:r>
              <a:rPr lang="en-US" altLang="ko-KR" dirty="0"/>
              <a:t>, </a:t>
            </a:r>
            <a:r>
              <a:rPr lang="ko-KR" altLang="en-US" dirty="0"/>
              <a:t>그런 알고리즘의 행위를 알기 쉽게 개념적으로 이해하는 용도라고 이해하면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07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37D7D-85FE-CF45-1FFD-E835DA26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Searched Problem</a:t>
            </a:r>
            <a:r>
              <a:rPr lang="ko-KR" altLang="en-US" dirty="0"/>
              <a:t>을 푸는 방법들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4DDD8-00C1-43EB-B8A7-B8E8E81DBBC9}"/>
              </a:ext>
            </a:extLst>
          </p:cNvPr>
          <p:cNvSpPr txBox="1"/>
          <p:nvPr/>
        </p:nvSpPr>
        <p:spPr>
          <a:xfrm>
            <a:off x="360218" y="1597891"/>
            <a:ext cx="11554691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Uninformed Search : </a:t>
            </a:r>
            <a:r>
              <a:rPr lang="ko-KR" altLang="en-US" dirty="0"/>
              <a:t>목표로 가는 길에 대한 정보가 없이 길을 찾는 방법</a:t>
            </a:r>
            <a:r>
              <a:rPr lang="en-US" altLang="ko-KR" dirty="0"/>
              <a:t>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/>
              <a:t>Depth-First Search(DFS) : </a:t>
            </a:r>
            <a:r>
              <a:rPr lang="ko-KR" altLang="en-US" dirty="0"/>
              <a:t>하나의 길을 깊게 가고 목표의 길이 아니면 포기하는 방법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/>
              <a:t>Breadth-First Search(</a:t>
            </a:r>
            <a:r>
              <a:rPr lang="en-US" altLang="ko-KR" dirty="0" err="1"/>
              <a:t>BFS</a:t>
            </a:r>
            <a:r>
              <a:rPr lang="en-US" altLang="ko-KR" dirty="0"/>
              <a:t>):  </a:t>
            </a:r>
            <a:r>
              <a:rPr lang="ko-KR" altLang="en-US" dirty="0"/>
              <a:t>넓게 탐색하면서 목표에 도달하는 방법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Informed search : agent(</a:t>
            </a:r>
            <a:r>
              <a:rPr lang="ko-KR" altLang="en-US" dirty="0"/>
              <a:t>문제 해결을 위해 노력하는 자</a:t>
            </a:r>
            <a:r>
              <a:rPr lang="en-US" altLang="ko-KR" dirty="0"/>
              <a:t>)</a:t>
            </a:r>
            <a:r>
              <a:rPr lang="ko-KR" altLang="en-US" dirty="0"/>
              <a:t>에게 목표로 가는 길에 대한 정보를 알려주고 길을 찾게 하는 방법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1)Greedy Best-First Search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2)A* Search</a:t>
            </a:r>
          </a:p>
        </p:txBody>
      </p:sp>
    </p:spTree>
    <p:extLst>
      <p:ext uri="{BB962C8B-B14F-4D97-AF65-F5344CB8AC3E}">
        <p14:creationId xmlns:p14="http://schemas.microsoft.com/office/powerpoint/2010/main" val="303678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D467F-94AF-A05D-F777-8E22BF38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DFS(Depth-First Search)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D417D6-BF8E-CA53-1D31-8FA959AEF231}"/>
              </a:ext>
            </a:extLst>
          </p:cNvPr>
          <p:cNvSpPr txBox="1"/>
          <p:nvPr/>
        </p:nvSpPr>
        <p:spPr>
          <a:xfrm>
            <a:off x="281709" y="1423939"/>
            <a:ext cx="11628582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Depth : </a:t>
            </a:r>
            <a:r>
              <a:rPr lang="ko-KR" altLang="en-US" dirty="0"/>
              <a:t>깊이</a:t>
            </a:r>
            <a:r>
              <a:rPr lang="en-US" altLang="ko-KR" dirty="0"/>
              <a:t>(</a:t>
            </a:r>
            <a:r>
              <a:rPr lang="ko-KR" altLang="en-US" dirty="0"/>
              <a:t>말 그대로 하나의 길을 깊이 가는 방법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Frontier </a:t>
            </a:r>
            <a:r>
              <a:rPr lang="ko-KR" altLang="en-US" dirty="0"/>
              <a:t>저장소의 자료 구조 </a:t>
            </a:r>
            <a:r>
              <a:rPr lang="en-US" altLang="ko-KR" dirty="0"/>
              <a:t>: Stack (Last in First Out = First in Last Out)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/>
              <a:t>먼저 들어온 요소가 나중에 나간다</a:t>
            </a:r>
            <a:r>
              <a:rPr lang="en-US" altLang="ko-KR" dirty="0"/>
              <a:t>=</a:t>
            </a:r>
            <a:r>
              <a:rPr lang="ko-KR" altLang="en-US" dirty="0"/>
              <a:t>나중에 들어온 요소가 </a:t>
            </a:r>
            <a:r>
              <a:rPr lang="en-US" altLang="ko-KR" dirty="0"/>
              <a:t>(</a:t>
            </a:r>
            <a:r>
              <a:rPr lang="ko-KR" altLang="en-US" dirty="0"/>
              <a:t>앞의 것보다</a:t>
            </a:r>
            <a:r>
              <a:rPr lang="en-US" altLang="ko-KR" dirty="0"/>
              <a:t>)</a:t>
            </a:r>
            <a:r>
              <a:rPr lang="ko-KR" altLang="en-US" dirty="0"/>
              <a:t>먼저 나간다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*Stack </a:t>
            </a:r>
            <a:r>
              <a:rPr lang="ko-KR" altLang="en-US" dirty="0"/>
              <a:t>방법 대신 재귀함수를 이용해 </a:t>
            </a:r>
            <a:r>
              <a:rPr lang="en-US" altLang="ko-KR" dirty="0"/>
              <a:t>DFS</a:t>
            </a:r>
            <a:r>
              <a:rPr lang="ko-KR" altLang="en-US" dirty="0"/>
              <a:t>를 구현할 수 있지만</a:t>
            </a:r>
            <a:r>
              <a:rPr lang="en-US" altLang="ko-KR" dirty="0"/>
              <a:t>, </a:t>
            </a:r>
            <a:r>
              <a:rPr lang="ko-KR" altLang="en-US" dirty="0"/>
              <a:t>이건 일단 건너뛰자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특이점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1)Frontier </a:t>
            </a:r>
            <a:r>
              <a:rPr lang="ko-KR" altLang="en-US" dirty="0"/>
              <a:t>저장소에서 삭제된 노드는 </a:t>
            </a:r>
            <a:r>
              <a:rPr lang="en-US" altLang="ko-KR" dirty="0"/>
              <a:t>Explored Set</a:t>
            </a:r>
            <a:r>
              <a:rPr lang="ko-KR" altLang="en-US" dirty="0"/>
              <a:t>에 저장된다</a:t>
            </a:r>
            <a:r>
              <a:rPr lang="en-US" altLang="ko-KR" dirty="0"/>
              <a:t>.(</a:t>
            </a:r>
            <a:r>
              <a:rPr lang="ko-KR" altLang="en-US" dirty="0"/>
              <a:t>다시 왔던 길을 갈 필요가 없다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2)Explored Set</a:t>
            </a:r>
            <a:r>
              <a:rPr lang="ko-KR" altLang="en-US" dirty="0"/>
              <a:t>에 저장된 노드를 통해</a:t>
            </a:r>
            <a:r>
              <a:rPr lang="en-US" altLang="ko-KR" dirty="0"/>
              <a:t>, </a:t>
            </a:r>
            <a:r>
              <a:rPr lang="ko-KR" altLang="en-US" dirty="0"/>
              <a:t>이미 탐색된 목적지가 없는 길 방향을 갈 필요가 없다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직접 손으로 해봐야 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39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4C6E-559B-35BD-1C4F-57C286F9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23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스택 법칙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C729DE-0710-FBEC-3A8C-D5BDD40EFF42}"/>
              </a:ext>
            </a:extLst>
          </p:cNvPr>
          <p:cNvSpPr txBox="1"/>
          <p:nvPr/>
        </p:nvSpPr>
        <p:spPr>
          <a:xfrm>
            <a:off x="540327" y="1539426"/>
            <a:ext cx="11111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입출력 방법 </a:t>
            </a:r>
            <a:r>
              <a:rPr lang="en-US" altLang="ko-KR" dirty="0"/>
              <a:t>: First In Last Out=Last In First Out</a:t>
            </a:r>
            <a:endParaRPr lang="ko-KR" altLang="en-US" dirty="0"/>
          </a:p>
          <a:p>
            <a:r>
              <a:rPr lang="en-US" altLang="ko-KR" dirty="0"/>
              <a:t>*DFS </a:t>
            </a:r>
            <a:r>
              <a:rPr lang="ko-KR" altLang="en-US" dirty="0"/>
              <a:t>알고리즘의 </a:t>
            </a:r>
            <a:r>
              <a:rPr lang="en-US" altLang="ko-KR" dirty="0"/>
              <a:t>Frontier </a:t>
            </a:r>
            <a:r>
              <a:rPr lang="ko-KR" altLang="en-US" dirty="0"/>
              <a:t>저장 방식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0BB15A-AB84-DE0F-15A6-55B69C64D161}"/>
              </a:ext>
            </a:extLst>
          </p:cNvPr>
          <p:cNvSpPr/>
          <p:nvPr/>
        </p:nvSpPr>
        <p:spPr>
          <a:xfrm>
            <a:off x="1052945" y="2558473"/>
            <a:ext cx="3362037" cy="4165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C687EA-15C5-35AD-9197-E00A13A1700E}"/>
              </a:ext>
            </a:extLst>
          </p:cNvPr>
          <p:cNvSpPr/>
          <p:nvPr/>
        </p:nvSpPr>
        <p:spPr>
          <a:xfrm>
            <a:off x="1274617" y="5873894"/>
            <a:ext cx="2918691" cy="683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095F00-5461-C9FD-B4DB-FB61AC708506}"/>
              </a:ext>
            </a:extLst>
          </p:cNvPr>
          <p:cNvSpPr/>
          <p:nvPr/>
        </p:nvSpPr>
        <p:spPr>
          <a:xfrm>
            <a:off x="1274616" y="4973709"/>
            <a:ext cx="2918691" cy="683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B2B674-D9B0-21AE-FF29-57D697F79A0F}"/>
              </a:ext>
            </a:extLst>
          </p:cNvPr>
          <p:cNvSpPr/>
          <p:nvPr/>
        </p:nvSpPr>
        <p:spPr>
          <a:xfrm>
            <a:off x="1274615" y="4073524"/>
            <a:ext cx="2918691" cy="683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화살표: U자형 8">
            <a:extLst>
              <a:ext uri="{FF2B5EF4-FFF2-40B4-BE49-F238E27FC236}">
                <a16:creationId xmlns:a16="http://schemas.microsoft.com/office/drawing/2014/main" id="{6BF49F43-515D-0D6A-C714-E659B7382603}"/>
              </a:ext>
            </a:extLst>
          </p:cNvPr>
          <p:cNvSpPr/>
          <p:nvPr/>
        </p:nvSpPr>
        <p:spPr>
          <a:xfrm>
            <a:off x="323273" y="3291623"/>
            <a:ext cx="2576952" cy="890355"/>
          </a:xfrm>
          <a:prstGeom prst="uturnArrow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07BAC5-2A0F-B81E-AF38-97B3EB01526C}"/>
              </a:ext>
            </a:extLst>
          </p:cNvPr>
          <p:cNvSpPr txBox="1"/>
          <p:nvPr/>
        </p:nvSpPr>
        <p:spPr>
          <a:xfrm>
            <a:off x="1170706" y="2880598"/>
            <a:ext cx="352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Last In : </a:t>
            </a:r>
            <a:r>
              <a:rPr lang="ko-KR" altLang="en-US" dirty="0"/>
              <a:t>마지막에 들어온 것이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C1DC1F-8C2E-1C53-8A5E-479C7BD00B2D}"/>
              </a:ext>
            </a:extLst>
          </p:cNvPr>
          <p:cNvSpPr txBox="1"/>
          <p:nvPr/>
        </p:nvSpPr>
        <p:spPr>
          <a:xfrm>
            <a:off x="2410695" y="4213861"/>
            <a:ext cx="97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Last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AE70275-227E-C481-F816-F575D267E298}"/>
              </a:ext>
            </a:extLst>
          </p:cNvPr>
          <p:cNvGrpSpPr/>
          <p:nvPr/>
        </p:nvGrpSpPr>
        <p:grpSpPr>
          <a:xfrm>
            <a:off x="5624947" y="2500393"/>
            <a:ext cx="3362037" cy="4165600"/>
            <a:chOff x="7389093" y="2607412"/>
            <a:chExt cx="3362037" cy="41656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3B91154-6E10-E456-8F53-C92AE695A90C}"/>
                </a:ext>
              </a:extLst>
            </p:cNvPr>
            <p:cNvSpPr/>
            <p:nvPr/>
          </p:nvSpPr>
          <p:spPr>
            <a:xfrm>
              <a:off x="7389093" y="2607412"/>
              <a:ext cx="3362037" cy="4165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33FDF44-F22F-969B-B27E-44817F0D861E}"/>
                </a:ext>
              </a:extLst>
            </p:cNvPr>
            <p:cNvSpPr/>
            <p:nvPr/>
          </p:nvSpPr>
          <p:spPr>
            <a:xfrm>
              <a:off x="7610765" y="5873894"/>
              <a:ext cx="2918691" cy="6836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23FA67-90F4-EDE8-BCAD-B9FF1ED3AA4A}"/>
                </a:ext>
              </a:extLst>
            </p:cNvPr>
            <p:cNvSpPr/>
            <p:nvPr/>
          </p:nvSpPr>
          <p:spPr>
            <a:xfrm>
              <a:off x="7610764" y="4974776"/>
              <a:ext cx="2918691" cy="6836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1A85C8-ADD5-0CE0-CC19-48B11C36011D}"/>
              </a:ext>
            </a:extLst>
          </p:cNvPr>
          <p:cNvSpPr/>
          <p:nvPr/>
        </p:nvSpPr>
        <p:spPr>
          <a:xfrm>
            <a:off x="9273309" y="3957637"/>
            <a:ext cx="2918691" cy="683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화살표: U자형 9">
            <a:extLst>
              <a:ext uri="{FF2B5EF4-FFF2-40B4-BE49-F238E27FC236}">
                <a16:creationId xmlns:a16="http://schemas.microsoft.com/office/drawing/2014/main" id="{EA269CB8-1AB9-C92A-71F4-82DC1D22ED13}"/>
              </a:ext>
            </a:extLst>
          </p:cNvPr>
          <p:cNvSpPr/>
          <p:nvPr/>
        </p:nvSpPr>
        <p:spPr>
          <a:xfrm>
            <a:off x="7183580" y="3097710"/>
            <a:ext cx="3013369" cy="103769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33122"/>
              <a:gd name="adj5" fmla="val 75000"/>
            </a:avLst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0869BC-BD57-5356-7D25-439C11495EAF}"/>
              </a:ext>
            </a:extLst>
          </p:cNvPr>
          <p:cNvSpPr txBox="1"/>
          <p:nvPr/>
        </p:nvSpPr>
        <p:spPr>
          <a:xfrm>
            <a:off x="9316026" y="2697194"/>
            <a:ext cx="24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First Out: </a:t>
            </a:r>
            <a:r>
              <a:rPr lang="ko-KR" altLang="en-US" dirty="0"/>
              <a:t>먼저 나간다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DD9CFB-10E0-031D-521A-598218202958}"/>
              </a:ext>
            </a:extLst>
          </p:cNvPr>
          <p:cNvSpPr txBox="1"/>
          <p:nvPr/>
        </p:nvSpPr>
        <p:spPr>
          <a:xfrm>
            <a:off x="10289309" y="4135403"/>
            <a:ext cx="93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80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4773</Words>
  <Application>Microsoft Office PowerPoint</Application>
  <PresentationFormat>와이드스크린</PresentationFormat>
  <Paragraphs>581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6" baseType="lpstr">
      <vt:lpstr>맑은 고딕</vt:lpstr>
      <vt:lpstr>Arial</vt:lpstr>
      <vt:lpstr>Courier New</vt:lpstr>
      <vt:lpstr>Wingdings</vt:lpstr>
      <vt:lpstr>Office 테마</vt:lpstr>
      <vt:lpstr>인공지능 </vt:lpstr>
      <vt:lpstr>인공지능의 특징(능력)</vt:lpstr>
      <vt:lpstr>Search Problem에서 고려해야 되는 것들</vt:lpstr>
      <vt:lpstr>Search Problem에서 고려해야 되는 것들</vt:lpstr>
      <vt:lpstr>Search Problem 해결법</vt:lpstr>
      <vt:lpstr>Search Problem 풀이의 팁</vt:lpstr>
      <vt:lpstr>Searched Problem을 푸는 방법들</vt:lpstr>
      <vt:lpstr>DFS(Depth-First Search)</vt:lpstr>
      <vt:lpstr>스택 법칙</vt:lpstr>
      <vt:lpstr>스택 법칙</vt:lpstr>
      <vt:lpstr>DFS(Depth-First Search)</vt:lpstr>
      <vt:lpstr>DFS(Depth-First Search)</vt:lpstr>
      <vt:lpstr>Queue(큐)</vt:lpstr>
      <vt:lpstr>BFS(Breadth-First Search)</vt:lpstr>
      <vt:lpstr>Greedy best-first search</vt:lpstr>
      <vt:lpstr>Adversarial Search</vt:lpstr>
      <vt:lpstr>Adversarial Search</vt:lpstr>
      <vt:lpstr>Adversarial Search</vt:lpstr>
      <vt:lpstr>Adversarial Search</vt:lpstr>
      <vt:lpstr>Numpy, Pandas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문제 해결 AI : Knowledge Based</vt:lpstr>
      <vt:lpstr>문제 해결 AI : Knowledge-Based</vt:lpstr>
      <vt:lpstr>문제 해결 AI : Knowledge-Based</vt:lpstr>
      <vt:lpstr>문제 해결 AI : Knowledge-Based</vt:lpstr>
      <vt:lpstr>PowerPoint 프레젠테이션</vt:lpstr>
      <vt:lpstr>머신러닝(기계학습)</vt:lpstr>
      <vt:lpstr>회귀(Regression)</vt:lpstr>
      <vt:lpstr>회귀</vt:lpstr>
      <vt:lpstr>선형회귀</vt:lpstr>
      <vt:lpstr>선형회귀</vt:lpstr>
      <vt:lpstr>선형 회귀</vt:lpstr>
      <vt:lpstr>선형 회귀</vt:lpstr>
      <vt:lpstr>선형회귀</vt:lpstr>
      <vt:lpstr>선형회귀</vt:lpstr>
      <vt:lpstr>선형 회귀</vt:lpstr>
      <vt:lpstr>선형 회귀</vt:lpstr>
      <vt:lpstr>선형 회귀</vt:lpstr>
      <vt:lpstr>선형 회귀</vt:lpstr>
      <vt:lpstr>PowerPoint 프레젠테이션</vt:lpstr>
      <vt:lpstr>Unsupervised Learning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</dc:title>
  <dc:creator>정성학</dc:creator>
  <cp:lastModifiedBy>정성학</cp:lastModifiedBy>
  <cp:revision>214</cp:revision>
  <dcterms:created xsi:type="dcterms:W3CDTF">2024-03-13T03:03:39Z</dcterms:created>
  <dcterms:modified xsi:type="dcterms:W3CDTF">2024-04-04T03:31:08Z</dcterms:modified>
</cp:coreProperties>
</file>