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1f020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1f020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f3c1981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f3c1981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f3c1981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f3c1981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f3c1981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f3c1981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f3c1981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f3c1981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f3c1981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f3c1981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f3c1981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f3c1981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f3c1981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f3c1981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f3c1981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f3c1981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d1f020a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d1f020a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d1f020a0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d1f020a0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041b29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041b29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d1f020a0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d1f020a0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d1f020a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d1f020a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d4162c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bd4162c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d4162c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d4162c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d4162c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d4162c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d1f020a0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d1f020a0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d1f020a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d1f020a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d858c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bd858c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1f020a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d1f020a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d1f020a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d1f020a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1f020a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1f020a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d1f020a0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d1f020a0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f3c1981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f3c1981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f3c19815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f3c19815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3001E"/>
                </a:solidFill>
              </a:rPr>
              <a:t>Building a Microservice Application </a:t>
            </a:r>
            <a:endParaRPr b="1" sz="2400">
              <a:solidFill>
                <a:srgbClr val="03001E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3001E"/>
                </a:solidFill>
              </a:rPr>
              <a:t>and DynamoDB Data Model</a:t>
            </a:r>
            <a:endParaRPr b="1" sz="2400">
              <a:solidFill>
                <a:srgbClr val="03001E"/>
              </a:solidFill>
            </a:endParaRPr>
          </a:p>
          <a:p>
            <a:pPr indent="0" lvl="0" marL="457200" rtl="0" algn="ctr">
              <a:lnSpc>
                <a:spcPct val="125000"/>
              </a:lnSpc>
              <a:spcBef>
                <a:spcPts val="800"/>
              </a:spcBef>
              <a:spcAft>
                <a:spcPts val="300"/>
              </a:spcAft>
              <a:buNone/>
            </a:pPr>
            <a:r>
              <a:rPr b="1" lang="ko" sz="2200">
                <a:solidFill>
                  <a:schemeClr val="accent1"/>
                </a:solidFill>
              </a:rPr>
              <a:t>- </a:t>
            </a:r>
            <a:r>
              <a:rPr b="1" lang="ko" sz="2200">
                <a:solidFill>
                  <a:schemeClr val="accent1"/>
                </a:solidFill>
              </a:rPr>
              <a:t>S3 data를 DynamoDB를 통해 스캔하기</a:t>
            </a:r>
            <a:endParaRPr b="1" sz="2200"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1" cy="439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585850" y="458745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Apigateway/prod/any에서 uid=adam&amp;request=all 테스트 결과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2"/>
            <a:ext cx="9144001" cy="37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585850" y="458745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Apigateway/prod/any에서 </a:t>
            </a:r>
            <a:r>
              <a:rPr lang="ko"/>
              <a:t>uid=adam&amp;request=profile 테스트 결과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3999" cy="35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15625" y="4160475"/>
            <a:ext cx="571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s3_bucket에 업로드할 js파일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apigateway 주소는 stage/primary 에서 확인 가능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9143998" cy="33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151825" y="415055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s3_bucket</a:t>
            </a:r>
            <a:r>
              <a:rPr lang="ko"/>
              <a:t>에 업로드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778875" y="4673225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 index.html 확인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39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778875" y="4673225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lambda primary 수정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36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778875" y="4673225"/>
            <a:ext cx="7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lambda </a:t>
            </a:r>
            <a:r>
              <a:rPr lang="ko"/>
              <a:t>primary 수정 후 테스트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300" y="-48525"/>
            <a:ext cx="9243299" cy="42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69800" y="4355475"/>
            <a:ext cx="73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lambda </a:t>
            </a:r>
            <a:r>
              <a:rPr lang="ko"/>
              <a:t>primary 수정 후 apigateway 테스트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internal server error 발생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4110825" y="933375"/>
            <a:ext cx="17973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/>
        </p:nvSpPr>
        <p:spPr>
          <a:xfrm>
            <a:off x="802575" y="392650"/>
            <a:ext cx="73383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1B1B1B"/>
                </a:solidFill>
                <a:highlight>
                  <a:srgbClr val="FFFFFF"/>
                </a:highlight>
              </a:rPr>
              <a:t>CORS vs SOP</a:t>
            </a:r>
            <a:endParaRPr b="1" sz="20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웹 생태계에는 다른 출처로 리소스 요청을 제한하는 것에 관련된 두가지 정책이 존재함 (CORS, SOP)</a:t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1B1B1B"/>
                </a:solidFill>
                <a:highlight>
                  <a:schemeClr val="lt2"/>
                </a:highlight>
              </a:rPr>
              <a:t>1. </a:t>
            </a:r>
            <a:r>
              <a:rPr b="1" lang="ko" sz="1500">
                <a:solidFill>
                  <a:srgbClr val="1B1B1B"/>
                </a:solidFill>
                <a:highlight>
                  <a:schemeClr val="lt2"/>
                </a:highlight>
              </a:rPr>
              <a:t>출처란?</a:t>
            </a:r>
            <a:endParaRPr b="1" sz="1500">
              <a:solidFill>
                <a:srgbClr val="1B1B1B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URL은 하나의 문자열같이 보여도 사실은 여러개의 구성 요소로 되어 있음</a:t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protocol, host, 포트번호 등을 모두 합친것임</a:t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즉 출처는 서버의 위치에 접근하기 위해 필요한 가장 기본적인 것들을 합쳐놓은 것</a:t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일반적인 URL은 포트번호를 명확하게 표시하지 않고 있기 때문에 때때로 다른 출처로 판단을 하게됨</a:t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URL의 구성 요소 중 Scheme, Host, Port 3가지가 동일하면 같다고 판단함 </a:t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B1B1B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902850" y="587150"/>
            <a:ext cx="7338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highlight>
                  <a:srgbClr val="F3F3F3"/>
                </a:highlight>
              </a:rPr>
              <a:t>2. SOP (Same-Origin Policy)</a:t>
            </a:r>
            <a:endParaRPr b="1"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highlight>
                  <a:srgbClr val="F3F3F3"/>
                </a:highlight>
              </a:rPr>
              <a:t> </a:t>
            </a:r>
            <a:endParaRPr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SOP는 같은 출처에서만 리소스를 공유할 수 있다는 규칙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그러나 웹 생태계에서 다른 출처에 있는 리소스를 가져와서 사용하는 일은 굉장히 흔한 일이며 이를 무작정 막을 수는 없음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따라서 몇가지 예외 조항을 두고 이 조항에 해당하는 리소스 요청은 출처가 다르더라도 허용하기로 함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이 중 하나가 CORS 정책을 지킨 리소스 요청임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730725" y="478000"/>
            <a:ext cx="7682550" cy="4341400"/>
            <a:chOff x="970725" y="228600"/>
            <a:chExt cx="7682550" cy="4341400"/>
          </a:xfrm>
        </p:grpSpPr>
        <p:grpSp>
          <p:nvGrpSpPr>
            <p:cNvPr id="61" name="Google Shape;61;p14"/>
            <p:cNvGrpSpPr/>
            <p:nvPr/>
          </p:nvGrpSpPr>
          <p:grpSpPr>
            <a:xfrm>
              <a:off x="970725" y="716800"/>
              <a:ext cx="7682550" cy="3853200"/>
              <a:chOff x="902850" y="716800"/>
              <a:chExt cx="7682550" cy="3853200"/>
            </a:xfrm>
          </p:grpSpPr>
          <p:sp>
            <p:nvSpPr>
              <p:cNvPr id="62" name="Google Shape;62;p14"/>
              <p:cNvSpPr txBox="1"/>
              <p:nvPr/>
            </p:nvSpPr>
            <p:spPr>
              <a:xfrm>
                <a:off x="902850" y="716800"/>
                <a:ext cx="3039900" cy="347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218300" lvl="0" marL="385199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●"/>
                </a:pPr>
                <a:r>
                  <a:rPr b="1" lang="ko" sz="1000">
                    <a:solidFill>
                      <a:schemeClr val="dk1"/>
                    </a:solidFill>
                  </a:rPr>
                  <a:t>dynamoDB 생성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414141"/>
                    </a:solidFill>
                  </a:rPr>
                  <a:t>   </a:t>
                </a:r>
                <a:r>
                  <a:rPr b="1" lang="ko" sz="1000">
                    <a:solidFill>
                      <a:srgbClr val="999999"/>
                    </a:solidFill>
                  </a:rPr>
                  <a:t>- Customers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email (파티션 키 / 축이 되는 키)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설정 사용자 지정 / 온디맨드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(로컬인덱스 X)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-218300" lvl="0" marL="385199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●"/>
                </a:pPr>
                <a:r>
                  <a:rPr b="1" lang="ko" sz="1000">
                    <a:solidFill>
                      <a:schemeClr val="dk1"/>
                    </a:solidFill>
                  </a:rPr>
                  <a:t>S3 bucket 에 mkdir data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Bucket collectors 안에 mkdir data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   - users 1 2 3 json file upload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data dir 들어가서 url 복사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/data/ 까지 복사해서 load.py 에 반영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-218300" lvl="0" marL="385199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●"/>
                </a:pPr>
                <a:r>
                  <a:rPr b="1" lang="ko" sz="1000">
                    <a:solidFill>
                      <a:schemeClr val="dk1"/>
                    </a:solidFill>
                  </a:rPr>
                  <a:t>lambda (load.py)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Dynamodb에 맞게 변경하기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  (원본과 비교 꼭 하기)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url 주소 변경 반영한거 저장 후 deploy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test</a:t>
                </a:r>
                <a:endParaRPr sz="1000">
                  <a:solidFill>
                    <a:srgbClr val="999999"/>
                  </a:solidFill>
                  <a:highlight>
                    <a:srgbClr val="F3F3F3"/>
                  </a:highlight>
                </a:endParaRPr>
              </a:p>
            </p:txBody>
          </p:sp>
          <p:sp>
            <p:nvSpPr>
              <p:cNvPr id="63" name="Google Shape;63;p14"/>
              <p:cNvSpPr txBox="1"/>
              <p:nvPr/>
            </p:nvSpPr>
            <p:spPr>
              <a:xfrm>
                <a:off x="4203000" y="716800"/>
                <a:ext cx="4382400" cy="385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218300" lvl="0" marL="385199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●"/>
                </a:pPr>
                <a:r>
                  <a:rPr b="1" lang="ko" sz="1000">
                    <a:solidFill>
                      <a:schemeClr val="dk1"/>
                    </a:solidFill>
                  </a:rPr>
                  <a:t>apigateway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스테이지 &gt; primary &gt; 주소 복사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주소/prod/ 해서 js 12line </a:t>
                </a:r>
                <a:r>
                  <a:rPr b="1" lang="ko" sz="1000">
                    <a:solidFill>
                      <a:srgbClr val="999999"/>
                    </a:solidFill>
                  </a:rPr>
                  <a:t>에 반영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-218300" lvl="0" marL="385199" rtl="0" algn="l">
                  <a:lnSpc>
                    <a:spcPct val="115000"/>
                  </a:lnSpc>
                  <a:spcBef>
                    <a:spcPts val="140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●"/>
                </a:pPr>
                <a:r>
                  <a:rPr b="1" lang="ko" sz="1000">
                    <a:solidFill>
                      <a:schemeClr val="dk1"/>
                    </a:solidFill>
                  </a:rPr>
                  <a:t>S3 bucket upload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S3 collectors bucket 에 업로드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icon / js (api주소 수정확인) / css / index.html (S3걸로*)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-218300" lvl="0" marL="385199" rtl="0" algn="l">
                  <a:lnSpc>
                    <a:spcPct val="115000"/>
                  </a:lnSpc>
                  <a:spcBef>
                    <a:spcPts val="140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●"/>
                </a:pPr>
                <a:r>
                  <a:rPr b="1" lang="ko" sz="1000">
                    <a:solidFill>
                      <a:schemeClr val="dk1"/>
                    </a:solidFill>
                  </a:rPr>
                  <a:t> lambda (primary.py)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ko" sz="1000">
                    <a:solidFill>
                      <a:srgbClr val="414141"/>
                    </a:solidFill>
                  </a:rPr>
                  <a:t>  </a:t>
                </a:r>
                <a:r>
                  <a:rPr b="1" lang="ko" sz="1000">
                    <a:solidFill>
                      <a:srgbClr val="999999"/>
                    </a:solidFill>
                  </a:rPr>
                  <a:t> - dynamodb에서 구동할 수 있게 함수 수정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- 4 파트로 나눔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  - (class) 문자 아닌 데이터 정렬 (deserialized)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  - def handler (serial 포함꼭) / get_filter / get_data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-218300" lvl="0" marL="385199" rtl="0" algn="l">
                  <a:lnSpc>
                    <a:spcPct val="115000"/>
                  </a:lnSpc>
                  <a:spcBef>
                    <a:spcPts val="140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Char char="●"/>
                </a:pPr>
                <a:r>
                  <a:rPr b="1" lang="ko" sz="1000">
                    <a:solidFill>
                      <a:schemeClr val="dk1"/>
                    </a:solidFill>
                  </a:rPr>
                  <a:t> test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apigateway &gt; get test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users json data를 S3에서 받아와서 제대로 출력해내는지 test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28800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ko" sz="1000">
                    <a:solidFill>
                      <a:srgbClr val="999999"/>
                    </a:solidFill>
                  </a:rPr>
                  <a:t>   - apigateway 권한이 없어서 server error 날 수 있음</a:t>
                </a:r>
                <a:endParaRPr b="1" sz="1000">
                  <a:solidFill>
                    <a:srgbClr val="999999"/>
                  </a:solidFill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t/>
                </a:r>
                <a:endParaRPr b="1" sz="10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64" name="Google Shape;64;p14"/>
            <p:cNvSpPr txBox="1"/>
            <p:nvPr/>
          </p:nvSpPr>
          <p:spPr>
            <a:xfrm>
              <a:off x="982800" y="22860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196900" lvl="0" marL="2160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b="1" lang="ko">
                  <a:solidFill>
                    <a:schemeClr val="dk1"/>
                  </a:solidFill>
                  <a:highlight>
                    <a:srgbClr val="F3F3F3"/>
                  </a:highlight>
                </a:rPr>
                <a:t>과제 진행 과정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902850" y="599800"/>
            <a:ext cx="7338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highlight>
                  <a:srgbClr val="F3F3F3"/>
                </a:highlight>
              </a:rPr>
              <a:t>3. CORS (Cross-Origin Resource Sharing)</a:t>
            </a:r>
            <a:endParaRPr b="1"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다른 출처의 리소스 요청을 허용하는 정책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기본적으로 웹 클라이언트 어플리케이션이 다른 출처의 리소스를 요청할 때는 HTTP 프로토콜을 사용하여 요청을 보냄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이때 브라우저는 요청 헤더에 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origin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이라는 필드에 요청을 보내는 출처를 함께 담아보냄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이후 서버가 이 요청에 대한 응답을 할 때 응답 헤더의 Access-Control-Allow-Origin이라는 값에 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“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이 리소스를 접근하는 것이 허용된 출처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”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를 내려줌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이후 응답을 받은 브라우저는 자신이 보냈던 요청의 Origin과 서버가 보내준 응답의 Access-Control-Allow-Origin을 비교해본 후 이 응답이 유효한 응답인지 아닌지를 결정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902850" y="587125"/>
            <a:ext cx="733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highlight>
                  <a:srgbClr val="F3F3F3"/>
                </a:highlight>
              </a:rPr>
              <a:t>4. CORS 정책 위반 시나리오</a:t>
            </a:r>
            <a:endParaRPr b="1"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highlight>
                  <a:schemeClr val="lt1"/>
                </a:highlight>
              </a:rPr>
              <a:t>Preflight Request</a:t>
            </a:r>
            <a:endParaRPr b="1"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브라우저는 요청을 한번에 보내지 않고 예비 요청과 본 요청으로 나누어서 서버로 전송</a:t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이때 브라우저가 본 요청을 보내기 전에 보내는 예비 요청을 Preflight라고 부름</a:t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예비 요청에서 브라우저는 Access-Control-Allow-Origin에 URL을 적음</a:t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이 때 유효하지 않은 값이 헤더에 존재하면 CORS 정책을 위반하게 됨</a:t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902850" y="587125"/>
            <a:ext cx="7338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highlight>
                  <a:srgbClr val="F3F3F3"/>
                </a:highlight>
              </a:rPr>
              <a:t>4. CORS 정책 위반 시나리오</a:t>
            </a:r>
            <a:endParaRPr b="1"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highlight>
                  <a:schemeClr val="lt1"/>
                </a:highlight>
              </a:rPr>
              <a:t>Simple Request</a:t>
            </a:r>
            <a:endParaRPr b="1"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바로 서버에서 본 요청을 보내고 서버가 이에 대한 응답의 헤더에 Access-Control-Allow-Origin 값을 </a:t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보내주면 브라우저가 CORS 정책 위반 여부를 판단하는 방식</a:t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/>
        </p:nvSpPr>
        <p:spPr>
          <a:xfrm>
            <a:off x="902850" y="587125"/>
            <a:ext cx="7338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highlight>
                  <a:srgbClr val="F3F3F3"/>
                </a:highlight>
              </a:rPr>
              <a:t>4. CORS 정책 위반 시나리오</a:t>
            </a:r>
            <a:endParaRPr b="1"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highlight>
                  <a:schemeClr val="lt1"/>
                </a:highlight>
              </a:rPr>
              <a:t>Credentialed Request</a:t>
            </a:r>
            <a:endParaRPr b="1" sz="13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인증된 요청을 사용하는 방법</a:t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다른 출처 간 통신에서 좀 더 보안을 강화하고 싶을 때 사용하는 방법</a:t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6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/>
        </p:nvSpPr>
        <p:spPr>
          <a:xfrm>
            <a:off x="902850" y="587125"/>
            <a:ext cx="73383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highlight>
                  <a:srgbClr val="F3F3F3"/>
                </a:highlight>
              </a:rPr>
              <a:t>5</a:t>
            </a:r>
            <a:r>
              <a:rPr b="1" lang="ko" sz="1500">
                <a:highlight>
                  <a:srgbClr val="F3F3F3"/>
                </a:highlight>
              </a:rPr>
              <a:t>. Access-Control-Allow-Origin 세팅</a:t>
            </a:r>
            <a:endParaRPr b="1"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CORS 정책 위반 문제가 발생했을때는 가장 정석은 Access-Control-Allow-Origin 헤더에 알맞은 값을 세팅해주는 것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전체를 의미하는 “</a:t>
            </a:r>
            <a:r>
              <a:rPr b="1" lang="ko" sz="1200">
                <a:solidFill>
                  <a:srgbClr val="1141C7"/>
                </a:solidFill>
                <a:highlight>
                  <a:schemeClr val="lt1"/>
                </a:highlight>
              </a:rPr>
              <a:t>*</a:t>
            </a:r>
            <a:r>
              <a:rPr lang="ko" sz="1200">
                <a:highlight>
                  <a:schemeClr val="lt1"/>
                </a:highlight>
              </a:rPr>
              <a:t>”을 헤더에 값으로 넘기면 모든 출처에서 오는 요청을 허용한다는 의미이므로 당장은 편할 수 있음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그러나 안전한지도 모르는 URL에서 오는 요청도 허용할 수 있으므로 심각한 보안 이슈가 발생할 수 있음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따라서 헤더에 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“</a:t>
            </a:r>
            <a:r>
              <a:rPr b="1" lang="ko" sz="1200">
                <a:solidFill>
                  <a:srgbClr val="1141C7"/>
                </a:solidFill>
                <a:highlight>
                  <a:schemeClr val="lt1"/>
                </a:highlight>
              </a:rPr>
              <a:t>*</a:t>
            </a:r>
            <a:r>
              <a:rPr lang="ko" sz="1200">
                <a:solidFill>
                  <a:schemeClr val="dk1"/>
                </a:solidFill>
                <a:highlight>
                  <a:schemeClr val="lt1"/>
                </a:highlight>
              </a:rPr>
              <a:t>”</a:t>
            </a:r>
            <a:r>
              <a:rPr lang="ko" sz="1200">
                <a:highlight>
                  <a:schemeClr val="lt1"/>
                </a:highlight>
              </a:rPr>
              <a:t> 대신에 URL을 정확히 명시해주는것이 좋음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/>
        </p:nvSpPr>
        <p:spPr>
          <a:xfrm>
            <a:off x="902850" y="575850"/>
            <a:ext cx="7338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highlight>
                  <a:srgbClr val="F3F3F3"/>
                </a:highlight>
              </a:rPr>
              <a:t>6. 정책의 필요성</a:t>
            </a:r>
            <a:endParaRPr b="1"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다른 출처를 가진 어플리케이션이 마음대로 소통할 수 있는 환경은 위험한 환경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웹에서 돌아가는 어플리케이션은 사용자의 공격에 엄청나게 취약함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이러한 상황에서 다른 출처를 가진 어플리케이션이 서로 소통을 하는데 아무런 제약도 존재하지 않는다면 악의를 가진 사용자의 공격에 너무 취약해지고 보안에 취약해짐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chemeClr val="lt1"/>
                </a:highlight>
              </a:rPr>
              <a:t>따라서 정책을 통해 이를 해결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3105000" y="2248500"/>
            <a:ext cx="293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ko" sz="3000">
                <a:highlight>
                  <a:schemeClr val="lt1"/>
                </a:highlight>
              </a:rPr>
              <a:t>감사합니다 -</a:t>
            </a:r>
            <a:endParaRPr b="1" sz="3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808100" y="3182250"/>
            <a:ext cx="405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(Lambda) collectors_load.py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S3 Bucket collectors 의 하위 디렉토리인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data 에 업로드한 users json 파일을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가져와서 boto3 를 통해 dynamoDB에서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data load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643399"/>
            <a:ext cx="4503301" cy="385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902850" y="44072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문자열이 아닌 데이터를 변환</a:t>
            </a:r>
            <a:r>
              <a:rPr lang="ko"/>
              <a:t>하려면</a:t>
            </a:r>
            <a:r>
              <a:rPr lang="ko"/>
              <a:t> handler 에도 표기해주어야함</a:t>
            </a:r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152400" y="152400"/>
            <a:ext cx="8839198" cy="4178600"/>
            <a:chOff x="152400" y="152400"/>
            <a:chExt cx="8839198" cy="4178600"/>
          </a:xfrm>
        </p:grpSpPr>
        <p:pic>
          <p:nvPicPr>
            <p:cNvPr id="77" name="Google Shape;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8839198" cy="147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2499" y="1778000"/>
              <a:ext cx="7659000" cy="2553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6"/>
          <p:cNvSpPr/>
          <p:nvPr/>
        </p:nvSpPr>
        <p:spPr>
          <a:xfrm>
            <a:off x="3647375" y="1404000"/>
            <a:ext cx="1320600" cy="1491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843650" y="2592000"/>
            <a:ext cx="2207700" cy="1491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340850" y="246325"/>
            <a:ext cx="34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(Lambda) collectors_primary.py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902850" y="4083600"/>
            <a:ext cx="7338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문자가 아닌 데이터를 변환하기 위하여 class를 구성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S3에 있는 data를 dynamoDB를 통해 구현하기 위해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handler / filter_data / get_data 를 정의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238" y="161900"/>
            <a:ext cx="6453524" cy="38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4350225" y="2066400"/>
            <a:ext cx="1954800" cy="1491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524600" y="483750"/>
            <a:ext cx="1954800" cy="147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524600" y="943200"/>
            <a:ext cx="1511100" cy="147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524600" y="2278800"/>
            <a:ext cx="1511100" cy="147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524600" y="2512800"/>
            <a:ext cx="756000" cy="147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데이터 스캔 성공!</a:t>
            </a:r>
            <a:r>
              <a:rPr lang="ko"/>
              <a:t> (*</a:t>
            </a:r>
            <a:r>
              <a:rPr lang="ko">
                <a:solidFill>
                  <a:schemeClr val="dk1"/>
                </a:solidFill>
              </a:rPr>
              <a:t>Apigateway 권한이 없어 브라우저 연결에는 오류 발생)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152400" y="152400"/>
            <a:ext cx="8839200" cy="4254800"/>
            <a:chOff x="152400" y="152400"/>
            <a:chExt cx="8839200" cy="4254800"/>
          </a:xfrm>
        </p:grpSpPr>
        <p:pic>
          <p:nvPicPr>
            <p:cNvPr id="99" name="Google Shape;9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2400" y="2229650"/>
              <a:ext cx="8839200" cy="217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2328" y="152400"/>
              <a:ext cx="8279344" cy="2001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8"/>
          <p:cNvSpPr/>
          <p:nvPr/>
        </p:nvSpPr>
        <p:spPr>
          <a:xfrm>
            <a:off x="1684800" y="910800"/>
            <a:ext cx="1320600" cy="198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Apigateway 권한이 없어 브라우저 연결 시 무한 로딩처리됨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67" y="152400"/>
            <a:ext cx="8753067" cy="41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5123825" y="2705500"/>
            <a:ext cx="2586300" cy="198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3999" cy="3979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66700" y="4448425"/>
            <a:ext cx="571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lambda primary본문을 </a:t>
            </a:r>
            <a:r>
              <a:rPr lang="ko">
                <a:highlight>
                  <a:srgbClr val="F6F8FA"/>
                </a:highlight>
              </a:rPr>
              <a:t>collectors_main.py</a:t>
            </a:r>
            <a:r>
              <a:rPr lang="ko"/>
              <a:t>로 수정 후 테스트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keyerror 발생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797250" y="1617300"/>
            <a:ext cx="5719500" cy="50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"/>
            <a:ext cx="9143998" cy="445402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68800" y="4676800"/>
            <a:ext cx="5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rgbClr val="F6F8FA"/>
                </a:highlight>
              </a:rPr>
              <a:t>collectors_main.py</a:t>
            </a:r>
            <a:r>
              <a:rPr lang="ko">
                <a:solidFill>
                  <a:schemeClr val="dk1"/>
                </a:solidFill>
              </a:rPr>
              <a:t>로 수정 후 index.html 확인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