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d1f020a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d1f020a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이번 랩을 통해 CloudWatchEvents를 통해 SNS 트리거 사용을 해보도록 하겠습니다.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d1f020a0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d1f020a0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다음과 같이 구독이 승인된것을 알 수 있음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1f020a0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1f020a0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지금까지 알림을 받을 이메일을 생성하였으며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다음으로는 이벤트 발생 여부를 모니터링하는 cloudwatch를 생성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cloudwatch 콘솔로 접속 후 좌측에 이벤트 - 규칙으로 들어가서 새로운 규칙을 생성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ec2에 발생한 이벤트에 대해 알림을 받을것이기 때문에 서비스 이름은 ec2로 설정하고 이벤트 유형은 EC2 Instance State-change Notification로 설정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알림을 보내는 대상은 sns의 이메일로 설정하였기 때문에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SNS 주제의 이전에 만들었던  EC2statechange로 설정하고 2단계 규칙 세부 정보 구성으로 넘어감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이름은 EC2instancestatechange로 정하고 상태를 활성화됨으로 체크함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활성화됨으로 체크해야지 EC2에 이벤트가 발생했을시 cloudwatch가 이를 인지할 수 있음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활성화됨으로 체크했으면 규칙 생성을 클릭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d1f020a05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d1f020a05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다음과 같이 EC2에서 발생하는 이벤트를 감지할 수 있는 cloudwatch 이벤트 규칙이 생성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d1f020a05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d1f020a05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sns와 cloudwatch까지 생성했으면 이제 EC2에 이벤트를 발생시킴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EC2로 들어가면 running 상태에 있는 EC2 인스턴스를 발견할 수 있음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인스턴스를 중지함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d1f020a05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d1f020a05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인스턴스를 중지하면 인스턴스는 중지중 &gt; 중지됨 상태로 변경되는데,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인스턴스 중지됨 상태가 되고나서 이메일에 들어가보면 다음과 같이 이메일이 2개 온 것을 확인할 수 있으며 상태를 보면 stopping &gt; stopped (중지중 &gt; 중지됨)을 알 수 있음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(다음과 같이 sns와 cloudwatch를 통해 지정한 aws 서비스에 이벤트가 발생했을시 알림을 받게 함으로써 aws 서비스의 상태를 모니터링할 수 있게되면서 장애에 대응할 수 있음)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d1f020a05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d1f020a05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핸즈온랩 실습이 끝나면 sns를 삭제해줌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d1f020a0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d1f020a0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d1f020a05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d1f020a05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d1f020a05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d1f020a05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CloudWatch는 AWS 모니터링 서비스로 애플리케이션을 실시간으로 모니터링합니다. 여기서는 EC2의 상태변화, 인스턴스 시작/중지/종료를 감지할 수 있습니다. CloudWatch에서 EC2의 상태변화를 감지하면 SNS 트리거를 발생시켜 상태변화에 대한 내역을 이메일을 통해 전달합니다.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d1f020a0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d1f020a0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핸즈온랩의 다이어그램은 다음과 같음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사용자가 사용하고 있는 서비스에서 이벤트가 발생했을시 이를 모니터링하고 있는 cloudwatch가 sns를 통해 사용자에게 서비스의 상태 변화에 대해 알림을 보냄으로써 사용자가 이를 인지하게 하는것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d1f020a05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d1f020a05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d1f020a0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d1f020a0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d1f020a0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d1f020a0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인스턴스 상태 변화에 따라 CloudWatch가 어떠한 알림을 보여주는지 알아보기 위해 다음과 같은 과정을 진행하였습니다.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먼저 SNS(simple notification service)에 EC2 인스턴스의 상태 변화를 주제로 생성하고 상태 변화가 일어났을 때 알림을 받기 위해 이메일 구독을 생성하였습니다.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EC2 인스턴스의 상태가 변경되었을 때 알림을 받기 위해 CloudWatch 이벤트 규칙을 다음과 같이 생성하였습니다.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EC2 인스턴스의 상태가 변경됨에 따라 CloudWatch 에서 어떤 알림이 오는지 확인하기 위해 인스턴스를 중지해보고 인스턴스 변경 상태 알림 이메일을 확인하였습니다.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d1f020a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d1f020a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sns에 접속한 후 토픽을 생성하며 이름은 EC2statechange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 다음 구독을 생성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d1f020a0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d1f020a0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알림을 보내는 방법으로 이메일을 설정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알림을 받을 이메일을 적고 구독을 생성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1f020a0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1f020a0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이메일이 온 것을 확인할 수 있으며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confirm subscription을 누르면 구독이 완료됨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ko_kr/AmazonCloudWatch/latest/monitoring/WhatIsCloudWatch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592175"/>
            <a:ext cx="8520600" cy="205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3150" b="1">
                <a:solidFill>
                  <a:srgbClr val="03001E"/>
                </a:solidFill>
              </a:rPr>
              <a:t>Monitoring and Notifications with CloudWatch Events and SNS</a:t>
            </a:r>
            <a:endParaRPr sz="3150" b="1">
              <a:solidFill>
                <a:srgbClr val="03001E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5293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1조</a:t>
            </a:r>
            <a:endParaRPr sz="2160"/>
          </a:p>
          <a:p>
            <a:pPr marL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조장 : 김건우</a:t>
            </a:r>
            <a:endParaRPr sz="2160"/>
          </a:p>
          <a:p>
            <a:pPr marL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김성범</a:t>
            </a:r>
            <a:endParaRPr sz="2160"/>
          </a:p>
          <a:p>
            <a:pPr marL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송민주</a:t>
            </a:r>
            <a:endParaRPr sz="2160"/>
          </a:p>
          <a:p>
            <a:pPr marL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조성훈</a:t>
            </a:r>
            <a:endParaRPr sz="21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/>
        </p:nvSpPr>
        <p:spPr>
          <a:xfrm>
            <a:off x="902850" y="2916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b="1">
                <a:highlight>
                  <a:srgbClr val="F3F3F3"/>
                </a:highlight>
              </a:rPr>
              <a:t>구독 승인</a:t>
            </a:r>
            <a:endParaRPr b="1">
              <a:highlight>
                <a:srgbClr val="F3F3F3"/>
              </a:highlight>
            </a:endParaRPr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950" y="842400"/>
            <a:ext cx="4242100" cy="38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/>
        </p:nvSpPr>
        <p:spPr>
          <a:xfrm>
            <a:off x="902850" y="2916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b="1">
                <a:highlight>
                  <a:srgbClr val="F3F3F3"/>
                </a:highlight>
              </a:rPr>
              <a:t>CloudWatch 이벤트 생성</a:t>
            </a:r>
            <a:endParaRPr b="1">
              <a:highlight>
                <a:srgbClr val="F3F3F3"/>
              </a:highlight>
            </a:endParaRPr>
          </a:p>
        </p:txBody>
      </p:sp>
      <p:grpSp>
        <p:nvGrpSpPr>
          <p:cNvPr id="114" name="Google Shape;114;p23"/>
          <p:cNvGrpSpPr/>
          <p:nvPr/>
        </p:nvGrpSpPr>
        <p:grpSpPr>
          <a:xfrm>
            <a:off x="123600" y="711050"/>
            <a:ext cx="8896824" cy="4178600"/>
            <a:chOff x="123600" y="661300"/>
            <a:chExt cx="8896824" cy="4178600"/>
          </a:xfrm>
        </p:grpSpPr>
        <p:pic>
          <p:nvPicPr>
            <p:cNvPr id="115" name="Google Shape;115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3600" y="661300"/>
              <a:ext cx="4639071" cy="41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32575" y="661300"/>
              <a:ext cx="4087849" cy="2544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8A439089-B20B-4EE4-BB29-B36190245C7C}"/>
              </a:ext>
            </a:extLst>
          </p:cNvPr>
          <p:cNvSpPr/>
          <p:nvPr/>
        </p:nvSpPr>
        <p:spPr>
          <a:xfrm>
            <a:off x="826994" y="2696135"/>
            <a:ext cx="1411941" cy="3429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13569B63-B68D-424F-8C43-603B44227A61}"/>
              </a:ext>
            </a:extLst>
          </p:cNvPr>
          <p:cNvSpPr/>
          <p:nvPr/>
        </p:nvSpPr>
        <p:spPr>
          <a:xfrm>
            <a:off x="826994" y="3058285"/>
            <a:ext cx="1411941" cy="3429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0DCF581C-95FA-4F38-A34E-155CC7F578FD}"/>
              </a:ext>
            </a:extLst>
          </p:cNvPr>
          <p:cNvSpPr/>
          <p:nvPr/>
        </p:nvSpPr>
        <p:spPr>
          <a:xfrm>
            <a:off x="2608729" y="2023782"/>
            <a:ext cx="1788459" cy="26894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FC6AF8AB-3C3D-4D55-AFFA-1AAFE09A33F9}"/>
              </a:ext>
            </a:extLst>
          </p:cNvPr>
          <p:cNvSpPr/>
          <p:nvPr/>
        </p:nvSpPr>
        <p:spPr>
          <a:xfrm>
            <a:off x="3126441" y="2311974"/>
            <a:ext cx="1506071" cy="26894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F64094E2-5C85-4829-84E1-BAFBCBEC7344}"/>
              </a:ext>
            </a:extLst>
          </p:cNvPr>
          <p:cNvSpPr/>
          <p:nvPr/>
        </p:nvSpPr>
        <p:spPr>
          <a:xfrm>
            <a:off x="5466229" y="2023782"/>
            <a:ext cx="820271" cy="26894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41B5C2D5-9938-4595-9400-D77F9D9FEDA6}"/>
              </a:ext>
            </a:extLst>
          </p:cNvPr>
          <p:cNvSpPr/>
          <p:nvPr/>
        </p:nvSpPr>
        <p:spPr>
          <a:xfrm>
            <a:off x="8411135" y="2864224"/>
            <a:ext cx="609265" cy="32272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/>
        </p:nvSpPr>
        <p:spPr>
          <a:xfrm>
            <a:off x="902850" y="2916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b="1">
                <a:highlight>
                  <a:srgbClr val="F3F3F3"/>
                </a:highlight>
              </a:rPr>
              <a:t>이벤트 생성 완료</a:t>
            </a:r>
            <a:endParaRPr b="1">
              <a:highlight>
                <a:srgbClr val="F3F3F3"/>
              </a:highlight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75" y="1223963"/>
            <a:ext cx="67246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5"/>
          <p:cNvGrpSpPr/>
          <p:nvPr/>
        </p:nvGrpSpPr>
        <p:grpSpPr>
          <a:xfrm>
            <a:off x="152400" y="291600"/>
            <a:ext cx="8839349" cy="4502729"/>
            <a:chOff x="152400" y="291600"/>
            <a:chExt cx="8839349" cy="4502729"/>
          </a:xfrm>
        </p:grpSpPr>
        <p:sp>
          <p:nvSpPr>
            <p:cNvPr id="128" name="Google Shape;128;p25"/>
            <p:cNvSpPr txBox="1"/>
            <p:nvPr/>
          </p:nvSpPr>
          <p:spPr>
            <a:xfrm>
              <a:off x="903600" y="291600"/>
              <a:ext cx="7338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ko" b="1">
                  <a:highlight>
                    <a:srgbClr val="F3F3F3"/>
                  </a:highlight>
                </a:rPr>
                <a:t>실행중인 인스턴스 중지 - 이벤트 발생</a:t>
              </a:r>
              <a:endParaRPr b="1">
                <a:highlight>
                  <a:srgbClr val="F3F3F3"/>
                </a:highlight>
              </a:endParaRPr>
            </a:p>
          </p:txBody>
        </p:sp>
        <p:pic>
          <p:nvPicPr>
            <p:cNvPr id="129" name="Google Shape;129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684763"/>
              <a:ext cx="8839199" cy="1945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25"/>
            <p:cNvSpPr/>
            <p:nvPr/>
          </p:nvSpPr>
          <p:spPr>
            <a:xfrm>
              <a:off x="4828125" y="781200"/>
              <a:ext cx="2357700" cy="645900"/>
            </a:xfrm>
            <a:prstGeom prst="rect">
              <a:avLst/>
            </a:prstGeom>
            <a:noFill/>
            <a:ln w="38100" cap="flat" cmpd="sng">
              <a:solidFill>
                <a:srgbClr val="F62F2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1" name="Google Shape;131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3750" y="2629921"/>
              <a:ext cx="8837999" cy="21644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25"/>
            <p:cNvSpPr/>
            <p:nvPr/>
          </p:nvSpPr>
          <p:spPr>
            <a:xfrm>
              <a:off x="3448750" y="4072225"/>
              <a:ext cx="1251600" cy="645900"/>
            </a:xfrm>
            <a:prstGeom prst="rect">
              <a:avLst/>
            </a:prstGeom>
            <a:noFill/>
            <a:ln w="38100" cap="flat" cmpd="sng">
              <a:solidFill>
                <a:srgbClr val="F62F2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/>
        </p:nvSpPr>
        <p:spPr>
          <a:xfrm>
            <a:off x="902850" y="291600"/>
            <a:ext cx="7338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b="1">
                <a:highlight>
                  <a:srgbClr val="F3F3F3"/>
                </a:highlight>
              </a:rPr>
              <a:t>인스턴스 상태 변화(인스턴스 중지) 시 알림</a:t>
            </a:r>
            <a:endParaRPr b="1">
              <a:solidFill>
                <a:schemeClr val="dk1"/>
              </a:solidFill>
              <a:highlight>
                <a:srgbClr val="F3F3F3"/>
              </a:highlight>
            </a:endParaRPr>
          </a:p>
          <a:p>
            <a:pPr marL="741600" lvl="1" indent="-24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  <a:highlight>
                  <a:srgbClr val="F3F3F3"/>
                </a:highlight>
              </a:rPr>
              <a:t>인스턴스 중지 : 중지 중(stopping) &gt; 중지됨(stopped) 전환상태 알림</a:t>
            </a:r>
            <a:endParaRPr b="1">
              <a:solidFill>
                <a:schemeClr val="dk1"/>
              </a:solidFill>
              <a:highlight>
                <a:srgbClr val="F3F3F3"/>
              </a:highlight>
            </a:endParaRPr>
          </a:p>
        </p:txBody>
      </p:sp>
      <p:grpSp>
        <p:nvGrpSpPr>
          <p:cNvPr id="138" name="Google Shape;138;p26"/>
          <p:cNvGrpSpPr/>
          <p:nvPr/>
        </p:nvGrpSpPr>
        <p:grpSpPr>
          <a:xfrm>
            <a:off x="1305825" y="1297425"/>
            <a:ext cx="6532350" cy="3376875"/>
            <a:chOff x="961400" y="1297425"/>
            <a:chExt cx="6532350" cy="3376875"/>
          </a:xfrm>
        </p:grpSpPr>
        <p:pic>
          <p:nvPicPr>
            <p:cNvPr id="139" name="Google Shape;139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61400" y="1405725"/>
              <a:ext cx="6532350" cy="3194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26"/>
            <p:cNvSpPr/>
            <p:nvPr/>
          </p:nvSpPr>
          <p:spPr>
            <a:xfrm>
              <a:off x="3597800" y="1297425"/>
              <a:ext cx="2484300" cy="645900"/>
            </a:xfrm>
            <a:prstGeom prst="rect">
              <a:avLst/>
            </a:prstGeom>
            <a:noFill/>
            <a:ln w="38100" cap="flat" cmpd="sng">
              <a:solidFill>
                <a:srgbClr val="F62F2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3597800" y="4028400"/>
              <a:ext cx="2484300" cy="645900"/>
            </a:xfrm>
            <a:prstGeom prst="rect">
              <a:avLst/>
            </a:prstGeom>
            <a:noFill/>
            <a:ln w="38100" cap="flat" cmpd="sng">
              <a:solidFill>
                <a:srgbClr val="F62F2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1419225"/>
            <a:ext cx="558165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 txBox="1"/>
          <p:nvPr/>
        </p:nvSpPr>
        <p:spPr>
          <a:xfrm>
            <a:off x="902850" y="2916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b="1">
                <a:highlight>
                  <a:srgbClr val="F3F3F3"/>
                </a:highlight>
              </a:rPr>
              <a:t>주제 삭제</a:t>
            </a:r>
            <a:endParaRPr b="1"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/>
        </p:nvSpPr>
        <p:spPr>
          <a:xfrm>
            <a:off x="902850" y="428675"/>
            <a:ext cx="7338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01E"/>
              </a:buClr>
              <a:buSzPts val="1400"/>
              <a:buChar char="●"/>
            </a:pPr>
            <a:r>
              <a:rPr lang="ko">
                <a:solidFill>
                  <a:srgbClr val="03001E"/>
                </a:solidFill>
              </a:rPr>
              <a:t>참고</a:t>
            </a:r>
            <a:endParaRPr>
              <a:solidFill>
                <a:srgbClr val="03001E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01E"/>
              </a:buClr>
              <a:buSzPts val="1400"/>
              <a:buChar char="○"/>
            </a:pPr>
            <a:r>
              <a:rPr lang="ko">
                <a:solidFill>
                  <a:srgbClr val="03001E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https://docs.aws.amazon.com/ko_kr/AmazonCloudWatch/latest/monitoring/WhatIsCloudWatch.html</a:t>
            </a:r>
            <a:r>
              <a:rPr lang="ko">
                <a:solidFill>
                  <a:srgbClr val="03001E"/>
                </a:solidFill>
              </a:rPr>
              <a:t> </a:t>
            </a:r>
            <a:endParaRPr>
              <a:solidFill>
                <a:srgbClr val="03001E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/>
        </p:nvSpPr>
        <p:spPr>
          <a:xfrm>
            <a:off x="2409450" y="2225400"/>
            <a:ext cx="4325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b="1"/>
              <a:t>-   감사합니다   -</a:t>
            </a:r>
            <a:endParaRPr sz="33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76900" y="556225"/>
            <a:ext cx="7918200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 dirty="0"/>
              <a:t>목표</a:t>
            </a:r>
            <a:endParaRPr sz="2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>
                <a:solidFill>
                  <a:schemeClr val="dk1"/>
                </a:solidFill>
              </a:rPr>
              <a:t>EC2에 이벤트가 발생했을때, </a:t>
            </a:r>
            <a:r>
              <a:rPr lang="ko" dirty="0"/>
              <a:t>CloudWatch의 이벤트 알림으로사용자에게 이메일을 보냄으로써 이벤트 발생에 대한 모니터링을 수행하며 장애에 대응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750" y="325625"/>
            <a:ext cx="6083400" cy="42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311700" y="570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3810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>
                <a:solidFill>
                  <a:srgbClr val="202124"/>
                </a:solidFill>
              </a:rPr>
              <a:t>Amazon Simple Notification Service(Amazon SNS) 란?</a:t>
            </a:r>
            <a:endParaRPr sz="2200" b="1"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311700" y="1503700"/>
            <a:ext cx="8520600" cy="26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marR="25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 b="1">
                <a:solidFill>
                  <a:schemeClr val="dk1"/>
                </a:solidFill>
                <a:highlight>
                  <a:srgbClr val="F3F3F3"/>
                </a:highlight>
              </a:rPr>
              <a:t>Amazon SNS</a:t>
            </a:r>
            <a:r>
              <a:rPr lang="ko" sz="1200">
                <a:solidFill>
                  <a:schemeClr val="dk1"/>
                </a:solidFill>
              </a:rPr>
              <a:t>는 </a:t>
            </a:r>
            <a:r>
              <a:rPr lang="ko" sz="1200" b="1">
                <a:solidFill>
                  <a:srgbClr val="202124"/>
                </a:solidFill>
                <a:highlight>
                  <a:srgbClr val="F3F3F3"/>
                </a:highlight>
              </a:rPr>
              <a:t>publishers</a:t>
            </a:r>
            <a:r>
              <a:rPr lang="ko" sz="1200">
                <a:solidFill>
                  <a:schemeClr val="dk1"/>
                </a:solidFill>
              </a:rPr>
              <a:t>에서 </a:t>
            </a:r>
            <a:r>
              <a:rPr lang="ko" sz="1200" b="1">
                <a:solidFill>
                  <a:srgbClr val="202124"/>
                </a:solidFill>
                <a:highlight>
                  <a:srgbClr val="F3F3F3"/>
                </a:highlight>
              </a:rPr>
              <a:t>subscribers</a:t>
            </a:r>
            <a:r>
              <a:rPr lang="ko" sz="1200">
                <a:solidFill>
                  <a:schemeClr val="dk1"/>
                </a:solidFill>
              </a:rPr>
              <a:t>(producers 및 consumers라고도 함)에게                                             </a:t>
            </a:r>
            <a:r>
              <a:rPr lang="ko" sz="1200" b="1">
                <a:solidFill>
                  <a:schemeClr val="dk1"/>
                </a:solidFill>
                <a:highlight>
                  <a:srgbClr val="F3F3F3"/>
                </a:highlight>
              </a:rPr>
              <a:t>메시지</a:t>
            </a:r>
            <a:r>
              <a:rPr lang="ko" sz="1200">
                <a:solidFill>
                  <a:schemeClr val="dk1"/>
                </a:solidFill>
              </a:rPr>
              <a:t>를 </a:t>
            </a:r>
            <a:r>
              <a:rPr lang="ko" sz="1200" b="1">
                <a:solidFill>
                  <a:schemeClr val="dk1"/>
                </a:solidFill>
              </a:rPr>
              <a:t>전달</a:t>
            </a:r>
            <a:r>
              <a:rPr lang="ko" sz="1200">
                <a:solidFill>
                  <a:schemeClr val="dk1"/>
                </a:solidFill>
              </a:rPr>
              <a:t>하는 </a:t>
            </a:r>
            <a:r>
              <a:rPr lang="ko" sz="1200" b="1">
                <a:solidFill>
                  <a:schemeClr val="dk1"/>
                </a:solidFill>
                <a:highlight>
                  <a:srgbClr val="F3F3F3"/>
                </a:highlight>
              </a:rPr>
              <a:t>관리형</a:t>
            </a:r>
            <a:r>
              <a:rPr lang="ko" sz="1200">
                <a:solidFill>
                  <a:schemeClr val="dk1"/>
                </a:solidFill>
                <a:highlight>
                  <a:srgbClr val="F3F3F3"/>
                </a:highlight>
              </a:rPr>
              <a:t> </a:t>
            </a:r>
            <a:r>
              <a:rPr lang="ko" sz="1200" b="1">
                <a:solidFill>
                  <a:schemeClr val="dk1"/>
                </a:solidFill>
                <a:highlight>
                  <a:srgbClr val="F3F3F3"/>
                </a:highlight>
              </a:rPr>
              <a:t>서비스</a:t>
            </a:r>
            <a:r>
              <a:rPr lang="ko" sz="1200">
                <a:solidFill>
                  <a:schemeClr val="dk1"/>
                </a:solidFill>
              </a:rPr>
              <a:t>임</a:t>
            </a:r>
            <a:endParaRPr sz="1200">
              <a:solidFill>
                <a:schemeClr val="dk1"/>
              </a:solidFill>
            </a:endParaRPr>
          </a:p>
          <a:p>
            <a:pPr marL="457200" marR="25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marR="381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 b="1">
                <a:solidFill>
                  <a:srgbClr val="202124"/>
                </a:solidFill>
                <a:highlight>
                  <a:srgbClr val="F3F3F3"/>
                </a:highlight>
              </a:rPr>
              <a:t>publishers</a:t>
            </a:r>
            <a:r>
              <a:rPr lang="ko" sz="1200">
                <a:solidFill>
                  <a:srgbClr val="202124"/>
                </a:solidFill>
              </a:rPr>
              <a:t>는 </a:t>
            </a:r>
            <a:r>
              <a:rPr lang="ko" sz="1200" b="1">
                <a:solidFill>
                  <a:srgbClr val="202124"/>
                </a:solidFill>
              </a:rPr>
              <a:t>logical access point</a:t>
            </a:r>
            <a:r>
              <a:rPr lang="ko" sz="1200">
                <a:solidFill>
                  <a:srgbClr val="202124"/>
                </a:solidFill>
              </a:rPr>
              <a:t> 및 </a:t>
            </a:r>
            <a:r>
              <a:rPr lang="ko" sz="1200" b="1">
                <a:solidFill>
                  <a:srgbClr val="202124"/>
                </a:solidFill>
              </a:rPr>
              <a:t>communication channel</a:t>
            </a:r>
            <a:r>
              <a:rPr lang="ko" sz="1200">
                <a:solidFill>
                  <a:srgbClr val="202124"/>
                </a:solidFill>
              </a:rPr>
              <a:t>인 </a:t>
            </a:r>
            <a:r>
              <a:rPr lang="ko" sz="1200" b="1">
                <a:solidFill>
                  <a:srgbClr val="202124"/>
                </a:solidFill>
                <a:highlight>
                  <a:srgbClr val="F3F3F3"/>
                </a:highlight>
              </a:rPr>
              <a:t>주제</a:t>
            </a:r>
            <a:r>
              <a:rPr lang="ko" sz="1200">
                <a:solidFill>
                  <a:srgbClr val="202124"/>
                </a:solidFill>
              </a:rPr>
              <a:t>에 </a:t>
            </a:r>
            <a:r>
              <a:rPr lang="ko" sz="1200" b="1">
                <a:solidFill>
                  <a:srgbClr val="202124"/>
                </a:solidFill>
                <a:highlight>
                  <a:srgbClr val="F3F3F3"/>
                </a:highlight>
              </a:rPr>
              <a:t>메시지</a:t>
            </a:r>
            <a:r>
              <a:rPr lang="ko" sz="1200">
                <a:solidFill>
                  <a:srgbClr val="202124"/>
                </a:solidFill>
              </a:rPr>
              <a:t>를 </a:t>
            </a:r>
            <a:r>
              <a:rPr lang="ko" sz="1200">
                <a:solidFill>
                  <a:srgbClr val="202124"/>
                </a:solidFill>
                <a:highlight>
                  <a:srgbClr val="F3F3F3"/>
                </a:highlight>
              </a:rPr>
              <a:t>전송</a:t>
            </a:r>
            <a:r>
              <a:rPr lang="ko" sz="1200">
                <a:solidFill>
                  <a:srgbClr val="202124"/>
                </a:solidFill>
              </a:rPr>
              <a:t>하여 </a:t>
            </a:r>
            <a:r>
              <a:rPr lang="ko" sz="1200" b="1">
                <a:solidFill>
                  <a:srgbClr val="202124"/>
                </a:solidFill>
              </a:rPr>
              <a:t>subscribers</a:t>
            </a:r>
            <a:r>
              <a:rPr lang="ko" sz="1200">
                <a:solidFill>
                  <a:srgbClr val="202124"/>
                </a:solidFill>
              </a:rPr>
              <a:t>와 </a:t>
            </a:r>
            <a:r>
              <a:rPr lang="ko" sz="1200" b="1">
                <a:solidFill>
                  <a:srgbClr val="202124"/>
                </a:solidFill>
                <a:highlight>
                  <a:srgbClr val="F3F3F3"/>
                </a:highlight>
              </a:rPr>
              <a:t>비동기</a:t>
            </a:r>
            <a:r>
              <a:rPr lang="ko" sz="1200">
                <a:solidFill>
                  <a:srgbClr val="202124"/>
                </a:solidFill>
              </a:rPr>
              <a:t>식으로 </a:t>
            </a:r>
            <a:r>
              <a:rPr lang="ko" sz="1200" b="1">
                <a:solidFill>
                  <a:srgbClr val="202124"/>
                </a:solidFill>
                <a:highlight>
                  <a:srgbClr val="F3F3F3"/>
                </a:highlight>
              </a:rPr>
              <a:t>통신</a:t>
            </a:r>
            <a:r>
              <a:rPr lang="ko" sz="1200">
                <a:solidFill>
                  <a:srgbClr val="202124"/>
                </a:solidFill>
              </a:rPr>
              <a:t>함</a:t>
            </a:r>
            <a:endParaRPr sz="1200">
              <a:solidFill>
                <a:srgbClr val="202124"/>
              </a:solidFill>
            </a:endParaRPr>
          </a:p>
          <a:p>
            <a:pPr marL="4572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02124"/>
              </a:solidFill>
            </a:endParaRPr>
          </a:p>
          <a:p>
            <a:pPr marL="457200" marR="381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 b="1">
                <a:solidFill>
                  <a:srgbClr val="202124"/>
                </a:solidFill>
                <a:highlight>
                  <a:srgbClr val="F3F3F3"/>
                </a:highlight>
              </a:rPr>
              <a:t>Clients</a:t>
            </a:r>
            <a:r>
              <a:rPr lang="ko" sz="1200">
                <a:solidFill>
                  <a:srgbClr val="202124"/>
                </a:solidFill>
              </a:rPr>
              <a:t>는 </a:t>
            </a:r>
            <a:r>
              <a:rPr lang="ko" sz="1200" b="1">
                <a:solidFill>
                  <a:srgbClr val="202124"/>
                </a:solidFill>
                <a:highlight>
                  <a:srgbClr val="F3F3F3"/>
                </a:highlight>
              </a:rPr>
              <a:t>SNS 주제</a:t>
            </a:r>
            <a:r>
              <a:rPr lang="ko" sz="1200">
                <a:solidFill>
                  <a:srgbClr val="202124"/>
                </a:solidFill>
              </a:rPr>
              <a:t>를 </a:t>
            </a:r>
            <a:r>
              <a:rPr lang="ko" sz="1200" b="1">
                <a:solidFill>
                  <a:srgbClr val="202124"/>
                </a:solidFill>
                <a:highlight>
                  <a:srgbClr val="F3F3F3"/>
                </a:highlight>
              </a:rPr>
              <a:t>구독</a:t>
            </a:r>
            <a:r>
              <a:rPr lang="ko" sz="1200">
                <a:solidFill>
                  <a:srgbClr val="202124"/>
                </a:solidFill>
              </a:rPr>
              <a:t>하고 “Amazon Kinesis Data Firehose, Amazon SQS, AWS Lambda, HTTP, 이메일, 모바일 푸시 알림 및 모바일 문자 메시지(SMS)”와 같은 지원되는 </a:t>
            </a:r>
            <a:r>
              <a:rPr lang="ko" sz="1200" b="1">
                <a:solidFill>
                  <a:srgbClr val="202124"/>
                </a:solidFill>
                <a:highlight>
                  <a:srgbClr val="F3F3F3"/>
                </a:highlight>
              </a:rPr>
              <a:t>엔드포인트 유형</a:t>
            </a:r>
            <a:r>
              <a:rPr lang="ko" sz="1200">
                <a:solidFill>
                  <a:srgbClr val="202124"/>
                </a:solidFill>
              </a:rPr>
              <a:t>을 사용하여 게시된 </a:t>
            </a:r>
            <a:r>
              <a:rPr lang="ko" sz="1200" b="1">
                <a:solidFill>
                  <a:srgbClr val="202124"/>
                </a:solidFill>
                <a:highlight>
                  <a:srgbClr val="F3F3F3"/>
                </a:highlight>
              </a:rPr>
              <a:t>메시지</a:t>
            </a:r>
            <a:r>
              <a:rPr lang="ko" sz="1200">
                <a:solidFill>
                  <a:srgbClr val="202124"/>
                </a:solidFill>
              </a:rPr>
              <a:t>를 </a:t>
            </a:r>
            <a:r>
              <a:rPr lang="ko" sz="1200" b="1">
                <a:solidFill>
                  <a:srgbClr val="202124"/>
                </a:solidFill>
                <a:highlight>
                  <a:srgbClr val="F3F3F3"/>
                </a:highlight>
              </a:rPr>
              <a:t>수신</a:t>
            </a:r>
            <a:r>
              <a:rPr lang="ko" sz="1200">
                <a:solidFill>
                  <a:srgbClr val="202124"/>
                </a:solidFill>
              </a:rPr>
              <a:t>할 수 있음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364850" y="342050"/>
            <a:ext cx="656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/>
              <a:t>클라우드 워치(CloudWatch)란?</a:t>
            </a:r>
            <a:endParaRPr sz="2200" b="1"/>
          </a:p>
        </p:txBody>
      </p:sp>
      <p:sp>
        <p:nvSpPr>
          <p:cNvPr id="77" name="Google Shape;77;p17"/>
          <p:cNvSpPr txBox="1"/>
          <p:nvPr/>
        </p:nvSpPr>
        <p:spPr>
          <a:xfrm>
            <a:off x="364850" y="1443300"/>
            <a:ext cx="8403000" cy="283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381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ko" sz="1200" dirty="0">
                <a:solidFill>
                  <a:srgbClr val="202124"/>
                </a:solidFill>
              </a:rPr>
              <a:t>AWS(Amazon Web Services) </a:t>
            </a:r>
            <a:r>
              <a:rPr lang="ko" sz="1200" b="1" dirty="0">
                <a:solidFill>
                  <a:srgbClr val="202124"/>
                </a:solidFill>
                <a:highlight>
                  <a:srgbClr val="F3F3F3"/>
                </a:highlight>
              </a:rPr>
              <a:t>리소스</a:t>
            </a:r>
            <a:r>
              <a:rPr lang="ko" sz="1200" dirty="0">
                <a:solidFill>
                  <a:srgbClr val="202124"/>
                </a:solidFill>
              </a:rPr>
              <a:t>와 AWS에서 실행하는 </a:t>
            </a:r>
            <a:r>
              <a:rPr lang="ko" sz="1200" b="1" dirty="0">
                <a:solidFill>
                  <a:srgbClr val="202124"/>
                </a:solidFill>
                <a:highlight>
                  <a:srgbClr val="F3F3F3"/>
                </a:highlight>
              </a:rPr>
              <a:t>애플리케이션</a:t>
            </a:r>
            <a:r>
              <a:rPr lang="ko" sz="1200" dirty="0">
                <a:solidFill>
                  <a:srgbClr val="202124"/>
                </a:solidFill>
              </a:rPr>
              <a:t>을 </a:t>
            </a:r>
            <a:r>
              <a:rPr lang="ko" sz="1200" b="1" dirty="0">
                <a:solidFill>
                  <a:srgbClr val="202124"/>
                </a:solidFill>
                <a:highlight>
                  <a:srgbClr val="F3F3F3"/>
                </a:highlight>
              </a:rPr>
              <a:t>실시간</a:t>
            </a:r>
            <a:r>
              <a:rPr lang="ko" sz="1200" dirty="0">
                <a:solidFill>
                  <a:srgbClr val="202124"/>
                </a:solidFill>
              </a:rPr>
              <a:t>으로 </a:t>
            </a:r>
            <a:r>
              <a:rPr lang="ko" sz="1200" b="1" dirty="0">
                <a:solidFill>
                  <a:srgbClr val="202124"/>
                </a:solidFill>
                <a:highlight>
                  <a:srgbClr val="F3F3F3"/>
                </a:highlight>
              </a:rPr>
              <a:t>모니터링</a:t>
            </a:r>
            <a:r>
              <a:rPr lang="ko" sz="1200" dirty="0">
                <a:solidFill>
                  <a:srgbClr val="202124"/>
                </a:solidFill>
              </a:rPr>
              <a:t>하는 </a:t>
            </a:r>
            <a:r>
              <a:rPr lang="ko-KR" altLang="en-US" sz="1200" dirty="0">
                <a:solidFill>
                  <a:srgbClr val="202124"/>
                </a:solidFill>
              </a:rPr>
              <a:t>서비스</a:t>
            </a:r>
            <a:endParaRPr sz="1200" dirty="0">
              <a:solidFill>
                <a:srgbClr val="202124"/>
              </a:solidFill>
            </a:endParaRPr>
          </a:p>
          <a:p>
            <a:pPr marL="457200" marR="25400" lvl="0" indent="-30480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 dirty="0">
                <a:solidFill>
                  <a:schemeClr val="dk1"/>
                </a:solidFill>
              </a:rPr>
              <a:t>CloudWatch를 사용하여 리소스 및 애플리케이션에 대해 측정할 수 있는 변수인 </a:t>
            </a:r>
            <a:r>
              <a:rPr lang="ko" sz="1200" b="1" dirty="0">
                <a:solidFill>
                  <a:schemeClr val="dk1"/>
                </a:solidFill>
                <a:highlight>
                  <a:srgbClr val="F3F3F3"/>
                </a:highlight>
              </a:rPr>
              <a:t>지표</a:t>
            </a:r>
            <a:r>
              <a:rPr lang="ko" sz="1200" dirty="0">
                <a:solidFill>
                  <a:schemeClr val="dk1"/>
                </a:solidFill>
              </a:rPr>
              <a:t>를 </a:t>
            </a:r>
            <a:r>
              <a:rPr lang="ko" sz="1200" b="1" dirty="0">
                <a:solidFill>
                  <a:schemeClr val="dk1"/>
                </a:solidFill>
                <a:highlight>
                  <a:srgbClr val="F3F3F3"/>
                </a:highlight>
              </a:rPr>
              <a:t>수집</a:t>
            </a:r>
            <a:r>
              <a:rPr lang="ko" sz="1200" dirty="0">
                <a:solidFill>
                  <a:schemeClr val="dk1"/>
                </a:solidFill>
              </a:rPr>
              <a:t>하고 </a:t>
            </a:r>
            <a:r>
              <a:rPr lang="ko" sz="1200" b="1" dirty="0">
                <a:solidFill>
                  <a:schemeClr val="dk1"/>
                </a:solidFill>
                <a:highlight>
                  <a:srgbClr val="F3F3F3"/>
                </a:highlight>
              </a:rPr>
              <a:t>추적</a:t>
            </a:r>
            <a:r>
              <a:rPr lang="ko" sz="1200" dirty="0">
                <a:solidFill>
                  <a:schemeClr val="dk1"/>
                </a:solidFill>
              </a:rPr>
              <a:t>할 수 있음</a:t>
            </a:r>
            <a:endParaRPr sz="1200" dirty="0">
              <a:solidFill>
                <a:schemeClr val="dk1"/>
              </a:solidFill>
            </a:endParaRPr>
          </a:p>
          <a:p>
            <a:pPr marL="457200" marR="25400" lvl="0" indent="-30480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ko" sz="1200" dirty="0">
                <a:solidFill>
                  <a:srgbClr val="202124"/>
                </a:solidFill>
              </a:rPr>
              <a:t>CloudWatch 홈페이지에서는 사용하는 모든 AWS </a:t>
            </a:r>
            <a:r>
              <a:rPr lang="ko" sz="1200" b="1" dirty="0">
                <a:solidFill>
                  <a:srgbClr val="202124"/>
                </a:solidFill>
              </a:rPr>
              <a:t>서비스</a:t>
            </a:r>
            <a:r>
              <a:rPr lang="ko" sz="1200" dirty="0">
                <a:solidFill>
                  <a:srgbClr val="202124"/>
                </a:solidFill>
              </a:rPr>
              <a:t>에 대한 </a:t>
            </a:r>
            <a:r>
              <a:rPr lang="ko" sz="1200" b="1" dirty="0">
                <a:solidFill>
                  <a:srgbClr val="202124"/>
                </a:solidFill>
              </a:rPr>
              <a:t>지표</a:t>
            </a:r>
            <a:r>
              <a:rPr lang="ko" sz="1200" dirty="0">
                <a:solidFill>
                  <a:srgbClr val="202124"/>
                </a:solidFill>
              </a:rPr>
              <a:t>가 </a:t>
            </a:r>
            <a:r>
              <a:rPr lang="ko" sz="1200" b="1" dirty="0">
                <a:solidFill>
                  <a:srgbClr val="202124"/>
                </a:solidFill>
                <a:highlight>
                  <a:srgbClr val="F3F3F3"/>
                </a:highlight>
              </a:rPr>
              <a:t>자동</a:t>
            </a:r>
            <a:r>
              <a:rPr lang="ko" sz="1200" dirty="0">
                <a:solidFill>
                  <a:srgbClr val="202124"/>
                </a:solidFill>
              </a:rPr>
              <a:t>으로 </a:t>
            </a:r>
            <a:r>
              <a:rPr lang="ko" sz="1200" b="1" dirty="0">
                <a:solidFill>
                  <a:srgbClr val="202124"/>
                </a:solidFill>
                <a:highlight>
                  <a:srgbClr val="F3F3F3"/>
                </a:highlight>
              </a:rPr>
              <a:t>표시</a:t>
            </a:r>
            <a:r>
              <a:rPr lang="ko" sz="1200" dirty="0">
                <a:solidFill>
                  <a:srgbClr val="202124"/>
                </a:solidFill>
              </a:rPr>
              <a:t>됨</a:t>
            </a:r>
            <a:endParaRPr sz="1200" dirty="0">
              <a:solidFill>
                <a:srgbClr val="202124"/>
              </a:solidFill>
            </a:endParaRPr>
          </a:p>
          <a:p>
            <a:pPr marL="457200" marR="38100" lvl="0" indent="-30480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</a:pPr>
            <a:r>
              <a:rPr lang="ko" sz="1200" b="1" dirty="0">
                <a:solidFill>
                  <a:schemeClr val="dk1"/>
                </a:solidFill>
                <a:highlight>
                  <a:srgbClr val="F3F3F3"/>
                </a:highlight>
              </a:rPr>
              <a:t>사용자 정의 대시보드</a:t>
            </a:r>
            <a:r>
              <a:rPr lang="ko" sz="1200" dirty="0">
                <a:solidFill>
                  <a:schemeClr val="dk1"/>
                </a:solidFill>
              </a:rPr>
              <a:t>를 생성하여, 사용자 정의 애플리케이션에 대한 </a:t>
            </a:r>
            <a:r>
              <a:rPr lang="ko" sz="1200" dirty="0">
                <a:solidFill>
                  <a:srgbClr val="16191F"/>
                </a:solidFill>
              </a:rPr>
              <a:t>metrics</a:t>
            </a:r>
            <a:r>
              <a:rPr lang="ko" sz="1200" dirty="0">
                <a:solidFill>
                  <a:schemeClr val="dk1"/>
                </a:solidFill>
              </a:rPr>
              <a:t>를 표시하고                                             선택한 </a:t>
            </a:r>
            <a:r>
              <a:rPr lang="ko" sz="1200" dirty="0">
                <a:solidFill>
                  <a:srgbClr val="16191F"/>
                </a:solidFill>
              </a:rPr>
              <a:t>metrics</a:t>
            </a:r>
            <a:r>
              <a:rPr lang="ko" sz="1200" dirty="0">
                <a:solidFill>
                  <a:schemeClr val="dk1"/>
                </a:solidFill>
              </a:rPr>
              <a:t>의 사용자 정의 컬렉션을 표시할 수 있음</a:t>
            </a:r>
            <a:endParaRPr sz="1200" dirty="0">
              <a:solidFill>
                <a:schemeClr val="dk1"/>
              </a:solidFill>
            </a:endParaRPr>
          </a:p>
          <a:p>
            <a:pPr marL="457200" marR="38100" lvl="0" indent="-30480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 dirty="0">
                <a:solidFill>
                  <a:srgbClr val="16191F"/>
                </a:solidFill>
              </a:rPr>
              <a:t>metrics</a:t>
            </a:r>
            <a:r>
              <a:rPr lang="ko" sz="1200" dirty="0">
                <a:solidFill>
                  <a:srgbClr val="202124"/>
                </a:solidFill>
              </a:rPr>
              <a:t>를 보고 알림을 보내거나, </a:t>
            </a:r>
            <a:r>
              <a:rPr lang="ko" sz="1200" b="1" dirty="0">
                <a:solidFill>
                  <a:srgbClr val="202124"/>
                </a:solidFill>
                <a:highlight>
                  <a:srgbClr val="F3F3F3"/>
                </a:highlight>
              </a:rPr>
              <a:t>임계값</a:t>
            </a:r>
            <a:r>
              <a:rPr lang="ko" sz="1200" dirty="0">
                <a:solidFill>
                  <a:srgbClr val="202124"/>
                </a:solidFill>
              </a:rPr>
              <a:t>이 </a:t>
            </a:r>
            <a:r>
              <a:rPr lang="ko" sz="1200" b="1" dirty="0">
                <a:solidFill>
                  <a:srgbClr val="202124"/>
                </a:solidFill>
                <a:highlight>
                  <a:srgbClr val="F3F3F3"/>
                </a:highlight>
              </a:rPr>
              <a:t>위반</a:t>
            </a:r>
            <a:r>
              <a:rPr lang="ko" sz="1200" dirty="0">
                <a:solidFill>
                  <a:srgbClr val="202124"/>
                </a:solidFill>
              </a:rPr>
              <a:t>될 때 </a:t>
            </a:r>
            <a:r>
              <a:rPr lang="ko" sz="1200" b="1" dirty="0">
                <a:solidFill>
                  <a:srgbClr val="202124"/>
                </a:solidFill>
              </a:rPr>
              <a:t>모니터링 중인 리소스를 </a:t>
            </a:r>
            <a:r>
              <a:rPr lang="ko" sz="1200" b="1" dirty="0">
                <a:solidFill>
                  <a:srgbClr val="202124"/>
                </a:solidFill>
                <a:highlight>
                  <a:srgbClr val="F3F3F3"/>
                </a:highlight>
              </a:rPr>
              <a:t>자동</a:t>
            </a:r>
            <a:r>
              <a:rPr lang="ko" sz="1200" b="1" dirty="0">
                <a:solidFill>
                  <a:srgbClr val="202124"/>
                </a:solidFill>
              </a:rPr>
              <a:t>으로 </a:t>
            </a:r>
            <a:r>
              <a:rPr lang="ko" sz="1200" b="1" dirty="0">
                <a:solidFill>
                  <a:srgbClr val="202124"/>
                </a:solidFill>
                <a:highlight>
                  <a:srgbClr val="F3F3F3"/>
                </a:highlight>
              </a:rPr>
              <a:t>변경</a:t>
            </a:r>
            <a:r>
              <a:rPr lang="ko" sz="1200" dirty="0">
                <a:solidFill>
                  <a:srgbClr val="202124"/>
                </a:solidFill>
              </a:rPr>
              <a:t>하는 </a:t>
            </a:r>
            <a:r>
              <a:rPr lang="ko" sz="1200" b="1" dirty="0">
                <a:solidFill>
                  <a:srgbClr val="202124"/>
                </a:solidFill>
                <a:highlight>
                  <a:srgbClr val="F3F3F3"/>
                </a:highlight>
              </a:rPr>
              <a:t>경보</a:t>
            </a:r>
            <a:r>
              <a:rPr lang="ko" sz="1200" dirty="0">
                <a:solidFill>
                  <a:srgbClr val="202124"/>
                </a:solidFill>
              </a:rPr>
              <a:t>를 </a:t>
            </a:r>
            <a:r>
              <a:rPr lang="ko" sz="1200" b="1" dirty="0">
                <a:solidFill>
                  <a:srgbClr val="202124"/>
                </a:solidFill>
                <a:highlight>
                  <a:srgbClr val="F3F3F3"/>
                </a:highlight>
              </a:rPr>
              <a:t>생성</a:t>
            </a:r>
            <a:r>
              <a:rPr lang="ko" sz="1200" dirty="0">
                <a:solidFill>
                  <a:srgbClr val="202124"/>
                </a:solidFill>
              </a:rPr>
              <a:t>할 수 있음</a:t>
            </a:r>
            <a:endParaRPr sz="1200" dirty="0">
              <a:solidFill>
                <a:schemeClr val="dk1"/>
              </a:solidFill>
            </a:endParaRPr>
          </a:p>
          <a:p>
            <a:pPr marL="457200" marR="38100" lvl="0" indent="-304800" algn="l" rtl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●"/>
            </a:pPr>
            <a:r>
              <a:rPr lang="ko" sz="1200" dirty="0">
                <a:solidFill>
                  <a:srgbClr val="202124"/>
                </a:solidFill>
              </a:rPr>
              <a:t>CloudWatch를 사용하면 리소스 사용률, 애플리케이션 성능 및 운영 상태에 대한 시스템 전체의 가시성을 얻을 수 있음</a:t>
            </a:r>
            <a:endParaRPr sz="1200" dirty="0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902850" y="444800"/>
            <a:ext cx="7338300" cy="4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03001E"/>
                </a:solidFill>
              </a:rPr>
              <a:t>CloudWatch 알림 확인을 위한 진행 과정</a:t>
            </a:r>
            <a:endParaRPr sz="1500" b="1">
              <a:solidFill>
                <a:srgbClr val="03001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03001E"/>
                </a:solidFill>
              </a:rPr>
              <a:t>   (1)  SNS 주제 생성 및 알람 확인 위한 Email 구독 </a:t>
            </a:r>
            <a:endParaRPr sz="1000">
              <a:solidFill>
                <a:srgbClr val="03001E"/>
              </a:solidFill>
            </a:endParaRPr>
          </a:p>
          <a:p>
            <a:pPr marL="709199" lvl="0" indent="-2183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3001E"/>
              </a:buClr>
              <a:buSzPts val="1000"/>
              <a:buChar char="●"/>
            </a:pPr>
            <a:r>
              <a:rPr lang="ko" sz="1000">
                <a:solidFill>
                  <a:srgbClr val="03001E"/>
                </a:solidFill>
              </a:rPr>
              <a:t>AWS 로그인 </a:t>
            </a:r>
            <a:r>
              <a:rPr lang="ko" sz="1000" b="1">
                <a:solidFill>
                  <a:srgbClr val="03001E"/>
                </a:solidFill>
              </a:rPr>
              <a:t>&gt;</a:t>
            </a:r>
            <a:r>
              <a:rPr lang="ko" sz="1000">
                <a:solidFill>
                  <a:srgbClr val="03001E"/>
                </a:solidFill>
              </a:rPr>
              <a:t> </a:t>
            </a:r>
            <a:r>
              <a:rPr lang="ko" sz="1000" b="1">
                <a:solidFill>
                  <a:srgbClr val="03001E"/>
                </a:solidFill>
                <a:highlight>
                  <a:srgbClr val="F3F3F3"/>
                </a:highlight>
              </a:rPr>
              <a:t>SNS</a:t>
            </a:r>
            <a:r>
              <a:rPr lang="ko" sz="1000">
                <a:solidFill>
                  <a:srgbClr val="03001E"/>
                </a:solidFill>
              </a:rPr>
              <a:t>(Simple Notification Service) </a:t>
            </a:r>
            <a:r>
              <a:rPr lang="ko" sz="1000" b="1">
                <a:solidFill>
                  <a:srgbClr val="03001E"/>
                </a:solidFill>
              </a:rPr>
              <a:t>&gt;</a:t>
            </a:r>
            <a:r>
              <a:rPr lang="ko" sz="1000">
                <a:solidFill>
                  <a:srgbClr val="03001E"/>
                </a:solidFill>
              </a:rPr>
              <a:t> </a:t>
            </a:r>
            <a:r>
              <a:rPr lang="ko" sz="1000" b="1">
                <a:solidFill>
                  <a:srgbClr val="03001E"/>
                </a:solidFill>
                <a:highlight>
                  <a:srgbClr val="F3F3F3"/>
                </a:highlight>
              </a:rPr>
              <a:t>주제 생성</a:t>
            </a:r>
            <a:r>
              <a:rPr lang="ko" sz="1000">
                <a:solidFill>
                  <a:srgbClr val="03001E"/>
                </a:solidFill>
              </a:rPr>
              <a:t>(EC2statechange) </a:t>
            </a:r>
            <a:r>
              <a:rPr lang="ko" sz="1000" b="1">
                <a:solidFill>
                  <a:srgbClr val="03001E"/>
                </a:solidFill>
              </a:rPr>
              <a:t>&gt;</a:t>
            </a:r>
            <a:r>
              <a:rPr lang="ko" sz="1000">
                <a:solidFill>
                  <a:srgbClr val="03001E"/>
                </a:solidFill>
              </a:rPr>
              <a:t> 주제 생성(변경사항 없음)</a:t>
            </a:r>
            <a:endParaRPr sz="1000">
              <a:solidFill>
                <a:srgbClr val="03001E"/>
              </a:solidFill>
            </a:endParaRPr>
          </a:p>
          <a:p>
            <a:pPr marL="709199" lvl="0" indent="-21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01E"/>
              </a:buClr>
              <a:buSzPts val="1000"/>
              <a:buChar char="●"/>
            </a:pPr>
            <a:r>
              <a:rPr lang="ko" sz="1000" b="1">
                <a:solidFill>
                  <a:srgbClr val="03001E"/>
                </a:solidFill>
                <a:highlight>
                  <a:srgbClr val="F3F3F3"/>
                </a:highlight>
              </a:rPr>
              <a:t>구독 생성</a:t>
            </a:r>
            <a:r>
              <a:rPr lang="ko" sz="1000">
                <a:solidFill>
                  <a:srgbClr val="03001E"/>
                </a:solidFill>
              </a:rPr>
              <a:t> </a:t>
            </a:r>
            <a:r>
              <a:rPr lang="ko" sz="1000" b="1">
                <a:solidFill>
                  <a:srgbClr val="03001E"/>
                </a:solidFill>
              </a:rPr>
              <a:t>&gt;</a:t>
            </a:r>
            <a:r>
              <a:rPr lang="ko" sz="1000">
                <a:solidFill>
                  <a:srgbClr val="03001E"/>
                </a:solidFill>
              </a:rPr>
              <a:t> 프로토콜 : 이메일 </a:t>
            </a:r>
            <a:r>
              <a:rPr lang="ko" sz="1000" b="1">
                <a:solidFill>
                  <a:srgbClr val="03001E"/>
                </a:solidFill>
              </a:rPr>
              <a:t>&gt;</a:t>
            </a:r>
            <a:r>
              <a:rPr lang="ko" sz="1000">
                <a:solidFill>
                  <a:srgbClr val="03001E"/>
                </a:solidFill>
              </a:rPr>
              <a:t> 엔드포인트 : 이메일 입력 </a:t>
            </a:r>
            <a:r>
              <a:rPr lang="ko" sz="1000" b="1">
                <a:solidFill>
                  <a:srgbClr val="03001E"/>
                </a:solidFill>
              </a:rPr>
              <a:t>&gt;</a:t>
            </a:r>
            <a:r>
              <a:rPr lang="ko" sz="1000">
                <a:solidFill>
                  <a:srgbClr val="03001E"/>
                </a:solidFill>
              </a:rPr>
              <a:t> 구독 생성</a:t>
            </a:r>
            <a:endParaRPr sz="1000">
              <a:solidFill>
                <a:srgbClr val="03001E"/>
              </a:solidFill>
            </a:endParaRPr>
          </a:p>
          <a:p>
            <a:pPr marL="709199" lvl="0" indent="-21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01E"/>
              </a:buClr>
              <a:buSzPts val="1000"/>
              <a:buChar char="●"/>
            </a:pPr>
            <a:r>
              <a:rPr lang="ko" sz="1000">
                <a:solidFill>
                  <a:srgbClr val="03001E"/>
                </a:solidFill>
              </a:rPr>
              <a:t>입력한 이메일로 온 </a:t>
            </a:r>
            <a:r>
              <a:rPr lang="ko" sz="1000" b="1">
                <a:solidFill>
                  <a:srgbClr val="03001E"/>
                </a:solidFill>
                <a:highlight>
                  <a:srgbClr val="F3F3F3"/>
                </a:highlight>
              </a:rPr>
              <a:t>구독 확인</a:t>
            </a:r>
            <a:r>
              <a:rPr lang="ko" sz="1000">
                <a:solidFill>
                  <a:srgbClr val="03001E"/>
                </a:solidFill>
              </a:rPr>
              <a:t> (Subscription confirm) </a:t>
            </a:r>
            <a:r>
              <a:rPr lang="ko" sz="1000" b="1">
                <a:solidFill>
                  <a:srgbClr val="03001E"/>
                </a:solidFill>
              </a:rPr>
              <a:t>&gt;</a:t>
            </a:r>
            <a:r>
              <a:rPr lang="ko" sz="1000">
                <a:solidFill>
                  <a:srgbClr val="03001E"/>
                </a:solidFill>
              </a:rPr>
              <a:t> 구독 탭 새로고침하면 구독 상태가 확인됨으로 변경됨</a:t>
            </a:r>
            <a:endParaRPr sz="1000">
              <a:solidFill>
                <a:srgbClr val="03001E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500">
              <a:solidFill>
                <a:srgbClr val="03001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03001E"/>
                </a:solidFill>
              </a:rPr>
              <a:t>   (2)  EC2 인스턴스 상태가 변경되었을 때 알림 받기 위한 CloudWatch 이벤트 규칙 생성</a:t>
            </a:r>
            <a:endParaRPr sz="1000">
              <a:solidFill>
                <a:srgbClr val="03001E"/>
              </a:solidFill>
            </a:endParaRPr>
          </a:p>
          <a:p>
            <a:pPr marL="709199" lvl="0" indent="-2183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3001E"/>
              </a:buClr>
              <a:buSzPts val="1000"/>
              <a:buChar char="●"/>
            </a:pPr>
            <a:r>
              <a:rPr lang="ko" sz="1000" b="1">
                <a:solidFill>
                  <a:srgbClr val="03001E"/>
                </a:solidFill>
                <a:highlight>
                  <a:srgbClr val="F3F3F3"/>
                </a:highlight>
              </a:rPr>
              <a:t>CloudWatch</a:t>
            </a:r>
            <a:r>
              <a:rPr lang="ko" sz="1000">
                <a:solidFill>
                  <a:srgbClr val="03001E"/>
                </a:solidFill>
              </a:rPr>
              <a:t> </a:t>
            </a:r>
            <a:r>
              <a:rPr lang="ko" sz="1000" b="1">
                <a:solidFill>
                  <a:srgbClr val="03001E"/>
                </a:solidFill>
              </a:rPr>
              <a:t>&gt;</a:t>
            </a:r>
            <a:r>
              <a:rPr lang="ko" sz="1000">
                <a:solidFill>
                  <a:srgbClr val="03001E"/>
                </a:solidFill>
              </a:rPr>
              <a:t> </a:t>
            </a:r>
            <a:r>
              <a:rPr lang="ko" sz="1000" b="1">
                <a:solidFill>
                  <a:srgbClr val="03001E"/>
                </a:solidFill>
                <a:highlight>
                  <a:srgbClr val="F3F3F3"/>
                </a:highlight>
              </a:rPr>
              <a:t>이벤트 규칙 생성</a:t>
            </a:r>
            <a:r>
              <a:rPr lang="ko" sz="1000">
                <a:solidFill>
                  <a:srgbClr val="03001E"/>
                </a:solidFill>
              </a:rPr>
              <a:t> </a:t>
            </a:r>
            <a:r>
              <a:rPr lang="ko" sz="1000" b="1">
                <a:solidFill>
                  <a:srgbClr val="03001E"/>
                </a:solidFill>
              </a:rPr>
              <a:t>&gt;</a:t>
            </a:r>
            <a:r>
              <a:rPr lang="ko" sz="1000">
                <a:solidFill>
                  <a:srgbClr val="03001E"/>
                </a:solidFill>
              </a:rPr>
              <a:t> 서비스 이름 : EC2 / 이벤트 유형 : EC2 Instance State-change Notification</a:t>
            </a:r>
            <a:endParaRPr sz="1000">
              <a:solidFill>
                <a:srgbClr val="03001E"/>
              </a:solidFill>
            </a:endParaRPr>
          </a:p>
          <a:p>
            <a:pPr marL="709199" lvl="0" indent="-21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01E"/>
              </a:buClr>
              <a:buSzPts val="1000"/>
              <a:buChar char="●"/>
            </a:pPr>
            <a:r>
              <a:rPr lang="ko" sz="1000">
                <a:solidFill>
                  <a:srgbClr val="03001E"/>
                </a:solidFill>
              </a:rPr>
              <a:t>(상태 / 인스턴스 변경사항 없음)</a:t>
            </a:r>
            <a:endParaRPr sz="1000">
              <a:solidFill>
                <a:srgbClr val="03001E"/>
              </a:solidFill>
            </a:endParaRPr>
          </a:p>
          <a:p>
            <a:pPr marL="709199" lvl="0" indent="-21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01E"/>
              </a:buClr>
              <a:buSzPts val="1000"/>
              <a:buChar char="●"/>
            </a:pPr>
            <a:r>
              <a:rPr lang="ko" sz="1000">
                <a:solidFill>
                  <a:srgbClr val="03001E"/>
                </a:solidFill>
              </a:rPr>
              <a:t>오른쪽 대상 탭 </a:t>
            </a:r>
            <a:r>
              <a:rPr lang="ko" sz="1000" b="1">
                <a:solidFill>
                  <a:srgbClr val="03001E"/>
                </a:solidFill>
              </a:rPr>
              <a:t>&gt;</a:t>
            </a:r>
            <a:r>
              <a:rPr lang="ko" sz="1000">
                <a:solidFill>
                  <a:srgbClr val="03001E"/>
                </a:solidFill>
              </a:rPr>
              <a:t> </a:t>
            </a:r>
            <a:r>
              <a:rPr lang="ko" sz="1000" b="1">
                <a:solidFill>
                  <a:srgbClr val="03001E"/>
                </a:solidFill>
                <a:highlight>
                  <a:srgbClr val="F3F3F3"/>
                </a:highlight>
              </a:rPr>
              <a:t>SNS 주제</a:t>
            </a:r>
            <a:r>
              <a:rPr lang="ko" sz="1000">
                <a:solidFill>
                  <a:srgbClr val="03001E"/>
                </a:solidFill>
              </a:rPr>
              <a:t> </a:t>
            </a:r>
            <a:r>
              <a:rPr lang="ko" sz="1000" b="1">
                <a:solidFill>
                  <a:srgbClr val="03001E"/>
                </a:solidFill>
              </a:rPr>
              <a:t>&gt;</a:t>
            </a:r>
            <a:r>
              <a:rPr lang="ko" sz="1000">
                <a:solidFill>
                  <a:srgbClr val="03001E"/>
                </a:solidFill>
              </a:rPr>
              <a:t> (dropdown) EC2statechange (선택하면 대상이 추가된 것임) </a:t>
            </a:r>
            <a:r>
              <a:rPr lang="ko" sz="1000" b="1">
                <a:solidFill>
                  <a:srgbClr val="03001E"/>
                </a:solidFill>
              </a:rPr>
              <a:t>&gt;</a:t>
            </a:r>
            <a:r>
              <a:rPr lang="ko" sz="1000">
                <a:solidFill>
                  <a:srgbClr val="03001E"/>
                </a:solidFill>
              </a:rPr>
              <a:t> </a:t>
            </a:r>
            <a:r>
              <a:rPr lang="ko" sz="1000" b="1">
                <a:solidFill>
                  <a:srgbClr val="03001E"/>
                </a:solidFill>
                <a:highlight>
                  <a:srgbClr val="F3F3F3"/>
                </a:highlight>
              </a:rPr>
              <a:t>세부 정보 구성</a:t>
            </a:r>
            <a:endParaRPr sz="1000" b="1">
              <a:solidFill>
                <a:srgbClr val="03001E"/>
              </a:solidFill>
              <a:highlight>
                <a:srgbClr val="F3F3F3"/>
              </a:highlight>
            </a:endParaRPr>
          </a:p>
          <a:p>
            <a:pPr marL="709199" lvl="0" indent="-21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01E"/>
              </a:buClr>
              <a:buSzPts val="1000"/>
              <a:buChar char="●"/>
            </a:pPr>
            <a:r>
              <a:rPr lang="ko" sz="1000">
                <a:solidFill>
                  <a:srgbClr val="03001E"/>
                </a:solidFill>
              </a:rPr>
              <a:t>이름 : EC2instancestatechange </a:t>
            </a:r>
            <a:r>
              <a:rPr lang="ko" sz="1000" b="1">
                <a:solidFill>
                  <a:srgbClr val="03001E"/>
                </a:solidFill>
              </a:rPr>
              <a:t>&gt;</a:t>
            </a:r>
            <a:r>
              <a:rPr lang="ko" sz="1000">
                <a:solidFill>
                  <a:srgbClr val="03001E"/>
                </a:solidFill>
              </a:rPr>
              <a:t> 상태 : 활성화 </a:t>
            </a:r>
            <a:r>
              <a:rPr lang="ko" sz="1000" b="1">
                <a:solidFill>
                  <a:srgbClr val="03001E"/>
                </a:solidFill>
              </a:rPr>
              <a:t>&gt;</a:t>
            </a:r>
            <a:r>
              <a:rPr lang="ko" sz="1000">
                <a:solidFill>
                  <a:srgbClr val="03001E"/>
                </a:solidFill>
              </a:rPr>
              <a:t> </a:t>
            </a:r>
            <a:r>
              <a:rPr lang="ko" sz="1000" b="1">
                <a:solidFill>
                  <a:srgbClr val="03001E"/>
                </a:solidFill>
              </a:rPr>
              <a:t>규칙 생성</a:t>
            </a:r>
            <a:r>
              <a:rPr lang="ko" sz="1000">
                <a:solidFill>
                  <a:srgbClr val="03001E"/>
                </a:solidFill>
              </a:rPr>
              <a:t> (EC2instancestatechange 규칙이 만들어짐)</a:t>
            </a:r>
            <a:endParaRPr sz="1000">
              <a:solidFill>
                <a:srgbClr val="03001E"/>
              </a:solidFill>
            </a:endParaRPr>
          </a:p>
          <a:p>
            <a:pPr marL="554399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500" b="1">
              <a:solidFill>
                <a:srgbClr val="03001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03001E"/>
                </a:solidFill>
              </a:rPr>
              <a:t>   (3)  EC2 인스턴스 상태 변경(중지) 후 SNS 알림 확인</a:t>
            </a:r>
            <a:endParaRPr sz="1300" b="1">
              <a:solidFill>
                <a:srgbClr val="03001E"/>
              </a:solidFill>
            </a:endParaRPr>
          </a:p>
          <a:p>
            <a:pPr marL="709199" lvl="0" indent="-2183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3001E"/>
              </a:buClr>
              <a:buSzPts val="1000"/>
              <a:buChar char="●"/>
            </a:pPr>
            <a:r>
              <a:rPr lang="ko" sz="1000" b="1">
                <a:solidFill>
                  <a:srgbClr val="03001E"/>
                </a:solidFill>
                <a:highlight>
                  <a:srgbClr val="F3F3F3"/>
                </a:highlight>
              </a:rPr>
              <a:t>EC2</a:t>
            </a:r>
            <a:r>
              <a:rPr lang="ko" sz="1000">
                <a:solidFill>
                  <a:srgbClr val="03001E"/>
                </a:solidFill>
              </a:rPr>
              <a:t> &gt; 실행중인 인스턴스 확인 </a:t>
            </a:r>
            <a:r>
              <a:rPr lang="ko" sz="1000" b="1">
                <a:solidFill>
                  <a:srgbClr val="03001E"/>
                </a:solidFill>
              </a:rPr>
              <a:t>&gt;</a:t>
            </a:r>
            <a:r>
              <a:rPr lang="ko" sz="1000">
                <a:solidFill>
                  <a:srgbClr val="03001E"/>
                </a:solidFill>
              </a:rPr>
              <a:t> </a:t>
            </a:r>
            <a:r>
              <a:rPr lang="ko" sz="1000" b="1">
                <a:solidFill>
                  <a:srgbClr val="03001E"/>
                </a:solidFill>
                <a:highlight>
                  <a:srgbClr val="F3F3F3"/>
                </a:highlight>
              </a:rPr>
              <a:t>인스턴스 상태 중지</a:t>
            </a:r>
            <a:r>
              <a:rPr lang="ko" sz="1000">
                <a:solidFill>
                  <a:srgbClr val="03001E"/>
                </a:solidFill>
              </a:rPr>
              <a:t> </a:t>
            </a:r>
            <a:r>
              <a:rPr lang="ko" sz="1000" b="1">
                <a:solidFill>
                  <a:srgbClr val="03001E"/>
                </a:solidFill>
              </a:rPr>
              <a:t>&gt;</a:t>
            </a:r>
            <a:r>
              <a:rPr lang="ko" sz="1000">
                <a:solidFill>
                  <a:srgbClr val="03001E"/>
                </a:solidFill>
              </a:rPr>
              <a:t> 이메일 확인 </a:t>
            </a:r>
            <a:endParaRPr sz="1000">
              <a:solidFill>
                <a:srgbClr val="03001E"/>
              </a:solidFill>
            </a:endParaRPr>
          </a:p>
          <a:p>
            <a:pPr marL="709199" lvl="0" indent="-2183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3001E"/>
              </a:buClr>
              <a:buSzPts val="1000"/>
              <a:buChar char="●"/>
            </a:pPr>
            <a:r>
              <a:rPr lang="ko" sz="1000">
                <a:solidFill>
                  <a:srgbClr val="03001E"/>
                </a:solidFill>
              </a:rPr>
              <a:t>인스턴스가 </a:t>
            </a:r>
            <a:r>
              <a:rPr lang="ko" sz="1000" b="1">
                <a:solidFill>
                  <a:srgbClr val="03001E"/>
                </a:solidFill>
              </a:rPr>
              <a:t>중지 되고 있다</a:t>
            </a:r>
            <a:r>
              <a:rPr lang="ko" sz="1000">
                <a:solidFill>
                  <a:srgbClr val="03001E"/>
                </a:solidFill>
              </a:rPr>
              <a:t>(state stopping)는 </a:t>
            </a:r>
            <a:r>
              <a:rPr lang="ko" sz="1000" b="1">
                <a:solidFill>
                  <a:srgbClr val="03001E"/>
                </a:solidFill>
                <a:highlight>
                  <a:srgbClr val="F3F3F3"/>
                </a:highlight>
              </a:rPr>
              <a:t>알림</a:t>
            </a:r>
            <a:r>
              <a:rPr lang="ko" sz="1000">
                <a:solidFill>
                  <a:srgbClr val="03001E"/>
                </a:solidFill>
              </a:rPr>
              <a:t> 메일 확인</a:t>
            </a:r>
            <a:endParaRPr sz="1000">
              <a:solidFill>
                <a:srgbClr val="03001E"/>
              </a:solidFill>
            </a:endParaRPr>
          </a:p>
          <a:p>
            <a:pPr marL="709199" lvl="0" indent="-218300" algn="l" rtl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03001E"/>
              </a:buClr>
              <a:buSzPts val="1000"/>
              <a:buChar char="●"/>
            </a:pPr>
            <a:r>
              <a:rPr lang="ko" sz="1000">
                <a:solidFill>
                  <a:srgbClr val="03001E"/>
                </a:solidFill>
              </a:rPr>
              <a:t>인스턴스가 </a:t>
            </a:r>
            <a:r>
              <a:rPr lang="ko" sz="1000" b="1">
                <a:solidFill>
                  <a:srgbClr val="03001E"/>
                </a:solidFill>
              </a:rPr>
              <a:t>중지 상태로 변경되었다</a:t>
            </a:r>
            <a:r>
              <a:rPr lang="ko" sz="1000">
                <a:solidFill>
                  <a:srgbClr val="03001E"/>
                </a:solidFill>
              </a:rPr>
              <a:t>(state stopped)는 </a:t>
            </a:r>
            <a:r>
              <a:rPr lang="ko" sz="1000" b="1">
                <a:solidFill>
                  <a:srgbClr val="03001E"/>
                </a:solidFill>
                <a:highlight>
                  <a:srgbClr val="F3F3F3"/>
                </a:highlight>
              </a:rPr>
              <a:t>알림</a:t>
            </a:r>
            <a:r>
              <a:rPr lang="ko" sz="1000">
                <a:solidFill>
                  <a:srgbClr val="03001E"/>
                </a:solidFill>
              </a:rPr>
              <a:t> 메일 확인  </a:t>
            </a:r>
            <a:endParaRPr sz="1000">
              <a:solidFill>
                <a:srgbClr val="03001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/>
        </p:nvSpPr>
        <p:spPr>
          <a:xfrm>
            <a:off x="819328" y="2913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b="1">
                <a:highlight>
                  <a:srgbClr val="F3F3F3"/>
                </a:highlight>
              </a:rPr>
              <a:t>구독 생성</a:t>
            </a:r>
            <a:endParaRPr b="1">
              <a:highlight>
                <a:srgbClr val="F3F3F3"/>
              </a:highlight>
            </a:endParaRPr>
          </a:p>
        </p:txBody>
      </p:sp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538" y="843900"/>
            <a:ext cx="7398681" cy="39947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FEE7ABC5-5EE4-4587-B5D8-1FD2EC1569A2}"/>
              </a:ext>
            </a:extLst>
          </p:cNvPr>
          <p:cNvSpPr/>
          <p:nvPr/>
        </p:nvSpPr>
        <p:spPr>
          <a:xfrm>
            <a:off x="7711888" y="3375212"/>
            <a:ext cx="551330" cy="22187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902850" y="2916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b="1">
                <a:highlight>
                  <a:srgbClr val="F3F3F3"/>
                </a:highlight>
              </a:rPr>
              <a:t>구독 생성 - 이메일 설정</a:t>
            </a:r>
            <a:endParaRPr b="1">
              <a:highlight>
                <a:srgbClr val="F3F3F3"/>
              </a:highlight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450" y="842400"/>
            <a:ext cx="4201725" cy="398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88656ED7-ED34-4C12-8943-923BAEE1FC2C}"/>
              </a:ext>
            </a:extLst>
          </p:cNvPr>
          <p:cNvSpPr/>
          <p:nvPr/>
        </p:nvSpPr>
        <p:spPr>
          <a:xfrm>
            <a:off x="2480982" y="2306171"/>
            <a:ext cx="2991971" cy="26557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E66C1E-FD22-4B87-ABAC-BEC88C2E9504}"/>
              </a:ext>
            </a:extLst>
          </p:cNvPr>
          <p:cNvSpPr/>
          <p:nvPr/>
        </p:nvSpPr>
        <p:spPr>
          <a:xfrm>
            <a:off x="2480982" y="2776818"/>
            <a:ext cx="2991971" cy="265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FAE3DD01-AE73-42C0-920A-BBFC4E324519}"/>
              </a:ext>
            </a:extLst>
          </p:cNvPr>
          <p:cNvSpPr/>
          <p:nvPr/>
        </p:nvSpPr>
        <p:spPr>
          <a:xfrm>
            <a:off x="5909982" y="4585447"/>
            <a:ext cx="598394" cy="24082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/>
        </p:nvSpPr>
        <p:spPr>
          <a:xfrm>
            <a:off x="903600" y="2916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b="1">
                <a:highlight>
                  <a:srgbClr val="F3F3F3"/>
                </a:highlight>
              </a:rPr>
              <a:t>이메일 구독 승인</a:t>
            </a:r>
            <a:endParaRPr b="1">
              <a:highlight>
                <a:srgbClr val="F3F3F3"/>
              </a:highlight>
            </a:endParaRPr>
          </a:p>
        </p:txBody>
      </p:sp>
      <p:grpSp>
        <p:nvGrpSpPr>
          <p:cNvPr id="100" name="Google Shape;100;p21"/>
          <p:cNvGrpSpPr/>
          <p:nvPr/>
        </p:nvGrpSpPr>
        <p:grpSpPr>
          <a:xfrm>
            <a:off x="154513" y="1196503"/>
            <a:ext cx="8834974" cy="2750494"/>
            <a:chOff x="138000" y="1196503"/>
            <a:chExt cx="8834974" cy="2750494"/>
          </a:xfrm>
        </p:grpSpPr>
        <p:pic>
          <p:nvPicPr>
            <p:cNvPr id="101" name="Google Shape;10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8000" y="1196503"/>
              <a:ext cx="3799400" cy="2750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04974" y="1494612"/>
              <a:ext cx="4968000" cy="2154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33F8CA8D-4211-47DB-99F9-443334D856D9}"/>
              </a:ext>
            </a:extLst>
          </p:cNvPr>
          <p:cNvSpPr/>
          <p:nvPr/>
        </p:nvSpPr>
        <p:spPr>
          <a:xfrm>
            <a:off x="551329" y="2891118"/>
            <a:ext cx="786653" cy="15464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905</Words>
  <Application>Microsoft Office PowerPoint</Application>
  <PresentationFormat>화면 슬라이드 쇼(16:9)</PresentationFormat>
  <Paragraphs>94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Monitoring and Notifications with CloudWatch Events and SNS</vt:lpstr>
      <vt:lpstr>PowerPoint 프레젠테이션</vt:lpstr>
      <vt:lpstr>PowerPoint 프레젠테이션</vt:lpstr>
      <vt:lpstr>Amazon Simple Notification Service(Amazon SNS) 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and Notifications with CloudWatch Events and SNS</dc:title>
  <cp:lastModifiedBy>김건우[ 학부재학 / 컴퓨터정보학과 ]</cp:lastModifiedBy>
  <cp:revision>7</cp:revision>
  <dcterms:modified xsi:type="dcterms:W3CDTF">2021-09-01T04:47:10Z</dcterms:modified>
</cp:coreProperties>
</file>