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d1f020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d1f020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a5cad53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a5cad53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d1f020a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d1f020a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d1f020a0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d1f020a0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d1f020a0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d1f020a0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d1f020a0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d1f020a0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f020a0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d1f020a0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d1f020a0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d1f020a0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d1f020a0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d1f020a0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5cad531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a5cad531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d1f020a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d1f020a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5bb727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5bb727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a5cad531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a5cad531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a5cad531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a5cad531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a5cad531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a5cad531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a5cad531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a5cad531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a5cad53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a5cad53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a5cad531a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a5cad531a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a5cad531a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a5cad531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a5cad531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a5cad531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a5cad531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a5cad531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a5cad531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a5cad531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a5cad531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a5cad531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a5cad531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a5cad531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a5cad531a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a5cad531a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a5cad531a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a5cad531a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a5cad531a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a5cad531a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a5cad531a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a5cad531a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a5cad531a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a5cad531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a5cad531a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a5cad531a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a5cad531a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a5cad531a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a5cad531a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a5cad531a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a5cad531a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a5cad531a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d1f020a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d1f020a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d1f020a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d1f020a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d1f020a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d1f020a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a5cad531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a5cad531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a5cad531a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a5cad531a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a5cad53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a5cad53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921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3150"/>
              <a:t>Using CloudWatch for Resource Monitoring</a:t>
            </a:r>
            <a:endParaRPr b="1"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1조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조장 : 김건우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김성범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송민주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조성훈</a:t>
            </a:r>
            <a:endParaRPr sz="2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모든지표에서 위젯과 </a:t>
            </a:r>
            <a:r>
              <a:rPr b="1" lang="ko">
                <a:solidFill>
                  <a:schemeClr val="dk1"/>
                </a:solidFill>
                <a:highlight>
                  <a:srgbClr val="F3F3F3"/>
                </a:highlight>
              </a:rPr>
              <a:t>대시보드</a:t>
            </a:r>
            <a:r>
              <a:rPr b="1" lang="ko">
                <a:highlight>
                  <a:srgbClr val="F3F3F3"/>
                </a:highlight>
              </a:rPr>
              <a:t> 생성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"/>
            <a:ext cx="4302026" cy="42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800" y="-13775"/>
            <a:ext cx="4684198" cy="42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115525" y="3006650"/>
            <a:ext cx="1018200" cy="422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7336275" y="2571750"/>
            <a:ext cx="1018200" cy="422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모든지표에서 위젯과 </a:t>
            </a:r>
            <a:r>
              <a:rPr b="1" lang="ko">
                <a:solidFill>
                  <a:schemeClr val="dk1"/>
                </a:solidFill>
                <a:highlight>
                  <a:srgbClr val="F3F3F3"/>
                </a:highlight>
              </a:rPr>
              <a:t>대시보드</a:t>
            </a:r>
            <a:r>
              <a:rPr b="1" lang="ko">
                <a:highlight>
                  <a:srgbClr val="F3F3F3"/>
                </a:highlight>
              </a:rPr>
              <a:t> 생성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432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인스턴스 ID 확인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3175"/>
            <a:ext cx="9144001" cy="28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모든지표에서 위젯과 </a:t>
            </a:r>
            <a:r>
              <a:rPr b="1" lang="ko">
                <a:solidFill>
                  <a:schemeClr val="dk1"/>
                </a:solidFill>
                <a:highlight>
                  <a:srgbClr val="F3F3F3"/>
                </a:highlight>
              </a:rPr>
              <a:t>대시보드</a:t>
            </a:r>
            <a:r>
              <a:rPr b="1" lang="ko">
                <a:highlight>
                  <a:srgbClr val="F3F3F3"/>
                </a:highlight>
              </a:rPr>
              <a:t> 생성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800" y="218150"/>
            <a:ext cx="5354516" cy="417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4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solidFill>
                  <a:schemeClr val="dk1"/>
                </a:solidFill>
                <a:highlight>
                  <a:srgbClr val="F3F3F3"/>
                </a:highlight>
              </a:rPr>
              <a:t>대시보드에 A</a:t>
            </a:r>
            <a:r>
              <a:rPr b="1" lang="ko">
                <a:highlight>
                  <a:srgbClr val="F3F3F3"/>
                </a:highlight>
              </a:rPr>
              <a:t>ppLayer 생성완료 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25" y="942725"/>
            <a:ext cx="18383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75" y="0"/>
            <a:ext cx="648652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7475" y="3272100"/>
            <a:ext cx="6486526" cy="18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422275" y="3673500"/>
            <a:ext cx="18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위젯 추가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EC2 로드밸런서의 ARN 주소를 확인하여 지표 선택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50" y="45925"/>
            <a:ext cx="7676999" cy="20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62" y="2157925"/>
            <a:ext cx="7708874" cy="217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solidFill>
                  <a:schemeClr val="dk1"/>
                </a:solidFill>
                <a:highlight>
                  <a:srgbClr val="F3F3F3"/>
                </a:highlight>
              </a:rPr>
              <a:t>대시보드</a:t>
            </a:r>
            <a:r>
              <a:rPr b="1" lang="ko">
                <a:highlight>
                  <a:srgbClr val="F3F3F3"/>
                </a:highlight>
              </a:rPr>
              <a:t>에 RequestCount 위젯 추가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030" y="152400"/>
            <a:ext cx="6359940" cy="41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4351600" y="791900"/>
            <a:ext cx="2926200" cy="1530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위젯 생성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"/>
            <a:ext cx="4302026" cy="42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800" y="-13775"/>
            <a:ext cx="4684198" cy="42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/>
          <p:nvPr/>
        </p:nvSpPr>
        <p:spPr>
          <a:xfrm>
            <a:off x="115525" y="3006650"/>
            <a:ext cx="1018200" cy="422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7336275" y="2571750"/>
            <a:ext cx="1018200" cy="422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database와 instance-wordpress (2개) 모두 체크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0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/>
          <p:nvPr/>
        </p:nvSpPr>
        <p:spPr>
          <a:xfrm>
            <a:off x="113125" y="3009175"/>
            <a:ext cx="8922000" cy="71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76900" y="556225"/>
            <a:ext cx="7918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목표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>
                <a:solidFill>
                  <a:srgbClr val="202124"/>
                </a:solidFill>
                <a:highlight>
                  <a:srgbClr val="F3F3F3"/>
                </a:highlight>
              </a:rPr>
              <a:t>AWS CloudWatch 대시보드 생성</a:t>
            </a:r>
            <a:endParaRPr sz="1800">
              <a:solidFill>
                <a:srgbClr val="202124"/>
              </a:solidFill>
              <a:highlight>
                <a:srgbClr val="F3F3F3"/>
              </a:highlight>
            </a:endParaRPr>
          </a:p>
          <a:p>
            <a:pPr indent="-3429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ko" sz="1800">
                <a:solidFill>
                  <a:srgbClr val="202124"/>
                </a:solidFill>
                <a:highlight>
                  <a:srgbClr val="F3F3F3"/>
                </a:highlight>
              </a:rPr>
              <a:t>AWS CloudWatch 위젯 생성</a:t>
            </a:r>
            <a:endParaRPr sz="1800">
              <a:solidFill>
                <a:srgbClr val="202124"/>
              </a:solidFill>
              <a:highlight>
                <a:srgbClr val="F3F3F3"/>
              </a:highlight>
            </a:endParaRPr>
          </a:p>
          <a:p>
            <a:pPr indent="-3429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>
                <a:solidFill>
                  <a:schemeClr val="dk1"/>
                </a:solidFill>
                <a:highlight>
                  <a:srgbClr val="F3F3F3"/>
                </a:highlight>
              </a:rPr>
              <a:t>Wordpress 접속</a:t>
            </a:r>
            <a:endParaRPr sz="18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-3429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  <a:highlight>
                  <a:srgbClr val="F3F3F3"/>
                </a:highlight>
              </a:rPr>
              <a:t>Wordpress 사용량에 따른 AWS CloudWatch 모니터링</a:t>
            </a:r>
            <a:endParaRPr sz="1800">
              <a:solidFill>
                <a:schemeClr val="dk1"/>
              </a:solidFill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88" y="573175"/>
            <a:ext cx="7255224" cy="321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/>
          <p:nvPr/>
        </p:nvSpPr>
        <p:spPr>
          <a:xfrm>
            <a:off x="4351600" y="897475"/>
            <a:ext cx="3378600" cy="108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부하량에 따라 RequestCount 가 증가함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"/>
            <a:ext cx="9143999" cy="25073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902850" y="4483400"/>
            <a:ext cx="81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LoadBalancer의 DNS 이름을 복사하여 브라우저에 연결하면 wordpress 브라우저로 연결됨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93150" cy="423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150" y="0"/>
            <a:ext cx="6150850" cy="45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Wordpress 에 정보를 기입하여 로그인 과정을 거침 (1)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0375"/>
            <a:ext cx="4512050" cy="45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950" y="0"/>
            <a:ext cx="4512050" cy="44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Wordpress 에 정보를 기입하여 로그인 과정을 거침 (2)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13" y="266650"/>
            <a:ext cx="7881173" cy="40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Wordpress </a:t>
            </a:r>
            <a:r>
              <a:rPr b="1" lang="ko">
                <a:solidFill>
                  <a:schemeClr val="dk1"/>
                </a:solidFill>
                <a:highlight>
                  <a:srgbClr val="F3F3F3"/>
                </a:highlight>
              </a:rPr>
              <a:t>대시보드</a:t>
            </a:r>
            <a:r>
              <a:rPr b="1" lang="ko">
                <a:highlight>
                  <a:srgbClr val="F3F3F3"/>
                </a:highlight>
              </a:rPr>
              <a:t>에 </a:t>
            </a:r>
            <a:r>
              <a:rPr b="1" lang="ko">
                <a:highlight>
                  <a:srgbClr val="F3F3F3"/>
                </a:highlight>
              </a:rPr>
              <a:t>접속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/>
        </p:nvSpPr>
        <p:spPr>
          <a:xfrm>
            <a:off x="902850" y="4620125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Wordpress 에 </a:t>
            </a:r>
            <a:r>
              <a:rPr b="1" lang="ko">
                <a:highlight>
                  <a:srgbClr val="F3F3F3"/>
                </a:highlight>
              </a:rPr>
              <a:t>접속하여 사용량이 증가하면 RequestCount 가 증가함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813" y="102575"/>
            <a:ext cx="6686375" cy="44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ctrTitle"/>
          </p:nvPr>
        </p:nvSpPr>
        <p:spPr>
          <a:xfrm>
            <a:off x="311700" y="5921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50"/>
              <a:t>Work with AWS VPC Flow Logs </a:t>
            </a:r>
            <a:endParaRPr b="1" sz="3150"/>
          </a:p>
          <a:p>
            <a:pPr indent="0" lvl="0" marL="0" rtl="0" algn="ctr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3150"/>
              <a:t>for Network Monitoring</a:t>
            </a:r>
            <a:endParaRPr b="1" sz="2400"/>
          </a:p>
        </p:txBody>
      </p:sp>
      <p:sp>
        <p:nvSpPr>
          <p:cNvPr id="238" name="Google Shape;238;p38"/>
          <p:cNvSpPr txBox="1"/>
          <p:nvPr>
            <p:ph idx="1" type="subTitle"/>
          </p:nvPr>
        </p:nvSpPr>
        <p:spPr>
          <a:xfrm>
            <a:off x="311700" y="2529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1조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조장 : 김건우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김성범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송민주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조성훈</a:t>
            </a:r>
            <a:endParaRPr sz="216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5674" cy="48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/>
        </p:nvSpPr>
        <p:spPr>
          <a:xfrm>
            <a:off x="576900" y="556225"/>
            <a:ext cx="79182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/>
              <a:t>목표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네트워크 트래픽 모니터링은 컴플라이언스 요구 사항을 충족하고, 보안 사건을 조사하며, 주요 메트릭을 추적하고, 자동 알림을 구성하는 보안 모범 사례의 중요한 구성 요소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Amazon CloudWatch에 게시된 VPC Flow Logs를 설정 및 사용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CloudWatch 로그를 기반으로 사용자 지정 메트릭 및 경고를 생성하여 추세를 파악하고 잠재적인 보안 문제에 대한 알림을 수신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Amazon Athena를 사용하여 S3에 저장된 VPC Flow Log를 쿼리 및 분석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/>
        </p:nvSpPr>
        <p:spPr>
          <a:xfrm>
            <a:off x="902850" y="4483400"/>
            <a:ext cx="81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VPC Flow Log 데이터를  S3 Bucket과 CloudWatch에 전송하기위해 VPC 플로우로그 생성</a:t>
            </a:r>
            <a:endParaRPr b="1">
              <a:highlight>
                <a:srgbClr val="F3F3F3"/>
              </a:highlight>
            </a:endParaRPr>
          </a:p>
        </p:txBody>
      </p:sp>
      <p:grpSp>
        <p:nvGrpSpPr>
          <p:cNvPr id="254" name="Google Shape;254;p41"/>
          <p:cNvGrpSpPr/>
          <p:nvPr/>
        </p:nvGrpSpPr>
        <p:grpSpPr>
          <a:xfrm>
            <a:off x="1304075" y="152400"/>
            <a:ext cx="6535850" cy="4178599"/>
            <a:chOff x="152400" y="152400"/>
            <a:chExt cx="6535850" cy="4178599"/>
          </a:xfrm>
        </p:grpSpPr>
        <p:pic>
          <p:nvPicPr>
            <p:cNvPr id="255" name="Google Shape;255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6535758" cy="4178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41"/>
            <p:cNvSpPr/>
            <p:nvPr/>
          </p:nvSpPr>
          <p:spPr>
            <a:xfrm>
              <a:off x="292250" y="3682275"/>
              <a:ext cx="6396000" cy="526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202124"/>
                </a:solidFill>
                <a:highlight>
                  <a:schemeClr val="lt1"/>
                </a:highlight>
              </a:rPr>
              <a:t>AWS CloudWatch 대시보드란?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Char char="●"/>
            </a:pPr>
            <a:r>
              <a:rPr lang="ko" sz="1200">
                <a:solidFill>
                  <a:srgbClr val="16191F"/>
                </a:solidFill>
                <a:highlight>
                  <a:srgbClr val="F3F3F3"/>
                </a:highlight>
              </a:rPr>
              <a:t>Amazon CloudWatch 대시보드는 CloudWatch 콘솔에서 사용자 지정이 가능한 홈페이지로, 다른 리전에 분산되어 있는 리소스들을 단일 뷰에서 모니터링하는데 사용할 수 있음</a:t>
            </a:r>
            <a:endParaRPr sz="1100">
              <a:solidFill>
                <a:srgbClr val="202124"/>
              </a:solidFill>
              <a:highlight>
                <a:srgbClr val="F3F3F3"/>
              </a:highlight>
            </a:endParaRPr>
          </a:p>
          <a:p>
            <a:pPr indent="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4"/>
              </a:solidFill>
              <a:highlight>
                <a:srgbClr val="F3F3F3"/>
              </a:highlight>
            </a:endParaRPr>
          </a:p>
          <a:p>
            <a:pPr indent="-29845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  <a:highlight>
                  <a:srgbClr val="F3F3F3"/>
                </a:highlight>
              </a:rPr>
              <a:t>선택한 지표 및 경보에 대한 단일 뷰를 생성하여 하나 이상의 리전에서 리소스 및 애플리케이션의 상태를 평가할 수 있음 </a:t>
            </a:r>
            <a:endParaRPr sz="11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-29845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  <a:highlight>
                  <a:srgbClr val="F3F3F3"/>
                </a:highlight>
              </a:rPr>
              <a:t>여러 그래프에서 동일한 지표를 손쉽게 추적할 수 있도록 각 그래프에서 지표 각각에 사용되는 색상을 선택할 수 있음</a:t>
            </a:r>
            <a:endParaRPr sz="11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-29845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  <a:highlight>
                  <a:srgbClr val="F3F3F3"/>
                </a:highlight>
              </a:rPr>
              <a:t>CloudWatch </a:t>
            </a:r>
            <a:r>
              <a:rPr lang="ko" sz="1200">
                <a:solidFill>
                  <a:srgbClr val="16191F"/>
                </a:solidFill>
                <a:highlight>
                  <a:srgbClr val="F3F3F3"/>
                </a:highlight>
              </a:rPr>
              <a:t>대시보드</a:t>
            </a:r>
            <a:r>
              <a:rPr lang="ko" sz="1100">
                <a:solidFill>
                  <a:schemeClr val="dk1"/>
                </a:solidFill>
                <a:highlight>
                  <a:srgbClr val="F3F3F3"/>
                </a:highlight>
              </a:rPr>
              <a:t>를 사용하여 AWS 리소스에 대한 지표 및 경보의 사용자 지정 보기를 생성할 수 있음</a:t>
            </a:r>
            <a:endParaRPr sz="1100">
              <a:solidFill>
                <a:srgbClr val="202124"/>
              </a:solidFill>
              <a:highlight>
                <a:srgbClr val="F3F3F3"/>
              </a:highlight>
            </a:endParaRPr>
          </a:p>
          <a:p>
            <a:pPr indent="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4"/>
              </a:solidFill>
              <a:highlight>
                <a:srgbClr val="F3F3F3"/>
              </a:highlight>
            </a:endParaRPr>
          </a:p>
          <a:p>
            <a:pPr indent="-298450" lvl="0" marL="45720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  <a:highlight>
                  <a:srgbClr val="F3F3F3"/>
                </a:highlight>
              </a:rPr>
              <a:t>AWS 계정의 CloudWatch 대시보드 수에는 제한이 없고 모든 대시보드는 지역별이 아니라 전역적임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3054650"/>
            <a:ext cx="52863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78100"/>
            <a:ext cx="750570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2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SSH로 EC2 접속(보안그룹 : HTTP와 SSH 접근 허용)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3622875"/>
            <a:ext cx="41338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713" y="602250"/>
            <a:ext cx="764857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3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  <a:highlight>
                  <a:srgbClr val="F3F3F3"/>
                </a:highlight>
              </a:rPr>
              <a:t>SSH로 EC2 접속불가(보안그룹변경 : HTTP에서만 접근 허용)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CloudWatch에 Log 이벤트 생성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12" y="152400"/>
            <a:ext cx="7226776" cy="417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050" y="152400"/>
            <a:ext cx="6919900" cy="41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지표필터를 통해 패턴 필터링 진행 후 경보생성을 통해 알람받을 대상과 조건을 설정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63" y="2428213"/>
            <a:ext cx="85248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3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8272"/>
            <a:ext cx="84582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71422"/>
            <a:ext cx="3610739" cy="163517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알람 대상을 이메일로 선택 후 이메일 구독 승인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325"/>
            <a:ext cx="46958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7"/>
          <p:cNvPicPr preferRelativeResize="0"/>
          <p:nvPr/>
        </p:nvPicPr>
        <p:blipFill rotWithShape="1">
          <a:blip r:embed="rId4">
            <a:alphaModFix/>
          </a:blip>
          <a:srcRect b="0" l="0" r="0" t="70102"/>
          <a:stretch/>
        </p:blipFill>
        <p:spPr>
          <a:xfrm>
            <a:off x="152400" y="87675"/>
            <a:ext cx="7648575" cy="8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68000"/>
            <a:ext cx="8610600" cy="21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7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HTTPOnly로 접근권한 설정 후 SSH 로그인 시도에 대한 경보 확인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7086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8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SSH거부 알림에 대한 이메일 확인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187" y="152400"/>
            <a:ext cx="5307625" cy="433355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9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CloudWatch Insights를 통한 거부된 요청수가 많은 상위 20개 소수 IP 주소 확인 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038" y="152400"/>
            <a:ext cx="6423925" cy="412897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0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S3에 Log 데이터 확인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737" y="152400"/>
            <a:ext cx="5874525" cy="446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1"/>
          <p:cNvSpPr txBox="1"/>
          <p:nvPr/>
        </p:nvSpPr>
        <p:spPr>
          <a:xfrm>
            <a:off x="902850" y="461745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Athena에서 쿼리를 통해 </a:t>
            </a:r>
            <a:r>
              <a:rPr b="1" lang="ko">
                <a:solidFill>
                  <a:schemeClr val="dk1"/>
                </a:solidFill>
                <a:highlight>
                  <a:srgbClr val="F3F3F3"/>
                </a:highlight>
              </a:rPr>
              <a:t>Log이벤트에 대한</a:t>
            </a:r>
            <a:r>
              <a:rPr b="1" lang="ko">
                <a:highlight>
                  <a:srgbClr val="F3F3F3"/>
                </a:highlight>
              </a:rPr>
              <a:t> 원하는 속성값 확인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클라우드 워치 실행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213" y="1772463"/>
            <a:ext cx="4955575" cy="15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대시보드 생성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0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위젯 생성 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225" y="209825"/>
            <a:ext cx="17335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2837138"/>
            <a:ext cx="8572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위젯 생성</a:t>
            </a:r>
            <a:endParaRPr b="1">
              <a:highlight>
                <a:srgbClr val="F3F3F3"/>
              </a:highlight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"/>
            <a:ext cx="4302026" cy="42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800" y="-13775"/>
            <a:ext cx="4684198" cy="42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>
            <a:off x="115525" y="3006650"/>
            <a:ext cx="1018200" cy="422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7336275" y="2571750"/>
            <a:ext cx="1018200" cy="422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9629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20"/>
          <p:cNvGrpSpPr/>
          <p:nvPr/>
        </p:nvGrpSpPr>
        <p:grpSpPr>
          <a:xfrm>
            <a:off x="7992000" y="3204000"/>
            <a:ext cx="1065000" cy="1126875"/>
            <a:chOff x="8079000" y="3051600"/>
            <a:chExt cx="1065000" cy="1126875"/>
          </a:xfrm>
        </p:grpSpPr>
        <p:sp>
          <p:nvSpPr>
            <p:cNvPr id="101" name="Google Shape;101;p20"/>
            <p:cNvSpPr/>
            <p:nvPr/>
          </p:nvSpPr>
          <p:spPr>
            <a:xfrm>
              <a:off x="8125800" y="3476775"/>
              <a:ext cx="1018200" cy="7017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0"/>
            <p:cNvSpPr txBox="1"/>
            <p:nvPr/>
          </p:nvSpPr>
          <p:spPr>
            <a:xfrm>
              <a:off x="8079000" y="3051600"/>
              <a:ext cx="453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CC0000"/>
                  </a:solidFill>
                </a:rPr>
                <a:t>④</a:t>
              </a:r>
              <a:endParaRPr b="1" sz="1800">
                <a:solidFill>
                  <a:srgbClr val="CC0000"/>
                </a:solidFill>
              </a:endParaRPr>
            </a:p>
          </p:txBody>
        </p:sp>
      </p:grpSp>
      <p:grpSp>
        <p:nvGrpSpPr>
          <p:cNvPr id="103" name="Google Shape;103;p20"/>
          <p:cNvGrpSpPr/>
          <p:nvPr/>
        </p:nvGrpSpPr>
        <p:grpSpPr>
          <a:xfrm>
            <a:off x="2005325" y="1879975"/>
            <a:ext cx="1536950" cy="683450"/>
            <a:chOff x="3681725" y="1956175"/>
            <a:chExt cx="1536950" cy="683450"/>
          </a:xfrm>
        </p:grpSpPr>
        <p:sp>
          <p:nvSpPr>
            <p:cNvPr id="104" name="Google Shape;104;p20"/>
            <p:cNvSpPr/>
            <p:nvPr/>
          </p:nvSpPr>
          <p:spPr>
            <a:xfrm>
              <a:off x="3681725" y="2217225"/>
              <a:ext cx="1151100" cy="422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0"/>
            <p:cNvSpPr txBox="1"/>
            <p:nvPr/>
          </p:nvSpPr>
          <p:spPr>
            <a:xfrm>
              <a:off x="4879375" y="1956175"/>
              <a:ext cx="33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CC0000"/>
                  </a:solidFill>
                </a:rPr>
                <a:t>①</a:t>
              </a:r>
              <a:endParaRPr sz="1800">
                <a:solidFill>
                  <a:srgbClr val="CC0000"/>
                </a:solidFill>
              </a:endParaRPr>
            </a:p>
          </p:txBody>
        </p:sp>
      </p:grpSp>
      <p:grpSp>
        <p:nvGrpSpPr>
          <p:cNvPr id="106" name="Google Shape;106;p20"/>
          <p:cNvGrpSpPr/>
          <p:nvPr/>
        </p:nvGrpSpPr>
        <p:grpSpPr>
          <a:xfrm>
            <a:off x="120675" y="2264700"/>
            <a:ext cx="1446600" cy="601125"/>
            <a:chOff x="120675" y="2340900"/>
            <a:chExt cx="1446600" cy="601125"/>
          </a:xfrm>
        </p:grpSpPr>
        <p:sp>
          <p:nvSpPr>
            <p:cNvPr id="107" name="Google Shape;107;p20"/>
            <p:cNvSpPr/>
            <p:nvPr/>
          </p:nvSpPr>
          <p:spPr>
            <a:xfrm>
              <a:off x="120675" y="2639625"/>
              <a:ext cx="1018200" cy="302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 txBox="1"/>
            <p:nvPr/>
          </p:nvSpPr>
          <p:spPr>
            <a:xfrm>
              <a:off x="1138875" y="2340900"/>
              <a:ext cx="428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CC0000"/>
                  </a:solidFill>
                </a:rPr>
                <a:t>②</a:t>
              </a:r>
              <a:endParaRPr sz="1800">
                <a:solidFill>
                  <a:srgbClr val="CC0000"/>
                </a:solidFill>
              </a:endParaRPr>
            </a:p>
          </p:txBody>
        </p:sp>
      </p:grpSp>
      <p:grpSp>
        <p:nvGrpSpPr>
          <p:cNvPr id="109" name="Google Shape;109;p20"/>
          <p:cNvGrpSpPr/>
          <p:nvPr/>
        </p:nvGrpSpPr>
        <p:grpSpPr>
          <a:xfrm>
            <a:off x="7028450" y="121450"/>
            <a:ext cx="1478275" cy="712125"/>
            <a:chOff x="7028450" y="121450"/>
            <a:chExt cx="1478275" cy="712125"/>
          </a:xfrm>
        </p:grpSpPr>
        <p:sp>
          <p:nvSpPr>
            <p:cNvPr id="110" name="Google Shape;110;p20"/>
            <p:cNvSpPr/>
            <p:nvPr/>
          </p:nvSpPr>
          <p:spPr>
            <a:xfrm>
              <a:off x="7028450" y="411175"/>
              <a:ext cx="1018200" cy="4224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 txBox="1"/>
            <p:nvPr/>
          </p:nvSpPr>
          <p:spPr>
            <a:xfrm>
              <a:off x="8045025" y="121450"/>
              <a:ext cx="46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CC0000"/>
                  </a:solidFill>
                </a:rPr>
                <a:t>③</a:t>
              </a:r>
              <a:endParaRPr sz="1800">
                <a:solidFill>
                  <a:srgbClr val="CC0000"/>
                </a:solidFill>
              </a:endParaRPr>
            </a:p>
          </p:txBody>
        </p:sp>
      </p:grpSp>
      <p:sp>
        <p:nvSpPr>
          <p:cNvPr id="112" name="Google Shape;112;p20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위젯 생성 : 사용자 지정값 15분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0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902850" y="448340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>
                <a:highlight>
                  <a:srgbClr val="F3F3F3"/>
                </a:highlight>
              </a:rPr>
              <a:t>DMZLayer에 위젯생성 완료</a:t>
            </a:r>
            <a:endParaRPr b="1"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