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Chap01. </a:t>
            </a:r>
            <a:r>
              <a:rPr lang="ko-KR" altLang="en-US"/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#Cloud\Dropbox\[2015.04 - 2017.08] Oracle SQL PL_SQL\11. 강의자료\삽화\Doit오라클용삽화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3536064" cy="18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데이터와 데이터베이스</a:t>
            </a:r>
            <a:r>
              <a:rPr lang="en-US" altLang="ko-KR" dirty="0"/>
              <a:t>,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219200"/>
            <a:ext cx="8686800" cy="516212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데이터와 정보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/>
              <a:t>데이터</a:t>
            </a:r>
            <a:r>
              <a:rPr lang="en-US" altLang="ko-KR" sz="1800" dirty="0"/>
              <a:t>(data)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어떤 필요에 의해 수집했지만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</a:t>
            </a:r>
            <a:r>
              <a:rPr lang="ko-KR" altLang="en-US" sz="1800" dirty="0"/>
              <a:t>아직 특정 목적을 위해 정제하지 않은 값</a:t>
            </a:r>
            <a:r>
              <a:rPr lang="en-US" altLang="ko-KR" sz="1800" dirty="0"/>
              <a:t>, </a:t>
            </a:r>
            <a:r>
              <a:rPr lang="ko-KR" altLang="en-US" sz="1800" dirty="0"/>
              <a:t>사실 또는 자료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“</a:t>
            </a:r>
            <a:r>
              <a:rPr lang="ko-KR" altLang="en-US" sz="1800" b="1" dirty="0"/>
              <a:t>아직 제련되지 않은 원석</a:t>
            </a:r>
            <a:r>
              <a:rPr lang="en-US" altLang="ko-KR" sz="1800" dirty="0"/>
              <a:t>”</a:t>
            </a:r>
          </a:p>
          <a:p>
            <a:pPr marL="0" indent="0">
              <a:buNone/>
            </a:pPr>
            <a:r>
              <a:rPr lang="en-US" altLang="ko-KR" sz="1800" dirty="0"/>
              <a:t>     - [</a:t>
            </a:r>
            <a:r>
              <a:rPr lang="en-US" altLang="ko-KR" sz="1800" b="1" dirty="0"/>
              <a:t>A</a:t>
            </a:r>
            <a:r>
              <a:rPr lang="ko-KR" altLang="en-US" sz="1800" b="1" dirty="0"/>
              <a:t>카드사에서 발급한 카드를 사용한 커피전문점 결제 내역</a:t>
            </a:r>
            <a:r>
              <a:rPr lang="en-US" altLang="ko-KR" sz="1800" dirty="0"/>
              <a:t>]</a:t>
            </a:r>
          </a:p>
          <a:p>
            <a:pPr marL="0" indent="0">
              <a:buNone/>
            </a:pPr>
            <a:endParaRPr lang="ko-KR" altLang="en-US" sz="1800" dirty="0"/>
          </a:p>
          <a:p>
            <a:r>
              <a:rPr lang="ko-KR" altLang="en-US" sz="1800" dirty="0"/>
              <a:t>정보</a:t>
            </a:r>
            <a:r>
              <a:rPr lang="en-US" altLang="ko-KR" sz="1800" dirty="0"/>
              <a:t>(information) – </a:t>
            </a:r>
            <a:r>
              <a:rPr lang="ko-KR" altLang="en-US" sz="1800" dirty="0"/>
              <a:t>수집된 데이터를 어떤 목적을 위해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        </a:t>
            </a:r>
            <a:r>
              <a:rPr lang="ko-KR" altLang="en-US" sz="1800" dirty="0"/>
              <a:t>분석</a:t>
            </a:r>
            <a:r>
              <a:rPr lang="en-US" altLang="ko-KR" sz="1800" dirty="0"/>
              <a:t>, </a:t>
            </a:r>
            <a:r>
              <a:rPr lang="ko-KR" altLang="en-US" sz="1800" dirty="0"/>
              <a:t>가공하여 가치를 추가하거나 새로운 의미를 부여한 결과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        “</a:t>
            </a:r>
            <a:r>
              <a:rPr lang="ko-KR" altLang="en-US" sz="1800" b="1" dirty="0"/>
              <a:t>원석을 가공하여 새로운 가치를 지니게 된 보석</a:t>
            </a:r>
            <a:r>
              <a:rPr lang="en-US" altLang="ko-KR" sz="1800" dirty="0"/>
              <a:t>”</a:t>
            </a:r>
          </a:p>
          <a:p>
            <a:pPr marL="0" indent="0">
              <a:buNone/>
            </a:pPr>
            <a:r>
              <a:rPr lang="en-US" altLang="ko-KR" sz="1800" dirty="0"/>
              <a:t>     - [</a:t>
            </a:r>
            <a:r>
              <a:rPr lang="ko-KR" altLang="en-US" sz="1800" b="1" dirty="0"/>
              <a:t>커피 전문점 결제 분포의 최상위 순위를 </a:t>
            </a:r>
            <a:r>
              <a:rPr lang="en-US" altLang="ko-KR" sz="1800" b="1" dirty="0"/>
              <a:t>30~40</a:t>
            </a:r>
            <a:r>
              <a:rPr lang="ko-KR" altLang="en-US" sz="1800" b="1" dirty="0"/>
              <a:t>대 남성이 차지한 결과</a:t>
            </a:r>
            <a:r>
              <a:rPr lang="en-US" altLang="ko-KR" sz="1800" dirty="0"/>
              <a:t>]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852936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</a:rPr>
              <a:t>(data)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2852936"/>
            <a:ext cx="21602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</a:t>
            </a:r>
            <a:r>
              <a:rPr lang="en-US" altLang="ko-KR" sz="1100" dirty="0">
                <a:solidFill>
                  <a:schemeClr val="tx1"/>
                </a:solidFill>
              </a:rPr>
              <a:t>(information)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데이터와 데이터베이스</a:t>
            </a:r>
            <a:r>
              <a:rPr lang="en-US" altLang="ko-KR" dirty="0"/>
              <a:t>,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(data)</a:t>
            </a:r>
            <a:r>
              <a:rPr lang="ko-KR" altLang="en-US" sz="1800" dirty="0"/>
              <a:t>와 베이스</a:t>
            </a:r>
            <a:r>
              <a:rPr lang="en-US" altLang="ko-KR" sz="1800" dirty="0"/>
              <a:t>(base)</a:t>
            </a:r>
            <a:r>
              <a:rPr lang="ko-KR" altLang="en-US" sz="1800" dirty="0"/>
              <a:t>의 합성어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b="1" dirty="0"/>
              <a:t>효율적인 데이터 관리를 위한 조건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데이터를 통합하여 관리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일관된 방법으로 관리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데이터 누락 및 중복 제거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여러 사용자</a:t>
            </a:r>
            <a:r>
              <a:rPr lang="en-US" altLang="ko-KR" sz="1800" dirty="0"/>
              <a:t>(</a:t>
            </a:r>
            <a:r>
              <a:rPr lang="ko-KR" altLang="en-US" sz="1800" dirty="0"/>
              <a:t>응용 프로그램 포함</a:t>
            </a:r>
            <a:r>
              <a:rPr lang="en-US" altLang="ko-KR" sz="1800" dirty="0"/>
              <a:t>)</a:t>
            </a:r>
            <a:r>
              <a:rPr lang="ko-KR" altLang="en-US" sz="1800" dirty="0"/>
              <a:t>가 공동으로 실시간 사용 가능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위 조건을 만족하면서 특정 목적을 위해 여러 사람이 공유하여 사용할 수 있으며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효율적인 관리와 검색을 위해 </a:t>
            </a:r>
            <a:r>
              <a:rPr lang="ko-KR" altLang="en-US" sz="1800" b="1" dirty="0"/>
              <a:t>구조화한 데이터 집합</a:t>
            </a:r>
            <a:r>
              <a:rPr lang="ko-KR" altLang="en-US" sz="1800" dirty="0"/>
              <a:t>을 </a:t>
            </a:r>
            <a:r>
              <a:rPr lang="en-US" altLang="ko-KR" sz="1800" dirty="0"/>
              <a:t>“</a:t>
            </a:r>
            <a:r>
              <a:rPr lang="ko-KR" altLang="en-US" sz="1800" dirty="0"/>
              <a:t>데이터베이스</a:t>
            </a:r>
            <a:r>
              <a:rPr lang="en-US" altLang="ko-KR" sz="1800" dirty="0"/>
              <a:t>” </a:t>
            </a:r>
            <a:r>
              <a:rPr lang="ko-KR" altLang="en-US" sz="1800" dirty="0"/>
              <a:t>라고 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14" y="1954217"/>
            <a:ext cx="4318886" cy="171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데이터와 데이터베이스</a:t>
            </a:r>
            <a:r>
              <a:rPr lang="en-US" altLang="ko-KR"/>
              <a:t>, DBMS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r>
              <a:rPr lang="en-US" altLang="ko-KR" dirty="0"/>
              <a:t>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사용자와 데이터베이스 사이에서 사용자의 요구에 따라 정보를 생성해주고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데이터베이스를 관리해주는 소프트웨어</a:t>
            </a:r>
            <a:endParaRPr lang="en-US" altLang="ko-KR" sz="1800" dirty="0"/>
          </a:p>
          <a:p>
            <a:r>
              <a:rPr lang="en-US" altLang="ko-KR" dirty="0"/>
              <a:t>DBMS</a:t>
            </a:r>
            <a:r>
              <a:rPr lang="ko-KR" altLang="en-US" dirty="0"/>
              <a:t>를 통한 데이터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데이터의 </a:t>
            </a:r>
            <a:r>
              <a:rPr lang="ko-KR" altLang="en-US" dirty="0" err="1"/>
              <a:t>접근ㆍ관리</a:t>
            </a:r>
            <a:r>
              <a:rPr lang="ko-KR" altLang="en-US" dirty="0"/>
              <a:t> 등의 업무를 </a:t>
            </a:r>
            <a:r>
              <a:rPr lang="en-US" altLang="ko-KR" dirty="0"/>
              <a:t>DBMS</a:t>
            </a:r>
            <a:r>
              <a:rPr lang="ko-KR" altLang="en-US" dirty="0"/>
              <a:t>가 전담</a:t>
            </a:r>
            <a:endParaRPr lang="en-US" altLang="ko-KR" dirty="0"/>
          </a:p>
          <a:p>
            <a:pPr lvl="1"/>
            <a:r>
              <a:rPr lang="ko-KR" altLang="en-US" dirty="0"/>
              <a:t>응용 프로그램이 필요한 데이터 작업을 </a:t>
            </a:r>
            <a:r>
              <a:rPr lang="en-US" altLang="ko-KR" dirty="0"/>
              <a:t>DBMS</a:t>
            </a:r>
            <a:r>
              <a:rPr lang="ko-KR" altLang="en-US" dirty="0"/>
              <a:t>에 요청하면</a:t>
            </a:r>
            <a:r>
              <a:rPr lang="en-US" altLang="ko-KR" dirty="0"/>
              <a:t>,</a:t>
            </a:r>
          </a:p>
          <a:p>
            <a:pPr marL="274320" lvl="1" indent="0">
              <a:buNone/>
            </a:pPr>
            <a:r>
              <a:rPr lang="en-US" altLang="ko-KR" dirty="0"/>
              <a:t>   DBMS</a:t>
            </a:r>
            <a:r>
              <a:rPr lang="ko-KR" altLang="en-US" dirty="0"/>
              <a:t>는 자신이 관리하는 데이터베이스로 관련 작업을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수행하고 결과값을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8054827" cy="13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2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 모델 </a:t>
            </a:r>
            <a:r>
              <a:rPr lang="en-US" altLang="ko-KR" sz="1600" dirty="0"/>
              <a:t>– </a:t>
            </a:r>
            <a:r>
              <a:rPr lang="ko-KR" altLang="en-US" sz="1600" dirty="0"/>
              <a:t>컴퓨터에 데이터를 저장하는 방식을 정의해 놓은 개념 모형</a:t>
            </a:r>
            <a:endParaRPr lang="en-US" altLang="ko-KR" sz="1600" dirty="0"/>
          </a:p>
          <a:p>
            <a:r>
              <a:rPr lang="ko-KR" altLang="en-US" dirty="0"/>
              <a:t>계층형 데이터 모델과 네트워크형 데이터 모델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204864"/>
            <a:ext cx="4320480" cy="21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08104" y="4008824"/>
            <a:ext cx="2520280" cy="404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계층형 데이터 모델 </a:t>
            </a:r>
            <a:r>
              <a:rPr lang="en-US" altLang="ko-KR" sz="1100" dirty="0">
                <a:solidFill>
                  <a:schemeClr val="tx1"/>
                </a:solidFill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</a:rPr>
              <a:t>트리</a:t>
            </a:r>
            <a:r>
              <a:rPr lang="en-US" altLang="ko-KR" sz="1100" dirty="0">
                <a:solidFill>
                  <a:schemeClr val="tx1"/>
                </a:solidFill>
              </a:rPr>
              <a:t>(tree) </a:t>
            </a:r>
            <a:r>
              <a:rPr lang="ko-KR" altLang="en-US" sz="1100" dirty="0">
                <a:solidFill>
                  <a:schemeClr val="tx1"/>
                </a:solidFill>
              </a:rPr>
              <a:t>구조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4" y="4593699"/>
            <a:ext cx="5814778" cy="21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497760" y="6337484"/>
            <a:ext cx="3106688" cy="36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네트워크형 데이터 모델 </a:t>
            </a:r>
            <a:r>
              <a:rPr lang="en-US" altLang="ko-KR" sz="1100" dirty="0">
                <a:solidFill>
                  <a:schemeClr val="tx1"/>
                </a:solidFill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  <a:r>
              <a:rPr lang="en-US" altLang="ko-KR" sz="1100" dirty="0">
                <a:solidFill>
                  <a:schemeClr val="tx1"/>
                </a:solidFill>
              </a:rPr>
              <a:t>(graph) </a:t>
            </a:r>
            <a:r>
              <a:rPr lang="ko-KR" altLang="en-US" sz="1100" dirty="0">
                <a:solidFill>
                  <a:schemeClr val="tx1"/>
                </a:solidFill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90422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객체 지향형 모델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1100"/>
            <a:ext cx="6192688" cy="345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0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관계형 데이터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(entity) – </a:t>
            </a:r>
            <a:r>
              <a:rPr lang="ko-KR" altLang="en-US" dirty="0"/>
              <a:t>테이블</a:t>
            </a:r>
            <a:r>
              <a:rPr lang="en-US" altLang="ko-KR" dirty="0"/>
              <a:t>(table), </a:t>
            </a:r>
            <a:r>
              <a:rPr lang="ko-KR" altLang="en-US" dirty="0"/>
              <a:t>릴레이션</a:t>
            </a:r>
            <a:r>
              <a:rPr lang="en-US" altLang="ko-KR" dirty="0"/>
              <a:t>(relation)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 –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</a:p>
          <a:p>
            <a:pPr lvl="1"/>
            <a:r>
              <a:rPr lang="ko-KR" altLang="en-US" dirty="0"/>
              <a:t>관계</a:t>
            </a:r>
            <a:r>
              <a:rPr lang="en-US" altLang="ko-KR" dirty="0"/>
              <a:t>(relationship) – </a:t>
            </a:r>
            <a:r>
              <a:rPr lang="ko-KR" altLang="en-US" sz="1900" dirty="0"/>
              <a:t>개체와 개체 또는 속성 간의 연관성을 나타내기 위해 사용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742266" cy="28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75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01-3 </a:t>
            </a:r>
            <a:r>
              <a:rPr lang="ko-KR" altLang="en-US"/>
              <a:t>관계형 데이터베이스와 </a:t>
            </a:r>
            <a:r>
              <a:rPr lang="en-US" altLang="ko-KR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관계형 데이터베이스란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관계형 데이터 모델 개념을 바탕으로 데이터를 저장</a:t>
            </a:r>
            <a:r>
              <a:rPr lang="en-US" altLang="ko-KR" dirty="0"/>
              <a:t>·</a:t>
            </a:r>
            <a:r>
              <a:rPr lang="ko-KR" altLang="en-US" dirty="0"/>
              <a:t>관리하는 데이터베이스를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RDBMS(Relational Database Management System)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Oracle,  MS-SQL, MySQL, MariaDB, PostgreSQL, DB2,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22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01-3 </a:t>
            </a:r>
            <a:r>
              <a:rPr lang="ko-KR" altLang="en-US"/>
              <a:t>관계형 데이터베이스와 </a:t>
            </a:r>
            <a:r>
              <a:rPr lang="en-US" altLang="ko-KR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Structured Query Language </a:t>
            </a:r>
          </a:p>
          <a:p>
            <a:pPr marL="274320" lvl="1" indent="0">
              <a:buNone/>
            </a:pPr>
            <a:r>
              <a:rPr lang="en-US" altLang="ko-KR" dirty="0"/>
              <a:t>    - RDBMS</a:t>
            </a:r>
            <a:r>
              <a:rPr lang="ko-KR" altLang="en-US" dirty="0"/>
              <a:t>에서 데이터를 다루고 관리하는데 사용하는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데이터베이스 질의 언어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학계에서는 </a:t>
            </a:r>
            <a:r>
              <a:rPr lang="ko-KR" altLang="en-US" dirty="0" err="1"/>
              <a:t>시퀄</a:t>
            </a:r>
            <a:r>
              <a:rPr lang="en-US" altLang="ko-KR" dirty="0"/>
              <a:t>, IT</a:t>
            </a:r>
            <a:r>
              <a:rPr lang="ko-KR" altLang="en-US" dirty="0"/>
              <a:t>업계에서는 </a:t>
            </a:r>
            <a:r>
              <a:rPr lang="ko-KR" altLang="en-US" dirty="0" err="1"/>
              <a:t>에스큐엘</a:t>
            </a:r>
            <a:r>
              <a:rPr lang="ko-KR" altLang="en-US" dirty="0"/>
              <a:t> 이라고 불림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의 사용 목적</a:t>
            </a:r>
            <a:endParaRPr lang="en-US" altLang="ko-KR" dirty="0"/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DQL(Data Query Language) - SELECT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DML(Data Manipulation Language) – INSERT, UPDATE, DELETE</a:t>
            </a:r>
          </a:p>
          <a:p>
            <a:pPr lvl="2"/>
            <a:r>
              <a:rPr lang="en-US" altLang="ko-KR" dirty="0"/>
              <a:t>DDL(Data Definition Language) – CREATE,  ALTER, DROP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TCL(Transaction Control Language) – COMMIT, ROLLBACK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DCL(Data Control Language) – GRANT,  REVOKE</a:t>
            </a:r>
          </a:p>
        </p:txBody>
      </p:sp>
    </p:spTree>
    <p:extLst>
      <p:ext uri="{BB962C8B-B14F-4D97-AF65-F5344CB8AC3E}">
        <p14:creationId xmlns:p14="http://schemas.microsoft.com/office/powerpoint/2010/main" val="397794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527</TotalTime>
  <Words>459</Words>
  <Application>Microsoft Office PowerPoint</Application>
  <PresentationFormat>화면 슬라이드 쇼(4:3)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Bookman Old Style</vt:lpstr>
      <vt:lpstr>Gill Sans MT</vt:lpstr>
      <vt:lpstr>Wingdings</vt:lpstr>
      <vt:lpstr>Wingdings 3</vt:lpstr>
      <vt:lpstr>원본</vt:lpstr>
      <vt:lpstr>Chap01. 데이터베이스</vt:lpstr>
      <vt:lpstr>01-1 데이터와 데이터베이스, DBMS</vt:lpstr>
      <vt:lpstr>01-1 데이터와 데이터베이스, DBMS</vt:lpstr>
      <vt:lpstr>01-1 데이터와 데이터베이스, DBMS</vt:lpstr>
      <vt:lpstr>01-2 데이터 모델</vt:lpstr>
      <vt:lpstr>01-2 데이터 모델</vt:lpstr>
      <vt:lpstr>01-2 데이터 모델</vt:lpstr>
      <vt:lpstr>01-3 관계형 데이터베이스와 SQL</vt:lpstr>
      <vt:lpstr>01-3 관계형 데이터베이스와 SQL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최 원호</cp:lastModifiedBy>
  <cp:revision>20</cp:revision>
  <dcterms:created xsi:type="dcterms:W3CDTF">2006-10-05T04:04:58Z</dcterms:created>
  <dcterms:modified xsi:type="dcterms:W3CDTF">2021-11-30T16:02:43Z</dcterms:modified>
</cp:coreProperties>
</file>