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5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Chap02. </a:t>
            </a:r>
            <a:r>
              <a:rPr lang="ko-KR" altLang="en-US"/>
              <a:t>관계형 데이터베이스와 </a:t>
            </a:r>
            <a:br>
              <a:rPr lang="en-US" altLang="ko-KR"/>
            </a:br>
            <a:r>
              <a:rPr lang="ko-KR" altLang="en-US"/>
              <a:t>오라클 데이터베이스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객체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6870"/>
              </p:ext>
            </p:extLst>
          </p:nvPr>
        </p:nvGraphicFramePr>
        <p:xfrm>
          <a:off x="827584" y="1871568"/>
          <a:ext cx="7560840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테이블</a:t>
                      </a:r>
                      <a:r>
                        <a:rPr lang="en-US" altLang="ko-KR" sz="1400"/>
                        <a:t>(table)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데이터를 저장하는 장소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인덱스</a:t>
                      </a:r>
                      <a:r>
                        <a:rPr lang="en-US" altLang="ko-KR" sz="1400"/>
                        <a:t>(index)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테이블의 검색 효율을 높이기 위해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뷰</a:t>
                      </a:r>
                      <a:r>
                        <a:rPr lang="en-US" altLang="ko-KR" sz="1400"/>
                        <a:t>(view)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하나 또는 여러 개의 선별된 데이터를 논리적으로 연결하여 하나의 테</a:t>
                      </a:r>
                    </a:p>
                    <a:p>
                      <a:pPr latinLnBrk="1"/>
                      <a:r>
                        <a:rPr lang="ko-KR" altLang="en-US" sz="1400"/>
                        <a:t>이블처럼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시퀀스</a:t>
                      </a:r>
                      <a:r>
                        <a:rPr lang="en-US" altLang="ko-KR" sz="1400"/>
                        <a:t>(sequence)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일련 번호를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시노님</a:t>
                      </a:r>
                      <a:r>
                        <a:rPr lang="en-US" altLang="ko-KR" sz="1400"/>
                        <a:t>(synonym)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오라클 객체의 별칭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다른 이름</a:t>
                      </a:r>
                      <a:r>
                        <a:rPr lang="en-US" altLang="ko-KR" sz="1400"/>
                        <a:t>)</a:t>
                      </a:r>
                      <a:r>
                        <a:rPr lang="ko-KR" altLang="en-US" sz="1400"/>
                        <a:t>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프로시저</a:t>
                      </a:r>
                      <a:r>
                        <a:rPr lang="en-US" altLang="ko-KR" sz="1400"/>
                        <a:t>(procedure)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프로그래밍 연산 및 기능 수행이 가능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반환 값 없음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함수</a:t>
                      </a:r>
                      <a:r>
                        <a:rPr lang="en-US" altLang="ko-KR" sz="1400"/>
                        <a:t>(function)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프로그래밍 연산 및 기능 수행이 가능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반환 값 있음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패키지</a:t>
                      </a:r>
                      <a:r>
                        <a:rPr lang="en-US" altLang="ko-KR" sz="1400"/>
                        <a:t>(package)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관련 있는 프로시저와 함수를 보관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트리거</a:t>
                      </a:r>
                      <a:r>
                        <a:rPr lang="en-US" altLang="ko-KR" sz="1400"/>
                        <a:t>(trigger)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데이터 관련 작업의 연결 및 방지 관련 기능을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21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PL/SQL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Procedural Language extension to SQL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ko-KR" altLang="en-US" dirty="0"/>
              <a:t> 등 프로그래밍 언어에서 제공하는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요소를 사용하여 데이터를 관리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학번을 입력 받아 학생정보 출력</a:t>
            </a:r>
            <a:r>
              <a:rPr lang="en-US" altLang="ko-KR" dirty="0"/>
              <a:t>,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  <a:r>
              <a:rPr lang="ko-KR" altLang="en-US"/>
              <a:t>주민번호 값으로 </a:t>
            </a:r>
            <a:r>
              <a:rPr lang="ko-KR" altLang="en-US" dirty="0"/>
              <a:t>남</a:t>
            </a:r>
            <a:r>
              <a:rPr lang="en-US" altLang="ko-KR" dirty="0"/>
              <a:t>/</a:t>
            </a:r>
            <a:r>
              <a:rPr lang="ko-KR" altLang="en-US" dirty="0"/>
              <a:t>여 성별 출력</a:t>
            </a:r>
            <a:r>
              <a:rPr lang="en-US" altLang="ko-KR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05597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테이블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77175"/>
            <a:ext cx="7977599" cy="2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– </a:t>
            </a:r>
            <a:r>
              <a:rPr lang="ko-KR" altLang="en-US" dirty="0"/>
              <a:t>행</a:t>
            </a:r>
            <a:r>
              <a:rPr lang="en-US" altLang="ko-KR" dirty="0"/>
              <a:t>(row)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 </a:t>
            </a:r>
            <a:r>
              <a:rPr lang="en-US" altLang="ko-KR" dirty="0"/>
              <a:t>–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39033"/>
            <a:ext cx="7992888" cy="47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4752528" cy="27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2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특별한 의미를 지닌 열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 err="1"/>
              <a:t>기본키</a:t>
            </a:r>
            <a:r>
              <a:rPr lang="en-US" altLang="ko-KR" dirty="0"/>
              <a:t>(PK : Primary Key)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</a:t>
            </a:r>
          </a:p>
          <a:p>
            <a:pPr marL="27432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테이블에 저장된 행을 식별할 수 있는 유일한 값이어야 한다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값의 중복이 없어야 한다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 - NULL </a:t>
            </a:r>
            <a:r>
              <a:rPr lang="ko-KR" altLang="en-US" dirty="0"/>
              <a:t>값을 가질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9" y="2088964"/>
            <a:ext cx="7896722" cy="268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98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특별한 의미를 지닌 열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 err="1"/>
              <a:t>후보키</a:t>
            </a:r>
            <a:r>
              <a:rPr lang="en-US" altLang="ko-KR" dirty="0"/>
              <a:t>(candidate key) – </a:t>
            </a:r>
            <a:r>
              <a:rPr lang="ko-KR" altLang="en-US" dirty="0"/>
              <a:t>기본키가 될 수 있는 키</a:t>
            </a:r>
            <a:endParaRPr lang="en-US" altLang="ko-KR" dirty="0"/>
          </a:p>
          <a:p>
            <a:pPr lvl="1"/>
            <a:r>
              <a:rPr lang="ko-KR" altLang="en-US" dirty="0"/>
              <a:t>보조키</a:t>
            </a:r>
            <a:r>
              <a:rPr lang="en-US" altLang="ko-KR" dirty="0"/>
              <a:t>(alternate key) – </a:t>
            </a:r>
            <a:r>
              <a:rPr lang="ko-KR" altLang="en-US" sz="1800" dirty="0" err="1"/>
              <a:t>후보키</a:t>
            </a:r>
            <a:r>
              <a:rPr lang="ko-KR" altLang="en-US" sz="1800" dirty="0"/>
              <a:t> 중에서 기본키로 지정되지 않은 열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582701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481" y="3980580"/>
            <a:ext cx="3181983" cy="204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23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특별한 의미를 지닌 열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 err="1"/>
              <a:t>외래키</a:t>
            </a:r>
            <a:r>
              <a:rPr lang="en-US" altLang="ko-KR" dirty="0"/>
              <a:t>(FK : Foreign Key) </a:t>
            </a:r>
          </a:p>
          <a:p>
            <a:pPr marL="274320" lvl="1" indent="0">
              <a:buNone/>
            </a:pPr>
            <a:r>
              <a:rPr lang="en-US" altLang="ko-KR" dirty="0"/>
              <a:t>   – </a:t>
            </a:r>
            <a:r>
              <a:rPr lang="ko-KR" altLang="en-US" sz="2000" dirty="0"/>
              <a:t>특정 테이블에 포함되어 있으면서 다른 테이블의 </a:t>
            </a:r>
            <a:endParaRPr lang="en-US" altLang="ko-KR" sz="2000" dirty="0"/>
          </a:p>
          <a:p>
            <a:pPr marL="274320" lvl="1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기본키로 지정된 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5556067" cy="386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98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특별한 의미를 지닌 열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복합키</a:t>
            </a:r>
            <a:r>
              <a:rPr lang="en-US" altLang="ko-KR" dirty="0"/>
              <a:t>(composite key) </a:t>
            </a:r>
          </a:p>
          <a:p>
            <a:pPr marL="274320" lvl="1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여러 열을 조합하여 </a:t>
            </a:r>
            <a:r>
              <a:rPr lang="ko-KR" altLang="en-US" dirty="0" err="1"/>
              <a:t>기본키</a:t>
            </a:r>
            <a:r>
              <a:rPr lang="ko-KR" altLang="en-US" dirty="0"/>
              <a:t> 역할을 할 수 있게 만든 키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6652370" cy="391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52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오라클 데이터베이스와 버전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Oracle 18c (2018) </a:t>
            </a:r>
          </a:p>
          <a:p>
            <a:pPr lvl="1"/>
            <a:r>
              <a:rPr lang="en-US" altLang="ko-KR" dirty="0"/>
              <a:t>Oracle 19c (2019)</a:t>
            </a:r>
          </a:p>
          <a:p>
            <a:pPr lvl="1"/>
            <a:r>
              <a:rPr lang="en-US" altLang="ko-KR" dirty="0"/>
              <a:t>Oracle 21c (2021)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18227"/>
            <a:ext cx="7848872" cy="95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29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자료형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73305"/>
              </p:ext>
            </p:extLst>
          </p:nvPr>
        </p:nvGraphicFramePr>
        <p:xfrm>
          <a:off x="827584" y="1988840"/>
          <a:ext cx="7488832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VARCHAR2(</a:t>
                      </a:r>
                      <a:r>
                        <a:rPr lang="ko-KR" altLang="en-US" sz="1200"/>
                        <a:t>길이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4000byte</a:t>
                      </a:r>
                      <a:r>
                        <a:rPr lang="ko-KR" altLang="en-US" sz="1200" dirty="0"/>
                        <a:t>만큼의 가변 길이 문자열 데이터를 저장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최소 크기는 </a:t>
                      </a:r>
                      <a:r>
                        <a:rPr lang="en-US" altLang="ko-KR" sz="1200" dirty="0"/>
                        <a:t>1byte) – </a:t>
                      </a:r>
                      <a:r>
                        <a:rPr lang="ko-KR" altLang="en-US" sz="1200" dirty="0"/>
                        <a:t>영어 </a:t>
                      </a:r>
                      <a:r>
                        <a:rPr lang="en-US" altLang="ko-KR" sz="1200" dirty="0"/>
                        <a:t>1byte, </a:t>
                      </a:r>
                      <a:r>
                        <a:rPr lang="ko-KR" altLang="en-US" sz="1200" dirty="0"/>
                        <a:t>한글 </a:t>
                      </a:r>
                      <a:r>
                        <a:rPr lang="en-US" altLang="ko-KR" sz="1200" dirty="0"/>
                        <a:t>2byte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NUMBER(</a:t>
                      </a:r>
                      <a:r>
                        <a:rPr lang="ko-KR" altLang="en-US" sz="1200" dirty="0"/>
                        <a:t>전체 자릿수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소수점 이하 자릿수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±38</a:t>
                      </a:r>
                      <a:r>
                        <a:rPr lang="ko-KR" altLang="en-US" sz="1200" dirty="0"/>
                        <a:t>자릿수의 숫자를 저장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NUMBER(p, s)</a:t>
                      </a:r>
                      <a:r>
                        <a:rPr lang="ko-KR" altLang="en-US" sz="1200" dirty="0"/>
                        <a:t>와 같이 표기할 경우 </a:t>
                      </a:r>
                      <a:r>
                        <a:rPr lang="en-US" altLang="ko-KR" sz="1200" dirty="0"/>
                        <a:t>s</a:t>
                      </a:r>
                      <a:r>
                        <a:rPr lang="ko-KR" altLang="en-US" sz="1200" dirty="0"/>
                        <a:t>자리만큼 소수점 이하 자릿수를 표현하고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 소수점 자리를 포함한 전체 </a:t>
                      </a:r>
                      <a:r>
                        <a:rPr lang="en-US" altLang="ko-KR" sz="1200" dirty="0"/>
                        <a:t>p</a:t>
                      </a:r>
                      <a:r>
                        <a:rPr lang="ko-KR" altLang="en-US" sz="1200" dirty="0"/>
                        <a:t>자리만큼 숫자 데이터를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 형식을 저장하기 위해 사용하는 자료형으로 세기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초 저장이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389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538</TotalTime>
  <Words>435</Words>
  <Application>Microsoft Office PowerPoint</Application>
  <PresentationFormat>화면 슬라이드 쇼(4:3)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Bookman Old Style</vt:lpstr>
      <vt:lpstr>Gill Sans MT</vt:lpstr>
      <vt:lpstr>Wingdings</vt:lpstr>
      <vt:lpstr>Wingdings 3</vt:lpstr>
      <vt:lpstr>원본</vt:lpstr>
      <vt:lpstr>Chap02. 관계형 데이터베이스와  오라클 데이터베이스</vt:lpstr>
      <vt:lpstr>02-1 관계형 데이터베이스의 구성 요소</vt:lpstr>
      <vt:lpstr>02-1 관계형 데이터베이스의 구성 요소</vt:lpstr>
      <vt:lpstr>02-1 관계형 데이터베이스의 구성 요소</vt:lpstr>
      <vt:lpstr>02-1 관계형 데이터베이스의 구성 요소</vt:lpstr>
      <vt:lpstr>02-1 관계형 데이터베이스의 구성 요소</vt:lpstr>
      <vt:lpstr>02-1 관계형 데이터베이스의 구성 요소</vt:lpstr>
      <vt:lpstr>02-2 오라클 데이터베이스</vt:lpstr>
      <vt:lpstr>02-2 오라클 데이터베이스</vt:lpstr>
      <vt:lpstr>02-2 오라클 데이터베이스</vt:lpstr>
      <vt:lpstr>02-2 오라클 데이터베이스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최 원호</cp:lastModifiedBy>
  <cp:revision>22</cp:revision>
  <dcterms:created xsi:type="dcterms:W3CDTF">2006-10-05T04:04:58Z</dcterms:created>
  <dcterms:modified xsi:type="dcterms:W3CDTF">2021-11-30T16:07:41Z</dcterms:modified>
</cp:coreProperties>
</file>