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Chap06. </a:t>
            </a:r>
            <a:r>
              <a:rPr lang="ko-KR" altLang="en-US"/>
              <a:t>데이터 처리와 가공을 위한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오라클 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06-4 </a:t>
            </a:r>
            <a:r>
              <a:rPr lang="ko-KR" altLang="en-US"/>
              <a:t>날짜 데이터를 다루는 날짜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ADD_MONTHS : </a:t>
            </a:r>
            <a:r>
              <a:rPr lang="ko-KR" altLang="en-US" dirty="0"/>
              <a:t>몇 개월 이후 날짜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ADD_MONTHS([</a:t>
            </a:r>
            <a:r>
              <a:rPr lang="ko-KR" altLang="en-US" sz="1800" dirty="0"/>
              <a:t>날짜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 [</a:t>
            </a:r>
            <a:r>
              <a:rPr lang="ko-KR" altLang="en-US" sz="1800" dirty="0"/>
              <a:t>더할 개월 수</a:t>
            </a:r>
            <a:r>
              <a:rPr lang="en-US" altLang="ko-KR" sz="1800" dirty="0"/>
              <a:t>(</a:t>
            </a:r>
            <a:r>
              <a:rPr lang="ko-KR" altLang="en-US" sz="1800" dirty="0"/>
              <a:t>정수</a:t>
            </a:r>
            <a:r>
              <a:rPr lang="en-US" altLang="ko-KR" sz="1800" dirty="0"/>
              <a:t>)(</a:t>
            </a:r>
            <a:r>
              <a:rPr lang="ko-KR" altLang="en-US" sz="1800" dirty="0"/>
              <a:t>필수</a:t>
            </a:r>
            <a:r>
              <a:rPr lang="en-US" altLang="ko-KR" sz="1800" dirty="0" smtClean="0"/>
              <a:t>)])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6-24, 6-25, 6-26(p151 ~ p152)</a:t>
            </a:r>
            <a:endParaRPr lang="en-US" altLang="ko-KR" sz="1800" dirty="0"/>
          </a:p>
          <a:p>
            <a:r>
              <a:rPr lang="en-US" altLang="ko-KR" dirty="0"/>
              <a:t>MONTHS_BETWEEN : </a:t>
            </a:r>
            <a:r>
              <a:rPr lang="ko-KR" altLang="en-US" dirty="0"/>
              <a:t>두 날짜 간의 </a:t>
            </a:r>
            <a:r>
              <a:rPr lang="ko-KR" altLang="en-US" dirty="0" err="1"/>
              <a:t>개월수</a:t>
            </a:r>
            <a:r>
              <a:rPr lang="ko-KR" altLang="en-US" dirty="0"/>
              <a:t> 차이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latin typeface="+mn-ea"/>
              </a:rPr>
              <a:t>MONTHS_BETWEEN([</a:t>
            </a:r>
            <a:r>
              <a:rPr lang="ko-KR" altLang="en-US" sz="1800" dirty="0">
                <a:latin typeface="+mn-ea"/>
              </a:rPr>
              <a:t>날짜 데이터</a:t>
            </a:r>
            <a:r>
              <a:rPr lang="en-US" altLang="ko-KR" sz="1800" dirty="0">
                <a:latin typeface="+mn-ea"/>
              </a:rPr>
              <a:t>1(</a:t>
            </a:r>
            <a:r>
              <a:rPr lang="ko-KR" altLang="en-US" sz="1800" dirty="0">
                <a:latin typeface="+mn-ea"/>
              </a:rPr>
              <a:t>필수</a:t>
            </a:r>
            <a:r>
              <a:rPr lang="en-US" altLang="ko-KR" sz="1800" dirty="0">
                <a:latin typeface="+mn-ea"/>
              </a:rPr>
              <a:t>)], [</a:t>
            </a:r>
            <a:r>
              <a:rPr lang="ko-KR" altLang="en-US" sz="1800" dirty="0">
                <a:latin typeface="+mn-ea"/>
              </a:rPr>
              <a:t>날짜 데이터</a:t>
            </a:r>
            <a:r>
              <a:rPr lang="en-US" altLang="ko-KR" sz="1800" dirty="0">
                <a:latin typeface="+mn-ea"/>
              </a:rPr>
              <a:t>2(</a:t>
            </a:r>
            <a:r>
              <a:rPr lang="ko-KR" altLang="en-US" sz="1800" dirty="0">
                <a:latin typeface="+mn-ea"/>
              </a:rPr>
              <a:t>필수</a:t>
            </a:r>
            <a:r>
              <a:rPr lang="en-US" altLang="ko-KR" sz="1800" dirty="0" smtClean="0">
                <a:latin typeface="+mn-ea"/>
              </a:rPr>
              <a:t>)])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smtClean="0">
                <a:latin typeface="+mn-ea"/>
              </a:rPr>
              <a:t>실습 </a:t>
            </a:r>
            <a:r>
              <a:rPr lang="en-US" altLang="ko-KR" sz="1800" dirty="0" smtClean="0">
                <a:latin typeface="+mn-ea"/>
              </a:rPr>
              <a:t>6-27(p153)</a:t>
            </a:r>
            <a:endParaRPr lang="en-US" altLang="ko-KR" sz="1800" dirty="0">
              <a:latin typeface="+mn-ea"/>
            </a:endParaRPr>
          </a:p>
          <a:p>
            <a:r>
              <a:rPr lang="en-US" altLang="ko-KR" dirty="0"/>
              <a:t>NEXT_DAY : </a:t>
            </a:r>
            <a:r>
              <a:rPr lang="ko-KR" altLang="en-US" dirty="0"/>
              <a:t>돌아오는 요일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NEXT_DAY([</a:t>
            </a:r>
            <a:r>
              <a:rPr lang="ko-KR" altLang="en-US" sz="1800" dirty="0"/>
              <a:t>날짜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 [</a:t>
            </a:r>
            <a:r>
              <a:rPr lang="ko-KR" altLang="en-US" sz="1800" dirty="0"/>
              <a:t>요일 문자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 smtClean="0"/>
              <a:t>)])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6-28(p154)</a:t>
            </a:r>
            <a:endParaRPr lang="en-US" altLang="ko-KR" sz="1800" dirty="0"/>
          </a:p>
          <a:p>
            <a:r>
              <a:rPr lang="en-US" altLang="ko-KR" dirty="0"/>
              <a:t>LAST_DAY : </a:t>
            </a:r>
            <a:r>
              <a:rPr lang="ko-KR" altLang="en-US" dirty="0"/>
              <a:t>달의 마지막 날짜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LAST_DAY([</a:t>
            </a:r>
            <a:r>
              <a:rPr lang="ko-KR" altLang="en-US" sz="1800" dirty="0"/>
              <a:t>날짜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 smtClean="0"/>
              <a:t>)])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/>
              <a:t>실습 </a:t>
            </a:r>
            <a:r>
              <a:rPr lang="en-US" altLang="ko-KR" sz="1800" dirty="0"/>
              <a:t>6-28(p154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r>
              <a:rPr lang="en-US" altLang="ko-KR" dirty="0"/>
              <a:t>ROUND, TRUNC : </a:t>
            </a:r>
            <a:r>
              <a:rPr lang="ko-KR" altLang="en-US" dirty="0"/>
              <a:t>날짜 반올림</a:t>
            </a:r>
            <a:r>
              <a:rPr lang="en-US" altLang="ko-KR" dirty="0"/>
              <a:t>, </a:t>
            </a:r>
            <a:r>
              <a:rPr lang="ko-KR" altLang="en-US" dirty="0"/>
              <a:t>버림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ROUND([</a:t>
            </a:r>
            <a:r>
              <a:rPr lang="ko-KR" altLang="en-US" sz="1800" dirty="0"/>
              <a:t>날짜데이터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 [</a:t>
            </a:r>
            <a:r>
              <a:rPr lang="ko-KR" altLang="en-US" sz="1800" dirty="0"/>
              <a:t>반올림 기준 포맷</a:t>
            </a:r>
            <a:r>
              <a:rPr lang="en-US" altLang="ko-KR" sz="1800" dirty="0"/>
              <a:t>])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smtClean="0"/>
              <a:t> TRUNC</a:t>
            </a:r>
            <a:r>
              <a:rPr lang="en-US" altLang="ko-KR" sz="1800" dirty="0"/>
              <a:t>([</a:t>
            </a:r>
            <a:r>
              <a:rPr lang="ko-KR" altLang="en-US" sz="1800" dirty="0"/>
              <a:t>날짜데이터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 [</a:t>
            </a:r>
            <a:r>
              <a:rPr lang="ko-KR" altLang="en-US" sz="1800" dirty="0"/>
              <a:t>버림 기준 포맷</a:t>
            </a:r>
            <a:r>
              <a:rPr lang="en-US" altLang="ko-KR" sz="1800" dirty="0" smtClean="0"/>
              <a:t>])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6-29, 6-30(p156)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0032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06-5 </a:t>
            </a:r>
            <a:r>
              <a:rPr lang="ko-KR" altLang="en-US"/>
              <a:t>자료형을 반환하는 형 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795320" cy="4937760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TO_CHAR : </a:t>
            </a:r>
            <a:r>
              <a:rPr lang="ko-KR" altLang="en-US" dirty="0"/>
              <a:t>숫자 또는 </a:t>
            </a:r>
            <a:r>
              <a:rPr lang="ko-KR" altLang="en-US" dirty="0">
                <a:solidFill>
                  <a:srgbClr val="FF0000"/>
                </a:solidFill>
              </a:rPr>
              <a:t>날짜 데이터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문자 데이터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TO_CHAR([</a:t>
            </a:r>
            <a:r>
              <a:rPr lang="ko-KR" altLang="en-US" sz="1800" dirty="0"/>
              <a:t>날짜데이터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 [</a:t>
            </a:r>
            <a:r>
              <a:rPr lang="ko-KR" altLang="en-US" sz="1800" dirty="0"/>
              <a:t>출력되길 원하는 문자 형태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)])</a:t>
            </a:r>
          </a:p>
          <a:p>
            <a:pPr marL="0" indent="0">
              <a:buNone/>
            </a:pPr>
            <a:r>
              <a:rPr lang="en-US" altLang="ko-KR" sz="1800" dirty="0"/>
              <a:t>     TO_CHAR([</a:t>
            </a:r>
            <a:r>
              <a:rPr lang="ko-KR" altLang="en-US" sz="1800" dirty="0"/>
              <a:t>날짜데이터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 [</a:t>
            </a:r>
            <a:r>
              <a:rPr lang="ko-KR" altLang="en-US" sz="1800" dirty="0"/>
              <a:t>출력되길 원하는 문자 형태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</a:t>
            </a:r>
          </a:p>
          <a:p>
            <a:pPr marL="0" indent="0">
              <a:buNone/>
            </a:pPr>
            <a:r>
              <a:rPr lang="en-US" altLang="ko-KR" sz="1800" dirty="0"/>
              <a:t>      'NLS_DATE_LANGUAGE = language'(</a:t>
            </a:r>
            <a:r>
              <a:rPr lang="ko-KR" altLang="en-US" sz="1800" dirty="0"/>
              <a:t>선택</a:t>
            </a:r>
            <a:r>
              <a:rPr lang="en-US" altLang="ko-KR" sz="1800" dirty="0" smtClean="0"/>
              <a:t>))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6-33, 6-34, 6-35, 6-36, 6-37, 6-38(p159 ~ p162)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dirty="0"/>
              <a:t>TO_NUMBER : </a:t>
            </a:r>
            <a:r>
              <a:rPr lang="ko-KR" altLang="en-US" dirty="0"/>
              <a:t>문자 데이터를 숫자 데이터로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  TO_NUMBER('[</a:t>
            </a:r>
            <a:r>
              <a:rPr lang="ko-KR" altLang="en-US" sz="1800" dirty="0"/>
              <a:t>문자열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)],' '[</a:t>
            </a:r>
            <a:r>
              <a:rPr lang="ko-KR" altLang="en-US" sz="1800" dirty="0"/>
              <a:t>인식될 숫자형태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 smtClean="0"/>
              <a:t>)]’)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6-41(p164)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dirty="0"/>
              <a:t>TO_DATE : </a:t>
            </a:r>
            <a:r>
              <a:rPr lang="ko-KR" altLang="en-US" dirty="0">
                <a:solidFill>
                  <a:srgbClr val="FF0000"/>
                </a:solidFill>
              </a:rPr>
              <a:t>문자 데이터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날짜 데이터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TO_DATE(‘[</a:t>
            </a:r>
            <a:r>
              <a:rPr lang="ko-KR" altLang="en-US" sz="1800" dirty="0"/>
              <a:t>문자열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)]’, '[</a:t>
            </a:r>
            <a:r>
              <a:rPr lang="ko-KR" altLang="en-US" sz="1800" dirty="0"/>
              <a:t>인식될 날짜형태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 smtClean="0"/>
              <a:t>)]')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6-42, 6-43, 6-44(p164 ~ p165)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8260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06-6 NULL </a:t>
            </a:r>
            <a:r>
              <a:rPr lang="ko-KR" altLang="en-US"/>
              <a:t>처리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NVL</a:t>
            </a:r>
            <a:r>
              <a:rPr lang="en-US" altLang="ko-KR" dirty="0"/>
              <a:t> : NULL</a:t>
            </a:r>
            <a:r>
              <a:rPr lang="ko-KR" altLang="en-US" dirty="0"/>
              <a:t>이 아니면 그대로</a:t>
            </a:r>
            <a:r>
              <a:rPr lang="en-US" altLang="ko-KR" dirty="0"/>
              <a:t>, NULL</a:t>
            </a:r>
            <a:r>
              <a:rPr lang="ko-KR" altLang="en-US" dirty="0"/>
              <a:t>이면 지정한 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400" dirty="0"/>
              <a:t>NVL([NULL</a:t>
            </a:r>
            <a:r>
              <a:rPr lang="ko-KR" altLang="en-US" sz="2400" dirty="0"/>
              <a:t>인지 여부를 검사할 데이터 또는 열</a:t>
            </a:r>
            <a:r>
              <a:rPr lang="en-US" altLang="ko-KR" sz="2400" dirty="0"/>
              <a:t>(</a:t>
            </a:r>
            <a:r>
              <a:rPr lang="ko-KR" altLang="en-US" sz="2400" dirty="0"/>
              <a:t>필수</a:t>
            </a:r>
            <a:r>
              <a:rPr lang="en-US" altLang="ko-KR" sz="2400" dirty="0"/>
              <a:t>)],</a:t>
            </a:r>
          </a:p>
          <a:p>
            <a:pPr marL="0" indent="0">
              <a:buNone/>
            </a:pPr>
            <a:r>
              <a:rPr lang="en-US" altLang="ko-KR" sz="2400" dirty="0"/>
              <a:t>           [</a:t>
            </a:r>
            <a:r>
              <a:rPr lang="ko-KR" altLang="en-US" sz="2400" dirty="0"/>
              <a:t>앞의 데이터가 </a:t>
            </a:r>
            <a:r>
              <a:rPr lang="en-US" altLang="ko-KR" sz="2400" dirty="0"/>
              <a:t>NULL</a:t>
            </a:r>
            <a:r>
              <a:rPr lang="ko-KR" altLang="en-US" sz="2400" dirty="0"/>
              <a:t>일 경우 반환할 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필수</a:t>
            </a:r>
            <a:r>
              <a:rPr lang="en-US" altLang="ko-KR" sz="2400" dirty="0" smtClean="0"/>
              <a:t>)])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6-45(p167)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>
                <a:solidFill>
                  <a:srgbClr val="FF0000"/>
                </a:solidFill>
              </a:rPr>
              <a:t>NVL2</a:t>
            </a:r>
            <a:r>
              <a:rPr lang="en-US" altLang="ko-KR" dirty="0"/>
              <a:t> : NULL</a:t>
            </a:r>
            <a:r>
              <a:rPr lang="ko-KR" altLang="en-US" dirty="0"/>
              <a:t>이 </a:t>
            </a:r>
            <a:r>
              <a:rPr lang="ko-KR" altLang="en-US" dirty="0" err="1"/>
              <a:t>아닐때와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 err="1"/>
              <a:t>일때</a:t>
            </a:r>
            <a:r>
              <a:rPr lang="ko-KR" altLang="en-US" dirty="0"/>
              <a:t> 각각 지정한 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1800" dirty="0"/>
              <a:t>NVL2([NULL</a:t>
            </a:r>
            <a:r>
              <a:rPr lang="ko-KR" altLang="en-US" sz="1800" dirty="0"/>
              <a:t>인지 여부를 검사할 데이터 또는 열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</a:t>
            </a:r>
          </a:p>
          <a:p>
            <a:pPr marL="0" indent="0">
              <a:buNone/>
            </a:pPr>
            <a:r>
              <a:rPr lang="en-US" altLang="ko-KR" sz="1800" dirty="0"/>
              <a:t>              [</a:t>
            </a:r>
            <a:r>
              <a:rPr lang="ko-KR" altLang="en-US" sz="1800" dirty="0"/>
              <a:t>앞의 데이터가 </a:t>
            </a:r>
            <a:r>
              <a:rPr lang="en-US" altLang="ko-KR" sz="1800" dirty="0"/>
              <a:t>NULL</a:t>
            </a:r>
            <a:r>
              <a:rPr lang="ko-KR" altLang="en-US" sz="1800" dirty="0"/>
              <a:t>이 아닐 경우 반환할 데이터 또는 계산식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)],</a:t>
            </a:r>
          </a:p>
          <a:p>
            <a:pPr marL="0" indent="0">
              <a:buNone/>
            </a:pPr>
            <a:r>
              <a:rPr lang="en-US" altLang="ko-KR" sz="1800" dirty="0"/>
              <a:t>              [</a:t>
            </a:r>
            <a:r>
              <a:rPr lang="ko-KR" altLang="en-US" sz="1800" dirty="0"/>
              <a:t>앞의 데이터가 </a:t>
            </a:r>
            <a:r>
              <a:rPr lang="en-US" altLang="ko-KR" sz="1800" dirty="0"/>
              <a:t>NULL</a:t>
            </a:r>
            <a:r>
              <a:rPr lang="ko-KR" altLang="en-US" sz="1800" dirty="0"/>
              <a:t>일 경우 반환할 데이터 또는 계산식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 smtClean="0"/>
              <a:t>)])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6-46(p169)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3342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06-7 </a:t>
            </a:r>
            <a:r>
              <a:rPr lang="ko-KR" altLang="en-US"/>
              <a:t>상황에 따라 다른 데이터를 반환하는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DECODE </a:t>
            </a:r>
            <a:r>
              <a:rPr lang="ko-KR" altLang="en-US"/>
              <a:t>함수와 </a:t>
            </a:r>
            <a:r>
              <a:rPr lang="en-US" altLang="ko-KR"/>
              <a:t>CASE</a:t>
            </a:r>
            <a:r>
              <a:rPr lang="ko-KR" altLang="en-US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DECODE</a:t>
            </a:r>
          </a:p>
          <a:p>
            <a:pPr lvl="1"/>
            <a:r>
              <a:rPr lang="ko-KR" altLang="en-US" dirty="0"/>
              <a:t>기준 데이터를 지정</a:t>
            </a:r>
            <a:endParaRPr lang="en-US" altLang="ko-KR" dirty="0"/>
          </a:p>
          <a:p>
            <a:pPr lvl="1"/>
            <a:r>
              <a:rPr lang="ko-KR" altLang="en-US" dirty="0"/>
              <a:t>기준 데이터에 따라 반환할 데이터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6-47(p170)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CASE</a:t>
            </a:r>
          </a:p>
          <a:p>
            <a:pPr lvl="1"/>
            <a:r>
              <a:rPr lang="ko-KR" altLang="en-US" dirty="0"/>
              <a:t>기준 데이터를 지정하는 방식</a:t>
            </a:r>
            <a:endParaRPr lang="en-US" altLang="ko-KR" dirty="0"/>
          </a:p>
          <a:p>
            <a:pPr lvl="1"/>
            <a:r>
              <a:rPr lang="ko-KR" altLang="en-US" dirty="0"/>
              <a:t>기준 데이터를 지정하지 않는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6-48, 6-49(p172 ~ p173)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183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06-1 </a:t>
            </a:r>
            <a:r>
              <a:rPr lang="ko-KR" altLang="en-US"/>
              <a:t>오라클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오라클 함수의 종류</a:t>
            </a:r>
            <a:endParaRPr lang="en-US" altLang="ko-KR" dirty="0"/>
          </a:p>
          <a:p>
            <a:pPr lvl="1"/>
            <a:r>
              <a:rPr lang="ko-KR" altLang="en-US" dirty="0"/>
              <a:t>내장 함수</a:t>
            </a:r>
            <a:r>
              <a:rPr lang="en-US" altLang="ko-KR" dirty="0"/>
              <a:t>(built-in function)</a:t>
            </a:r>
          </a:p>
          <a:p>
            <a:pPr marL="274320" lvl="1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오라클에서 기본으로 제공</a:t>
            </a:r>
            <a:endParaRPr lang="en-US" altLang="ko-KR" dirty="0"/>
          </a:p>
          <a:p>
            <a:pPr lvl="1"/>
            <a:r>
              <a:rPr lang="ko-KR" altLang="en-US" dirty="0"/>
              <a:t>사용자 정의 함수</a:t>
            </a:r>
            <a:r>
              <a:rPr lang="en-US" altLang="ko-KR" dirty="0"/>
              <a:t>(user-defined function)</a:t>
            </a:r>
          </a:p>
          <a:p>
            <a:pPr marL="274320" lvl="1" indent="0">
              <a:buNone/>
            </a:pPr>
            <a:r>
              <a:rPr lang="en-US" altLang="ko-KR" dirty="0"/>
              <a:t>    - PL/SQL</a:t>
            </a:r>
            <a:r>
              <a:rPr lang="ko-KR" altLang="en-US" dirty="0"/>
              <a:t>로 작성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2" y="1800200"/>
            <a:ext cx="2295512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06-1 </a:t>
            </a:r>
            <a:r>
              <a:rPr lang="ko-KR" altLang="en-US"/>
              <a:t>오라클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내장</a:t>
            </a:r>
            <a:r>
              <a:rPr lang="en-US" altLang="ko-KR" dirty="0"/>
              <a:t> </a:t>
            </a:r>
            <a:r>
              <a:rPr lang="ko-KR" altLang="en-US" dirty="0"/>
              <a:t>함수의 종류</a:t>
            </a:r>
            <a:endParaRPr lang="en-US" altLang="ko-KR" dirty="0"/>
          </a:p>
          <a:p>
            <a:pPr lvl="1"/>
            <a:r>
              <a:rPr lang="ko-KR" altLang="en-US" dirty="0" err="1"/>
              <a:t>단일행</a:t>
            </a:r>
            <a:r>
              <a:rPr lang="ko-KR" altLang="en-US" dirty="0"/>
              <a:t> 함수</a:t>
            </a:r>
            <a:r>
              <a:rPr lang="en-US" altLang="ko-KR" dirty="0"/>
              <a:t>(single-row function)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다중행</a:t>
            </a:r>
            <a:r>
              <a:rPr lang="ko-KR" altLang="en-US" dirty="0"/>
              <a:t> 함수</a:t>
            </a:r>
            <a:r>
              <a:rPr lang="en-US" altLang="ko-KR" dirty="0"/>
              <a:t>(multiple-row function)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699920" cy="150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144"/>
            <a:ext cx="5760640" cy="147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9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06-2 </a:t>
            </a:r>
            <a:r>
              <a:rPr lang="ko-KR" altLang="en-US"/>
              <a:t>문자 데이터를 가공하는 문자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UPPER, LOWER, INITCAP : </a:t>
            </a:r>
            <a:r>
              <a:rPr lang="ko-KR" altLang="en-US" dirty="0"/>
              <a:t>대소문자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6-1(p130) </a:t>
            </a:r>
            <a:r>
              <a:rPr lang="en-US" altLang="ko-KR" dirty="0"/>
              <a:t>: SELECT</a:t>
            </a:r>
            <a:r>
              <a:rPr lang="ko-KR" altLang="en-US" dirty="0"/>
              <a:t>절 기본 사용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6-2(p131) </a:t>
            </a:r>
            <a:r>
              <a:rPr lang="en-US" altLang="ko-KR" dirty="0"/>
              <a:t>: WHERE</a:t>
            </a:r>
            <a:r>
              <a:rPr lang="ko-KR" altLang="en-US" dirty="0"/>
              <a:t>절에서의 활용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6-3(p131) </a:t>
            </a:r>
            <a:r>
              <a:rPr lang="en-US" altLang="ko-KR" dirty="0"/>
              <a:t>: LIKE</a:t>
            </a:r>
            <a:r>
              <a:rPr lang="ko-KR" altLang="en-US" dirty="0"/>
              <a:t>문과 함께 활용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LENGTH</a:t>
            </a:r>
            <a:r>
              <a:rPr lang="en-US" altLang="ko-KR" dirty="0"/>
              <a:t> : </a:t>
            </a:r>
            <a:r>
              <a:rPr lang="ko-KR" altLang="en-US" dirty="0"/>
              <a:t>문자열 길이</a:t>
            </a:r>
            <a:endParaRPr lang="en-US" altLang="ko-KR" dirty="0"/>
          </a:p>
          <a:p>
            <a:pPr lvl="1"/>
            <a:r>
              <a:rPr lang="en-US" altLang="ko-KR" sz="2200" dirty="0"/>
              <a:t>LENGTH - </a:t>
            </a:r>
            <a:r>
              <a:rPr lang="ko-KR" altLang="en-US" sz="2200" dirty="0"/>
              <a:t>문자열 길이 반환 </a:t>
            </a:r>
            <a:r>
              <a:rPr lang="en-US" altLang="ko-KR" sz="2200" dirty="0"/>
              <a:t>/ LENGTHB - </a:t>
            </a:r>
            <a:r>
              <a:rPr lang="ko-KR" altLang="en-US" sz="2200" dirty="0"/>
              <a:t>문자열 바이트 수 반환</a:t>
            </a:r>
            <a:endParaRPr lang="en-US" altLang="ko-KR" sz="2200" dirty="0"/>
          </a:p>
          <a:p>
            <a:pPr lvl="1"/>
            <a:r>
              <a:rPr lang="ko-KR" altLang="en-US" sz="2200" dirty="0">
                <a:latin typeface="+mn-ea"/>
              </a:rPr>
              <a:t>영어 </a:t>
            </a:r>
            <a:r>
              <a:rPr lang="en-US" altLang="ko-KR" sz="2200" dirty="0">
                <a:latin typeface="+mn-ea"/>
              </a:rPr>
              <a:t>- 1BYTE / </a:t>
            </a:r>
            <a:r>
              <a:rPr lang="ko-KR" altLang="en-US" sz="2200" dirty="0">
                <a:latin typeface="+mn-ea"/>
              </a:rPr>
              <a:t>한글 </a:t>
            </a:r>
            <a:r>
              <a:rPr lang="en-US" altLang="ko-KR" sz="2200" dirty="0">
                <a:latin typeface="+mn-ea"/>
              </a:rPr>
              <a:t>2BYTE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6-4(p132) </a:t>
            </a:r>
            <a:r>
              <a:rPr lang="en-US" altLang="ko-KR" dirty="0"/>
              <a:t>: SELECT</a:t>
            </a:r>
            <a:r>
              <a:rPr lang="ko-KR" altLang="en-US" dirty="0"/>
              <a:t>절 기본 사용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6-5(p133) </a:t>
            </a:r>
            <a:r>
              <a:rPr lang="en-US" altLang="ko-KR" dirty="0"/>
              <a:t>: WHERE</a:t>
            </a:r>
            <a:r>
              <a:rPr lang="ko-KR" altLang="en-US" dirty="0"/>
              <a:t>절에서의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6-6(p133)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92CB1915-A299-42AE-BD31-03AF183F8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66315"/>
              </p:ext>
            </p:extLst>
          </p:nvPr>
        </p:nvGraphicFramePr>
        <p:xfrm>
          <a:off x="323528" y="1585600"/>
          <a:ext cx="8532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207">
                  <a:extLst>
                    <a:ext uri="{9D8B030D-6E8A-4147-A177-3AD203B41FA5}">
                      <a16:colId xmlns:a16="http://schemas.microsoft.com/office/drawing/2014/main" xmlns="" val="719597409"/>
                    </a:ext>
                  </a:extLst>
                </a:gridCol>
                <a:gridCol w="6554233">
                  <a:extLst>
                    <a:ext uri="{9D8B030D-6E8A-4147-A177-3AD203B41FA5}">
                      <a16:colId xmlns:a16="http://schemas.microsoft.com/office/drawing/2014/main" xmlns="" val="1682297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99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UPPER(</a:t>
                      </a:r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괄호 안 문자 데이터를 모두 대문자로 변환하여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080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LOWER(</a:t>
                      </a:r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괄호 안 문자 데이터를 모두 소문자로 변환하여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317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INITCAP(</a:t>
                      </a:r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괄호 안 문자 데이터 중 첫 글자는 대문자로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나머지 문자를 소문자로 변환 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770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06-2 </a:t>
            </a:r>
            <a:r>
              <a:rPr lang="ko-KR" altLang="en-US"/>
              <a:t>문자 데이터를 가공하는 문자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SUBSTR</a:t>
            </a:r>
            <a:r>
              <a:rPr lang="en-US" altLang="ko-KR" dirty="0"/>
              <a:t> : </a:t>
            </a:r>
            <a:r>
              <a:rPr lang="ko-KR" altLang="en-US" dirty="0"/>
              <a:t>문자열 일부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6-7, 6-8(p134 ~ p136))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INSTR  : </a:t>
            </a:r>
            <a:r>
              <a:rPr lang="ko-KR" altLang="en-US" dirty="0"/>
              <a:t>문자열 데이터 내 특정 문자 위치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z="1500" dirty="0">
                <a:latin typeface="+mn-ea"/>
              </a:rPr>
              <a:t>INSTR([</a:t>
            </a:r>
            <a:r>
              <a:rPr lang="ko-KR" altLang="en-US" sz="1500" dirty="0">
                <a:latin typeface="+mn-ea"/>
              </a:rPr>
              <a:t>대상 문자열 데이터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필수</a:t>
            </a:r>
            <a:r>
              <a:rPr lang="en-US" altLang="ko-KR" sz="1500" dirty="0">
                <a:latin typeface="+mn-ea"/>
              </a:rPr>
              <a:t>)],</a:t>
            </a: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                  [</a:t>
            </a:r>
            <a:r>
              <a:rPr lang="ko-KR" altLang="en-US" sz="1500" dirty="0">
                <a:latin typeface="+mn-ea"/>
              </a:rPr>
              <a:t>위치를 찾으려는 부분 문자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필수</a:t>
            </a:r>
            <a:r>
              <a:rPr lang="en-US" altLang="ko-KR" sz="1500" dirty="0">
                <a:latin typeface="+mn-ea"/>
              </a:rPr>
              <a:t>)],</a:t>
            </a: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                  [</a:t>
            </a:r>
            <a:r>
              <a:rPr lang="ko-KR" altLang="en-US" sz="1500" dirty="0">
                <a:latin typeface="+mn-ea"/>
              </a:rPr>
              <a:t>위치 찾기를 시작할 대상 문자열 데이터 위치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선택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기본값은 </a:t>
            </a:r>
            <a:r>
              <a:rPr lang="en-US" altLang="ko-KR" sz="1500" dirty="0">
                <a:latin typeface="+mn-ea"/>
              </a:rPr>
              <a:t>1)],</a:t>
            </a: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                  [</a:t>
            </a:r>
            <a:r>
              <a:rPr lang="ko-KR" altLang="en-US" sz="1500" dirty="0">
                <a:latin typeface="+mn-ea"/>
              </a:rPr>
              <a:t>시작 위치에서 찾으려는 문자가 몇 번째인지 지정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선택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기본값은 </a:t>
            </a:r>
            <a:r>
              <a:rPr lang="en-US" altLang="ko-KR" sz="1500" dirty="0">
                <a:latin typeface="+mn-ea"/>
              </a:rPr>
              <a:t>1</a:t>
            </a:r>
            <a:r>
              <a:rPr lang="en-US" altLang="ko-KR" sz="1500" dirty="0" smtClean="0">
                <a:latin typeface="+mn-ea"/>
              </a:rPr>
              <a:t>)])</a:t>
            </a: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 </a:t>
            </a:r>
            <a:r>
              <a:rPr lang="ko-KR" altLang="en-US" sz="1500" dirty="0" smtClean="0">
                <a:latin typeface="+mn-ea"/>
              </a:rPr>
              <a:t>실습 </a:t>
            </a:r>
            <a:r>
              <a:rPr lang="en-US" altLang="ko-KR" sz="1500" dirty="0" smtClean="0">
                <a:latin typeface="+mn-ea"/>
              </a:rPr>
              <a:t>6-9, 6-10, 6-11(p137 ~ p138)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r>
              <a:rPr lang="en-US" altLang="ko-KR" dirty="0"/>
              <a:t>REPLACE : </a:t>
            </a:r>
            <a:r>
              <a:rPr lang="ko-KR" altLang="en-US" dirty="0"/>
              <a:t>특정 문자를 다른 문자로 대체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500" dirty="0"/>
              <a:t>REPLACE([</a:t>
            </a:r>
            <a:r>
              <a:rPr lang="ko-KR" altLang="en-US" sz="1500" dirty="0"/>
              <a:t>문자열 데이터 또는 열 이름</a:t>
            </a:r>
            <a:r>
              <a:rPr lang="en-US" altLang="ko-KR" sz="1500" dirty="0"/>
              <a:t>(</a:t>
            </a:r>
            <a:r>
              <a:rPr lang="ko-KR" altLang="en-US" sz="1500" dirty="0"/>
              <a:t>필수</a:t>
            </a:r>
            <a:r>
              <a:rPr lang="en-US" altLang="ko-KR" sz="1500" dirty="0"/>
              <a:t>)], [</a:t>
            </a:r>
            <a:r>
              <a:rPr lang="ko-KR" altLang="en-US" sz="1500" dirty="0"/>
              <a:t>찾는 문자</a:t>
            </a:r>
            <a:r>
              <a:rPr lang="en-US" altLang="ko-KR" sz="1500" dirty="0"/>
              <a:t>(</a:t>
            </a:r>
            <a:r>
              <a:rPr lang="ko-KR" altLang="en-US" sz="1500" dirty="0"/>
              <a:t>필수</a:t>
            </a:r>
            <a:r>
              <a:rPr lang="en-US" altLang="ko-KR" sz="1500" dirty="0"/>
              <a:t>)], [</a:t>
            </a:r>
            <a:r>
              <a:rPr lang="ko-KR" altLang="en-US" sz="1500" dirty="0"/>
              <a:t>대체할 문자</a:t>
            </a:r>
            <a:r>
              <a:rPr lang="en-US" altLang="ko-KR" sz="1500" dirty="0"/>
              <a:t>(</a:t>
            </a:r>
            <a:r>
              <a:rPr lang="ko-KR" altLang="en-US" sz="1500" dirty="0"/>
              <a:t>선택</a:t>
            </a:r>
            <a:r>
              <a:rPr lang="en-US" altLang="ko-KR" sz="1500" dirty="0" smtClean="0"/>
              <a:t>)])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ko-KR" altLang="en-US" sz="1500" dirty="0" smtClean="0"/>
              <a:t>실습 </a:t>
            </a:r>
            <a:r>
              <a:rPr lang="en-US" altLang="ko-KR" sz="1500" dirty="0" smtClean="0"/>
              <a:t>6-12(p139)</a:t>
            </a:r>
            <a:endParaRPr lang="en-US" altLang="ko-KR" sz="1500" dirty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76864" cy="216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69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06-2 </a:t>
            </a:r>
            <a:r>
              <a:rPr lang="ko-KR" altLang="en-US"/>
              <a:t>문자 데이터를 가공하는 문자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LPAD, RPAD : </a:t>
            </a:r>
            <a:r>
              <a:rPr lang="ko-KR" altLang="en-US" dirty="0"/>
              <a:t>데이터의 빈 공간 채우기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1400" dirty="0"/>
              <a:t>LPAD([</a:t>
            </a:r>
            <a:r>
              <a:rPr lang="ko-KR" altLang="en-US" sz="1400" dirty="0"/>
              <a:t>문자열 데이터 또는 열 이름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)], [</a:t>
            </a:r>
            <a:r>
              <a:rPr lang="ko-KR" altLang="en-US" sz="1400" dirty="0"/>
              <a:t>데이터의 자릿수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)], [</a:t>
            </a:r>
            <a:r>
              <a:rPr lang="ko-KR" altLang="en-US" sz="1400" dirty="0"/>
              <a:t>빈 공간에 채울 문자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)])</a:t>
            </a:r>
          </a:p>
          <a:p>
            <a:pPr marL="0" indent="0">
              <a:buNone/>
            </a:pPr>
            <a:r>
              <a:rPr lang="en-US" altLang="ko-KR" sz="1400" dirty="0"/>
              <a:t>    RPAD([</a:t>
            </a:r>
            <a:r>
              <a:rPr lang="ko-KR" altLang="en-US" sz="1400" dirty="0"/>
              <a:t>문자열 데이터 또는 열 이름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)], [</a:t>
            </a:r>
            <a:r>
              <a:rPr lang="ko-KR" altLang="en-US" sz="1400" dirty="0"/>
              <a:t>데이터의 자릿수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)], [</a:t>
            </a:r>
            <a:r>
              <a:rPr lang="ko-KR" altLang="en-US" sz="1400" dirty="0"/>
              <a:t>빈 공간에 채울 문자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 smtClean="0"/>
              <a:t>)])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실습 </a:t>
            </a:r>
            <a:r>
              <a:rPr lang="en-US" altLang="ko-KR" sz="1400" dirty="0" smtClean="0"/>
              <a:t>6-13, 6-14(p140 ~ p141)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dirty="0"/>
              <a:t>CONCAT : </a:t>
            </a:r>
            <a:r>
              <a:rPr lang="ko-KR" altLang="en-US" dirty="0"/>
              <a:t>두 문자열 데이터를 </a:t>
            </a:r>
            <a:r>
              <a:rPr lang="ko-KR" altLang="en-US" dirty="0" smtClean="0"/>
              <a:t>합치기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6-15(p142)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r>
              <a:rPr lang="en-US" altLang="ko-KR" dirty="0"/>
              <a:t>, LTRIM, RTRIM : </a:t>
            </a:r>
            <a:r>
              <a:rPr lang="ko-KR" altLang="en-US" dirty="0"/>
              <a:t>특정 문자 지우기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     TRIM([</a:t>
            </a:r>
            <a:r>
              <a:rPr lang="ko-KR" altLang="en-US" sz="1400" dirty="0"/>
              <a:t>삭제 옵션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)] [</a:t>
            </a:r>
            <a:r>
              <a:rPr lang="ko-KR" altLang="en-US" sz="1400" dirty="0"/>
              <a:t>삭제할 문자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)] FROM [</a:t>
            </a:r>
            <a:r>
              <a:rPr lang="ko-KR" altLang="en-US" sz="1400" dirty="0"/>
              <a:t>원본 문자열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)])</a:t>
            </a:r>
          </a:p>
          <a:p>
            <a:pPr marL="0" indent="0">
              <a:buNone/>
            </a:pPr>
            <a:r>
              <a:rPr lang="en-US" altLang="ko-KR" sz="1400" dirty="0"/>
              <a:t>     LTRIM([</a:t>
            </a:r>
            <a:r>
              <a:rPr lang="ko-KR" altLang="en-US" sz="1400" dirty="0"/>
              <a:t>원본 문자열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)], [</a:t>
            </a:r>
            <a:r>
              <a:rPr lang="ko-KR" altLang="en-US" sz="1400" dirty="0"/>
              <a:t>삭제할 문자 집합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)])</a:t>
            </a:r>
          </a:p>
          <a:p>
            <a:pPr marL="0" indent="0">
              <a:buNone/>
            </a:pPr>
            <a:r>
              <a:rPr lang="en-US" altLang="ko-KR" sz="1400" dirty="0"/>
              <a:t>     RTRIM([</a:t>
            </a:r>
            <a:r>
              <a:rPr lang="ko-KR" altLang="en-US" sz="1400" dirty="0"/>
              <a:t>원본 문자열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)], [</a:t>
            </a:r>
            <a:r>
              <a:rPr lang="ko-KR" altLang="en-US" sz="1400" dirty="0"/>
              <a:t>삭제할 문자 집합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 smtClean="0"/>
              <a:t>)])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실습 </a:t>
            </a:r>
            <a:r>
              <a:rPr lang="en-US" altLang="ko-KR" sz="1400" dirty="0" smtClean="0"/>
              <a:t>6-16, 6-17, 6-18(p143 ~ p144)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683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06-3 </a:t>
            </a:r>
            <a:r>
              <a:rPr lang="ko-KR" altLang="en-US" dirty="0"/>
              <a:t>숫자 데이터를 연산하고 수치를 조정하는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    숫자함수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ROUND</a:t>
            </a:r>
            <a:r>
              <a:rPr lang="en-US" altLang="ko-KR" dirty="0"/>
              <a:t> : </a:t>
            </a:r>
            <a:r>
              <a:rPr lang="ko-KR" altLang="en-US" dirty="0" smtClean="0"/>
              <a:t>반올림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6-19(p147))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ROUND([</a:t>
            </a:r>
            <a:r>
              <a:rPr lang="ko-KR" altLang="en-US" dirty="0"/>
              <a:t>숫자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)], [</a:t>
            </a:r>
            <a:r>
              <a:rPr lang="ko-KR" altLang="en-US" dirty="0"/>
              <a:t>반올림 위치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)])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TRUNC</a:t>
            </a:r>
            <a:r>
              <a:rPr lang="en-US" altLang="ko-KR" dirty="0"/>
              <a:t> : </a:t>
            </a:r>
            <a:r>
              <a:rPr lang="ko-KR" altLang="en-US" dirty="0" smtClean="0"/>
              <a:t>버림</a:t>
            </a:r>
            <a:r>
              <a:rPr lang="en-US" altLang="ko-KR" dirty="0" smtClean="0"/>
              <a:t>(</a:t>
            </a:r>
            <a:r>
              <a:rPr lang="ko-KR" altLang="en-US" dirty="0"/>
              <a:t>실습 </a:t>
            </a:r>
            <a:r>
              <a:rPr lang="en-US" altLang="ko-KR" dirty="0" smtClean="0"/>
              <a:t>6-20(p148))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TRUNC(</a:t>
            </a:r>
            <a:r>
              <a:rPr lang="ko-KR" altLang="en-US" dirty="0"/>
              <a:t>숫자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), [</a:t>
            </a:r>
            <a:r>
              <a:rPr lang="ko-KR" altLang="en-US" dirty="0"/>
              <a:t>버림 위치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)])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61384C1B-FE1A-4518-8879-8A5678663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63941"/>
              </p:ext>
            </p:extLst>
          </p:nvPr>
        </p:nvGraphicFramePr>
        <p:xfrm>
          <a:off x="611560" y="3645024"/>
          <a:ext cx="7632852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2">
                  <a:extLst>
                    <a:ext uri="{9D8B030D-6E8A-4147-A177-3AD203B41FA5}">
                      <a16:colId xmlns:a16="http://schemas.microsoft.com/office/drawing/2014/main" xmlns="" val="772953536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xmlns="" val="2288783034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xmlns="" val="235237765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xmlns="" val="577084437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xmlns="" val="342459623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xmlns="" val="4178636760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1234.5678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1234.5678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10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자연수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둘째자리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자연수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첫째자리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소수점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첫째자리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소수점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둘째자리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소수점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셋째자리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977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816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반올림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1234.57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787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1234.56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985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4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06-3 </a:t>
            </a:r>
            <a:r>
              <a:rPr lang="ko-KR" altLang="en-US" dirty="0"/>
              <a:t>숫자 데이터를 연산하고 수치를 조정하는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    숫자함수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CEIL : </a:t>
            </a:r>
            <a:r>
              <a:rPr lang="ko-KR" altLang="en-US" dirty="0"/>
              <a:t>지정된 숫자와 가장 가까운 큰 정수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CEIL([</a:t>
            </a:r>
            <a:r>
              <a:rPr lang="ko-KR" altLang="en-US" dirty="0"/>
              <a:t>숫자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 smtClean="0"/>
              <a:t>)])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FLOOR :  </a:t>
            </a:r>
            <a:r>
              <a:rPr lang="ko-KR" altLang="en-US" dirty="0"/>
              <a:t>지정된 숫자와 가장 가까운 작은 정수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FLOOR([</a:t>
            </a:r>
            <a:r>
              <a:rPr lang="ko-KR" altLang="en-US" dirty="0"/>
              <a:t>숫자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 smtClean="0"/>
              <a:t>)])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6-21(p148)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 : </a:t>
            </a:r>
            <a:r>
              <a:rPr lang="ko-KR" altLang="en-US" dirty="0"/>
              <a:t>숫자를 나눈 나머지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MOD([</a:t>
            </a:r>
            <a:r>
              <a:rPr lang="ko-KR" altLang="en-US" dirty="0"/>
              <a:t>나눗셈 될 숫자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)], [</a:t>
            </a:r>
            <a:r>
              <a:rPr lang="ko-KR" altLang="en-US" dirty="0"/>
              <a:t>나눌 숫자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 smtClean="0"/>
              <a:t>)])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6-22(p149)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367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06-4 </a:t>
            </a:r>
            <a:r>
              <a:rPr lang="ko-KR" altLang="en-US"/>
              <a:t>날짜 데이터를 다루는 날짜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오라클의</a:t>
            </a:r>
            <a:r>
              <a:rPr lang="ko-KR" altLang="en-US" dirty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데이터의 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SYSDATE</a:t>
            </a:r>
            <a:r>
              <a:rPr lang="en-US" altLang="ko-KR" dirty="0"/>
              <a:t> : </a:t>
            </a:r>
            <a:r>
              <a:rPr lang="ko-KR" altLang="en-US" dirty="0"/>
              <a:t>현재 날짜와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6-23(p150)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72816"/>
            <a:ext cx="7848872" cy="287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80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715</TotalTime>
  <Words>1010</Words>
  <Application>Microsoft Office PowerPoint</Application>
  <PresentationFormat>화면 슬라이드 쇼(4:3)</PresentationFormat>
  <Paragraphs>190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Chap06. 데이터 처리와 가공을 위한  오라클 함수</vt:lpstr>
      <vt:lpstr>06-1 오라클 함수</vt:lpstr>
      <vt:lpstr>06-1 오라클 함수</vt:lpstr>
      <vt:lpstr>06-2 문자 데이터를 가공하는 문자 함수</vt:lpstr>
      <vt:lpstr>06-2 문자 데이터를 가공하는 문자 함수</vt:lpstr>
      <vt:lpstr>06-2 문자 데이터를 가공하는 문자 함수</vt:lpstr>
      <vt:lpstr>06-3 숫자 데이터를 연산하고 수치를 조정하는         숫자함수</vt:lpstr>
      <vt:lpstr>06-3 숫자 데이터를 연산하고 수치를 조정하는         숫자함수</vt:lpstr>
      <vt:lpstr>06-4 날짜 데이터를 다루는 날짜 함수</vt:lpstr>
      <vt:lpstr>06-4 날짜 데이터를 다루는 날짜 함수</vt:lpstr>
      <vt:lpstr>06-5 자료형을 반환하는 형 변환 함수</vt:lpstr>
      <vt:lpstr>06-6 NULL 처리 함수</vt:lpstr>
      <vt:lpstr>06-7 상황에 따라 다른 데이터를 반환하는         DECODE 함수와 CASE문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66</cp:revision>
  <dcterms:created xsi:type="dcterms:W3CDTF">2006-10-05T04:04:58Z</dcterms:created>
  <dcterms:modified xsi:type="dcterms:W3CDTF">2022-01-03T07:47:51Z</dcterms:modified>
</cp:coreProperties>
</file>