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0" r:id="rId3"/>
    <p:sldId id="261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Chap07. </a:t>
            </a:r>
            <a:r>
              <a:rPr lang="ko-KR" altLang="en-US"/>
              <a:t>다중행 함수와 데이터 그룹화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07-1 </a:t>
            </a:r>
            <a:r>
              <a:rPr lang="ko-KR" altLang="en-US"/>
              <a:t>하나의 열에 출력 결과를 담는 다중행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다중행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(multiple-row function)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sz="2400" dirty="0" smtClean="0"/>
              <a:t>여러 행을 바탕으로 하나의 결과가 반환되는 함수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7-1(p177)</a:t>
            </a: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140968"/>
            <a:ext cx="144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SAL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FROM EMP;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79208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3635896" y="3140968"/>
            <a:ext cx="72008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4008" y="3157736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SUM(SAL)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FROM EMP;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257552"/>
            <a:ext cx="1363689" cy="52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6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07-1 </a:t>
            </a:r>
            <a:r>
              <a:rPr lang="ko-KR" altLang="en-US"/>
              <a:t>하나의 열에 출력 결과를 담는 다중행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SUM</a:t>
            </a:r>
            <a:r>
              <a:rPr lang="en-US" altLang="ko-KR" dirty="0"/>
              <a:t> : </a:t>
            </a:r>
            <a:r>
              <a:rPr lang="ko-KR" altLang="en-US" dirty="0" smtClean="0"/>
              <a:t>합계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7-3, 7-4(p179))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COUNT</a:t>
            </a:r>
            <a:r>
              <a:rPr lang="en-US" altLang="ko-KR" dirty="0"/>
              <a:t> : </a:t>
            </a:r>
            <a:r>
              <a:rPr lang="ko-KR" altLang="en-US" dirty="0"/>
              <a:t>데이터 </a:t>
            </a:r>
            <a:r>
              <a:rPr lang="ko-KR" altLang="en-US" dirty="0" smtClean="0"/>
              <a:t>개수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7-5, 7-6, 7-7, 7-8, 7-9(p181 ~ p182))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 smtClean="0"/>
              <a:t>   COUNT(*) – NULL</a:t>
            </a:r>
            <a:r>
              <a:rPr lang="ko-KR" altLang="en-US" dirty="0" smtClean="0"/>
              <a:t>값 포함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COUNT(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) – NULL</a:t>
            </a:r>
            <a:r>
              <a:rPr lang="ko-KR" altLang="en-US" dirty="0" smtClean="0"/>
              <a:t>값 제외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MAX</a:t>
            </a:r>
            <a:r>
              <a:rPr lang="en-US" altLang="ko-KR" dirty="0"/>
              <a:t> : </a:t>
            </a:r>
            <a:r>
              <a:rPr lang="ko-KR" altLang="en-US" dirty="0" smtClean="0"/>
              <a:t>최댓값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7-10, 7-12(p183))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MIN</a:t>
            </a:r>
            <a:r>
              <a:rPr lang="en-US" altLang="ko-KR" dirty="0"/>
              <a:t> : </a:t>
            </a:r>
            <a:r>
              <a:rPr lang="ko-KR" altLang="en-US" dirty="0" smtClean="0"/>
              <a:t>최솟값</a:t>
            </a:r>
            <a:r>
              <a:rPr lang="en-US" altLang="ko-KR" dirty="0" smtClean="0"/>
              <a:t>(</a:t>
            </a:r>
            <a:r>
              <a:rPr lang="ko-KR" altLang="en-US" dirty="0"/>
              <a:t>실습 </a:t>
            </a:r>
            <a:r>
              <a:rPr lang="en-US" altLang="ko-KR" dirty="0" smtClean="0"/>
              <a:t>7-11, 7-13(p183 ~ p184))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AVG</a:t>
            </a:r>
            <a:r>
              <a:rPr lang="en-US" altLang="ko-KR" dirty="0"/>
              <a:t> : </a:t>
            </a:r>
            <a:r>
              <a:rPr lang="ko-KR" altLang="en-US" dirty="0" smtClean="0"/>
              <a:t>평균값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7-14, 7-15(p184 ~ 185))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4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07-2 </a:t>
            </a:r>
            <a:r>
              <a:rPr lang="ko-KR" altLang="en-US" dirty="0"/>
              <a:t>결과 값을 원하는 열로 묶어 출력하는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GROUP BY 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그룹화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sz="1900" dirty="0" smtClean="0"/>
              <a:t>여러 데이터에서 의미 있는 하나의 결과를 특정 열 </a:t>
            </a:r>
            <a:r>
              <a:rPr lang="ko-KR" altLang="en-US" sz="1900" dirty="0" err="1" smtClean="0"/>
              <a:t>값별로</a:t>
            </a:r>
            <a:r>
              <a:rPr lang="ko-KR" altLang="en-US" sz="1900" dirty="0" smtClean="0"/>
              <a:t> 묶어서 출력</a:t>
            </a:r>
            <a:endParaRPr lang="en-US" altLang="ko-KR" sz="1900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GROUP </a:t>
            </a:r>
            <a:r>
              <a:rPr lang="en-US" altLang="ko-KR" dirty="0">
                <a:solidFill>
                  <a:srgbClr val="FF0000"/>
                </a:solidFill>
              </a:rPr>
              <a:t>BY</a:t>
            </a:r>
            <a:r>
              <a:rPr lang="en-US" altLang="ko-KR" dirty="0"/>
              <a:t> </a:t>
            </a:r>
            <a:r>
              <a:rPr lang="ko-KR" altLang="en-US" dirty="0"/>
              <a:t>절의 기본 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300" dirty="0" smtClean="0"/>
              <a:t>실습 </a:t>
            </a:r>
            <a:r>
              <a:rPr lang="en-US" altLang="ko-KR" sz="2300" dirty="0" smtClean="0"/>
              <a:t>7-17, 7-18(p187 ~ p188)</a:t>
            </a:r>
            <a:endParaRPr lang="en-US" altLang="ko-KR" sz="2300" dirty="0"/>
          </a:p>
          <a:p>
            <a:r>
              <a:rPr lang="en-US" altLang="ko-KR" dirty="0">
                <a:solidFill>
                  <a:srgbClr val="FF0000"/>
                </a:solidFill>
              </a:rPr>
              <a:t>GROUP BY</a:t>
            </a:r>
            <a:r>
              <a:rPr lang="ko-KR" altLang="en-US" dirty="0">
                <a:solidFill>
                  <a:srgbClr val="FF0000"/>
                </a:solidFill>
              </a:rPr>
              <a:t>절을 사용할 때 </a:t>
            </a:r>
            <a:r>
              <a:rPr lang="ko-KR" altLang="en-US" dirty="0" smtClean="0">
                <a:solidFill>
                  <a:srgbClr val="FF0000"/>
                </a:solidFill>
              </a:rPr>
              <a:t>유의점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7-19(p189))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sz="2000" dirty="0"/>
              <a:t>-</a:t>
            </a:r>
            <a:r>
              <a:rPr lang="ko-KR" altLang="en-US" sz="2000" dirty="0"/>
              <a:t> 그룹화된 열 외에 일반 열을 </a:t>
            </a:r>
            <a:r>
              <a:rPr lang="en-US" altLang="ko-KR" sz="2000" dirty="0"/>
              <a:t>SELECT</a:t>
            </a:r>
            <a:r>
              <a:rPr lang="ko-KR" altLang="en-US" sz="2000" dirty="0"/>
              <a:t>절에 명시할 수 없음</a:t>
            </a:r>
            <a:r>
              <a:rPr lang="en-US" altLang="ko-KR" sz="2000" dirty="0"/>
              <a:t>. [p.188</a:t>
            </a:r>
            <a:r>
              <a:rPr lang="ko-KR" altLang="en-US" sz="2000" dirty="0"/>
              <a:t>참조</a:t>
            </a:r>
            <a:r>
              <a:rPr lang="en-US" altLang="ko-KR" sz="2000" dirty="0"/>
              <a:t>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77943"/>
            <a:ext cx="7632848" cy="249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6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07-3 GROUP BY</a:t>
            </a:r>
            <a:r>
              <a:rPr lang="ko-KR" altLang="en-US"/>
              <a:t>절에 조건을 줄 때 사용하는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 HAVING</a:t>
            </a:r>
            <a:r>
              <a:rPr lang="ko-KR" altLang="en-US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HAVING </a:t>
            </a:r>
            <a:r>
              <a:rPr lang="ko-KR" altLang="en-US" dirty="0"/>
              <a:t>절의 기본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7-20(p190))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HAVING</a:t>
            </a:r>
            <a:r>
              <a:rPr lang="ko-KR" altLang="en-US" dirty="0"/>
              <a:t>절을 사용할 때 </a:t>
            </a:r>
            <a:r>
              <a:rPr lang="ko-KR" altLang="en-US" dirty="0" smtClean="0"/>
              <a:t>유의점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7-21(p191))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en-US" altLang="ko-KR" sz="2200" dirty="0"/>
              <a:t>- </a:t>
            </a:r>
            <a:r>
              <a:rPr lang="ko-KR" altLang="en-US" sz="2200" dirty="0"/>
              <a:t>그룹화된 대상을 출력에서 제한</a:t>
            </a:r>
            <a:r>
              <a:rPr lang="en-US" altLang="ko-KR" sz="2200" dirty="0"/>
              <a:t>.[p191</a:t>
            </a:r>
            <a:r>
              <a:rPr lang="ko-KR" altLang="en-US" sz="2200" dirty="0"/>
              <a:t>참조</a:t>
            </a:r>
            <a:r>
              <a:rPr lang="en-US" altLang="ko-KR" sz="2200" dirty="0"/>
              <a:t>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WHERE</a:t>
            </a:r>
            <a:r>
              <a:rPr lang="ko-KR" altLang="en-US" dirty="0">
                <a:solidFill>
                  <a:srgbClr val="FF0000"/>
                </a:solidFill>
              </a:rPr>
              <a:t>절과 </a:t>
            </a:r>
            <a:r>
              <a:rPr lang="en-US" altLang="ko-KR" dirty="0">
                <a:solidFill>
                  <a:srgbClr val="FF0000"/>
                </a:solidFill>
              </a:rPr>
              <a:t>HAVING</a:t>
            </a:r>
            <a:r>
              <a:rPr lang="ko-KR" altLang="en-US" dirty="0">
                <a:solidFill>
                  <a:srgbClr val="FF0000"/>
                </a:solidFill>
              </a:rPr>
              <a:t>절의 </a:t>
            </a:r>
            <a:r>
              <a:rPr lang="ko-KR" altLang="en-US" dirty="0" smtClean="0">
                <a:solidFill>
                  <a:srgbClr val="FF0000"/>
                </a:solidFill>
              </a:rPr>
              <a:t>차이점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7-22, 7-23(p192))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200" dirty="0">
                <a:solidFill>
                  <a:srgbClr val="FF0000"/>
                </a:solidFill>
              </a:rPr>
              <a:t>   </a:t>
            </a:r>
            <a:r>
              <a:rPr lang="en-US" altLang="ko-KR" sz="2200" dirty="0"/>
              <a:t>- WHERE</a:t>
            </a:r>
            <a:r>
              <a:rPr lang="ko-KR" altLang="en-US" sz="2200" dirty="0"/>
              <a:t>절은 출력 대상 행을 제한</a:t>
            </a:r>
            <a:r>
              <a:rPr lang="en-US" altLang="ko-KR" sz="2200" dirty="0"/>
              <a:t>. </a:t>
            </a:r>
          </a:p>
          <a:p>
            <a:pPr marL="0" indent="0">
              <a:buNone/>
            </a:pPr>
            <a:r>
              <a:rPr lang="en-US" altLang="ko-KR" sz="2200" dirty="0"/>
              <a:t>   - WHERE</a:t>
            </a:r>
            <a:r>
              <a:rPr lang="ko-KR" altLang="en-US" sz="2200" dirty="0"/>
              <a:t>절이 </a:t>
            </a:r>
            <a:r>
              <a:rPr lang="en-US" altLang="ko-KR" sz="2200" dirty="0"/>
              <a:t>HAVING	</a:t>
            </a:r>
            <a:r>
              <a:rPr lang="ko-KR" altLang="en-US" sz="2200" dirty="0"/>
              <a:t>절보다 먼저 실행됨</a:t>
            </a:r>
            <a:r>
              <a:rPr lang="en-US" altLang="ko-KR" sz="2200" dirty="0"/>
              <a:t>.[p.192</a:t>
            </a:r>
            <a:r>
              <a:rPr lang="ko-KR" altLang="en-US" sz="2200" dirty="0"/>
              <a:t>참조</a:t>
            </a:r>
            <a:r>
              <a:rPr lang="en-US" altLang="ko-KR" sz="2200" dirty="0"/>
              <a:t>]</a:t>
            </a:r>
            <a:endParaRPr lang="en-US" altLang="ko-KR" sz="2200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63629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28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7815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실행 순서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 1. FROM </a:t>
            </a:r>
            <a:r>
              <a:rPr lang="ko-KR" altLang="en-US" sz="1800" dirty="0"/>
              <a:t>절에서 테이블의 목록을 가져옴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2. WHERE </a:t>
            </a:r>
            <a:r>
              <a:rPr lang="ko-KR" altLang="en-US" sz="1800" dirty="0"/>
              <a:t>절에서 검색 조건에 불일치 하는 행 제외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  3. GROUP BY </a:t>
            </a:r>
            <a:r>
              <a:rPr lang="ko-KR" altLang="en-US" sz="1800" dirty="0"/>
              <a:t>절에서 명시된 행의 값을 그룹화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4. HAVING </a:t>
            </a:r>
            <a:r>
              <a:rPr lang="ko-KR" altLang="en-US" sz="1800" dirty="0"/>
              <a:t>절이 </a:t>
            </a:r>
            <a:r>
              <a:rPr lang="en-US" altLang="ko-KR" sz="1800" dirty="0"/>
              <a:t>GROUP BY </a:t>
            </a:r>
            <a:r>
              <a:rPr lang="ko-KR" altLang="en-US" sz="1800" dirty="0"/>
              <a:t>절의 결과 행 중 검색 조건에 불일치 하는 행 제외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5. SELECT </a:t>
            </a:r>
            <a:r>
              <a:rPr lang="ko-KR" altLang="en-US" sz="1800" dirty="0"/>
              <a:t>절에서 명시된 열을 정리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6. ORDER BY </a:t>
            </a:r>
            <a:r>
              <a:rPr lang="ko-KR" altLang="en-US" sz="1800" dirty="0"/>
              <a:t>절에서 열을 기준으로 출력할 대상을 정렬 후 출력</a:t>
            </a:r>
            <a:endParaRPr lang="en-US" altLang="ko-KR" sz="18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F9A4289F-AA53-460E-AF5E-6CBA64C66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46062"/>
              </p:ext>
            </p:extLst>
          </p:nvPr>
        </p:nvGraphicFramePr>
        <p:xfrm>
          <a:off x="1187624" y="1732776"/>
          <a:ext cx="604867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136131785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166317341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652039825"/>
                    </a:ext>
                  </a:extLst>
                </a:gridCol>
              </a:tblGrid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필수여부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6420616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SELECT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필수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7110283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필수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8900385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WHERE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1618643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GROUP BY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2725945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HAVING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2016842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ORDER BY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554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02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669</TotalTime>
  <Words>340</Words>
  <Application>Microsoft Office PowerPoint</Application>
  <PresentationFormat>화면 슬라이드 쇼(4:3)</PresentationFormat>
  <Paragraphs>83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원본</vt:lpstr>
      <vt:lpstr>Chap07. 다중행 함수와 데이터 그룹화</vt:lpstr>
      <vt:lpstr>07-1 하나의 열에 출력 결과를 담는 다중행 함수</vt:lpstr>
      <vt:lpstr>07-1 하나의 열에 출력 결과를 담는 다중행 함수</vt:lpstr>
      <vt:lpstr>07-2 결과 값을 원하는 열로 묶어 출력하는         GROUP BY 절</vt:lpstr>
      <vt:lpstr>07-3 GROUP BY절에 조건을 줄 때 사용하는         HAVING절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79</cp:revision>
  <dcterms:created xsi:type="dcterms:W3CDTF">2006-10-05T04:04:58Z</dcterms:created>
  <dcterms:modified xsi:type="dcterms:W3CDTF">2022-01-06T03:01:48Z</dcterms:modified>
</cp:coreProperties>
</file>