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Chap11. </a:t>
            </a:r>
            <a:r>
              <a:rPr lang="ko-KR" altLang="en-US" smtClean="0"/>
              <a:t>트랜잭션 제어와 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LOCK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행 레벨 </a:t>
            </a:r>
            <a:r>
              <a:rPr lang="ko-KR" altLang="en-US" dirty="0" err="1" smtClean="0"/>
              <a:t>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조작중인 행에 </a:t>
            </a:r>
            <a:r>
              <a:rPr lang="en-US" altLang="ko-KR" dirty="0" smtClean="0"/>
              <a:t>LOCK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테이블 레벨 </a:t>
            </a:r>
            <a:r>
              <a:rPr lang="ko-KR" altLang="en-US" dirty="0" err="1" smtClean="0"/>
              <a:t>록</a:t>
            </a:r>
            <a:endParaRPr lang="en-US" altLang="ko-KR" dirty="0" smtClean="0"/>
          </a:p>
          <a:p>
            <a:pPr lvl="2"/>
            <a:r>
              <a:rPr lang="en-US" altLang="ko-KR" dirty="0"/>
              <a:t>DML</a:t>
            </a:r>
            <a:r>
              <a:rPr lang="ko-KR" altLang="en-US" dirty="0"/>
              <a:t>를 사용하여 데이터가 변경중인 테이블에 </a:t>
            </a:r>
            <a:r>
              <a:rPr lang="en-US" altLang="ko-KR" dirty="0"/>
              <a:t>LOCK</a:t>
            </a:r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/>
              <a:t>(DDL) </a:t>
            </a:r>
            <a:r>
              <a:rPr lang="ko-KR" altLang="en-US" dirty="0"/>
              <a:t>사용 불가</a:t>
            </a:r>
            <a:endParaRPr lang="en-US" altLang="ko-KR" dirty="0"/>
          </a:p>
          <a:p>
            <a:pPr lvl="2"/>
            <a:r>
              <a:rPr lang="ko-KR" altLang="en-US" dirty="0"/>
              <a:t>테이블 단위로 잠김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2100" b="1" dirty="0" smtClean="0"/>
              <a:t>데이터 조작 관련 </a:t>
            </a:r>
            <a:r>
              <a:rPr lang="en-US" altLang="ko-KR" sz="2100" b="1" dirty="0" smtClean="0"/>
              <a:t>SQL</a:t>
            </a:r>
            <a:r>
              <a:rPr lang="ko-KR" altLang="en-US" sz="2100" b="1" dirty="0" smtClean="0"/>
              <a:t>문을 어떤 방식으로 작성하느냐에 따라 테이블의 일부 데이터만 </a:t>
            </a:r>
            <a:r>
              <a:rPr lang="en-US" altLang="ko-KR" sz="2100" b="1" dirty="0" smtClean="0"/>
              <a:t>LOCK</a:t>
            </a:r>
            <a:r>
              <a:rPr lang="ko-KR" altLang="en-US" sz="2100" b="1" dirty="0" smtClean="0"/>
              <a:t>이 될 수도 있고</a:t>
            </a:r>
            <a:endParaRPr lang="en-US" altLang="ko-KR" sz="2100" b="1" dirty="0" smtClean="0"/>
          </a:p>
          <a:p>
            <a:pPr marL="274320" lvl="1" indent="0">
              <a:buNone/>
            </a:pPr>
            <a:r>
              <a:rPr lang="en-US" altLang="ko-KR" sz="2100" b="1" dirty="0"/>
              <a:t> </a:t>
            </a:r>
            <a:r>
              <a:rPr lang="en-US" altLang="ko-KR" sz="2100" b="1" dirty="0" smtClean="0"/>
              <a:t>  </a:t>
            </a:r>
            <a:r>
              <a:rPr lang="ko-KR" altLang="en-US" sz="2100" b="1" dirty="0" smtClean="0"/>
              <a:t>테이블 전체 데이터가 </a:t>
            </a:r>
            <a:r>
              <a:rPr lang="en-US" altLang="ko-KR" sz="2100" b="1" dirty="0" smtClean="0"/>
              <a:t>LOCK</a:t>
            </a:r>
            <a:r>
              <a:rPr lang="ko-KR" altLang="en-US" sz="2100" b="1" dirty="0" smtClean="0"/>
              <a:t>이 될 수도 있음</a:t>
            </a:r>
            <a:endParaRPr lang="en-US" altLang="ko-KR" sz="2100" b="1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426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11-1 </a:t>
            </a:r>
            <a:r>
              <a:rPr lang="ko-KR" altLang="en-US" smtClean="0"/>
              <a:t>하나의 단위로 데이터를 처리하는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smtClean="0"/>
              <a:t>더 이상 분할할 수 없는 최소 수행 단위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한 개 이상의 </a:t>
            </a:r>
            <a:r>
              <a:rPr lang="en-US" altLang="ko-KR" sz="2000" dirty="0" smtClean="0"/>
              <a:t>DML(INSERT, UPDATE, DELETE)</a:t>
            </a:r>
          </a:p>
          <a:p>
            <a:pPr lvl="1"/>
            <a:r>
              <a:rPr lang="ko-KR" altLang="en-US" sz="2000" dirty="0" smtClean="0"/>
              <a:t>하나의 명령어만이 아니라 명령어의 집합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어떤 기능 한 가지를 수행하는 </a:t>
            </a:r>
            <a:r>
              <a:rPr lang="en-US" altLang="ko-KR" sz="2000" dirty="0" smtClean="0"/>
              <a:t>‘SQL </a:t>
            </a:r>
            <a:r>
              <a:rPr lang="ko-KR" altLang="en-US" sz="2000" dirty="0" smtClean="0"/>
              <a:t>덩어리</a:t>
            </a:r>
            <a:r>
              <a:rPr lang="en-US" altLang="ko-KR" sz="20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3212976"/>
            <a:ext cx="551433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테이블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ACCOUNT</a:t>
            </a:r>
          </a:p>
          <a:p>
            <a:r>
              <a:rPr lang="ko-KR" altLang="en-US" dirty="0" smtClean="0">
                <a:latin typeface="+mn-ea"/>
              </a:rPr>
              <a:t> 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계좌번호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(ACCNO),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잔액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(BALANCE)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1. </a:t>
            </a:r>
            <a:r>
              <a:rPr lang="en-US" altLang="ko-KR" b="1" dirty="0" smtClean="0">
                <a:latin typeface="+mn-ea"/>
              </a:rPr>
              <a:t>A </a:t>
            </a:r>
            <a:r>
              <a:rPr lang="ko-KR" altLang="en-US" b="1" dirty="0" smtClean="0">
                <a:latin typeface="+mn-ea"/>
              </a:rPr>
              <a:t>계좌 잔액을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원으로 변경하는 </a:t>
            </a:r>
            <a:r>
              <a:rPr lang="en-US" altLang="ko-KR" b="1" dirty="0" smtClean="0">
                <a:latin typeface="+mn-ea"/>
              </a:rPr>
              <a:t>UPDATE</a:t>
            </a:r>
            <a:r>
              <a:rPr lang="ko-KR" altLang="en-US" b="1" dirty="0" smtClean="0">
                <a:latin typeface="+mn-ea"/>
              </a:rPr>
              <a:t>문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UPDATE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ACCOUNT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SET  BALANCE = 0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WHERE  ACCONO = A</a:t>
            </a:r>
            <a:r>
              <a:rPr lang="ko-KR" altLang="en-US" dirty="0" smtClean="0">
                <a:latin typeface="+mn-ea"/>
              </a:rPr>
              <a:t>계좌번호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2. </a:t>
            </a:r>
            <a:r>
              <a:rPr lang="en-US" altLang="ko-KR" b="1" dirty="0" smtClean="0">
                <a:latin typeface="+mn-ea"/>
              </a:rPr>
              <a:t>B </a:t>
            </a:r>
            <a:r>
              <a:rPr lang="ko-KR" altLang="en-US" b="1" dirty="0">
                <a:latin typeface="+mn-ea"/>
              </a:rPr>
              <a:t>계좌 잔액을 </a:t>
            </a:r>
            <a:r>
              <a:rPr lang="en-US" altLang="ko-KR" b="1" dirty="0" smtClean="0">
                <a:latin typeface="+mn-ea"/>
              </a:rPr>
              <a:t>100</a:t>
            </a:r>
            <a:r>
              <a:rPr lang="ko-KR" altLang="en-US" b="1" dirty="0" smtClean="0">
                <a:latin typeface="+mn-ea"/>
              </a:rPr>
              <a:t>만원으로 </a:t>
            </a:r>
            <a:r>
              <a:rPr lang="ko-KR" altLang="en-US" b="1" dirty="0">
                <a:latin typeface="+mn-ea"/>
              </a:rPr>
              <a:t>변경하는 </a:t>
            </a:r>
            <a:r>
              <a:rPr lang="en-US" altLang="ko-KR" b="1" dirty="0">
                <a:latin typeface="+mn-ea"/>
              </a:rPr>
              <a:t>UPDATE</a:t>
            </a:r>
            <a:r>
              <a:rPr lang="ko-KR" altLang="en-US" b="1" dirty="0">
                <a:latin typeface="+mn-ea"/>
              </a:rPr>
              <a:t>문</a:t>
            </a:r>
            <a:endParaRPr lang="en-US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UPDATE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ACCOUNT</a:t>
            </a:r>
          </a:p>
          <a:p>
            <a:r>
              <a:rPr lang="en-US" altLang="ko-KR" dirty="0">
                <a:latin typeface="+mn-ea"/>
              </a:rPr>
              <a:t>    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SET </a:t>
            </a:r>
            <a:r>
              <a:rPr lang="en-US" altLang="ko-KR" dirty="0" smtClean="0">
                <a:latin typeface="+mn-ea"/>
              </a:rPr>
              <a:t> BALANCE </a:t>
            </a:r>
            <a:r>
              <a:rPr lang="en-US" altLang="ko-KR" dirty="0">
                <a:latin typeface="+mn-ea"/>
              </a:rPr>
              <a:t>= </a:t>
            </a:r>
            <a:r>
              <a:rPr lang="en-US" altLang="ko-KR" dirty="0" smtClean="0">
                <a:latin typeface="+mn-ea"/>
              </a:rPr>
              <a:t>1000000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WHERE </a:t>
            </a:r>
            <a:r>
              <a:rPr lang="en-US" altLang="ko-KR" dirty="0" smtClean="0">
                <a:latin typeface="+mn-ea"/>
              </a:rPr>
              <a:t> ACCONO </a:t>
            </a:r>
            <a:r>
              <a:rPr lang="en-US" altLang="ko-KR" dirty="0">
                <a:latin typeface="+mn-ea"/>
              </a:rPr>
              <a:t>= </a:t>
            </a:r>
            <a:r>
              <a:rPr lang="en-US" altLang="ko-KR" dirty="0" smtClean="0">
                <a:latin typeface="+mn-ea"/>
              </a:rPr>
              <a:t>B</a:t>
            </a:r>
            <a:r>
              <a:rPr lang="ko-KR" altLang="en-US" dirty="0" smtClean="0">
                <a:latin typeface="+mn-ea"/>
              </a:rPr>
              <a:t>계좌번호</a:t>
            </a:r>
            <a:endParaRPr lang="ko-KR" altLang="en-US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0381" y="3284984"/>
            <a:ext cx="2409451" cy="2842220"/>
            <a:chOff x="650381" y="3179068"/>
            <a:chExt cx="2409451" cy="2842220"/>
          </a:xfrm>
        </p:grpSpPr>
        <p:grpSp>
          <p:nvGrpSpPr>
            <p:cNvPr id="10" name="그룹 9"/>
            <p:cNvGrpSpPr/>
            <p:nvPr/>
          </p:nvGrpSpPr>
          <p:grpSpPr>
            <a:xfrm>
              <a:off x="650381" y="3179068"/>
              <a:ext cx="2409451" cy="2842220"/>
              <a:chOff x="6660232" y="3107060"/>
              <a:chExt cx="2409451" cy="2842220"/>
            </a:xfrm>
          </p:grpSpPr>
          <p:sp>
            <p:nvSpPr>
              <p:cNvPr id="6" name="순서도: 내부 저장소 5"/>
              <p:cNvSpPr/>
              <p:nvPr/>
            </p:nvSpPr>
            <p:spPr>
              <a:xfrm>
                <a:off x="6660232" y="3107060"/>
                <a:ext cx="1368152" cy="1008112"/>
              </a:xfrm>
              <a:prstGeom prst="flowChartInternalStorag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 </a:t>
                </a:r>
                <a:r>
                  <a:rPr lang="ko-KR" altLang="en-US" dirty="0" smtClean="0"/>
                  <a:t>계좌</a:t>
                </a:r>
                <a:endParaRPr lang="ko-KR" altLang="en-US" dirty="0"/>
              </a:p>
            </p:txBody>
          </p:sp>
          <p:sp>
            <p:nvSpPr>
              <p:cNvPr id="7" name="아래쪽 화살표 6"/>
              <p:cNvSpPr/>
              <p:nvPr/>
            </p:nvSpPr>
            <p:spPr>
              <a:xfrm>
                <a:off x="7141344" y="4293096"/>
                <a:ext cx="360040" cy="484024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순서도: 내부 저장소 7"/>
              <p:cNvSpPr/>
              <p:nvPr/>
            </p:nvSpPr>
            <p:spPr>
              <a:xfrm>
                <a:off x="6660232" y="4941168"/>
                <a:ext cx="1368152" cy="1008112"/>
              </a:xfrm>
              <a:prstGeom prst="flowChartInternalStorag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 </a:t>
                </a:r>
                <a:r>
                  <a:rPr lang="ko-KR" altLang="en-US" dirty="0" smtClean="0"/>
                  <a:t>계좌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43440" y="3464550"/>
                <a:ext cx="1026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100</a:t>
                </a:r>
                <a:r>
                  <a:rPr lang="ko-KR" altLang="en-US" dirty="0" smtClean="0">
                    <a:latin typeface="+mn-ea"/>
                  </a:rPr>
                  <a:t>만원</a:t>
                </a:r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281252" y="533256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0</a:t>
              </a:r>
              <a:r>
                <a:rPr lang="ko-KR" altLang="en-US" dirty="0"/>
                <a:t>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11-1 </a:t>
            </a:r>
            <a:r>
              <a:rPr lang="ko-KR" altLang="en-US" smtClean="0"/>
              <a:t>하나의 단위로 데이터를 처리하는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ALL OR NOTHING</a:t>
            </a:r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4536504" cy="317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4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11-1 </a:t>
            </a:r>
            <a:r>
              <a:rPr lang="ko-KR" altLang="en-US" smtClean="0"/>
              <a:t>하나의 단위로 데이터를 처리하는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TCL(Transaction Control Language)</a:t>
            </a:r>
          </a:p>
          <a:p>
            <a:pPr lvl="1"/>
            <a:r>
              <a:rPr lang="ko-KR" altLang="en-US" dirty="0" smtClean="0"/>
              <a:t>트랜잭션을 제어하기 위해 사용하는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COMMIT, ROLLBACK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2952328" cy="410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7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11-2 </a:t>
            </a:r>
            <a:r>
              <a:rPr lang="ko-KR" altLang="en-US" smtClean="0"/>
              <a:t>트랜잭션을</a:t>
            </a:r>
            <a:r>
              <a:rPr lang="en-US" altLang="ko-KR" smtClean="0"/>
              <a:t> </a:t>
            </a:r>
            <a:r>
              <a:rPr lang="ko-KR" altLang="en-US" smtClean="0"/>
              <a:t>제어하는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트랜잭션을 취소하고 </a:t>
            </a:r>
            <a:r>
              <a:rPr lang="ko-KR" altLang="en-US" dirty="0" smtClean="0"/>
              <a:t>싶을 </a:t>
            </a:r>
            <a:r>
              <a:rPr lang="ko-KR" altLang="en-US" dirty="0" smtClean="0"/>
              <a:t>때는 </a:t>
            </a:r>
            <a:r>
              <a:rPr lang="en-US" altLang="ko-KR" dirty="0" smtClean="0">
                <a:solidFill>
                  <a:srgbClr val="FF0000"/>
                </a:solidFill>
              </a:rPr>
              <a:t>ROLLBACK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11-1, 11-2, 11-3(p294 ~ 295)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48282"/>
            <a:ext cx="7848872" cy="16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12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11-2 </a:t>
            </a:r>
            <a:r>
              <a:rPr lang="ko-KR" altLang="en-US" smtClean="0"/>
              <a:t>트랜잭션을</a:t>
            </a:r>
            <a:r>
              <a:rPr lang="en-US" altLang="ko-KR" smtClean="0"/>
              <a:t> </a:t>
            </a:r>
            <a:r>
              <a:rPr lang="ko-KR" altLang="en-US" smtClean="0"/>
              <a:t>제어하는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트랜잭션을 영원히 반영하고 싶을 때는 </a:t>
            </a:r>
            <a:r>
              <a:rPr lang="en-US" altLang="ko-KR" dirty="0" smtClean="0">
                <a:solidFill>
                  <a:srgbClr val="FF0000"/>
                </a:solidFill>
              </a:rPr>
              <a:t>COMMIT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11-4, 11-5(p296)</a:t>
            </a:r>
            <a:endParaRPr lang="en-US" altLang="ko-KR" dirty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73105"/>
            <a:ext cx="8136904" cy="323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2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11-3 </a:t>
            </a:r>
            <a:r>
              <a:rPr lang="ko-KR" altLang="en-US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세션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데이터베이스 접속을 시작으로 접속을 종료하기까지 전체 기간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    ex) </a:t>
            </a:r>
            <a:r>
              <a:rPr lang="ko-KR" altLang="en-US" dirty="0" smtClean="0"/>
              <a:t>웹 서비스에 로그인해서 </a:t>
            </a:r>
            <a:r>
              <a:rPr lang="ko-KR" altLang="en-US" dirty="0" err="1" smtClean="0"/>
              <a:t>로그아웃할</a:t>
            </a:r>
            <a:r>
              <a:rPr lang="ko-KR" altLang="en-US" dirty="0" smtClean="0"/>
              <a:t> 때까지의 기간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온라인 게임 등을 켜고 끌 때까지의 기간</a:t>
            </a:r>
            <a:r>
              <a:rPr lang="en-US" altLang="ko-KR" dirty="0" smtClean="0"/>
              <a:t>, …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하나의 세션에는 여러 개의 트랜잭션이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50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11-3 </a:t>
            </a:r>
            <a:r>
              <a:rPr lang="ko-KR" altLang="en-US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읽기 일관성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특정 세션에서 수행하는 데이터의 변경이 확정되기 전까지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세션에서는 본래의 데이터를 보여줌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데이터를 직접 변경 중인 해당 세션을 제외한 모든 세션은 다른 세션의 데이터 변경과 상관없이 이미 확정된 데이터만 검색됨으로써 읽기 일관성을 보장할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11-6(p300)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/>
              <a:t>11-7(p300)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11-8(p301)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50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데이터 잠금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조작중인 데이터를 다른 세션이 조작할 수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HANG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특정 세션에서 데이터 조작이 완료될 때까지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다른 세션에서 해당 데이터 조작을 기다리는 현상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/>
              <a:t>11-9, 11-10, 11-11, 11-12, 11-13, 11-14, 11-15(p304 ~ 307)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365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615</TotalTime>
  <Words>382</Words>
  <Application>Microsoft Office PowerPoint</Application>
  <PresentationFormat>화면 슬라이드 쇼(4:3)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Chap11. 트랜잭션 제어와 세션</vt:lpstr>
      <vt:lpstr>11-1 하나의 단위로 데이터를 처리하는         트랜잭션</vt:lpstr>
      <vt:lpstr>11-1 하나의 단위로 데이터를 처리하는         트랜잭션</vt:lpstr>
      <vt:lpstr>11-1 하나의 단위로 데이터를 처리하는         트랜잭션</vt:lpstr>
      <vt:lpstr>11-2 트랜잭션을 제어하는 명령어</vt:lpstr>
      <vt:lpstr>11-2 트랜잭션을 제어하는 명령어</vt:lpstr>
      <vt:lpstr>11-3 세션과 읽기 일관성의 의미</vt:lpstr>
      <vt:lpstr>11-3 세션과 읽기 일관성의 의미</vt:lpstr>
      <vt:lpstr>11-4 수정 중인 데이터 접근을 막는 LOCK</vt:lpstr>
      <vt:lpstr>11-4 수정 중인 데이터 접근을 막는 LOCK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122</cp:revision>
  <dcterms:created xsi:type="dcterms:W3CDTF">2006-10-05T04:04:58Z</dcterms:created>
  <dcterms:modified xsi:type="dcterms:W3CDTF">2022-01-04T00:34:34Z</dcterms:modified>
</cp:coreProperties>
</file>