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36" r:id="rId1"/>
  </p:sldMasterIdLst>
  <p:notesMasterIdLst>
    <p:notesMasterId r:id="rId42"/>
  </p:notes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80" r:id="rId9"/>
    <p:sldId id="281" r:id="rId10"/>
    <p:sldId id="259" r:id="rId11"/>
    <p:sldId id="260" r:id="rId12"/>
    <p:sldId id="261" r:id="rId13"/>
    <p:sldId id="262" r:id="rId14"/>
    <p:sldId id="263" r:id="rId15"/>
    <p:sldId id="299" r:id="rId16"/>
    <p:sldId id="264" r:id="rId17"/>
    <p:sldId id="265" r:id="rId18"/>
    <p:sldId id="266" r:id="rId19"/>
    <p:sldId id="267" r:id="rId20"/>
    <p:sldId id="268" r:id="rId21"/>
    <p:sldId id="269" r:id="rId22"/>
    <p:sldId id="282" r:id="rId23"/>
    <p:sldId id="288" r:id="rId24"/>
    <p:sldId id="289" r:id="rId25"/>
    <p:sldId id="290" r:id="rId26"/>
    <p:sldId id="270" r:id="rId27"/>
    <p:sldId id="271" r:id="rId28"/>
    <p:sldId id="272" r:id="rId29"/>
    <p:sldId id="273" r:id="rId30"/>
    <p:sldId id="274" r:id="rId31"/>
    <p:sldId id="286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75" r:id="rId41"/>
  </p:sldIdLst>
  <p:sldSz cx="12192000" cy="6858000"/>
  <p:notesSz cx="6858000" cy="9144000"/>
  <p:embeddedFontLst>
    <p:embeddedFont>
      <p:font typeface="Cambria Math" panose="02040503050406030204" pitchFamily="18" charset="0"/>
      <p:regular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맑은 고딕" panose="020B0503020000020004" pitchFamily="50" charset="-127"/>
      <p:regular r:id="rId48"/>
      <p:bold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예림 조" initials="예조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74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34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2C5C75D-1781-4403-9142-8839C915F32C}" type="datetime1">
              <a:rPr lang="ko-KR" altLang="en-US"/>
              <a:pPr lvl="0">
                <a:defRPr/>
              </a:pPr>
              <a:t>2020-01-02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B4D4523-0CC3-42EE-92AD-2B2CE2A0F81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360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199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872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1255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406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301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871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5358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5970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635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2426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746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역전파</a:t>
            </a:r>
            <a:r>
              <a:rPr lang="en-US" altLang="ko-KR"/>
              <a:t>:</a:t>
            </a:r>
            <a:r>
              <a:rPr lang="ko-KR" altLang="en-US"/>
              <a:t> 역방향으로 오차를 전파시키면서 각층의 가중치를 업데이트하고 최적의 학습결과를 찾아가는 방법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4D4523-0CC3-42EE-92AD-2B2CE2A0F81A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11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2ECAC-E3D9-43EC-9859-798446501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E741F5-32C3-4251-AC50-8518DD1A7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D5373-0B7E-4B0F-B1DC-37A160E9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4B76-96A3-4159-9462-71F8DB0278B1}" type="datetime1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DBCAE-3D83-4127-9458-F8A97B6D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7F21E-34C8-4E13-A1B0-205AC29E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4475" y="6356350"/>
            <a:ext cx="2743200" cy="365125"/>
          </a:xfrm>
        </p:spPr>
        <p:txBody>
          <a:bodyPr/>
          <a:lstStyle/>
          <a:p>
            <a:fld id="{B430BE01-D2C4-4A80-8B80-7DA7C1399F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14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9B2EF-8D56-4423-A163-50A98960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307295-D872-4620-BCB3-B2C59756B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67A48-C3BF-4AEA-B48E-A8D20E10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C5E1-FCB4-483D-85D1-C24FF18C1577}" type="datetime1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67261-FF11-4403-BECE-1186009C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F0ABB-BEF5-44BD-9C3E-C97D4EC0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E01-D2C4-4A80-8B80-7DA7C1399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58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991AFA-B5A9-4F50-B649-ED29695C6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7B6AA7-7F2F-4DF8-87E6-6C5617961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529890-9F32-4730-AD16-2F6CCA03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D9D2-9715-4B4F-BE88-D893474DF07D}" type="datetime1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B9093-903A-4EB9-9175-E43B721A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E5358-EE66-4F82-A0CD-4AD5F96D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E01-D2C4-4A80-8B80-7DA7C1399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6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64CB6-D3D3-4AB8-8555-073065DC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A9016-4C49-4A91-8CF5-A4A2D844D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876A7-BDE8-4CC8-A0CA-6ADE2C13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0E74-4616-4271-8982-C32C4E6608F3}" type="datetime1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D4F82-DFBF-4571-932D-4F2260A1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FE1D-79EB-4DC7-9C87-798503E8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fld id="{B430BE01-D2C4-4A80-8B80-7DA7C1399F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53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8AA99-D4C2-405B-961C-4ED11894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2FC768-3437-4A9D-BC3C-F547A1A66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40D95-2F6A-4FDA-BB4E-B538871D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89153-4DC6-4300-A9CE-2514383CA00B}" type="datetime1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C67C04-3405-4202-9739-F0DE1FC2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46A7D-C7B4-4A85-A267-BFD7B9C4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E01-D2C4-4A80-8B80-7DA7C1399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29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5C5DD-7BD0-472D-B0FF-A2EB2961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EE0DF-AACB-4C6A-9F2D-CF64F756A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EF9279-7B69-458E-8393-2ED2E2E1A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443E6D-D4F7-4599-B850-28425DE8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1F4D-6112-49C3-B9A1-2389BA7CCF67}" type="datetime1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47B88C-56A9-40B4-9356-1EE64152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B47D21-DB3A-44BE-83EE-98B95138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E01-D2C4-4A80-8B80-7DA7C1399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35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A476D-1803-4DCE-9E47-2042CD52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FCB042-2633-4491-8370-63D54E5D4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D8D48E-DBD1-4AAA-935F-D9308B1F5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7540FF-91B4-4593-B086-4C29F9189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9DDAFA-B428-43ED-96E5-EE3965CD2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1359F2-47C3-4A38-8CB3-8238F71C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7B11-89BE-42BF-90CB-E23EB2E7C47C}" type="datetime1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B0A761-1B27-409A-97A4-C8175E6B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4DD08E-6402-4EC3-8391-E1E85690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E01-D2C4-4A80-8B80-7DA7C1399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28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ECD41-88FC-41F1-BB22-702950AC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370886-A6BF-4398-AFA8-F94392CD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D271-2622-49FB-A698-33083C0733FD}" type="datetime1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27C004-A31C-4B8F-B173-9791225BB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A622B4-182B-46A0-8B7C-898661E3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E01-D2C4-4A80-8B80-7DA7C1399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46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E2D141-456C-4437-90B0-CFDBF762C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3D31-1592-4C8E-B2F4-C154FDA19075}" type="datetime1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31F230-7ADC-4690-989D-F4B096E4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951BC0-03C2-466C-A765-6EB44F18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E01-D2C4-4A80-8B80-7DA7C1399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46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163B7-8CD4-489C-B578-9D74C75C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FE057-708A-4C2A-8CFB-ABB0042A7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1FC46C-F0EB-47A2-BAF1-FCF75A89C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8C4B2-9C2A-4650-AB15-29C8F171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87C0-A496-4C77-92BD-BD56ABD1C2F1}" type="datetime1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486D18-C8F1-4496-826E-CC08D102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EAF90C-0D35-46E3-BD89-B8FCDEE4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E01-D2C4-4A80-8B80-7DA7C1399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0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066F4-3CC7-4C0D-8E3A-7E0F294E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07842E-2162-46BE-A846-6EE9B7E1C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0697EF-365B-459C-A1AF-F6F5AD244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767249-A619-4D45-B4D4-4DC3021F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5B04-B222-42CE-8164-E6AC8AF5C233}" type="datetime1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583340-5551-4EA6-822F-3DAC4D5A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AF804-8BB5-476B-8C44-97550D8B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BE01-D2C4-4A80-8B80-7DA7C1399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5427BCBC-6434-4133-9B0F-ABA9E32AAC2E}" type="datetime1">
              <a:rPr lang="ko-KR" altLang="en-US"/>
              <a:pPr lvl="0">
                <a:defRPr/>
              </a:pPr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430BE01-D2C4-4A80-8B80-7DA7C1399F9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gif"/><Relationship Id="rId4" Type="http://schemas.openxmlformats.org/officeDocument/2006/relationships/image" Target="../media/image37.gi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20908" y="3162240"/>
            <a:ext cx="5227980" cy="724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spc="-150">
                <a:solidFill>
                  <a:srgbClr val="585340"/>
                </a:solidFill>
                <a:latin typeface="KoPub돋움체 Bold"/>
                <a:ea typeface="KoPub돋움체 Bold"/>
              </a:rPr>
              <a:t>케라스 창시자에게 배우는 딥러닝</a:t>
            </a:r>
          </a:p>
          <a:p>
            <a:pPr lvl="0" algn="ctr">
              <a:defRPr/>
            </a:pPr>
            <a:r>
              <a:rPr lang="en-US" altLang="ko-KR" spc="-150">
                <a:solidFill>
                  <a:srgbClr val="585340"/>
                </a:solidFill>
                <a:latin typeface="KoPub돋움체 Medium"/>
                <a:ea typeface="KoPub돋움체 Medium"/>
              </a:rPr>
              <a:t>1</a:t>
            </a:r>
            <a:r>
              <a:rPr lang="ko-KR" altLang="en-US" spc="-150">
                <a:solidFill>
                  <a:srgbClr val="585340"/>
                </a:solidFill>
                <a:latin typeface="KoPub돋움체 Medium"/>
                <a:ea typeface="KoPub돋움체 Medium"/>
              </a:rPr>
              <a:t>장   </a:t>
            </a:r>
            <a:r>
              <a:rPr lang="en-US" altLang="ko-KR" spc="-150">
                <a:solidFill>
                  <a:srgbClr val="585340"/>
                </a:solidFill>
                <a:latin typeface="KoPub돋움체 Medium"/>
                <a:ea typeface="KoPub돋움체 Medium"/>
              </a:rPr>
              <a:t>2</a:t>
            </a:r>
            <a:r>
              <a:rPr lang="ko-KR" altLang="en-US" spc="-150">
                <a:solidFill>
                  <a:srgbClr val="585340"/>
                </a:solidFill>
                <a:latin typeface="KoPub돋움체 Medium"/>
                <a:ea typeface="KoPub돋움체 Medium"/>
              </a:rPr>
              <a:t>장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779104" y="288144"/>
            <a:ext cx="10045740" cy="0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584" y="134254"/>
            <a:ext cx="1630680" cy="292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585340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80370" y="6392154"/>
            <a:ext cx="1611630" cy="26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585340"/>
                </a:solidFill>
                <a:latin typeface="KoPub돋움체 Bold"/>
                <a:ea typeface="KoPub돋움체 Bold"/>
              </a:rPr>
              <a:t>이태학 정다은 홍혁진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6734175"/>
            <a:ext cx="12192000" cy="123825"/>
          </a:xfrm>
          <a:prstGeom prst="rect">
            <a:avLst/>
          </a:prstGeom>
          <a:solidFill>
            <a:srgbClr val="5853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90900" y="2581426"/>
            <a:ext cx="637870" cy="637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46" idx="3"/>
          </p:cNvCxnSpPr>
          <p:nvPr/>
        </p:nvCxnSpPr>
        <p:spPr>
          <a:xfrm>
            <a:off x="2501265" y="280487"/>
            <a:ext cx="9323579" cy="7654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567035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3588227" cy="369332"/>
            <a:chOff x="484663" y="527923"/>
            <a:chExt cx="3588227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4" y="527923"/>
              <a:ext cx="352952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딥러닝 이전</a:t>
              </a:r>
              <a:r>
                <a:rPr lang="en-US" altLang="ko-KR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:</a:t>
              </a:r>
              <a:r>
                <a:rPr lang="ko-KR" altLang="en-US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 머신 러닝의 간략한 역사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6" name="사각형: 둥근 모서리 35"/>
          <p:cNvSpPr/>
          <p:nvPr/>
        </p:nvSpPr>
        <p:spPr>
          <a:xfrm>
            <a:off x="5009284" y="1993410"/>
            <a:ext cx="2173432" cy="458931"/>
          </a:xfrm>
          <a:prstGeom prst="roundRect">
            <a:avLst>
              <a:gd name="adj" fmla="val 10937"/>
            </a:avLst>
          </a:prstGeom>
          <a:solidFill>
            <a:srgbClr val="8D866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dirty="0"/>
              <a:t>확률적 모델링</a:t>
            </a:r>
          </a:p>
        </p:txBody>
      </p:sp>
      <p:sp>
        <p:nvSpPr>
          <p:cNvPr id="37" name="사각형: 둥근 모서리 36"/>
          <p:cNvSpPr/>
          <p:nvPr/>
        </p:nvSpPr>
        <p:spPr>
          <a:xfrm>
            <a:off x="3023850" y="3199534"/>
            <a:ext cx="2173432" cy="458931"/>
          </a:xfrm>
          <a:prstGeom prst="roundRect">
            <a:avLst>
              <a:gd name="adj" fmla="val 7812"/>
            </a:avLst>
          </a:prstGeom>
          <a:solidFill>
            <a:srgbClr val="8D866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/>
              <a:t>로지스틱 회귀</a:t>
            </a:r>
          </a:p>
        </p:txBody>
      </p:sp>
      <p:sp>
        <p:nvSpPr>
          <p:cNvPr id="38" name="사각형: 둥근 모서리 37"/>
          <p:cNvSpPr/>
          <p:nvPr/>
        </p:nvSpPr>
        <p:spPr>
          <a:xfrm>
            <a:off x="6982017" y="3199534"/>
            <a:ext cx="2173432" cy="458931"/>
          </a:xfrm>
          <a:prstGeom prst="roundRect">
            <a:avLst>
              <a:gd name="adj" fmla="val 3125"/>
            </a:avLst>
          </a:prstGeom>
          <a:solidFill>
            <a:srgbClr val="8D866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/>
              <a:t>나이브 베이즈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rot="10800000" flipV="1">
            <a:off x="4110566" y="2328333"/>
            <a:ext cx="1466850" cy="818284"/>
          </a:xfrm>
          <a:prstGeom prst="straightConnector1">
            <a:avLst/>
          </a:prstGeom>
          <a:ln w="25400">
            <a:solidFill>
              <a:srgbClr val="8D866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6402917" y="2338916"/>
            <a:ext cx="1591732" cy="828868"/>
          </a:xfrm>
          <a:prstGeom prst="straightConnector1">
            <a:avLst/>
          </a:prstGeom>
          <a:ln w="25400">
            <a:solidFill>
              <a:srgbClr val="8D866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9"/>
          <p:cNvSpPr txBox="1"/>
          <p:nvPr/>
        </p:nvSpPr>
        <p:spPr>
          <a:xfrm>
            <a:off x="2010032" y="4331729"/>
            <a:ext cx="8171936" cy="1638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sz="1700">
                <a:solidFill>
                  <a:schemeClr val="dk1"/>
                </a:solidFill>
              </a:rPr>
              <a:t>초창기 머신러닝 형태 중 하나로 통계학 이론에 사용되는 알고리즘을 데이터 분석에 응용한 것</a:t>
            </a:r>
          </a:p>
          <a:p>
            <a:pPr marL="285750" indent="-285750">
              <a:buFont typeface="Wingdings"/>
              <a:buChar char="§"/>
              <a:defRPr/>
            </a:pPr>
            <a:endParaRPr lang="en-US" altLang="ko-KR" sz="1700">
              <a:solidFill>
                <a:schemeClr val="dk1"/>
              </a:solidFill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 sz="1700">
                <a:solidFill>
                  <a:schemeClr val="dk1"/>
                </a:solidFill>
              </a:rPr>
              <a:t>알고리즘의 종류에는 나이브 베이즈</a:t>
            </a:r>
            <a:r>
              <a:rPr lang="en-US" altLang="ko-KR" sz="1700">
                <a:solidFill>
                  <a:schemeClr val="dk1"/>
                </a:solidFill>
              </a:rPr>
              <a:t>, </a:t>
            </a:r>
            <a:r>
              <a:rPr lang="ko-KR" altLang="en-US" sz="1700">
                <a:solidFill>
                  <a:schemeClr val="dk1"/>
                </a:solidFill>
              </a:rPr>
              <a:t>로지스틱 회귀 등이 있음</a:t>
            </a:r>
          </a:p>
          <a:p>
            <a:pPr marL="285750" indent="-285750">
              <a:buFont typeface="Wingdings"/>
              <a:buChar char="§"/>
              <a:defRPr/>
            </a:pPr>
            <a:endParaRPr lang="en-US" altLang="ko-KR" sz="1700">
              <a:solidFill>
                <a:schemeClr val="dk1"/>
              </a:solidFill>
            </a:endParaRPr>
          </a:p>
          <a:p>
            <a:pPr marL="285750" indent="-285750">
              <a:buFont typeface="Wingdings"/>
              <a:buChar char="§"/>
              <a:defRPr/>
            </a:pPr>
            <a:r>
              <a:rPr lang="ko-KR" altLang="en-US" sz="1700">
                <a:solidFill>
                  <a:schemeClr val="dk1"/>
                </a:solidFill>
              </a:rPr>
              <a:t>로지스틱 회귀는 사건의 발생가능성을 </a:t>
            </a:r>
            <a:r>
              <a:rPr lang="en-US" altLang="ko-KR" sz="1700">
                <a:solidFill>
                  <a:schemeClr val="dk1"/>
                </a:solidFill>
              </a:rPr>
              <a:t>0</a:t>
            </a:r>
            <a:r>
              <a:rPr lang="ko-KR" altLang="en-US" sz="1700">
                <a:solidFill>
                  <a:schemeClr val="dk1"/>
                </a:solidFill>
              </a:rPr>
              <a:t>또는 </a:t>
            </a:r>
            <a:r>
              <a:rPr lang="en-US" altLang="ko-KR" sz="1700">
                <a:solidFill>
                  <a:schemeClr val="dk1"/>
                </a:solidFill>
              </a:rPr>
              <a:t>1</a:t>
            </a:r>
            <a:r>
              <a:rPr lang="ko-KR" altLang="en-US" sz="1700">
                <a:solidFill>
                  <a:schemeClr val="dk1"/>
                </a:solidFill>
              </a:rPr>
              <a:t>로 표현하는 알고리즘</a:t>
            </a:r>
          </a:p>
        </p:txBody>
      </p:sp>
      <p:sp>
        <p:nvSpPr>
          <p:cNvPr id="46" name="TextBox 12"/>
          <p:cNvSpPr txBox="1"/>
          <p:nvPr/>
        </p:nvSpPr>
        <p:spPr>
          <a:xfrm>
            <a:off x="272420" y="134255"/>
            <a:ext cx="2228845" cy="2924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딥러닝이란 무엇인가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55" idx="3"/>
          </p:cNvCxnSpPr>
          <p:nvPr/>
        </p:nvCxnSpPr>
        <p:spPr>
          <a:xfrm>
            <a:off x="2501265" y="280487"/>
            <a:ext cx="8519247" cy="28821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567035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5082" y="1598083"/>
            <a:ext cx="1894417" cy="347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/>
              <a:t>초창기 신경망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6249" y="2296583"/>
            <a:ext cx="10001251" cy="871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Wingdings"/>
              <a:buNone/>
              <a:defRPr/>
            </a:pPr>
            <a:r>
              <a:rPr lang="ko-KR" altLang="en-US" sz="1700"/>
              <a:t>역전파 알고리즘을 신경망에 적용하기 시작하면서 연쇄적으로 변수가 연결된 연산을 훈련하기 시작</a:t>
            </a:r>
          </a:p>
          <a:p>
            <a:pPr marL="0" indent="0">
              <a:buFont typeface="Wingdings"/>
              <a:buNone/>
              <a:defRPr/>
            </a:pPr>
            <a:endParaRPr lang="ko-KR" altLang="en-US" sz="1700"/>
          </a:p>
          <a:p>
            <a:pPr marL="0" indent="0">
              <a:buFont typeface="Wingdings"/>
              <a:buNone/>
              <a:defRPr/>
            </a:pPr>
            <a:r>
              <a:rPr lang="ko-KR" altLang="en-US" sz="1700"/>
              <a:t>합성곱 신경망과 역전파 알고리즘을 연결하여 만든 </a:t>
            </a:r>
            <a:r>
              <a:rPr lang="en-US" altLang="ko-KR" sz="1700"/>
              <a:t>Lenet</a:t>
            </a:r>
          </a:p>
        </p:txBody>
      </p:sp>
      <p:pic>
        <p:nvPicPr>
          <p:cNvPr id="44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54184" y="3688144"/>
            <a:ext cx="5683632" cy="2042555"/>
          </a:xfrm>
          <a:prstGeom prst="rect">
            <a:avLst/>
          </a:prstGeom>
        </p:spPr>
      </p:pic>
      <p:sp>
        <p:nvSpPr>
          <p:cNvPr id="45" name="TextBox 1"/>
          <p:cNvSpPr txBox="1"/>
          <p:nvPr/>
        </p:nvSpPr>
        <p:spPr>
          <a:xfrm>
            <a:off x="5682619" y="5696960"/>
            <a:ext cx="826762" cy="339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700" b="1">
                <a:solidFill>
                  <a:srgbClr val="575141"/>
                </a:solidFill>
              </a:rPr>
              <a:t>Lenet</a:t>
            </a:r>
            <a:endParaRPr lang="ko-KR" altLang="en-US" sz="1700" b="1">
              <a:solidFill>
                <a:srgbClr val="575141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84663" y="527923"/>
            <a:ext cx="3588227" cy="369332"/>
            <a:chOff x="484663" y="527923"/>
            <a:chExt cx="3588227" cy="369332"/>
          </a:xfrm>
        </p:grpSpPr>
        <p:sp>
          <p:nvSpPr>
            <p:cNvPr id="53" name="TextBox 32"/>
            <p:cNvSpPr txBox="1"/>
            <p:nvPr/>
          </p:nvSpPr>
          <p:spPr>
            <a:xfrm>
              <a:off x="543364" y="527923"/>
              <a:ext cx="352952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딥러닝 이전</a:t>
              </a:r>
              <a:r>
                <a:rPr lang="en-US" altLang="ko-KR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:</a:t>
              </a:r>
              <a:r>
                <a:rPr lang="ko-KR" altLang="en-US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 머신 러닝의 간략한 역사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5" name="TextBox 12"/>
          <p:cNvSpPr txBox="1"/>
          <p:nvPr/>
        </p:nvSpPr>
        <p:spPr>
          <a:xfrm>
            <a:off x="272420" y="134255"/>
            <a:ext cx="2228845" cy="2924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딥러닝이란 무엇인가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54" idx="3"/>
          </p:cNvCxnSpPr>
          <p:nvPr/>
        </p:nvCxnSpPr>
        <p:spPr>
          <a:xfrm>
            <a:off x="2501265" y="280487"/>
            <a:ext cx="9323579" cy="7654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567035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5082" y="1598083"/>
            <a:ext cx="1894417" cy="347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/>
              <a:t>커널 방법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73750" y="2608685"/>
            <a:ext cx="5746752" cy="1640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Wingdings"/>
              <a:buNone/>
              <a:defRPr/>
            </a:pPr>
            <a:r>
              <a:rPr lang="ko-KR" altLang="en-US" sz="1700"/>
              <a:t>분류 알고리즘의 한 종류로 </a:t>
            </a:r>
          </a:p>
          <a:p>
            <a:pPr marL="0" indent="0">
              <a:buFont typeface="Wingdings"/>
              <a:buNone/>
              <a:defRPr/>
            </a:pPr>
            <a:r>
              <a:rPr lang="ko-KR" altLang="en-US" sz="1700"/>
              <a:t>이 중 서포트 벡터 머신</a:t>
            </a:r>
            <a:r>
              <a:rPr lang="en-US" altLang="ko-KR" sz="1700"/>
              <a:t>(SVM)</a:t>
            </a:r>
            <a:r>
              <a:rPr lang="ko-KR" altLang="en-US" sz="1700"/>
              <a:t>이 가장 유명</a:t>
            </a:r>
          </a:p>
          <a:p>
            <a:pPr marL="0" indent="0">
              <a:buFont typeface="Wingdings"/>
              <a:buNone/>
              <a:defRPr/>
            </a:pPr>
            <a:endParaRPr lang="en-US" altLang="ko-KR" sz="1700"/>
          </a:p>
          <a:p>
            <a:pPr marL="0" indent="0">
              <a:buFont typeface="Wingdings"/>
              <a:buNone/>
              <a:defRPr/>
            </a:pPr>
            <a:r>
              <a:rPr lang="en-US" altLang="ko-KR" sz="1700"/>
              <a:t>SVM</a:t>
            </a:r>
            <a:r>
              <a:rPr lang="ko-KR" altLang="en-US" sz="1700"/>
              <a:t>은 분류 문제를 해결하기 위해 </a:t>
            </a:r>
            <a:r>
              <a:rPr lang="en-US" altLang="ko-KR" sz="1700"/>
              <a:t>2</a:t>
            </a:r>
            <a:r>
              <a:rPr lang="ko-KR" altLang="en-US" sz="1700"/>
              <a:t>개의 다른 범주에 </a:t>
            </a:r>
          </a:p>
          <a:p>
            <a:pPr marL="0" indent="0">
              <a:buFont typeface="Wingdings"/>
              <a:buNone/>
              <a:defRPr/>
            </a:pPr>
            <a:r>
              <a:rPr lang="ko-KR" altLang="en-US" sz="1700"/>
              <a:t>속한 그룹 사이를 직선이나 표면으로 나누는데 이를 결정 경계라고 함</a:t>
            </a:r>
          </a:p>
        </p:txBody>
      </p:sp>
      <p:pic>
        <p:nvPicPr>
          <p:cNvPr id="46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823" y="2251477"/>
            <a:ext cx="4467713" cy="3121932"/>
          </a:xfrm>
          <a:prstGeom prst="rect">
            <a:avLst/>
          </a:prstGeom>
        </p:spPr>
      </p:pic>
      <p:cxnSp>
        <p:nvCxnSpPr>
          <p:cNvPr id="47" name="직선 연결선 28"/>
          <p:cNvCxnSpPr/>
          <p:nvPr/>
        </p:nvCxnSpPr>
        <p:spPr>
          <a:xfrm rot="16200000" flipH="1">
            <a:off x="3585807" y="3827624"/>
            <a:ext cx="4020067" cy="5486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484663" y="527923"/>
            <a:ext cx="3588227" cy="369332"/>
            <a:chOff x="484663" y="527923"/>
            <a:chExt cx="3588227" cy="369332"/>
          </a:xfrm>
        </p:grpSpPr>
        <p:sp>
          <p:nvSpPr>
            <p:cNvPr id="52" name="TextBox 32"/>
            <p:cNvSpPr txBox="1"/>
            <p:nvPr/>
          </p:nvSpPr>
          <p:spPr>
            <a:xfrm>
              <a:off x="543364" y="527923"/>
              <a:ext cx="352952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딥러닝 이전</a:t>
              </a:r>
              <a:r>
                <a:rPr lang="en-US" altLang="ko-KR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:</a:t>
              </a:r>
              <a:r>
                <a:rPr lang="ko-KR" altLang="en-US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 머신 러닝의 간략한 역사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4" name="TextBox 12"/>
          <p:cNvSpPr txBox="1"/>
          <p:nvPr/>
        </p:nvSpPr>
        <p:spPr>
          <a:xfrm>
            <a:off x="272420" y="134255"/>
            <a:ext cx="2228845" cy="2924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딥러닝이란 무엇인가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73" idx="3"/>
          </p:cNvCxnSpPr>
          <p:nvPr/>
        </p:nvCxnSpPr>
        <p:spPr>
          <a:xfrm>
            <a:off x="2501265" y="280487"/>
            <a:ext cx="9323579" cy="7654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567035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5082" y="1598083"/>
            <a:ext cx="1375834" cy="347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700" b="1">
                <a:latin typeface="KoPub돋움체 Medium"/>
              </a:rPr>
              <a:t>결정 트리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723898" y="2455333"/>
            <a:ext cx="4886326" cy="3029162"/>
            <a:chOff x="385232" y="2455333"/>
            <a:chExt cx="4886326" cy="3029162"/>
          </a:xfrm>
        </p:grpSpPr>
        <p:sp>
          <p:nvSpPr>
            <p:cNvPr id="48" name="TextBox 47"/>
            <p:cNvSpPr txBox="1"/>
            <p:nvPr/>
          </p:nvSpPr>
          <p:spPr>
            <a:xfrm>
              <a:off x="2078566" y="2455333"/>
              <a:ext cx="1312333" cy="3145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500"/>
                <a:t> 입력 데이터</a:t>
              </a:r>
            </a:p>
          </p:txBody>
        </p:sp>
        <p:sp>
          <p:nvSpPr>
            <p:cNvPr id="49" name="사각형: 둥근 모서리 48"/>
            <p:cNvSpPr/>
            <p:nvPr/>
          </p:nvSpPr>
          <p:spPr>
            <a:xfrm>
              <a:off x="2106083" y="3217333"/>
              <a:ext cx="1270000" cy="423333"/>
            </a:xfrm>
            <a:prstGeom prst="roundRect">
              <a:avLst>
                <a:gd name="adj" fmla="val 16667"/>
              </a:avLst>
            </a:prstGeom>
            <a:solidFill>
              <a:srgbClr val="8D866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500" b="1"/>
                <a:t>질문</a:t>
              </a:r>
            </a:p>
          </p:txBody>
        </p:sp>
        <p:sp>
          <p:nvSpPr>
            <p:cNvPr id="51" name="사각형: 둥근 모서리 50"/>
            <p:cNvSpPr/>
            <p:nvPr/>
          </p:nvSpPr>
          <p:spPr>
            <a:xfrm>
              <a:off x="855133" y="4195233"/>
              <a:ext cx="1270000" cy="423333"/>
            </a:xfrm>
            <a:prstGeom prst="roundRect">
              <a:avLst>
                <a:gd name="adj" fmla="val 16667"/>
              </a:avLst>
            </a:prstGeom>
            <a:solidFill>
              <a:srgbClr val="8D866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500" b="1"/>
                <a:t>질문</a:t>
              </a:r>
            </a:p>
          </p:txBody>
        </p:sp>
        <p:sp>
          <p:nvSpPr>
            <p:cNvPr id="52" name="사각형: 둥근 모서리 51"/>
            <p:cNvSpPr/>
            <p:nvPr/>
          </p:nvSpPr>
          <p:spPr>
            <a:xfrm>
              <a:off x="3344333" y="4195233"/>
              <a:ext cx="1270000" cy="423333"/>
            </a:xfrm>
            <a:prstGeom prst="roundRect">
              <a:avLst>
                <a:gd name="adj" fmla="val 16667"/>
              </a:avLst>
            </a:prstGeom>
            <a:solidFill>
              <a:srgbClr val="8D8669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500" b="1"/>
                <a:t>질문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5232" y="5168901"/>
              <a:ext cx="772584" cy="3155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500"/>
                <a:t>범주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39382" y="5165725"/>
              <a:ext cx="772584" cy="3187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500"/>
                <a:t>범주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98974" y="5160434"/>
              <a:ext cx="772584" cy="314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500"/>
                <a:t>범주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80240" y="5166784"/>
              <a:ext cx="772584" cy="3177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500"/>
                <a:t>범주</a:t>
              </a: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 rot="16200000" flipH="1">
              <a:off x="2514176" y="2990426"/>
              <a:ext cx="447463" cy="6350"/>
            </a:xfrm>
            <a:prstGeom prst="straightConnector1">
              <a:avLst/>
            </a:prstGeom>
            <a:ln w="12700">
              <a:solidFill>
                <a:srgbClr val="57514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 rot="10800000" flipV="1">
              <a:off x="1490133" y="3640667"/>
              <a:ext cx="1250951" cy="554565"/>
            </a:xfrm>
            <a:prstGeom prst="straightConnector1">
              <a:avLst/>
            </a:prstGeom>
            <a:ln w="12700">
              <a:solidFill>
                <a:srgbClr val="57514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2741083" y="3640666"/>
              <a:ext cx="1238249" cy="554566"/>
            </a:xfrm>
            <a:prstGeom prst="straightConnector1">
              <a:avLst/>
            </a:prstGeom>
            <a:ln w="12700">
              <a:solidFill>
                <a:srgbClr val="57514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 rot="10800000" flipV="1">
              <a:off x="771524" y="4618566"/>
              <a:ext cx="718609" cy="550335"/>
            </a:xfrm>
            <a:prstGeom prst="straightConnector1">
              <a:avLst/>
            </a:prstGeom>
            <a:ln w="12700">
              <a:solidFill>
                <a:srgbClr val="57514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1490133" y="4618566"/>
              <a:ext cx="735540" cy="547159"/>
            </a:xfrm>
            <a:prstGeom prst="straightConnector1">
              <a:avLst/>
            </a:prstGeom>
            <a:ln w="12700">
              <a:solidFill>
                <a:srgbClr val="57514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 rot="10800000" flipV="1">
              <a:off x="3166532" y="4618566"/>
              <a:ext cx="812801" cy="548218"/>
            </a:xfrm>
            <a:prstGeom prst="straightConnector1">
              <a:avLst/>
            </a:prstGeom>
            <a:ln w="12700">
              <a:solidFill>
                <a:srgbClr val="57514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>
              <a:off x="3979333" y="4618566"/>
              <a:ext cx="905933" cy="541868"/>
            </a:xfrm>
            <a:prstGeom prst="straightConnector1">
              <a:avLst/>
            </a:prstGeom>
            <a:ln w="12700">
              <a:solidFill>
                <a:srgbClr val="57514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8"/>
          <p:cNvSpPr txBox="1"/>
          <p:nvPr/>
        </p:nvSpPr>
        <p:spPr>
          <a:xfrm>
            <a:off x="5956632" y="3255847"/>
            <a:ext cx="5492700" cy="346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"/>
              <a:buNone/>
              <a:defRPr/>
            </a:pPr>
            <a:r>
              <a:rPr lang="ko-KR" altLang="en-US" sz="1700"/>
              <a:t>입력 데이터를 분류하거나 입력에 대해 출력값을 예측</a:t>
            </a:r>
          </a:p>
        </p:txBody>
      </p:sp>
      <p:cxnSp>
        <p:nvCxnSpPr>
          <p:cNvPr id="66" name="직선 연결선 28"/>
          <p:cNvCxnSpPr/>
          <p:nvPr/>
        </p:nvCxnSpPr>
        <p:spPr>
          <a:xfrm rot="16200000" flipH="1">
            <a:off x="3585807" y="3827624"/>
            <a:ext cx="4020067" cy="5486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>
            <a:off x="484663" y="527923"/>
            <a:ext cx="3588227" cy="369332"/>
            <a:chOff x="484663" y="527923"/>
            <a:chExt cx="3588227" cy="369332"/>
          </a:xfrm>
        </p:grpSpPr>
        <p:sp>
          <p:nvSpPr>
            <p:cNvPr id="71" name="TextBox 32"/>
            <p:cNvSpPr txBox="1"/>
            <p:nvPr/>
          </p:nvSpPr>
          <p:spPr>
            <a:xfrm>
              <a:off x="543364" y="527923"/>
              <a:ext cx="352952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딥러닝 이전</a:t>
              </a:r>
              <a:r>
                <a:rPr lang="en-US" altLang="ko-KR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:</a:t>
              </a:r>
              <a:r>
                <a:rPr lang="ko-KR" altLang="en-US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 머신 러닝의 간략한 역사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3" name="TextBox 12"/>
          <p:cNvSpPr txBox="1"/>
          <p:nvPr/>
        </p:nvSpPr>
        <p:spPr>
          <a:xfrm>
            <a:off x="272420" y="134255"/>
            <a:ext cx="2228845" cy="2924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딥러닝이란 무엇인가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546773" y="291070"/>
            <a:ext cx="7828154" cy="7655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567035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5082" y="1598083"/>
            <a:ext cx="1651000" cy="343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700" b="1">
                <a:latin typeface="KoPub돋움체 Medium"/>
              </a:rPr>
              <a:t>랜덤 포레스트</a:t>
            </a:r>
          </a:p>
        </p:txBody>
      </p:sp>
      <p:sp>
        <p:nvSpPr>
          <p:cNvPr id="64" name="TextBox 8"/>
          <p:cNvSpPr txBox="1"/>
          <p:nvPr/>
        </p:nvSpPr>
        <p:spPr>
          <a:xfrm>
            <a:off x="5829631" y="2867126"/>
            <a:ext cx="5947784" cy="1123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"/>
              <a:buNone/>
              <a:defRPr/>
            </a:pPr>
            <a:r>
              <a:rPr lang="ko-KR" altLang="en-US" sz="1700"/>
              <a:t>분류</a:t>
            </a:r>
            <a:r>
              <a:rPr lang="en-US" altLang="ko-KR" sz="1700"/>
              <a:t>, </a:t>
            </a:r>
            <a:r>
              <a:rPr lang="ko-KR" altLang="en-US" sz="1700"/>
              <a:t>회귀 분석 등에 사용되는 학습 방법의 일종</a:t>
            </a:r>
          </a:p>
          <a:p>
            <a:pPr marL="0" indent="0">
              <a:buFont typeface="Wingdings"/>
              <a:buNone/>
              <a:defRPr/>
            </a:pPr>
            <a:endParaRPr lang="ko-KR" altLang="en-US" sz="1700"/>
          </a:p>
          <a:p>
            <a:pPr marL="0" indent="0">
              <a:buFont typeface="Wingdings"/>
              <a:buNone/>
              <a:defRPr/>
            </a:pPr>
            <a:r>
              <a:rPr lang="ko-KR" altLang="en-US" sz="1700"/>
              <a:t>다수의 결정트리로부터 분류 또는 평균 예측치를 출력하는 알고리즘</a:t>
            </a:r>
          </a:p>
        </p:txBody>
      </p:sp>
      <p:pic>
        <p:nvPicPr>
          <p:cNvPr id="68" name="그림 10"/>
          <p:cNvPicPr>
            <a:picLocks noChangeAspect="1"/>
          </p:cNvPicPr>
          <p:nvPr/>
        </p:nvPicPr>
        <p:blipFill rotWithShape="1">
          <a:blip r:embed="rId2"/>
          <a:srcRect r="1870" b="3690"/>
          <a:stretch>
            <a:fillRect/>
          </a:stretch>
        </p:blipFill>
        <p:spPr>
          <a:xfrm>
            <a:off x="686317" y="2456488"/>
            <a:ext cx="4449234" cy="3311525"/>
          </a:xfrm>
          <a:prstGeom prst="rect">
            <a:avLst/>
          </a:prstGeom>
        </p:spPr>
      </p:pic>
      <p:cxnSp>
        <p:nvCxnSpPr>
          <p:cNvPr id="69" name="직선 연결선 28"/>
          <p:cNvCxnSpPr/>
          <p:nvPr/>
        </p:nvCxnSpPr>
        <p:spPr>
          <a:xfrm rot="16200000" flipH="1">
            <a:off x="3585807" y="3827624"/>
            <a:ext cx="4020067" cy="5486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484663" y="527923"/>
            <a:ext cx="3588227" cy="369332"/>
            <a:chOff x="484663" y="527923"/>
            <a:chExt cx="3588227" cy="369332"/>
          </a:xfrm>
        </p:grpSpPr>
        <p:sp>
          <p:nvSpPr>
            <p:cNvPr id="74" name="TextBox 32"/>
            <p:cNvSpPr txBox="1"/>
            <p:nvPr/>
          </p:nvSpPr>
          <p:spPr>
            <a:xfrm>
              <a:off x="543364" y="527923"/>
              <a:ext cx="352952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딥러닝 이전</a:t>
              </a:r>
              <a:r>
                <a:rPr lang="en-US" altLang="ko-KR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:</a:t>
              </a:r>
              <a:r>
                <a:rPr lang="ko-KR" altLang="en-US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 머신 러닝의 간략한 역사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6" name="TextBox 12"/>
          <p:cNvSpPr txBox="1"/>
          <p:nvPr/>
        </p:nvSpPr>
        <p:spPr>
          <a:xfrm>
            <a:off x="272420" y="134255"/>
            <a:ext cx="2228845" cy="2924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딥러닝이란 무엇인가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/>
        </p:nvCxnSpPr>
        <p:spPr>
          <a:xfrm>
            <a:off x="2546773" y="291070"/>
            <a:ext cx="7828154" cy="7655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567035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5081" y="1598083"/>
            <a:ext cx="209169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700" b="1">
                <a:latin typeface="KoPub돋움체 Medium"/>
              </a:rPr>
              <a:t>그래디언트</a:t>
            </a:r>
            <a:r>
              <a:rPr lang="ko-KR" altLang="en-US" sz="1700" b="1" dirty="0">
                <a:latin typeface="KoPub돋움체 Medium"/>
              </a:rPr>
              <a:t> </a:t>
            </a:r>
            <a:r>
              <a:rPr lang="ko-KR" altLang="en-US" sz="1700" b="1" dirty="0" err="1">
                <a:latin typeface="KoPub돋움체 Medium"/>
              </a:rPr>
              <a:t>부스팅</a:t>
            </a:r>
            <a:endParaRPr lang="ko-KR" altLang="en-US" sz="1700" b="1" dirty="0">
              <a:latin typeface="KoPub돋움체 Medium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484663" y="527923"/>
            <a:ext cx="3588227" cy="369332"/>
            <a:chOff x="484663" y="527923"/>
            <a:chExt cx="3588227" cy="369332"/>
          </a:xfrm>
        </p:grpSpPr>
        <p:sp>
          <p:nvSpPr>
            <p:cNvPr id="74" name="TextBox 32"/>
            <p:cNvSpPr txBox="1"/>
            <p:nvPr/>
          </p:nvSpPr>
          <p:spPr>
            <a:xfrm>
              <a:off x="543364" y="527923"/>
              <a:ext cx="3529526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딥러닝 이전</a:t>
              </a:r>
              <a:r>
                <a:rPr lang="en-US" altLang="ko-KR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:</a:t>
              </a:r>
              <a:r>
                <a:rPr lang="ko-KR" altLang="en-US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 머신 러닝의 간략한 역사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6" name="TextBox 12"/>
          <p:cNvSpPr txBox="1"/>
          <p:nvPr/>
        </p:nvSpPr>
        <p:spPr>
          <a:xfrm>
            <a:off x="272420" y="134255"/>
            <a:ext cx="2228845" cy="2924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딥러닝이란 무엇인가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5C61B5-468E-4F5C-BC04-5FA647B7C7C2}"/>
              </a:ext>
            </a:extLst>
          </p:cNvPr>
          <p:cNvSpPr txBox="1"/>
          <p:nvPr/>
        </p:nvSpPr>
        <p:spPr>
          <a:xfrm>
            <a:off x="484663" y="2467506"/>
            <a:ext cx="6845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랜덤 </a:t>
            </a:r>
            <a:r>
              <a:rPr lang="ko-KR" altLang="en-US" dirty="0" err="1"/>
              <a:t>포레스트와</a:t>
            </a:r>
            <a:r>
              <a:rPr lang="ko-KR" altLang="en-US" dirty="0"/>
              <a:t> 유사하게 약한 예측 모델인 결정 트리를 </a:t>
            </a:r>
            <a:r>
              <a:rPr lang="ko-KR" altLang="en-US" dirty="0" err="1"/>
              <a:t>앙상블하는</a:t>
            </a:r>
            <a:r>
              <a:rPr lang="ko-KR" altLang="en-US" dirty="0"/>
              <a:t> 것을 기반으로 하는 머신 러닝 기법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이전 모델에서 놓친 데이터 포인트를 보완하는 새로운 모델을 반복적으로 훈련함으로써 모델을 향상</a:t>
            </a:r>
          </a:p>
        </p:txBody>
      </p:sp>
    </p:spTree>
    <p:extLst>
      <p:ext uri="{BB962C8B-B14F-4D97-AF65-F5344CB8AC3E}">
        <p14:creationId xmlns:p14="http://schemas.microsoft.com/office/powerpoint/2010/main" val="269177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501265" y="280487"/>
            <a:ext cx="9323579" cy="7656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228845" cy="2924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딥러닝이란 무엇인가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892901" cy="369332"/>
            <a:chOff x="484663" y="527923"/>
            <a:chExt cx="2892901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283419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왜 딥러닝일까</a:t>
              </a:r>
              <a:r>
                <a:rPr lang="en-US" altLang="ko-KR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?</a:t>
              </a:r>
              <a:r>
                <a:rPr lang="ko-KR" altLang="en-US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  왜 지금일까</a:t>
              </a:r>
              <a:r>
                <a:rPr lang="en-US" altLang="ko-KR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?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37" name="직선 화살표 연결선 36"/>
          <p:cNvCxnSpPr/>
          <p:nvPr/>
        </p:nvCxnSpPr>
        <p:spPr>
          <a:xfrm>
            <a:off x="1781175" y="2796886"/>
            <a:ext cx="8629650" cy="0"/>
          </a:xfrm>
          <a:prstGeom prst="straightConnector1">
            <a:avLst/>
          </a:prstGeom>
          <a:ln w="25400">
            <a:solidFill>
              <a:srgbClr val="5751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2290952" y="2756847"/>
            <a:ext cx="72009" cy="72009"/>
          </a:xfrm>
          <a:prstGeom prst="ellipse">
            <a:avLst/>
          </a:prstGeom>
          <a:solidFill>
            <a:srgbClr val="575141"/>
          </a:solidFill>
          <a:ln>
            <a:solidFill>
              <a:srgbClr val="57514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060863" y="2510269"/>
            <a:ext cx="519545" cy="270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/>
              <a:t>1989</a:t>
            </a:r>
          </a:p>
        </p:txBody>
      </p:sp>
      <p:sp>
        <p:nvSpPr>
          <p:cNvPr id="40" name="타원 39"/>
          <p:cNvSpPr/>
          <p:nvPr/>
        </p:nvSpPr>
        <p:spPr>
          <a:xfrm>
            <a:off x="4287739" y="2762042"/>
            <a:ext cx="72009" cy="72009"/>
          </a:xfrm>
          <a:prstGeom prst="ellipse">
            <a:avLst/>
          </a:prstGeom>
          <a:solidFill>
            <a:srgbClr val="575141"/>
          </a:solidFill>
          <a:ln>
            <a:solidFill>
              <a:srgbClr val="57514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057649" y="2515464"/>
            <a:ext cx="519545" cy="263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/>
              <a:t>1997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58636" y="3140825"/>
            <a:ext cx="1757796" cy="288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합성곱 신경망 소개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29665" y="3429000"/>
            <a:ext cx="1108364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역전파 소개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86150" y="3140825"/>
            <a:ext cx="1757796" cy="288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/>
              <a:t>LSTM</a:t>
            </a:r>
            <a:r>
              <a:rPr lang="ko-KR" altLang="en-US" sz="1300"/>
              <a:t>알고리즘 개발</a:t>
            </a:r>
          </a:p>
        </p:txBody>
      </p:sp>
      <p:sp>
        <p:nvSpPr>
          <p:cNvPr id="46" name="타원 45"/>
          <p:cNvSpPr/>
          <p:nvPr/>
        </p:nvSpPr>
        <p:spPr>
          <a:xfrm>
            <a:off x="8007684" y="2767238"/>
            <a:ext cx="72009" cy="72009"/>
          </a:xfrm>
          <a:prstGeom prst="ellipse">
            <a:avLst/>
          </a:prstGeom>
          <a:solidFill>
            <a:srgbClr val="575141"/>
          </a:solidFill>
          <a:ln>
            <a:solidFill>
              <a:srgbClr val="57514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8" name="직선 연결선 28"/>
          <p:cNvCxnSpPr/>
          <p:nvPr/>
        </p:nvCxnSpPr>
        <p:spPr>
          <a:xfrm>
            <a:off x="8038234" y="1853680"/>
            <a:ext cx="0" cy="3150638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82854" y="2508537"/>
            <a:ext cx="684068" cy="270858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/>
              <a:t>2012~</a:t>
            </a:r>
          </a:p>
        </p:txBody>
      </p:sp>
      <p:cxnSp>
        <p:nvCxnSpPr>
          <p:cNvPr id="52" name="연결선: 구부러짐 51"/>
          <p:cNvCxnSpPr>
            <a:stCxn id="41" idx="0"/>
            <a:endCxn id="47" idx="0"/>
          </p:cNvCxnSpPr>
          <p:nvPr/>
        </p:nvCxnSpPr>
        <p:spPr>
          <a:xfrm rot="5400000" flipH="1" flipV="1">
            <a:off x="6167691" y="658267"/>
            <a:ext cx="6927" cy="3707466"/>
          </a:xfrm>
          <a:prstGeom prst="curvedConnector3">
            <a:avLst>
              <a:gd name="adj1" fmla="val 7777564"/>
            </a:avLst>
          </a:prstGeom>
          <a:ln w="25400">
            <a:solidFill>
              <a:srgbClr val="BC63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73387" y="1671203"/>
            <a:ext cx="1870362" cy="26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solidFill>
                  <a:srgbClr val="BC6367"/>
                </a:solidFill>
              </a:rPr>
              <a:t>인터넷과 게임시장 발달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501265" y="280487"/>
            <a:ext cx="9323579" cy="7656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228845" cy="2924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딥러닝이란 무엇인가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892901" cy="369332"/>
            <a:chOff x="484663" y="527923"/>
            <a:chExt cx="2892901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283419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왜 딥러닝일까</a:t>
              </a:r>
              <a:r>
                <a:rPr lang="en-US" altLang="ko-KR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?</a:t>
              </a:r>
              <a:r>
                <a:rPr lang="ko-KR" altLang="en-US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  왜 지금일까</a:t>
              </a:r>
              <a:r>
                <a:rPr lang="en-US" altLang="ko-KR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?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4" name="사각형: 둥근 모서리 53"/>
          <p:cNvSpPr/>
          <p:nvPr/>
        </p:nvSpPr>
        <p:spPr>
          <a:xfrm>
            <a:off x="1541319" y="2242704"/>
            <a:ext cx="2260022" cy="2909454"/>
          </a:xfrm>
          <a:prstGeom prst="roundRect">
            <a:avLst>
              <a:gd name="adj" fmla="val 8886"/>
            </a:avLst>
          </a:prstGeom>
          <a:solidFill>
            <a:srgbClr val="FFF7E2"/>
          </a:solidFill>
          <a:ln w="17780">
            <a:solidFill>
              <a:srgbClr val="57514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61876" y="3661630"/>
            <a:ext cx="998124" cy="998124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156113" y="2649680"/>
            <a:ext cx="1099706" cy="347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/>
              <a:t>하드웨어</a:t>
            </a:r>
          </a:p>
        </p:txBody>
      </p:sp>
      <p:sp>
        <p:nvSpPr>
          <p:cNvPr id="57" name="사각형: 둥근 모서리 56"/>
          <p:cNvSpPr/>
          <p:nvPr/>
        </p:nvSpPr>
        <p:spPr>
          <a:xfrm>
            <a:off x="8302337" y="2256559"/>
            <a:ext cx="2260022" cy="2909454"/>
          </a:xfrm>
          <a:prstGeom prst="roundRect">
            <a:avLst>
              <a:gd name="adj" fmla="val 8886"/>
            </a:avLst>
          </a:prstGeom>
          <a:solidFill>
            <a:srgbClr val="FFF7E2"/>
          </a:solidFill>
          <a:ln w="17780">
            <a:solidFill>
              <a:srgbClr val="57514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사각형: 둥근 모서리 57"/>
          <p:cNvSpPr/>
          <p:nvPr/>
        </p:nvSpPr>
        <p:spPr>
          <a:xfrm>
            <a:off x="4965989" y="2242705"/>
            <a:ext cx="2260022" cy="2909454"/>
          </a:xfrm>
          <a:prstGeom prst="roundRect">
            <a:avLst>
              <a:gd name="adj" fmla="val 8886"/>
            </a:avLst>
          </a:prstGeom>
          <a:solidFill>
            <a:srgbClr val="FFF7E2"/>
          </a:solidFill>
          <a:ln w="17780">
            <a:solidFill>
              <a:srgbClr val="57514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20446" y="3763071"/>
            <a:ext cx="951107" cy="951107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5546147" y="2672195"/>
            <a:ext cx="1264228" cy="345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/>
              <a:t>데이터 셋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053950" y="3867155"/>
            <a:ext cx="803552" cy="803552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8677275" y="2712026"/>
            <a:ext cx="1584613" cy="343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/>
              <a:t>알고리즘 향상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501265" y="280487"/>
            <a:ext cx="9323579" cy="7656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228845" cy="2924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딥러닝이란 무엇인가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567035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892901" cy="369332"/>
            <a:chOff x="484663" y="527923"/>
            <a:chExt cx="2892901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283419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왜 딥러닝일까</a:t>
              </a:r>
              <a:r>
                <a:rPr lang="en-US" altLang="ko-KR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?</a:t>
              </a:r>
              <a:r>
                <a:rPr lang="ko-KR" altLang="en-US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  왜 지금일까</a:t>
              </a:r>
              <a:r>
                <a:rPr lang="en-US" altLang="ko-KR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?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4466" y="1211107"/>
            <a:ext cx="634442" cy="63444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402772" y="1368134"/>
            <a:ext cx="1099706" cy="347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/>
              <a:t>하드웨어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4430427" y="1671204"/>
            <a:ext cx="3578804" cy="8658"/>
          </a:xfrm>
          <a:prstGeom prst="straightConnector1">
            <a:avLst/>
          </a:prstGeom>
          <a:ln w="25400">
            <a:solidFill>
              <a:srgbClr val="5751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4940205" y="1639823"/>
            <a:ext cx="72009" cy="72009"/>
          </a:xfrm>
          <a:prstGeom prst="ellipse">
            <a:avLst/>
          </a:prstGeom>
          <a:solidFill>
            <a:srgbClr val="575141"/>
          </a:solidFill>
          <a:ln>
            <a:solidFill>
              <a:srgbClr val="57514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580228" y="1393245"/>
            <a:ext cx="883229" cy="271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/>
              <a:t>1990</a:t>
            </a:r>
            <a:r>
              <a:rPr lang="ko-KR" altLang="en-US" sz="1200"/>
              <a:t>년대</a:t>
            </a:r>
          </a:p>
        </p:txBody>
      </p:sp>
      <p:sp>
        <p:nvSpPr>
          <p:cNvPr id="41" name="타원 40"/>
          <p:cNvSpPr/>
          <p:nvPr/>
        </p:nvSpPr>
        <p:spPr>
          <a:xfrm>
            <a:off x="7101515" y="1645018"/>
            <a:ext cx="72009" cy="72009"/>
          </a:xfrm>
          <a:prstGeom prst="ellipse">
            <a:avLst/>
          </a:prstGeom>
          <a:solidFill>
            <a:srgbClr val="575141"/>
          </a:solidFill>
          <a:ln>
            <a:solidFill>
              <a:srgbClr val="57514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724220" y="1381121"/>
            <a:ext cx="891888" cy="271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/>
              <a:t>2010</a:t>
            </a:r>
            <a:r>
              <a:rPr lang="ko-KR" altLang="en-US" sz="1200"/>
              <a:t>년대</a:t>
            </a:r>
          </a:p>
        </p:txBody>
      </p:sp>
      <p:cxnSp>
        <p:nvCxnSpPr>
          <p:cNvPr id="45" name="연결선: 구부러짐 44"/>
          <p:cNvCxnSpPr>
            <a:stCxn id="40" idx="0"/>
            <a:endCxn id="42" idx="0"/>
          </p:cNvCxnSpPr>
          <p:nvPr/>
        </p:nvCxnSpPr>
        <p:spPr>
          <a:xfrm rot="5400000" flipH="1" flipV="1">
            <a:off x="6089939" y="313018"/>
            <a:ext cx="12121" cy="2148328"/>
          </a:xfrm>
          <a:prstGeom prst="curvedConnector3">
            <a:avLst>
              <a:gd name="adj1" fmla="val 3129076"/>
            </a:avLst>
          </a:prstGeom>
          <a:ln w="25400">
            <a:solidFill>
              <a:srgbClr val="BC636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766528" y="1212271"/>
            <a:ext cx="692726" cy="271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>
                <a:solidFill>
                  <a:srgbClr val="BC6367"/>
                </a:solidFill>
              </a:rPr>
              <a:t>5000</a:t>
            </a:r>
            <a:r>
              <a:rPr lang="ko-KR" altLang="en-US" sz="1200" b="1">
                <a:solidFill>
                  <a:srgbClr val="BC6367"/>
                </a:solidFill>
              </a:rPr>
              <a:t>배</a:t>
            </a:r>
          </a:p>
        </p:txBody>
      </p:sp>
      <p:sp>
        <p:nvSpPr>
          <p:cNvPr id="47" name="별: 꼭짓점 7개 46"/>
          <p:cNvSpPr/>
          <p:nvPr/>
        </p:nvSpPr>
        <p:spPr>
          <a:xfrm>
            <a:off x="5637507" y="1071995"/>
            <a:ext cx="909203" cy="536863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noFill/>
          <a:ln w="25400">
            <a:solidFill>
              <a:srgbClr val="BC636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737086" y="1780307"/>
            <a:ext cx="692726" cy="389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>
                <a:solidFill>
                  <a:srgbClr val="BC6367"/>
                </a:solidFill>
              </a:rPr>
              <a:t>CPU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457198" y="3110346"/>
            <a:ext cx="3030682" cy="1920413"/>
            <a:chOff x="1610591" y="3093027"/>
            <a:chExt cx="3030682" cy="1920413"/>
          </a:xfrm>
        </p:grpSpPr>
        <p:sp>
          <p:nvSpPr>
            <p:cNvPr id="58" name="직사각형 57"/>
            <p:cNvSpPr/>
            <p:nvPr/>
          </p:nvSpPr>
          <p:spPr>
            <a:xfrm>
              <a:off x="2441864" y="3093027"/>
              <a:ext cx="1125682" cy="355022"/>
            </a:xfrm>
            <a:prstGeom prst="rect">
              <a:avLst/>
            </a:prstGeom>
            <a:solidFill>
              <a:srgbClr val="B7AE9D"/>
            </a:solidFill>
            <a:ln>
              <a:solidFill>
                <a:srgbClr val="B7AE9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10269" y="3125065"/>
              <a:ext cx="1030433" cy="300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/>
                <a:t>2000</a:t>
              </a:r>
              <a:r>
                <a:rPr lang="ko-KR" altLang="en-US" sz="1400"/>
                <a:t>년대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15439" y="3599583"/>
              <a:ext cx="1524001" cy="3184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/>
                <a:t>NVIDIA, AMD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43938" y="4032537"/>
              <a:ext cx="2741471" cy="3479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700"/>
                <a:t>GPU</a:t>
              </a:r>
              <a:r>
                <a:rPr lang="en-US" altLang="ko-KR" sz="900"/>
                <a:t>(</a:t>
              </a:r>
              <a:r>
                <a:rPr lang="ko-KR" altLang="en-US" sz="900"/>
                <a:t>그래픽 처리장치</a:t>
              </a:r>
              <a:r>
                <a:rPr lang="en-US" altLang="ko-KR" sz="900"/>
                <a:t>)</a:t>
              </a:r>
              <a:r>
                <a:rPr lang="ko-KR" altLang="en-US" sz="1700"/>
                <a:t>개발에 투자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610591" y="4753841"/>
              <a:ext cx="3030682" cy="2595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>
                  <a:solidFill>
                    <a:srgbClr val="8D8669"/>
                  </a:solidFill>
                </a:rPr>
                <a:t>3D</a:t>
              </a:r>
              <a:r>
                <a:rPr lang="ko-KR" altLang="en-US" sz="1100">
                  <a:solidFill>
                    <a:srgbClr val="8D8669"/>
                  </a:solidFill>
                </a:rPr>
                <a:t>장면을 실시간으로 화면에 그리려는 목적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162047" y="3616901"/>
            <a:ext cx="1524001" cy="318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/>
              <a:t>NVIDIA, AMD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90545" y="4049855"/>
            <a:ext cx="2741471" cy="347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700"/>
              <a:t>GPU</a:t>
            </a:r>
            <a:r>
              <a:rPr lang="en-US" altLang="ko-KR" sz="900"/>
              <a:t>(</a:t>
            </a:r>
            <a:r>
              <a:rPr lang="ko-KR" altLang="en-US" sz="900"/>
              <a:t>그래픽 처리장치</a:t>
            </a:r>
            <a:r>
              <a:rPr lang="en-US" altLang="ko-KR" sz="900"/>
              <a:t>)</a:t>
            </a:r>
            <a:r>
              <a:rPr lang="ko-KR" altLang="en-US" sz="1700"/>
              <a:t>개발에 투자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198" y="4771159"/>
            <a:ext cx="3030682" cy="259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>
                <a:solidFill>
                  <a:srgbClr val="8D8669"/>
                </a:solidFill>
              </a:rPr>
              <a:t>3D</a:t>
            </a:r>
            <a:r>
              <a:rPr lang="ko-KR" altLang="en-US" sz="1100">
                <a:solidFill>
                  <a:srgbClr val="8D8669"/>
                </a:solidFill>
              </a:rPr>
              <a:t>장면을 실시간으로 화면에 그리려는 목적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3503466" y="3100820"/>
            <a:ext cx="2822864" cy="1918680"/>
            <a:chOff x="4752108" y="3073977"/>
            <a:chExt cx="2822864" cy="1918680"/>
          </a:xfrm>
        </p:grpSpPr>
        <p:sp>
          <p:nvSpPr>
            <p:cNvPr id="59" name="직사각형 58"/>
            <p:cNvSpPr/>
            <p:nvPr/>
          </p:nvSpPr>
          <p:spPr>
            <a:xfrm>
              <a:off x="5588578" y="3073977"/>
              <a:ext cx="1125682" cy="355022"/>
            </a:xfrm>
            <a:prstGeom prst="rect">
              <a:avLst/>
            </a:prstGeom>
            <a:solidFill>
              <a:srgbClr val="B7AE9D"/>
            </a:solidFill>
            <a:ln>
              <a:solidFill>
                <a:srgbClr val="B7AE9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44453" y="3107920"/>
              <a:ext cx="636443" cy="3001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/>
                <a:t>2007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668240" y="3565812"/>
              <a:ext cx="874569" cy="3184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/>
                <a:t>NVIDIA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485532" y="4029073"/>
              <a:ext cx="1278085" cy="3479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700"/>
                <a:t>CUDA </a:t>
              </a:r>
              <a:r>
                <a:rPr lang="ko-KR" altLang="en-US" sz="1700"/>
                <a:t>출시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752108" y="4733058"/>
              <a:ext cx="2822864" cy="259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100">
                  <a:solidFill>
                    <a:srgbClr val="8D8669"/>
                  </a:solidFill>
                </a:rPr>
                <a:t>대형 </a:t>
              </a:r>
              <a:r>
                <a:rPr lang="en-US" altLang="ko-KR" sz="1100">
                  <a:solidFill>
                    <a:srgbClr val="8D8669"/>
                  </a:solidFill>
                </a:rPr>
                <a:t>CPU</a:t>
              </a:r>
              <a:r>
                <a:rPr lang="ko-KR" altLang="en-US" sz="1100">
                  <a:solidFill>
                    <a:srgbClr val="8D8669"/>
                  </a:solidFill>
                </a:rPr>
                <a:t>클러스터를 소량의 </a:t>
              </a:r>
              <a:r>
                <a:rPr lang="en-US" altLang="ko-KR" sz="1100">
                  <a:solidFill>
                    <a:srgbClr val="8D8669"/>
                  </a:solidFill>
                </a:rPr>
                <a:t>GPU</a:t>
              </a:r>
              <a:r>
                <a:rPr lang="ko-KR" altLang="en-US" sz="1100">
                  <a:solidFill>
                    <a:srgbClr val="8D8669"/>
                  </a:solidFill>
                </a:rPr>
                <a:t>로 대체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514847" y="3602180"/>
            <a:ext cx="874569" cy="318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500" b="1"/>
          </a:p>
        </p:txBody>
      </p:sp>
      <p:grpSp>
        <p:nvGrpSpPr>
          <p:cNvPr id="76" name="그룹 75"/>
          <p:cNvGrpSpPr/>
          <p:nvPr/>
        </p:nvGrpSpPr>
        <p:grpSpPr>
          <a:xfrm>
            <a:off x="6631129" y="3100821"/>
            <a:ext cx="1529198" cy="1505642"/>
            <a:chOff x="8432221" y="3073977"/>
            <a:chExt cx="1529198" cy="1505642"/>
          </a:xfrm>
        </p:grpSpPr>
        <p:sp>
          <p:nvSpPr>
            <p:cNvPr id="61" name="직사각형 60"/>
            <p:cNvSpPr/>
            <p:nvPr/>
          </p:nvSpPr>
          <p:spPr>
            <a:xfrm>
              <a:off x="8631383" y="3073977"/>
              <a:ext cx="1125682" cy="355022"/>
            </a:xfrm>
            <a:prstGeom prst="rect">
              <a:avLst/>
            </a:prstGeom>
            <a:solidFill>
              <a:srgbClr val="B7AE9D"/>
            </a:solidFill>
            <a:ln>
              <a:solidFill>
                <a:srgbClr val="B7AE9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905875" y="3100127"/>
              <a:ext cx="588820" cy="300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/>
                <a:t>2011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698057" y="3611704"/>
              <a:ext cx="1004456" cy="3124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500" b="1"/>
                <a:t>연구자들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432221" y="3974520"/>
              <a:ext cx="1529198" cy="605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700"/>
                <a:t>CUDA </a:t>
              </a:r>
              <a:r>
                <a:rPr lang="ko-KR" altLang="en-US" sz="1700"/>
                <a:t>사용해 </a:t>
              </a:r>
            </a:p>
            <a:p>
              <a:pPr algn="ctr">
                <a:defRPr/>
              </a:pPr>
              <a:r>
                <a:rPr lang="ko-KR" altLang="en-US" sz="1700"/>
                <a:t>신경망 구현</a:t>
              </a: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9008916" y="3091295"/>
            <a:ext cx="2411557" cy="1936000"/>
            <a:chOff x="9008916" y="3091295"/>
            <a:chExt cx="2411557" cy="1936000"/>
          </a:xfrm>
        </p:grpSpPr>
        <p:grpSp>
          <p:nvGrpSpPr>
            <p:cNvPr id="77" name="그룹 76"/>
            <p:cNvGrpSpPr/>
            <p:nvPr/>
          </p:nvGrpSpPr>
          <p:grpSpPr>
            <a:xfrm>
              <a:off x="9066067" y="3091295"/>
              <a:ext cx="2255694" cy="1297825"/>
              <a:chOff x="2001115" y="3073977"/>
              <a:chExt cx="2255694" cy="1297825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2556164" y="3073977"/>
                <a:ext cx="1125682" cy="355022"/>
              </a:xfrm>
              <a:prstGeom prst="rect">
                <a:avLst/>
              </a:prstGeom>
              <a:solidFill>
                <a:srgbClr val="B7AE9D"/>
              </a:solidFill>
              <a:ln>
                <a:solidFill>
                  <a:srgbClr val="B7AE9D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815066" y="3117445"/>
                <a:ext cx="639907" cy="2942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400"/>
                  <a:t>2017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629765" y="3599583"/>
                <a:ext cx="990601" cy="3184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500" b="1"/>
                  <a:t>GOOGLE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001115" y="4032537"/>
                <a:ext cx="2255694" cy="3392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700"/>
                  <a:t>TPU</a:t>
                </a:r>
                <a:r>
                  <a:rPr lang="ko-KR" altLang="en-US" sz="1700"/>
                  <a:t> </a:t>
                </a:r>
                <a:r>
                  <a:rPr lang="en-US" altLang="ko-KR" sz="1700"/>
                  <a:t>2.0</a:t>
                </a:r>
                <a:r>
                  <a:rPr lang="en-US" altLang="ko-KR" sz="900"/>
                  <a:t>(</a:t>
                </a:r>
                <a:r>
                  <a:rPr lang="ko-KR" altLang="en-US" sz="900"/>
                  <a:t>텐서 처리 장치</a:t>
                </a:r>
                <a:r>
                  <a:rPr lang="en-US" altLang="ko-KR" sz="900"/>
                  <a:t>)</a:t>
                </a:r>
                <a:r>
                  <a:rPr lang="ko-KR" altLang="en-US" sz="1700"/>
                  <a:t>공개</a:t>
                </a:r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9380392" y="3616900"/>
              <a:ext cx="1524001" cy="3184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ko-KR" altLang="en-US" sz="1500" b="1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008916" y="4771157"/>
              <a:ext cx="2411557" cy="2561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100">
                  <a:solidFill>
                    <a:srgbClr val="8D8669"/>
                  </a:solidFill>
                </a:rPr>
                <a:t>TPU 2.0</a:t>
              </a:r>
              <a:r>
                <a:rPr lang="ko-KR" altLang="en-US" sz="1100">
                  <a:solidFill>
                    <a:srgbClr val="8D8669"/>
                  </a:solidFill>
                </a:rPr>
                <a:t>는 </a:t>
              </a:r>
              <a:r>
                <a:rPr lang="en-US" altLang="ko-KR" sz="1100">
                  <a:solidFill>
                    <a:srgbClr val="8D8669"/>
                  </a:solidFill>
                </a:rPr>
                <a:t>180</a:t>
              </a:r>
              <a:r>
                <a:rPr lang="ko-KR" altLang="en-US" sz="1100">
                  <a:solidFill>
                    <a:srgbClr val="8D8669"/>
                  </a:solidFill>
                </a:rPr>
                <a:t>테라플롭의 연산기능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501265" y="280487"/>
            <a:ext cx="9323579" cy="7656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228845" cy="2924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딥러닝이란 무엇인가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567035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892901" cy="369332"/>
            <a:chOff x="484663" y="527923"/>
            <a:chExt cx="2892901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283419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왜 딥러닝일까</a:t>
              </a:r>
              <a:r>
                <a:rPr lang="en-US" altLang="ko-KR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?</a:t>
              </a:r>
              <a:r>
                <a:rPr lang="ko-KR" altLang="en-US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  왜 지금일까</a:t>
              </a:r>
              <a:r>
                <a:rPr lang="en-US" altLang="ko-KR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?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402772" y="1368134"/>
            <a:ext cx="1099706" cy="347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/>
              <a:t>데이터</a:t>
            </a: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4121" y="1200845"/>
            <a:ext cx="627257" cy="627257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2734539" y="1354279"/>
            <a:ext cx="7351572" cy="3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>
                <a:solidFill>
                  <a:srgbClr val="BC6367"/>
                </a:solidFill>
              </a:rPr>
              <a:t>저장 장치의 발전</a:t>
            </a:r>
            <a:r>
              <a:rPr lang="ko-KR" altLang="en-US" sz="1700"/>
              <a:t>과 </a:t>
            </a:r>
            <a:r>
              <a:rPr lang="ko-KR" altLang="en-US" sz="1700">
                <a:solidFill>
                  <a:srgbClr val="BC6367"/>
                </a:solidFill>
              </a:rPr>
              <a:t>인터넷 성장</a:t>
            </a:r>
            <a:r>
              <a:rPr lang="ko-KR" altLang="en-US" sz="1700"/>
              <a:t>으로 데이터 저장</a:t>
            </a:r>
            <a:r>
              <a:rPr lang="en-US" altLang="ko-KR" sz="1700"/>
              <a:t>,</a:t>
            </a:r>
            <a:r>
              <a:rPr lang="ko-KR" altLang="en-US" sz="1700"/>
              <a:t> 수집</a:t>
            </a:r>
            <a:r>
              <a:rPr lang="en-US" altLang="ko-KR" sz="1700"/>
              <a:t>,</a:t>
            </a:r>
            <a:r>
              <a:rPr lang="ko-KR" altLang="en-US" sz="1700"/>
              <a:t> 배포</a:t>
            </a:r>
            <a:r>
              <a:rPr lang="en-US" altLang="ko-KR" sz="1700"/>
              <a:t>,</a:t>
            </a:r>
            <a:r>
              <a:rPr lang="ko-KR" altLang="en-US" sz="1700"/>
              <a:t> 사용 용이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77560" y="2319770"/>
            <a:ext cx="1611457" cy="355022"/>
          </a:xfrm>
          <a:prstGeom prst="rect">
            <a:avLst/>
          </a:prstGeom>
          <a:solidFill>
            <a:srgbClr val="B7AE9D"/>
          </a:solidFill>
          <a:ln>
            <a:solidFill>
              <a:srgbClr val="B7AE9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709612" y="2357438"/>
            <a:ext cx="1400174" cy="298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데이터 셋 예시</a:t>
            </a: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9200" y="3429000"/>
            <a:ext cx="1238235" cy="619117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09279" y="4828753"/>
            <a:ext cx="867618" cy="867618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43955" y="3429000"/>
            <a:ext cx="866468" cy="866468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381284" y="4933276"/>
            <a:ext cx="2686980" cy="748516"/>
          </a:xfrm>
          <a:prstGeom prst="rect">
            <a:avLst/>
          </a:prstGeom>
        </p:spPr>
      </p:pic>
      <p:cxnSp>
        <p:nvCxnSpPr>
          <p:cNvPr id="98" name="직선 화살표 연결선 97"/>
          <p:cNvCxnSpPr/>
          <p:nvPr/>
        </p:nvCxnSpPr>
        <p:spPr>
          <a:xfrm flipV="1">
            <a:off x="2566987" y="3786188"/>
            <a:ext cx="352425" cy="0"/>
          </a:xfrm>
          <a:prstGeom prst="straightConnector1">
            <a:avLst/>
          </a:prstGeom>
          <a:ln w="25400">
            <a:solidFill>
              <a:srgbClr val="8D866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033712" y="3614737"/>
            <a:ext cx="2066925" cy="36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8D8669"/>
                </a:solidFill>
              </a:rPr>
              <a:t>이미지 데이터 </a:t>
            </a:r>
          </a:p>
        </p:txBody>
      </p:sp>
      <p:cxnSp>
        <p:nvCxnSpPr>
          <p:cNvPr id="100" name="직선 화살표 연결선 99"/>
          <p:cNvCxnSpPr/>
          <p:nvPr/>
        </p:nvCxnSpPr>
        <p:spPr>
          <a:xfrm flipV="1">
            <a:off x="2557461" y="5281613"/>
            <a:ext cx="352425" cy="0"/>
          </a:xfrm>
          <a:prstGeom prst="straightConnector1">
            <a:avLst/>
          </a:prstGeom>
          <a:ln w="25400">
            <a:solidFill>
              <a:srgbClr val="8D866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024186" y="5110162"/>
            <a:ext cx="2200275" cy="36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8D8669"/>
                </a:solidFill>
              </a:rPr>
              <a:t>비디오 데이터 </a:t>
            </a:r>
          </a:p>
        </p:txBody>
      </p:sp>
      <p:cxnSp>
        <p:nvCxnSpPr>
          <p:cNvPr id="102" name="직선 화살표 연결선 101"/>
          <p:cNvCxnSpPr/>
          <p:nvPr/>
        </p:nvCxnSpPr>
        <p:spPr>
          <a:xfrm flipV="1">
            <a:off x="7500937" y="3833814"/>
            <a:ext cx="352425" cy="0"/>
          </a:xfrm>
          <a:prstGeom prst="straightConnector1">
            <a:avLst/>
          </a:prstGeom>
          <a:ln w="25400">
            <a:solidFill>
              <a:srgbClr val="8D866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967661" y="3662363"/>
            <a:ext cx="1704976" cy="36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8D8669"/>
                </a:solidFill>
              </a:rPr>
              <a:t>자연어 데이터</a:t>
            </a:r>
          </a:p>
        </p:txBody>
      </p:sp>
      <p:cxnSp>
        <p:nvCxnSpPr>
          <p:cNvPr id="106" name="직선 화살표 연결선 105"/>
          <p:cNvCxnSpPr/>
          <p:nvPr/>
        </p:nvCxnSpPr>
        <p:spPr>
          <a:xfrm flipV="1">
            <a:off x="9358313" y="5348288"/>
            <a:ext cx="352425" cy="0"/>
          </a:xfrm>
          <a:prstGeom prst="straightConnector1">
            <a:avLst/>
          </a:prstGeom>
          <a:ln w="25400">
            <a:solidFill>
              <a:srgbClr val="8D866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9825038" y="5176836"/>
            <a:ext cx="1704975" cy="364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8D8669"/>
                </a:solidFill>
              </a:rPr>
              <a:t>이미지 데이터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480930" y="288144"/>
            <a:ext cx="10343914" cy="0"/>
          </a:xfrm>
          <a:prstGeom prst="line">
            <a:avLst/>
          </a:prstGeom>
          <a:noFill/>
          <a:ln w="15875">
            <a:solidFill>
              <a:srgbClr val="625E4C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420" y="134255"/>
            <a:ext cx="1047745" cy="2924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625E4C"/>
                </a:solidFill>
                <a:latin typeface="KoPub돋움체 Bold"/>
                <a:ea typeface="KoPub돋움체 Bold"/>
              </a:rPr>
              <a:t>CONTENT</a:t>
            </a:r>
            <a:endParaRPr lang="ko-KR" altLang="en-US" sz="1400">
              <a:solidFill>
                <a:srgbClr val="625E4C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noFill/>
          <a:ln w="15875">
            <a:solidFill>
              <a:srgbClr val="625E4C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01145" y="1430888"/>
            <a:ext cx="4534420" cy="39964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1700">
                <a:solidFill>
                  <a:srgbClr val="625E4C"/>
                </a:solidFill>
                <a:latin typeface="KoPub돋움체 Medium"/>
                <a:ea typeface="KoPub돋움체 Medium"/>
              </a:rPr>
              <a:t>1</a:t>
            </a:r>
            <a:r>
              <a:rPr lang="ko-KR" altLang="en-US" sz="1700">
                <a:solidFill>
                  <a:srgbClr val="625E4C"/>
                </a:solidFill>
                <a:latin typeface="KoPub돋움체 Medium"/>
                <a:ea typeface="KoPub돋움체 Medium"/>
              </a:rPr>
              <a:t>장 딥러닝이란 무엇인가</a:t>
            </a:r>
            <a:r>
              <a:rPr lang="en-US" altLang="ko-KR" sz="1700">
                <a:solidFill>
                  <a:srgbClr val="625E4C"/>
                </a:solidFill>
                <a:latin typeface="KoPub돋움체 Medium"/>
                <a:ea typeface="KoPub돋움체 Medium"/>
              </a:rPr>
              <a:t>?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700">
                <a:solidFill>
                  <a:srgbClr val="625E4C"/>
                </a:solidFill>
                <a:latin typeface="KoPub돋움체 Medium"/>
                <a:ea typeface="KoPub돋움체 Medium"/>
              </a:rPr>
              <a:t>    </a:t>
            </a:r>
            <a:r>
              <a:rPr lang="en-US" altLang="ko-KR" sz="1500">
                <a:solidFill>
                  <a:srgbClr val="625E4C"/>
                </a:solidFill>
                <a:latin typeface="KoPub돋움체 Medium"/>
                <a:ea typeface="KoPub돋움체 Medium"/>
              </a:rPr>
              <a:t>-</a:t>
            </a:r>
            <a:r>
              <a:rPr lang="ko-KR" altLang="en-US" sz="1500">
                <a:solidFill>
                  <a:srgbClr val="625E4C"/>
                </a:solidFill>
                <a:latin typeface="KoPub돋움체 Medium"/>
                <a:ea typeface="KoPub돋움체 Medium"/>
              </a:rPr>
              <a:t> 인공지능과 머신러닝</a:t>
            </a:r>
            <a:r>
              <a:rPr lang="en-US" altLang="ko-KR" sz="1500">
                <a:solidFill>
                  <a:srgbClr val="625E4C"/>
                </a:solidFill>
                <a:latin typeface="KoPub돋움체 Medium"/>
                <a:ea typeface="KoPub돋움체 Medium"/>
              </a:rPr>
              <a:t>,</a:t>
            </a:r>
            <a:r>
              <a:rPr lang="ko-KR" altLang="en-US" sz="1500">
                <a:solidFill>
                  <a:srgbClr val="625E4C"/>
                </a:solidFill>
                <a:latin typeface="KoPub돋움체 Medium"/>
                <a:ea typeface="KoPub돋움체 Medium"/>
              </a:rPr>
              <a:t> 딥러닝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500">
                <a:solidFill>
                  <a:srgbClr val="625E4C"/>
                </a:solidFill>
                <a:latin typeface="KoPub돋움체 Medium"/>
                <a:ea typeface="KoPub돋움체 Medium"/>
              </a:rPr>
              <a:t>    </a:t>
            </a:r>
            <a:r>
              <a:rPr lang="en-US" altLang="ko-KR" sz="1500">
                <a:solidFill>
                  <a:srgbClr val="625E4C"/>
                </a:solidFill>
                <a:latin typeface="KoPub돋움체 Medium"/>
                <a:ea typeface="KoPub돋움체 Medium"/>
              </a:rPr>
              <a:t>-</a:t>
            </a:r>
            <a:r>
              <a:rPr lang="ko-KR" altLang="en-US" sz="1500">
                <a:solidFill>
                  <a:srgbClr val="625E4C"/>
                </a:solidFill>
                <a:latin typeface="KoPub돋움체 Medium"/>
                <a:ea typeface="KoPub돋움체 Medium"/>
              </a:rPr>
              <a:t> 딥러닝 이전</a:t>
            </a:r>
            <a:r>
              <a:rPr lang="en-US" altLang="ko-KR" sz="1500">
                <a:solidFill>
                  <a:srgbClr val="625E4C"/>
                </a:solidFill>
                <a:latin typeface="KoPub돋움체 Medium"/>
                <a:ea typeface="KoPub돋움체 Medium"/>
              </a:rPr>
              <a:t>:</a:t>
            </a:r>
            <a:r>
              <a:rPr lang="ko-KR" altLang="en-US" sz="1500">
                <a:solidFill>
                  <a:srgbClr val="625E4C"/>
                </a:solidFill>
                <a:latin typeface="KoPub돋움체 Medium"/>
                <a:ea typeface="KoPub돋움체 Medium"/>
              </a:rPr>
              <a:t> 머신 러닝의 간략한 역사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500">
                <a:solidFill>
                  <a:srgbClr val="625E4C"/>
                </a:solidFill>
                <a:latin typeface="KoPub돋움체 Medium"/>
                <a:ea typeface="KoPub돋움체 Medium"/>
              </a:rPr>
              <a:t>    </a:t>
            </a:r>
            <a:r>
              <a:rPr lang="en-US" altLang="ko-KR" sz="1500">
                <a:solidFill>
                  <a:srgbClr val="625E4C"/>
                </a:solidFill>
                <a:latin typeface="KoPub돋움체 Medium"/>
                <a:ea typeface="KoPub돋움체 Medium"/>
              </a:rPr>
              <a:t>-</a:t>
            </a:r>
            <a:r>
              <a:rPr lang="ko-KR" altLang="en-US" sz="1500">
                <a:solidFill>
                  <a:srgbClr val="625E4C"/>
                </a:solidFill>
                <a:latin typeface="KoPub돋움체 Medium"/>
                <a:ea typeface="KoPub돋움체 Medium"/>
              </a:rPr>
              <a:t> 왜 딥러닝일까</a:t>
            </a:r>
            <a:r>
              <a:rPr lang="en-US" altLang="ko-KR" sz="1500">
                <a:solidFill>
                  <a:srgbClr val="625E4C"/>
                </a:solidFill>
                <a:latin typeface="KoPub돋움체 Medium"/>
                <a:ea typeface="KoPub돋움체 Medium"/>
              </a:rPr>
              <a:t>?</a:t>
            </a:r>
            <a:r>
              <a:rPr lang="ko-KR" altLang="en-US" sz="1500">
                <a:solidFill>
                  <a:srgbClr val="625E4C"/>
                </a:solidFill>
                <a:latin typeface="KoPub돋움체 Medium"/>
                <a:ea typeface="KoPub돋움체 Medium"/>
              </a:rPr>
              <a:t> 왜 지금일까</a:t>
            </a:r>
            <a:r>
              <a:rPr lang="en-US" altLang="ko-KR" sz="1500">
                <a:solidFill>
                  <a:srgbClr val="625E4C"/>
                </a:solidFill>
                <a:latin typeface="KoPub돋움체 Medium"/>
                <a:ea typeface="KoPub돋움체 Medium"/>
              </a:rPr>
              <a:t>?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1700">
                <a:solidFill>
                  <a:srgbClr val="625E4C"/>
                </a:solidFill>
                <a:latin typeface="KoPub돋움체 Medium"/>
                <a:ea typeface="KoPub돋움체 Medium"/>
              </a:rPr>
              <a:t>2</a:t>
            </a:r>
            <a:r>
              <a:rPr lang="ko-KR" altLang="en-US" sz="1700">
                <a:solidFill>
                  <a:srgbClr val="625E4C"/>
                </a:solidFill>
                <a:latin typeface="KoPub돋움체 Medium"/>
                <a:ea typeface="KoPub돋움체 Medium"/>
              </a:rPr>
              <a:t>장 시작하기 전에</a:t>
            </a:r>
            <a:r>
              <a:rPr lang="en-US" altLang="ko-KR" sz="1700">
                <a:solidFill>
                  <a:srgbClr val="625E4C"/>
                </a:solidFill>
                <a:latin typeface="KoPub돋움체 Medium"/>
                <a:ea typeface="KoPub돋움체 Medium"/>
              </a:rPr>
              <a:t>:</a:t>
            </a:r>
            <a:r>
              <a:rPr lang="ko-KR" altLang="en-US" sz="1700">
                <a:solidFill>
                  <a:srgbClr val="625E4C"/>
                </a:solidFill>
                <a:latin typeface="KoPub돋움체 Medium"/>
                <a:ea typeface="KoPub돋움체 Medium"/>
              </a:rPr>
              <a:t> 신경망의 수학적 구성 요소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700">
                <a:solidFill>
                  <a:srgbClr val="625E4C"/>
                </a:solidFill>
                <a:latin typeface="KoPub돋움체 Medium"/>
                <a:ea typeface="KoPub돋움체 Medium"/>
              </a:rPr>
              <a:t>   </a:t>
            </a:r>
            <a:r>
              <a:rPr lang="ko-KR" altLang="en-US" sz="1500">
                <a:solidFill>
                  <a:srgbClr val="625E4C"/>
                </a:solidFill>
                <a:latin typeface="KoPub돋움체 Medium"/>
                <a:ea typeface="KoPub돋움체 Medium"/>
              </a:rPr>
              <a:t> </a:t>
            </a:r>
            <a:r>
              <a:rPr lang="en-US" altLang="ko-KR" sz="1500">
                <a:solidFill>
                  <a:srgbClr val="625E4C"/>
                </a:solidFill>
                <a:latin typeface="KoPub돋움체 Medium"/>
                <a:ea typeface="KoPub돋움체 Medium"/>
              </a:rPr>
              <a:t>-</a:t>
            </a:r>
            <a:r>
              <a:rPr lang="ko-KR" altLang="en-US" sz="1500">
                <a:solidFill>
                  <a:srgbClr val="625E4C"/>
                </a:solidFill>
                <a:latin typeface="KoPub돋움체 Medium"/>
                <a:ea typeface="KoPub돋움체 Medium"/>
              </a:rPr>
              <a:t> 신경망을 위한 데이터 표현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500">
                <a:solidFill>
                  <a:srgbClr val="625E4C"/>
                </a:solidFill>
                <a:latin typeface="KoPub돋움체 Medium"/>
                <a:ea typeface="KoPub돋움체 Medium"/>
              </a:rPr>
              <a:t>    </a:t>
            </a:r>
            <a:r>
              <a:rPr lang="en-US" altLang="ko-KR" sz="1500">
                <a:solidFill>
                  <a:srgbClr val="625E4C"/>
                </a:solidFill>
                <a:latin typeface="KoPub돋움체 Medium"/>
                <a:ea typeface="KoPub돋움체 Medium"/>
              </a:rPr>
              <a:t>-</a:t>
            </a:r>
            <a:r>
              <a:rPr lang="ko-KR" altLang="en-US" sz="1500">
                <a:solidFill>
                  <a:srgbClr val="625E4C"/>
                </a:solidFill>
                <a:latin typeface="KoPub돋움체 Medium"/>
                <a:ea typeface="KoPub돋움체 Medium"/>
              </a:rPr>
              <a:t> 신경망의 톱니바퀴</a:t>
            </a:r>
            <a:r>
              <a:rPr lang="en-US" altLang="ko-KR" sz="1500">
                <a:solidFill>
                  <a:srgbClr val="625E4C"/>
                </a:solidFill>
                <a:latin typeface="KoPub돋움체 Medium"/>
                <a:ea typeface="KoPub돋움체 Medium"/>
              </a:rPr>
              <a:t>:</a:t>
            </a:r>
            <a:r>
              <a:rPr lang="ko-KR" altLang="en-US" sz="1500">
                <a:solidFill>
                  <a:srgbClr val="625E4C"/>
                </a:solidFill>
                <a:latin typeface="KoPub돋움체 Medium"/>
                <a:ea typeface="KoPub돋움체 Medium"/>
              </a:rPr>
              <a:t> 텐서 연산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1500">
                <a:solidFill>
                  <a:srgbClr val="625E4C"/>
                </a:solidFill>
                <a:latin typeface="KoPub돋움체 Medium"/>
                <a:ea typeface="KoPub돋움체 Medium"/>
              </a:rPr>
              <a:t>    </a:t>
            </a:r>
            <a:r>
              <a:rPr lang="en-US" altLang="ko-KR" sz="1500">
                <a:solidFill>
                  <a:srgbClr val="625E4C"/>
                </a:solidFill>
                <a:latin typeface="KoPub돋움체 Medium"/>
                <a:ea typeface="KoPub돋움체 Medium"/>
              </a:rPr>
              <a:t>-</a:t>
            </a:r>
            <a:r>
              <a:rPr lang="ko-KR" altLang="en-US" sz="1500">
                <a:solidFill>
                  <a:srgbClr val="625E4C"/>
                </a:solidFill>
                <a:latin typeface="KoPub돋움체 Medium"/>
                <a:ea typeface="KoPub돋움체 Medium"/>
              </a:rPr>
              <a:t> 신경망의 엔진</a:t>
            </a:r>
            <a:r>
              <a:rPr lang="en-US" altLang="ko-KR" sz="1500">
                <a:solidFill>
                  <a:srgbClr val="625E4C"/>
                </a:solidFill>
                <a:latin typeface="KoPub돋움체 Medium"/>
                <a:ea typeface="KoPub돋움체 Medium"/>
              </a:rPr>
              <a:t>: </a:t>
            </a:r>
            <a:r>
              <a:rPr lang="ko-KR" altLang="en-US" sz="1500">
                <a:solidFill>
                  <a:srgbClr val="625E4C"/>
                </a:solidFill>
                <a:latin typeface="KoPub돋움체 Medium"/>
                <a:ea typeface="KoPub돋움체 Medium"/>
              </a:rPr>
              <a:t>그래디언트 기반 최적화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7935" y="3167390"/>
            <a:ext cx="190690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rgbClr val="625E4C"/>
                </a:solidFill>
                <a:latin typeface="KoPub돋움체 Medium"/>
                <a:ea typeface="KoPub돋움체 Medium"/>
              </a:rPr>
              <a:t>CONTENT</a:t>
            </a:r>
            <a:endParaRPr lang="ko-KR" altLang="en-US" sz="2800">
              <a:solidFill>
                <a:srgbClr val="625E4C"/>
              </a:solidFill>
              <a:latin typeface="KoPub돋움체 Medium"/>
              <a:ea typeface="KoPub돋움체 Medium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rot="16200000" flipH="1">
            <a:off x="3081337" y="3471862"/>
            <a:ext cx="4486275" cy="0"/>
          </a:xfrm>
          <a:prstGeom prst="line">
            <a:avLst/>
          </a:prstGeom>
          <a:noFill/>
          <a:ln>
            <a:solidFill>
              <a:srgbClr val="625E4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567035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585340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501265" y="280487"/>
            <a:ext cx="9323579" cy="7656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228845" cy="2924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딥러닝이란 무엇인가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567035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892901" cy="369332"/>
            <a:chOff x="484663" y="527923"/>
            <a:chExt cx="2892901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283419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왜 딥러닝일까</a:t>
              </a:r>
              <a:r>
                <a:rPr lang="en-US" altLang="ko-KR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?</a:t>
              </a:r>
              <a:r>
                <a:rPr lang="ko-KR" altLang="en-US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  왜 지금일까</a:t>
              </a:r>
              <a:r>
                <a:rPr lang="en-US" altLang="ko-KR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?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402772" y="1368134"/>
            <a:ext cx="1099706" cy="347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/>
              <a:t>알고리즘</a:t>
            </a:r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5299" y="1285879"/>
            <a:ext cx="508276" cy="508276"/>
          </a:xfrm>
          <a:prstGeom prst="rect">
            <a:avLst/>
          </a:prstGeom>
        </p:spPr>
      </p:pic>
      <p:grpSp>
        <p:nvGrpSpPr>
          <p:cNvPr id="109" name="그룹 108"/>
          <p:cNvGrpSpPr/>
          <p:nvPr/>
        </p:nvGrpSpPr>
        <p:grpSpPr>
          <a:xfrm>
            <a:off x="1316485" y="2922445"/>
            <a:ext cx="1542079" cy="355022"/>
            <a:chOff x="2441864" y="3093027"/>
            <a:chExt cx="1542079" cy="355022"/>
          </a:xfrm>
        </p:grpSpPr>
        <p:sp>
          <p:nvSpPr>
            <p:cNvPr id="110" name="직사각형 109"/>
            <p:cNvSpPr/>
            <p:nvPr/>
          </p:nvSpPr>
          <p:spPr>
            <a:xfrm>
              <a:off x="2441864" y="3093027"/>
              <a:ext cx="1531201" cy="355022"/>
            </a:xfrm>
            <a:prstGeom prst="rect">
              <a:avLst/>
            </a:prstGeom>
            <a:solidFill>
              <a:srgbClr val="B7AE9D"/>
            </a:solidFill>
            <a:ln>
              <a:solidFill>
                <a:srgbClr val="B7AE9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510267" y="3125065"/>
              <a:ext cx="1473676" cy="291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/>
                <a:t>~2000</a:t>
              </a:r>
              <a:r>
                <a:rPr lang="ko-KR" altLang="en-US" sz="1400"/>
                <a:t>년대 후반</a:t>
              </a: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86526" y="3843092"/>
            <a:ext cx="3335607" cy="346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>
                <a:solidFill>
                  <a:srgbClr val="BC6365"/>
                </a:solidFill>
              </a:rPr>
              <a:t>얕은 신경망</a:t>
            </a:r>
            <a:r>
              <a:rPr lang="ko-KR" altLang="en-US" sz="1700" dirty="0"/>
              <a:t>만 훈련시킬 수 있음</a:t>
            </a:r>
          </a:p>
        </p:txBody>
      </p:sp>
      <p:grpSp>
        <p:nvGrpSpPr>
          <p:cNvPr id="118" name="그룹 117"/>
          <p:cNvGrpSpPr/>
          <p:nvPr/>
        </p:nvGrpSpPr>
        <p:grpSpPr>
          <a:xfrm>
            <a:off x="3997822" y="2912730"/>
            <a:ext cx="2136278" cy="2105039"/>
            <a:chOff x="5180349" y="3092838"/>
            <a:chExt cx="2136278" cy="2105039"/>
          </a:xfrm>
        </p:grpSpPr>
        <p:sp>
          <p:nvSpPr>
            <p:cNvPr id="119" name="직사각형 118"/>
            <p:cNvSpPr/>
            <p:nvPr/>
          </p:nvSpPr>
          <p:spPr>
            <a:xfrm>
              <a:off x="5616870" y="3092838"/>
              <a:ext cx="1267143" cy="355022"/>
            </a:xfrm>
            <a:prstGeom prst="rect">
              <a:avLst/>
            </a:prstGeom>
            <a:solidFill>
              <a:srgbClr val="B7AE9D"/>
            </a:solidFill>
            <a:ln>
              <a:solidFill>
                <a:srgbClr val="B7AE9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674889" y="3107920"/>
              <a:ext cx="1136269" cy="2992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/>
                <a:t>2009-2010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180349" y="3840459"/>
              <a:ext cx="2136278" cy="13574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 b="1" dirty="0"/>
                <a:t>알고리즘 개선</a:t>
              </a:r>
              <a:endParaRPr lang="ko-KR" altLang="en-US" sz="1700" dirty="0"/>
            </a:p>
            <a:p>
              <a:pPr algn="ctr">
                <a:defRPr/>
              </a:pPr>
              <a:endParaRPr lang="ko-KR" altLang="en-US" sz="1700" dirty="0"/>
            </a:p>
            <a:p>
              <a:pPr algn="ctr">
                <a:defRPr/>
              </a:pPr>
              <a:r>
                <a:rPr lang="ko-KR" altLang="en-US" sz="1700" dirty="0"/>
                <a:t>활성화 함수</a:t>
              </a:r>
            </a:p>
            <a:p>
              <a:pPr algn="ctr">
                <a:defRPr/>
              </a:pPr>
              <a:r>
                <a:rPr lang="ko-KR" altLang="en-US" sz="1700" dirty="0"/>
                <a:t>가중치 초기화 방법</a:t>
              </a:r>
            </a:p>
            <a:p>
              <a:pPr algn="ctr">
                <a:defRPr/>
              </a:pPr>
              <a:r>
                <a:rPr lang="ko-KR" altLang="en-US" sz="1700" dirty="0"/>
                <a:t>최적화 방법</a:t>
              </a: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6602202" y="2904808"/>
            <a:ext cx="2136278" cy="2074861"/>
            <a:chOff x="5180349" y="3092838"/>
            <a:chExt cx="2136278" cy="2074861"/>
          </a:xfrm>
        </p:grpSpPr>
        <p:sp>
          <p:nvSpPr>
            <p:cNvPr id="131" name="직사각형 130"/>
            <p:cNvSpPr/>
            <p:nvPr/>
          </p:nvSpPr>
          <p:spPr>
            <a:xfrm>
              <a:off x="5616870" y="3092838"/>
              <a:ext cx="1267143" cy="355022"/>
            </a:xfrm>
            <a:prstGeom prst="rect">
              <a:avLst/>
            </a:prstGeom>
            <a:solidFill>
              <a:srgbClr val="B7AE9D"/>
            </a:solidFill>
            <a:ln>
              <a:solidFill>
                <a:srgbClr val="B7AE9D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674889" y="3107920"/>
              <a:ext cx="1136269" cy="2992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/>
                <a:t>2014-2016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180349" y="3840459"/>
              <a:ext cx="2136278" cy="13272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500" b="1"/>
                <a:t>고급 알고리즘 개발</a:t>
              </a:r>
            </a:p>
            <a:p>
              <a:pPr algn="ctr">
                <a:defRPr/>
              </a:pPr>
              <a:endParaRPr lang="ko-KR" altLang="en-US" sz="1500" b="1"/>
            </a:p>
            <a:p>
              <a:pPr algn="ctr">
                <a:defRPr/>
              </a:pPr>
              <a:r>
                <a:rPr lang="ko-KR" altLang="en-US" sz="1700"/>
                <a:t>배치 정규화</a:t>
              </a:r>
            </a:p>
            <a:p>
              <a:pPr algn="ctr">
                <a:defRPr/>
              </a:pPr>
              <a:r>
                <a:rPr lang="ko-KR" altLang="en-US" sz="1700"/>
                <a:t>잔차 연결</a:t>
              </a:r>
            </a:p>
            <a:p>
              <a:pPr algn="ctr">
                <a:defRPr/>
              </a:pPr>
              <a:r>
                <a:rPr lang="ko-KR" altLang="en-US" sz="1700"/>
                <a:t>깊이별 분리 합성곱</a:t>
              </a:r>
            </a:p>
          </p:txBody>
        </p:sp>
      </p:grpSp>
      <p:sp>
        <p:nvSpPr>
          <p:cNvPr id="135" name="화살표: 오른쪽 134"/>
          <p:cNvSpPr/>
          <p:nvPr/>
        </p:nvSpPr>
        <p:spPr>
          <a:xfrm>
            <a:off x="9175122" y="3528022"/>
            <a:ext cx="471534" cy="33007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D8669"/>
          </a:solidFill>
          <a:ln w="50800">
            <a:solidFill>
              <a:srgbClr val="8D8669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9758404" y="3523956"/>
            <a:ext cx="1911571" cy="346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>
                <a:solidFill>
                  <a:srgbClr val="BC6365"/>
                </a:solidFill>
              </a:rPr>
              <a:t>심층 신경망</a:t>
            </a:r>
            <a:r>
              <a:rPr lang="ko-KR" altLang="en-US" sz="1700"/>
              <a:t> 훈련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01043" y="3203250"/>
            <a:ext cx="6189911" cy="452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rgbClr val="585340"/>
                </a:solidFill>
                <a:latin typeface="KoPub돋움체 Bold"/>
                <a:ea typeface="KoPub돋움체 Bold"/>
              </a:rPr>
              <a:t>2</a:t>
            </a:r>
            <a:r>
              <a:rPr lang="ko-KR" altLang="en-US" sz="2400" spc="-150">
                <a:solidFill>
                  <a:srgbClr val="585340"/>
                </a:solidFill>
                <a:latin typeface="KoPub돋움체 Bold"/>
                <a:ea typeface="KoPub돋움체 Bold"/>
              </a:rPr>
              <a:t>장  시작하기 전에</a:t>
            </a:r>
            <a:r>
              <a:rPr lang="en-US" altLang="ko-KR" sz="2400" spc="-150">
                <a:solidFill>
                  <a:srgbClr val="585340"/>
                </a:solidFill>
                <a:latin typeface="KoPub돋움체 Bold"/>
                <a:ea typeface="KoPub돋움체 Bold"/>
              </a:rPr>
              <a:t>:</a:t>
            </a:r>
            <a:r>
              <a:rPr lang="ko-KR" altLang="en-US" sz="2400" spc="-150">
                <a:solidFill>
                  <a:srgbClr val="585340"/>
                </a:solidFill>
                <a:latin typeface="KoPub돋움체 Bold"/>
                <a:ea typeface="KoPub돋움체 Bold"/>
              </a:rPr>
              <a:t> 신경망의 수학적 구성 요소</a:t>
            </a:r>
            <a:endParaRPr lang="en-US" altLang="ko-KR" sz="2400" spc="-150">
              <a:solidFill>
                <a:srgbClr val="585340"/>
              </a:solidFill>
              <a:latin typeface="KoPub돋움체 Bold"/>
              <a:ea typeface="KoPub돋움체 Bold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779104" y="288144"/>
            <a:ext cx="10045740" cy="0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60" y="134254"/>
            <a:ext cx="1287780" cy="292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585340"/>
                </a:solidFill>
                <a:latin typeface="KoPub돋움체 Bold"/>
                <a:ea typeface="KoPub돋움체 Bold"/>
              </a:rPr>
              <a:t>CHAPTER 02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07782" y="2623381"/>
            <a:ext cx="637870" cy="637870"/>
          </a:xfrm>
          <a:prstGeom prst="rect">
            <a:avLst/>
          </a:prstGeom>
        </p:spPr>
      </p:pic>
      <p:cxnSp>
        <p:nvCxnSpPr>
          <p:cNvPr id="18" name="직선 연결선 8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noFill/>
          <a:ln w="15875">
            <a:solidFill>
              <a:srgbClr val="625E4C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0"/>
          <p:cNvSpPr txBox="1"/>
          <p:nvPr/>
        </p:nvSpPr>
        <p:spPr>
          <a:xfrm>
            <a:off x="10567035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585340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823118" y="288144"/>
            <a:ext cx="9001726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43434" cy="369332"/>
            <a:chOff x="484663" y="527923"/>
            <a:chExt cx="243434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07C855-7713-4D9E-AF0F-95220B1AB581}"/>
              </a:ext>
            </a:extLst>
          </p:cNvPr>
          <p:cNvSpPr txBox="1"/>
          <p:nvPr/>
        </p:nvSpPr>
        <p:spPr>
          <a:xfrm>
            <a:off x="543366" y="527923"/>
            <a:ext cx="1835759" cy="3539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신경망과의  첫만남</a:t>
            </a:r>
            <a:endParaRPr lang="en-US" altLang="ko-KR" sz="1700" spc="-150" dirty="0">
              <a:solidFill>
                <a:srgbClr val="585340"/>
              </a:solidFill>
              <a:latin typeface="KoPub돋움체 Medium"/>
              <a:ea typeface="KoPub돋움체 Mediu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4BC91D-3FC6-4A92-AE05-0AB63DEE9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3" y="1340054"/>
            <a:ext cx="5772150" cy="704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0D36DC-F670-412D-8EAC-07120C6B6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65" y="2044904"/>
            <a:ext cx="3448050" cy="1933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761086-FFE9-42D3-BE20-3E33E9F09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65" y="4019246"/>
            <a:ext cx="3495675" cy="189547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41E8703-690F-40CC-9270-FBC69D6276E2}"/>
              </a:ext>
            </a:extLst>
          </p:cNvPr>
          <p:cNvSpPr/>
          <p:nvPr/>
        </p:nvSpPr>
        <p:spPr>
          <a:xfrm>
            <a:off x="7382312" y="1340054"/>
            <a:ext cx="2843868" cy="70484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Mnist</a:t>
            </a:r>
            <a:r>
              <a:rPr lang="en-US" altLang="ko-KR" dirty="0"/>
              <a:t> dataset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5E84A70-051E-431F-9073-CB14128BE31E}"/>
              </a:ext>
            </a:extLst>
          </p:cNvPr>
          <p:cNvSpPr/>
          <p:nvPr/>
        </p:nvSpPr>
        <p:spPr>
          <a:xfrm>
            <a:off x="7382312" y="4569326"/>
            <a:ext cx="2843868" cy="70484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학습 후 테스트에 사용할 </a:t>
            </a:r>
            <a:r>
              <a:rPr lang="ko-KR" altLang="en-US" dirty="0" err="1"/>
              <a:t>테이터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FDC29C6-DC83-4FBE-A589-BE166D46BB4D}"/>
              </a:ext>
            </a:extLst>
          </p:cNvPr>
          <p:cNvSpPr/>
          <p:nvPr/>
        </p:nvSpPr>
        <p:spPr>
          <a:xfrm>
            <a:off x="7382312" y="2727324"/>
            <a:ext cx="2843868" cy="70484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학습에 사용할 데이터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04B2C3-773E-4879-A59E-157F94B05FA9}"/>
              </a:ext>
            </a:extLst>
          </p:cNvPr>
          <p:cNvCxnSpPr/>
          <p:nvPr/>
        </p:nvCxnSpPr>
        <p:spPr>
          <a:xfrm>
            <a:off x="6434356" y="1692474"/>
            <a:ext cx="796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6E11E5C-F1B5-466F-81C0-E6B1FC3EEF3B}"/>
              </a:ext>
            </a:extLst>
          </p:cNvPr>
          <p:cNvCxnSpPr/>
          <p:nvPr/>
        </p:nvCxnSpPr>
        <p:spPr>
          <a:xfrm>
            <a:off x="4249679" y="2275143"/>
            <a:ext cx="2805462" cy="80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C28BF0D-C737-4F76-8F24-718780D63ED6}"/>
              </a:ext>
            </a:extLst>
          </p:cNvPr>
          <p:cNvCxnSpPr/>
          <p:nvPr/>
        </p:nvCxnSpPr>
        <p:spPr>
          <a:xfrm>
            <a:off x="4268882" y="2879522"/>
            <a:ext cx="2777870" cy="217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BF73970-2C05-4FB8-B6F5-5F64DB65511E}"/>
              </a:ext>
            </a:extLst>
          </p:cNvPr>
          <p:cNvCxnSpPr/>
          <p:nvPr/>
        </p:nvCxnSpPr>
        <p:spPr>
          <a:xfrm flipV="1">
            <a:off x="4249679" y="3096804"/>
            <a:ext cx="2805462" cy="476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FE2C17-BAA6-4341-976F-411C2799AA00}"/>
              </a:ext>
            </a:extLst>
          </p:cNvPr>
          <p:cNvCxnSpPr/>
          <p:nvPr/>
        </p:nvCxnSpPr>
        <p:spPr>
          <a:xfrm>
            <a:off x="4268882" y="4206240"/>
            <a:ext cx="2786259" cy="629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5994220-D4DA-4671-8B73-A01B31678958}"/>
              </a:ext>
            </a:extLst>
          </p:cNvPr>
          <p:cNvCxnSpPr/>
          <p:nvPr/>
        </p:nvCxnSpPr>
        <p:spPr>
          <a:xfrm>
            <a:off x="4268882" y="4826000"/>
            <a:ext cx="2777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258CEC7-752A-4B80-9516-321868DFB38E}"/>
              </a:ext>
            </a:extLst>
          </p:cNvPr>
          <p:cNvCxnSpPr/>
          <p:nvPr/>
        </p:nvCxnSpPr>
        <p:spPr>
          <a:xfrm flipV="1">
            <a:off x="4268882" y="4836160"/>
            <a:ext cx="2777870" cy="629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82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823118" y="288144"/>
            <a:ext cx="9001726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43434" cy="369332"/>
            <a:chOff x="484663" y="527923"/>
            <a:chExt cx="243434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07C855-7713-4D9E-AF0F-95220B1AB581}"/>
              </a:ext>
            </a:extLst>
          </p:cNvPr>
          <p:cNvSpPr txBox="1"/>
          <p:nvPr/>
        </p:nvSpPr>
        <p:spPr>
          <a:xfrm>
            <a:off x="543366" y="527923"/>
            <a:ext cx="1835759" cy="3539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신경망과의  첫만남</a:t>
            </a:r>
            <a:endParaRPr lang="en-US" altLang="ko-KR" sz="1700" spc="-150" dirty="0">
              <a:solidFill>
                <a:srgbClr val="58534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139D4F-1FA9-4638-9696-77E361DC16F2}"/>
              </a:ext>
            </a:extLst>
          </p:cNvPr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FE951FB-A8E3-49D8-A7A2-FA578A42F717}"/>
              </a:ext>
            </a:extLst>
          </p:cNvPr>
          <p:cNvGrpSpPr/>
          <p:nvPr/>
        </p:nvGrpSpPr>
        <p:grpSpPr>
          <a:xfrm>
            <a:off x="484663" y="527923"/>
            <a:ext cx="243434" cy="369332"/>
            <a:chOff x="484663" y="527923"/>
            <a:chExt cx="243434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C8AA5-3556-4D24-85A0-609281113B35}"/>
                </a:ext>
              </a:extLst>
            </p:cNvPr>
            <p:cNvSpPr txBox="1"/>
            <p:nvPr/>
          </p:nvSpPr>
          <p:spPr>
            <a:xfrm>
              <a:off x="543366" y="527923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2CF7AF9-F7F2-4297-940F-3350F1363E65}"/>
                </a:ext>
              </a:extLst>
            </p:cNvPr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0E2D8A0E-71C5-460B-87DA-5221F9968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3" y="963649"/>
            <a:ext cx="3848100" cy="368617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B81764F-63D2-45C5-A9BA-D44FDFF3E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63" y="4855459"/>
            <a:ext cx="5562600" cy="1123950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94382F5-597D-4CEA-B229-D5D20B84D3AA}"/>
              </a:ext>
            </a:extLst>
          </p:cNvPr>
          <p:cNvSpPr/>
          <p:nvPr/>
        </p:nvSpPr>
        <p:spPr>
          <a:xfrm>
            <a:off x="6858529" y="897255"/>
            <a:ext cx="3022317" cy="70484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그래프 이미지 라이브러리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A057ED5-7C4F-4222-B766-DD6B3EFB7498}"/>
              </a:ext>
            </a:extLst>
          </p:cNvPr>
          <p:cNvSpPr/>
          <p:nvPr/>
        </p:nvSpPr>
        <p:spPr>
          <a:xfrm>
            <a:off x="6887663" y="4855459"/>
            <a:ext cx="3022317" cy="70484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Layer  </a:t>
            </a:r>
            <a:r>
              <a:rPr lang="ko-KR" altLang="en-US" dirty="0"/>
              <a:t>추가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E502352-0D99-4DFB-9414-BB2F76E4F5E9}"/>
              </a:ext>
            </a:extLst>
          </p:cNvPr>
          <p:cNvCxnSpPr/>
          <p:nvPr/>
        </p:nvCxnSpPr>
        <p:spPr>
          <a:xfrm>
            <a:off x="4518734" y="1171852"/>
            <a:ext cx="2112885" cy="106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085B4EB-68AD-4D48-9388-0791FDB0D9D5}"/>
              </a:ext>
            </a:extLst>
          </p:cNvPr>
          <p:cNvCxnSpPr/>
          <p:nvPr/>
        </p:nvCxnSpPr>
        <p:spPr>
          <a:xfrm flipV="1">
            <a:off x="4634144" y="1322773"/>
            <a:ext cx="1997475" cy="2254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26F49D-7126-42FD-9E89-19A5A595FC35}"/>
              </a:ext>
            </a:extLst>
          </p:cNvPr>
          <p:cNvCxnSpPr/>
          <p:nvPr/>
        </p:nvCxnSpPr>
        <p:spPr>
          <a:xfrm>
            <a:off x="6232124" y="5255581"/>
            <a:ext cx="532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0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823118" y="288144"/>
            <a:ext cx="9001726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43434" cy="369332"/>
            <a:chOff x="484663" y="527923"/>
            <a:chExt cx="243434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07C855-7713-4D9E-AF0F-95220B1AB581}"/>
              </a:ext>
            </a:extLst>
          </p:cNvPr>
          <p:cNvSpPr txBox="1"/>
          <p:nvPr/>
        </p:nvSpPr>
        <p:spPr>
          <a:xfrm>
            <a:off x="543366" y="527923"/>
            <a:ext cx="1835759" cy="3539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신경망과의  첫만남</a:t>
            </a:r>
            <a:endParaRPr lang="en-US" altLang="ko-KR" sz="1700" spc="-150" dirty="0">
              <a:solidFill>
                <a:srgbClr val="58534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139D4F-1FA9-4638-9696-77E361DC16F2}"/>
              </a:ext>
            </a:extLst>
          </p:cNvPr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FE951FB-A8E3-49D8-A7A2-FA578A42F717}"/>
              </a:ext>
            </a:extLst>
          </p:cNvPr>
          <p:cNvGrpSpPr/>
          <p:nvPr/>
        </p:nvGrpSpPr>
        <p:grpSpPr>
          <a:xfrm>
            <a:off x="484663" y="527923"/>
            <a:ext cx="243434" cy="369332"/>
            <a:chOff x="484663" y="527923"/>
            <a:chExt cx="243434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C8AA5-3556-4D24-85A0-609281113B35}"/>
                </a:ext>
              </a:extLst>
            </p:cNvPr>
            <p:cNvSpPr txBox="1"/>
            <p:nvPr/>
          </p:nvSpPr>
          <p:spPr>
            <a:xfrm>
              <a:off x="543366" y="527923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2CF7AF9-F7F2-4297-940F-3350F1363E65}"/>
                </a:ext>
              </a:extLst>
            </p:cNvPr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BCEAB59E-C890-4FA2-9644-8BC778D12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3" y="1261844"/>
            <a:ext cx="3848100" cy="609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CB0B21D-DA60-486C-B0F6-5DC4D7EDE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63" y="2028825"/>
            <a:ext cx="4286250" cy="9334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0C759E0-503E-4A91-AE71-9DC35647F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63" y="4207168"/>
            <a:ext cx="6743700" cy="22193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12033F1-2727-4836-B600-459CBD2A7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63" y="3182837"/>
            <a:ext cx="4000500" cy="8001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5AACE55-9E36-4A59-8597-8FF90A63F16C}"/>
              </a:ext>
            </a:extLst>
          </p:cNvPr>
          <p:cNvCxnSpPr/>
          <p:nvPr/>
        </p:nvCxnSpPr>
        <p:spPr>
          <a:xfrm>
            <a:off x="4660777" y="1518082"/>
            <a:ext cx="1367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C073F1B-8EE2-4D54-9D97-89AC69484091}"/>
              </a:ext>
            </a:extLst>
          </p:cNvPr>
          <p:cNvSpPr/>
          <p:nvPr/>
        </p:nvSpPr>
        <p:spPr>
          <a:xfrm>
            <a:off x="6338100" y="1165661"/>
            <a:ext cx="3022317" cy="70484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컴파일 단계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6945154-A6DD-4F4D-A836-2AEE0BF5676B}"/>
              </a:ext>
            </a:extLst>
          </p:cNvPr>
          <p:cNvSpPr/>
          <p:nvPr/>
        </p:nvSpPr>
        <p:spPr>
          <a:xfrm>
            <a:off x="7147447" y="2650832"/>
            <a:ext cx="3022317" cy="70484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 Data </a:t>
            </a:r>
            <a:r>
              <a:rPr lang="ko-KR" altLang="en-US" dirty="0"/>
              <a:t>크기 조절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2A0BAC2-DFF8-4EE2-ABBB-D16C41EF2878}"/>
              </a:ext>
            </a:extLst>
          </p:cNvPr>
          <p:cNvCxnSpPr/>
          <p:nvPr/>
        </p:nvCxnSpPr>
        <p:spPr>
          <a:xfrm>
            <a:off x="4971495" y="2539014"/>
            <a:ext cx="1908699" cy="42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5A0DF3-1704-4BD0-9665-5865F6FE148C}"/>
              </a:ext>
            </a:extLst>
          </p:cNvPr>
          <p:cNvCxnSpPr/>
          <p:nvPr/>
        </p:nvCxnSpPr>
        <p:spPr>
          <a:xfrm flipV="1">
            <a:off x="5044554" y="2977230"/>
            <a:ext cx="1844518" cy="59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0597F0C-3F52-4E89-8CFB-6B50AEF76612}"/>
              </a:ext>
            </a:extLst>
          </p:cNvPr>
          <p:cNvCxnSpPr/>
          <p:nvPr/>
        </p:nvCxnSpPr>
        <p:spPr>
          <a:xfrm>
            <a:off x="7537142" y="5433134"/>
            <a:ext cx="719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A2783C0-1019-4034-8920-2CE248CD7F86}"/>
              </a:ext>
            </a:extLst>
          </p:cNvPr>
          <p:cNvSpPr/>
          <p:nvPr/>
        </p:nvSpPr>
        <p:spPr>
          <a:xfrm>
            <a:off x="8480577" y="5080713"/>
            <a:ext cx="3022317" cy="70484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과정</a:t>
            </a:r>
          </a:p>
        </p:txBody>
      </p:sp>
    </p:spTree>
    <p:extLst>
      <p:ext uri="{BB962C8B-B14F-4D97-AF65-F5344CB8AC3E}">
        <p14:creationId xmlns:p14="http://schemas.microsoft.com/office/powerpoint/2010/main" val="409135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823118" y="288144"/>
            <a:ext cx="9001726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43434" cy="369332"/>
            <a:chOff x="484663" y="527923"/>
            <a:chExt cx="243434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07C855-7713-4D9E-AF0F-95220B1AB581}"/>
              </a:ext>
            </a:extLst>
          </p:cNvPr>
          <p:cNvSpPr txBox="1"/>
          <p:nvPr/>
        </p:nvSpPr>
        <p:spPr>
          <a:xfrm>
            <a:off x="543366" y="527923"/>
            <a:ext cx="1835759" cy="3539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신경망과의  첫만남</a:t>
            </a:r>
            <a:endParaRPr lang="en-US" altLang="ko-KR" sz="1700" spc="-150" dirty="0">
              <a:solidFill>
                <a:srgbClr val="58534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139D4F-1FA9-4638-9696-77E361DC16F2}"/>
              </a:ext>
            </a:extLst>
          </p:cNvPr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FE951FB-A8E3-49D8-A7A2-FA578A42F717}"/>
              </a:ext>
            </a:extLst>
          </p:cNvPr>
          <p:cNvGrpSpPr/>
          <p:nvPr/>
        </p:nvGrpSpPr>
        <p:grpSpPr>
          <a:xfrm>
            <a:off x="484663" y="527923"/>
            <a:ext cx="243434" cy="369332"/>
            <a:chOff x="484663" y="527923"/>
            <a:chExt cx="243434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C8AA5-3556-4D24-85A0-609281113B35}"/>
                </a:ext>
              </a:extLst>
            </p:cNvPr>
            <p:cNvSpPr txBox="1"/>
            <p:nvPr/>
          </p:nvSpPr>
          <p:spPr>
            <a:xfrm>
              <a:off x="543366" y="527923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2CF7AF9-F7F2-4297-940F-3350F1363E65}"/>
                </a:ext>
              </a:extLst>
            </p:cNvPr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71DADB84-CAB8-4FF6-9983-355F530B7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3" y="1137033"/>
            <a:ext cx="5048250" cy="122872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087219-BEC5-45CB-AA20-AF1476EE101F}"/>
              </a:ext>
            </a:extLst>
          </p:cNvPr>
          <p:cNvCxnSpPr/>
          <p:nvPr/>
        </p:nvCxnSpPr>
        <p:spPr>
          <a:xfrm>
            <a:off x="5797118" y="1766656"/>
            <a:ext cx="887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3821F5F-C275-4CA8-9E71-EE497E8E60D2}"/>
              </a:ext>
            </a:extLst>
          </p:cNvPr>
          <p:cNvSpPr/>
          <p:nvPr/>
        </p:nvSpPr>
        <p:spPr>
          <a:xfrm>
            <a:off x="6861882" y="1398974"/>
            <a:ext cx="3022317" cy="70484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학습이 완료된 후 </a:t>
            </a:r>
            <a:r>
              <a:rPr lang="en-US" altLang="ko-KR" dirty="0"/>
              <a:t>Accuracy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3940B2-66DF-4D99-BFC0-C9BB4033E321}"/>
              </a:ext>
            </a:extLst>
          </p:cNvPr>
          <p:cNvCxnSpPr/>
          <p:nvPr/>
        </p:nvCxnSpPr>
        <p:spPr>
          <a:xfrm>
            <a:off x="630315" y="3080551"/>
            <a:ext cx="8655728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6EE82F8-8A10-4215-ADBB-3F8B39ABC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15" y="3484873"/>
            <a:ext cx="6667500" cy="409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37B28B-EE35-4A26-A5C8-5EB084B807BB}"/>
              </a:ext>
            </a:extLst>
          </p:cNvPr>
          <p:cNvSpPr txBox="1"/>
          <p:nvPr/>
        </p:nvSpPr>
        <p:spPr>
          <a:xfrm>
            <a:off x="630315" y="4263887"/>
            <a:ext cx="605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학습데이터와 테스트 데이터의 </a:t>
            </a:r>
            <a:r>
              <a:rPr lang="en-US" altLang="ko-KR" dirty="0"/>
              <a:t>Accuracy</a:t>
            </a:r>
            <a:r>
              <a:rPr lang="ko-KR" altLang="en-US" dirty="0"/>
              <a:t>가 다름</a:t>
            </a:r>
            <a:endParaRPr lang="en-US" altLang="ko-KR" dirty="0"/>
          </a:p>
          <a:p>
            <a:r>
              <a:rPr lang="ko-KR" altLang="en-US" dirty="0"/>
              <a:t>과대적합</a:t>
            </a:r>
            <a:r>
              <a:rPr lang="en-US" altLang="ko-KR" dirty="0"/>
              <a:t>(overfitting) </a:t>
            </a:r>
            <a:r>
              <a:rPr lang="ko-KR" altLang="en-US" dirty="0"/>
              <a:t>발생</a:t>
            </a:r>
          </a:p>
        </p:txBody>
      </p:sp>
    </p:spTree>
    <p:extLst>
      <p:ext uri="{BB962C8B-B14F-4D97-AF65-F5344CB8AC3E}">
        <p14:creationId xmlns:p14="http://schemas.microsoft.com/office/powerpoint/2010/main" val="69968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3996690" y="280487"/>
            <a:ext cx="7828154" cy="7655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3724270" cy="2924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2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시작하기 전에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: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 신경망의 수학적 구성요소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567035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626202" cy="369332"/>
            <a:chOff x="484663" y="527923"/>
            <a:chExt cx="2626202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5" y="527923"/>
              <a:ext cx="256750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신경망을 위한 데이터 표현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98832" y="2355443"/>
            <a:ext cx="5271758" cy="1487244"/>
            <a:chOff x="407491" y="1913829"/>
            <a:chExt cx="5271758" cy="1487244"/>
          </a:xfrm>
        </p:grpSpPr>
        <p:sp>
          <p:nvSpPr>
            <p:cNvPr id="108" name="TextBox 107"/>
            <p:cNvSpPr txBox="1"/>
            <p:nvPr/>
          </p:nvSpPr>
          <p:spPr>
            <a:xfrm>
              <a:off x="407491" y="1913829"/>
              <a:ext cx="5271758" cy="8716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700" b="1"/>
                <a:t>텐서</a:t>
              </a:r>
              <a:endParaRPr lang="ko-KR" altLang="en-US" sz="1700"/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700"/>
                <a:t>데이터를 위한 컨테이너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09034" y="2987386"/>
              <a:ext cx="4790793" cy="4136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>
                  <a:solidFill>
                    <a:srgbClr val="575141"/>
                  </a:solidFill>
                </a:rPr>
                <a:t>임의의 차원 개수를 가지는 행렬의 일반화된 모습</a:t>
              </a: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6329362" y="1671638"/>
            <a:ext cx="485774" cy="1298257"/>
            <a:chOff x="6329362" y="1671637"/>
            <a:chExt cx="485774" cy="1298257"/>
          </a:xfrm>
        </p:grpSpPr>
        <p:sp>
          <p:nvSpPr>
            <p:cNvPr id="113" name="직사각형 112"/>
            <p:cNvSpPr/>
            <p:nvPr/>
          </p:nvSpPr>
          <p:spPr>
            <a:xfrm>
              <a:off x="6481762" y="1671637"/>
              <a:ext cx="190500" cy="209550"/>
            </a:xfrm>
            <a:prstGeom prst="rect">
              <a:avLst/>
            </a:prstGeom>
            <a:solidFill>
              <a:srgbClr val="BC6365"/>
            </a:solidFill>
            <a:ln>
              <a:solidFill>
                <a:srgbClr val="BC636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329362" y="2605087"/>
              <a:ext cx="485774" cy="3648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0D</a:t>
              </a: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7900987" y="1357312"/>
            <a:ext cx="485774" cy="1603057"/>
            <a:chOff x="7900987" y="1357312"/>
            <a:chExt cx="485774" cy="1603057"/>
          </a:xfrm>
        </p:grpSpPr>
        <p:sp>
          <p:nvSpPr>
            <p:cNvPr id="114" name="직사각형 113"/>
            <p:cNvSpPr/>
            <p:nvPr/>
          </p:nvSpPr>
          <p:spPr>
            <a:xfrm>
              <a:off x="8005762" y="1357312"/>
              <a:ext cx="228600" cy="1114425"/>
            </a:xfrm>
            <a:prstGeom prst="rect">
              <a:avLst/>
            </a:prstGeom>
            <a:solidFill>
              <a:srgbClr val="BC6365"/>
            </a:solidFill>
            <a:ln>
              <a:solidFill>
                <a:srgbClr val="BC636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900987" y="2595562"/>
              <a:ext cx="485774" cy="3648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1D</a:t>
              </a: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9120189" y="1357312"/>
            <a:ext cx="1152524" cy="1612582"/>
            <a:chOff x="9120189" y="1357312"/>
            <a:chExt cx="1152524" cy="1612582"/>
          </a:xfrm>
        </p:grpSpPr>
        <p:sp>
          <p:nvSpPr>
            <p:cNvPr id="115" name="직사각형 114"/>
            <p:cNvSpPr/>
            <p:nvPr/>
          </p:nvSpPr>
          <p:spPr>
            <a:xfrm>
              <a:off x="9120189" y="1357312"/>
              <a:ext cx="1152524" cy="1114425"/>
            </a:xfrm>
            <a:prstGeom prst="rect">
              <a:avLst/>
            </a:prstGeom>
            <a:solidFill>
              <a:srgbClr val="BC6365"/>
            </a:solidFill>
            <a:ln>
              <a:solidFill>
                <a:srgbClr val="BC636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9472613" y="2605086"/>
              <a:ext cx="485774" cy="3648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2D</a:t>
              </a:r>
            </a:p>
          </p:txBody>
        </p:sp>
      </p:grpSp>
      <p:grpSp>
        <p:nvGrpSpPr>
          <p:cNvPr id="156" name="그룹 155"/>
          <p:cNvGrpSpPr/>
          <p:nvPr/>
        </p:nvGrpSpPr>
        <p:grpSpPr>
          <a:xfrm>
            <a:off x="6096000" y="3633788"/>
            <a:ext cx="1028700" cy="1755457"/>
            <a:chOff x="6096000" y="3633787"/>
            <a:chExt cx="1028700" cy="1755457"/>
          </a:xfrm>
        </p:grpSpPr>
        <p:sp>
          <p:nvSpPr>
            <p:cNvPr id="116" name="정육면체 115"/>
            <p:cNvSpPr/>
            <p:nvPr/>
          </p:nvSpPr>
          <p:spPr>
            <a:xfrm>
              <a:off x="6096000" y="3633787"/>
              <a:ext cx="1028700" cy="1009649"/>
            </a:xfrm>
            <a:prstGeom prst="cube">
              <a:avLst>
                <a:gd name="adj" fmla="val 25000"/>
              </a:avLst>
            </a:prstGeom>
            <a:solidFill>
              <a:srgbClr val="BC6365"/>
            </a:solidFill>
            <a:ln>
              <a:solidFill>
                <a:srgbClr val="BC636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319837" y="5024437"/>
              <a:ext cx="485774" cy="3648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3D</a:t>
              </a: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7900987" y="3429000"/>
            <a:ext cx="485774" cy="1969770"/>
            <a:chOff x="7900987" y="3429000"/>
            <a:chExt cx="485774" cy="1969770"/>
          </a:xfrm>
        </p:grpSpPr>
        <p:sp>
          <p:nvSpPr>
            <p:cNvPr id="117" name="정육면체 116"/>
            <p:cNvSpPr/>
            <p:nvPr/>
          </p:nvSpPr>
          <p:spPr>
            <a:xfrm>
              <a:off x="8015287" y="3429000"/>
              <a:ext cx="276225" cy="309562"/>
            </a:xfrm>
            <a:prstGeom prst="cube">
              <a:avLst>
                <a:gd name="adj" fmla="val 25000"/>
              </a:avLst>
            </a:prstGeom>
            <a:solidFill>
              <a:srgbClr val="BC6365"/>
            </a:solidFill>
            <a:ln>
              <a:solidFill>
                <a:srgbClr val="BC636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8" name="정육면체 117"/>
            <p:cNvSpPr/>
            <p:nvPr/>
          </p:nvSpPr>
          <p:spPr>
            <a:xfrm>
              <a:off x="8005762" y="3762375"/>
              <a:ext cx="276225" cy="309562"/>
            </a:xfrm>
            <a:prstGeom prst="cube">
              <a:avLst>
                <a:gd name="adj" fmla="val 25000"/>
              </a:avLst>
            </a:prstGeom>
            <a:solidFill>
              <a:srgbClr val="BC6365"/>
            </a:solidFill>
            <a:ln>
              <a:solidFill>
                <a:srgbClr val="BC636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9" name="정육면체 118"/>
            <p:cNvSpPr/>
            <p:nvPr/>
          </p:nvSpPr>
          <p:spPr>
            <a:xfrm>
              <a:off x="7996237" y="4095749"/>
              <a:ext cx="276225" cy="309562"/>
            </a:xfrm>
            <a:prstGeom prst="cube">
              <a:avLst>
                <a:gd name="adj" fmla="val 25000"/>
              </a:avLst>
            </a:prstGeom>
            <a:solidFill>
              <a:srgbClr val="BC6365"/>
            </a:solidFill>
            <a:ln>
              <a:solidFill>
                <a:srgbClr val="BC636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0" name="정육면체 119"/>
            <p:cNvSpPr/>
            <p:nvPr/>
          </p:nvSpPr>
          <p:spPr>
            <a:xfrm>
              <a:off x="7986712" y="4429124"/>
              <a:ext cx="276225" cy="309562"/>
            </a:xfrm>
            <a:prstGeom prst="cube">
              <a:avLst>
                <a:gd name="adj" fmla="val 25000"/>
              </a:avLst>
            </a:prstGeom>
            <a:solidFill>
              <a:srgbClr val="BC6365"/>
            </a:solidFill>
            <a:ln>
              <a:solidFill>
                <a:srgbClr val="BC636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900987" y="5033962"/>
              <a:ext cx="485774" cy="3648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4D</a:t>
              </a: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9072562" y="3429000"/>
            <a:ext cx="1257300" cy="1960245"/>
            <a:chOff x="9072562" y="3429000"/>
            <a:chExt cx="1257300" cy="1960245"/>
          </a:xfrm>
        </p:grpSpPr>
        <p:grpSp>
          <p:nvGrpSpPr>
            <p:cNvPr id="129" name="그룹 128"/>
            <p:cNvGrpSpPr/>
            <p:nvPr/>
          </p:nvGrpSpPr>
          <p:grpSpPr>
            <a:xfrm>
              <a:off x="9072562" y="3429000"/>
              <a:ext cx="304799" cy="1309687"/>
              <a:chOff x="8139112" y="3581400"/>
              <a:chExt cx="304799" cy="1309687"/>
            </a:xfrm>
            <a:solidFill>
              <a:srgbClr val="BC6365"/>
            </a:solidFill>
          </p:grpSpPr>
          <p:sp>
            <p:nvSpPr>
              <p:cNvPr id="125" name="정육면체 124"/>
              <p:cNvSpPr/>
              <p:nvPr/>
            </p:nvSpPr>
            <p:spPr>
              <a:xfrm>
                <a:off x="8167687" y="3581400"/>
                <a:ext cx="276225" cy="309562"/>
              </a:xfrm>
              <a:prstGeom prst="cube">
                <a:avLst>
                  <a:gd name="adj" fmla="val 25000"/>
                </a:avLst>
              </a:prstGeom>
              <a:grpFill/>
              <a:ln>
                <a:solidFill>
                  <a:srgbClr val="BC6367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6" name="정육면체 125"/>
              <p:cNvSpPr/>
              <p:nvPr/>
            </p:nvSpPr>
            <p:spPr>
              <a:xfrm>
                <a:off x="8158162" y="3914775"/>
                <a:ext cx="276225" cy="309562"/>
              </a:xfrm>
              <a:prstGeom prst="cube">
                <a:avLst>
                  <a:gd name="adj" fmla="val 25000"/>
                </a:avLst>
              </a:prstGeom>
              <a:grpFill/>
              <a:ln>
                <a:solidFill>
                  <a:srgbClr val="BC6367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7" name="정육면체 126"/>
              <p:cNvSpPr/>
              <p:nvPr/>
            </p:nvSpPr>
            <p:spPr>
              <a:xfrm>
                <a:off x="8148637" y="4248150"/>
                <a:ext cx="276225" cy="309562"/>
              </a:xfrm>
              <a:prstGeom prst="cube">
                <a:avLst>
                  <a:gd name="adj" fmla="val 25000"/>
                </a:avLst>
              </a:prstGeom>
              <a:grpFill/>
              <a:ln>
                <a:solidFill>
                  <a:srgbClr val="BC6367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28" name="정육면체 127"/>
              <p:cNvSpPr/>
              <p:nvPr/>
            </p:nvSpPr>
            <p:spPr>
              <a:xfrm>
                <a:off x="8139112" y="4581524"/>
                <a:ext cx="276225" cy="309562"/>
              </a:xfrm>
              <a:prstGeom prst="cube">
                <a:avLst>
                  <a:gd name="adj" fmla="val 25000"/>
                </a:avLst>
              </a:prstGeom>
              <a:grpFill/>
              <a:ln>
                <a:solidFill>
                  <a:srgbClr val="BC6367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9386886" y="3429000"/>
              <a:ext cx="304799" cy="1309687"/>
              <a:chOff x="8139112" y="3581400"/>
              <a:chExt cx="304799" cy="1309687"/>
            </a:xfrm>
            <a:solidFill>
              <a:srgbClr val="BC6365"/>
            </a:solidFill>
          </p:grpSpPr>
          <p:sp>
            <p:nvSpPr>
              <p:cNvPr id="131" name="정육면체 130"/>
              <p:cNvSpPr/>
              <p:nvPr/>
            </p:nvSpPr>
            <p:spPr>
              <a:xfrm>
                <a:off x="8167687" y="3581400"/>
                <a:ext cx="276225" cy="309562"/>
              </a:xfrm>
              <a:prstGeom prst="cube">
                <a:avLst>
                  <a:gd name="adj" fmla="val 25000"/>
                </a:avLst>
              </a:prstGeom>
              <a:grpFill/>
              <a:ln>
                <a:solidFill>
                  <a:srgbClr val="BC6367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2" name="정육면체 131"/>
              <p:cNvSpPr/>
              <p:nvPr/>
            </p:nvSpPr>
            <p:spPr>
              <a:xfrm>
                <a:off x="8158162" y="3914775"/>
                <a:ext cx="276225" cy="309562"/>
              </a:xfrm>
              <a:prstGeom prst="cube">
                <a:avLst>
                  <a:gd name="adj" fmla="val 25000"/>
                </a:avLst>
              </a:prstGeom>
              <a:grpFill/>
              <a:ln>
                <a:solidFill>
                  <a:srgbClr val="BC6367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3" name="정육면체 132"/>
              <p:cNvSpPr/>
              <p:nvPr/>
            </p:nvSpPr>
            <p:spPr>
              <a:xfrm>
                <a:off x="8148637" y="4248150"/>
                <a:ext cx="276225" cy="309562"/>
              </a:xfrm>
              <a:prstGeom prst="cube">
                <a:avLst>
                  <a:gd name="adj" fmla="val 25000"/>
                </a:avLst>
              </a:prstGeom>
              <a:grpFill/>
              <a:ln>
                <a:solidFill>
                  <a:srgbClr val="BC6367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4" name="정육면체 133"/>
              <p:cNvSpPr/>
              <p:nvPr/>
            </p:nvSpPr>
            <p:spPr>
              <a:xfrm>
                <a:off x="8139112" y="4581524"/>
                <a:ext cx="276225" cy="309562"/>
              </a:xfrm>
              <a:prstGeom prst="cube">
                <a:avLst>
                  <a:gd name="adj" fmla="val 25000"/>
                </a:avLst>
              </a:prstGeom>
              <a:grpFill/>
              <a:ln>
                <a:solidFill>
                  <a:srgbClr val="BC6367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9701211" y="3429000"/>
              <a:ext cx="304799" cy="1309687"/>
              <a:chOff x="8139112" y="3581400"/>
              <a:chExt cx="304799" cy="1309687"/>
            </a:xfrm>
            <a:solidFill>
              <a:srgbClr val="BC6365"/>
            </a:solidFill>
          </p:grpSpPr>
          <p:sp>
            <p:nvSpPr>
              <p:cNvPr id="136" name="정육면체 135"/>
              <p:cNvSpPr/>
              <p:nvPr/>
            </p:nvSpPr>
            <p:spPr>
              <a:xfrm>
                <a:off x="8167687" y="3581400"/>
                <a:ext cx="276225" cy="309562"/>
              </a:xfrm>
              <a:prstGeom prst="cube">
                <a:avLst>
                  <a:gd name="adj" fmla="val 25000"/>
                </a:avLst>
              </a:prstGeom>
              <a:grpFill/>
              <a:ln>
                <a:solidFill>
                  <a:srgbClr val="BC6367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7" name="정육면체 136"/>
              <p:cNvSpPr/>
              <p:nvPr/>
            </p:nvSpPr>
            <p:spPr>
              <a:xfrm>
                <a:off x="8158162" y="3914775"/>
                <a:ext cx="276225" cy="309562"/>
              </a:xfrm>
              <a:prstGeom prst="cube">
                <a:avLst>
                  <a:gd name="adj" fmla="val 25000"/>
                </a:avLst>
              </a:prstGeom>
              <a:grpFill/>
              <a:ln>
                <a:solidFill>
                  <a:srgbClr val="BC6367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8" name="정육면체 137"/>
              <p:cNvSpPr/>
              <p:nvPr/>
            </p:nvSpPr>
            <p:spPr>
              <a:xfrm>
                <a:off x="8148637" y="4248150"/>
                <a:ext cx="276225" cy="309562"/>
              </a:xfrm>
              <a:prstGeom prst="cube">
                <a:avLst>
                  <a:gd name="adj" fmla="val 25000"/>
                </a:avLst>
              </a:prstGeom>
              <a:grpFill/>
              <a:ln>
                <a:solidFill>
                  <a:srgbClr val="BC6367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9" name="정육면체 138"/>
              <p:cNvSpPr/>
              <p:nvPr/>
            </p:nvSpPr>
            <p:spPr>
              <a:xfrm>
                <a:off x="8139112" y="4581524"/>
                <a:ext cx="276225" cy="309562"/>
              </a:xfrm>
              <a:prstGeom prst="cube">
                <a:avLst>
                  <a:gd name="adj" fmla="val 25000"/>
                </a:avLst>
              </a:prstGeom>
              <a:grpFill/>
              <a:ln>
                <a:solidFill>
                  <a:srgbClr val="BC6367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10025062" y="3429000"/>
              <a:ext cx="304799" cy="1309687"/>
              <a:chOff x="8139112" y="3581400"/>
              <a:chExt cx="304799" cy="1309687"/>
            </a:xfrm>
            <a:solidFill>
              <a:srgbClr val="BC6365"/>
            </a:solidFill>
          </p:grpSpPr>
          <p:sp>
            <p:nvSpPr>
              <p:cNvPr id="141" name="정육면체 140"/>
              <p:cNvSpPr/>
              <p:nvPr/>
            </p:nvSpPr>
            <p:spPr>
              <a:xfrm>
                <a:off x="8167687" y="3581400"/>
                <a:ext cx="276225" cy="309562"/>
              </a:xfrm>
              <a:prstGeom prst="cube">
                <a:avLst>
                  <a:gd name="adj" fmla="val 25000"/>
                </a:avLst>
              </a:prstGeom>
              <a:grpFill/>
              <a:ln>
                <a:solidFill>
                  <a:srgbClr val="BC6367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42" name="정육면체 141"/>
              <p:cNvSpPr/>
              <p:nvPr/>
            </p:nvSpPr>
            <p:spPr>
              <a:xfrm>
                <a:off x="8158162" y="3914775"/>
                <a:ext cx="276225" cy="309562"/>
              </a:xfrm>
              <a:prstGeom prst="cube">
                <a:avLst>
                  <a:gd name="adj" fmla="val 25000"/>
                </a:avLst>
              </a:prstGeom>
              <a:grpFill/>
              <a:ln>
                <a:solidFill>
                  <a:srgbClr val="BC6367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43" name="정육면체 142"/>
              <p:cNvSpPr/>
              <p:nvPr/>
            </p:nvSpPr>
            <p:spPr>
              <a:xfrm>
                <a:off x="8148637" y="4248150"/>
                <a:ext cx="276225" cy="309562"/>
              </a:xfrm>
              <a:prstGeom prst="cube">
                <a:avLst>
                  <a:gd name="adj" fmla="val 25000"/>
                </a:avLst>
              </a:prstGeom>
              <a:grpFill/>
              <a:ln>
                <a:solidFill>
                  <a:srgbClr val="BC6367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44" name="정육면체 143"/>
              <p:cNvSpPr/>
              <p:nvPr/>
            </p:nvSpPr>
            <p:spPr>
              <a:xfrm>
                <a:off x="8139112" y="4581524"/>
                <a:ext cx="276225" cy="309562"/>
              </a:xfrm>
              <a:prstGeom prst="cube">
                <a:avLst>
                  <a:gd name="adj" fmla="val 25000"/>
                </a:avLst>
              </a:prstGeom>
              <a:grpFill/>
              <a:ln>
                <a:solidFill>
                  <a:srgbClr val="BC6367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151" name="TextBox 150"/>
            <p:cNvSpPr txBox="1"/>
            <p:nvPr/>
          </p:nvSpPr>
          <p:spPr>
            <a:xfrm>
              <a:off x="9453562" y="5024437"/>
              <a:ext cx="485774" cy="3648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5D</a:t>
              </a: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428949" y="4419600"/>
            <a:ext cx="4790793" cy="413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solidFill>
                  <a:srgbClr val="575141"/>
                </a:solidFill>
              </a:rPr>
              <a:t>차원</a:t>
            </a:r>
            <a:r>
              <a:rPr lang="en-US" altLang="ko-KR" sz="1400">
                <a:solidFill>
                  <a:srgbClr val="575141"/>
                </a:solidFill>
              </a:rPr>
              <a:t>(dimension) = </a:t>
            </a:r>
            <a:r>
              <a:rPr lang="ko-KR" altLang="en-US" sz="1400">
                <a:solidFill>
                  <a:srgbClr val="575141"/>
                </a:solidFill>
              </a:rPr>
              <a:t>축</a:t>
            </a:r>
            <a:r>
              <a:rPr lang="en-US" altLang="ko-KR" sz="1400">
                <a:solidFill>
                  <a:srgbClr val="575141"/>
                </a:solidFill>
              </a:rPr>
              <a:t>(axis) = </a:t>
            </a:r>
            <a:r>
              <a:rPr lang="ko-KR" altLang="en-US" sz="1400">
                <a:solidFill>
                  <a:srgbClr val="575141"/>
                </a:solidFill>
              </a:rPr>
              <a:t>랭크</a:t>
            </a:r>
            <a:r>
              <a:rPr lang="en-US" altLang="ko-KR" sz="1400">
                <a:solidFill>
                  <a:srgbClr val="575141"/>
                </a:solidFill>
              </a:rPr>
              <a:t>(rack)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3996690" y="280487"/>
            <a:ext cx="7828154" cy="7655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3724270" cy="2924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2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시작하기 전에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: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 신경망의 수학적 구성요소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567035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626202" cy="369332"/>
            <a:chOff x="484663" y="527923"/>
            <a:chExt cx="2626202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5" y="527923"/>
              <a:ext cx="256750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신경망을 위한 데이터 표현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89306" y="4231868"/>
            <a:ext cx="5271759" cy="1325319"/>
            <a:chOff x="407490" y="1913829"/>
            <a:chExt cx="5271759" cy="1325319"/>
          </a:xfrm>
        </p:grpSpPr>
        <p:sp>
          <p:nvSpPr>
            <p:cNvPr id="108" name="TextBox 107"/>
            <p:cNvSpPr txBox="1"/>
            <p:nvPr/>
          </p:nvSpPr>
          <p:spPr>
            <a:xfrm>
              <a:off x="407490" y="1913829"/>
              <a:ext cx="5271759" cy="8716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700" b="1"/>
                <a:t>스칼라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700"/>
                <a:t>하나의 숫자만 담고 있는 텐서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466307" y="2825461"/>
              <a:ext cx="3200120" cy="4136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>
                  <a:solidFill>
                    <a:srgbClr val="575141"/>
                  </a:solidFill>
                </a:rPr>
                <a:t>스칼라 텐서 </a:t>
              </a:r>
              <a:r>
                <a:rPr lang="en-US" altLang="ko-KR" sz="1400">
                  <a:solidFill>
                    <a:srgbClr val="575141"/>
                  </a:solidFill>
                </a:rPr>
                <a:t>/</a:t>
              </a:r>
              <a:r>
                <a:rPr lang="ko-KR" altLang="en-US" sz="1400">
                  <a:solidFill>
                    <a:srgbClr val="575141"/>
                  </a:solidFill>
                </a:rPr>
                <a:t> </a:t>
              </a:r>
              <a:r>
                <a:rPr lang="en-US" altLang="ko-KR" sz="1400">
                  <a:solidFill>
                    <a:srgbClr val="575141"/>
                  </a:solidFill>
                </a:rPr>
                <a:t>0D</a:t>
              </a:r>
              <a:r>
                <a:rPr lang="ko-KR" altLang="en-US" sz="1400">
                  <a:solidFill>
                    <a:srgbClr val="575141"/>
                  </a:solidFill>
                </a:rPr>
                <a:t> 텐서 </a:t>
              </a:r>
              <a:r>
                <a:rPr lang="en-US" altLang="ko-KR" sz="1400">
                  <a:solidFill>
                    <a:srgbClr val="575141"/>
                  </a:solidFill>
                </a:rPr>
                <a:t>/</a:t>
              </a:r>
              <a:r>
                <a:rPr lang="ko-KR" altLang="en-US" sz="1400">
                  <a:solidFill>
                    <a:srgbClr val="575141"/>
                  </a:solidFill>
                </a:rPr>
                <a:t> 축 개수 </a:t>
              </a:r>
              <a:r>
                <a:rPr lang="en-US" altLang="ko-KR" sz="1400">
                  <a:solidFill>
                    <a:srgbClr val="575141"/>
                  </a:solidFill>
                </a:rPr>
                <a:t>=</a:t>
              </a:r>
              <a:r>
                <a:rPr lang="ko-KR" altLang="en-US" sz="1400">
                  <a:solidFill>
                    <a:srgbClr val="575141"/>
                  </a:solidFill>
                </a:rPr>
                <a:t> </a:t>
              </a:r>
              <a:r>
                <a:rPr lang="en-US" altLang="ko-KR" sz="1400">
                  <a:solidFill>
                    <a:srgbClr val="575141"/>
                  </a:solidFill>
                </a:rPr>
                <a:t>0</a:t>
              </a: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2786061" y="2454593"/>
            <a:ext cx="485774" cy="974407"/>
            <a:chOff x="6348412" y="1671637"/>
            <a:chExt cx="485774" cy="974407"/>
          </a:xfrm>
        </p:grpSpPr>
        <p:sp>
          <p:nvSpPr>
            <p:cNvPr id="113" name="직사각형 112"/>
            <p:cNvSpPr/>
            <p:nvPr/>
          </p:nvSpPr>
          <p:spPr>
            <a:xfrm>
              <a:off x="6481762" y="1671637"/>
              <a:ext cx="190500" cy="209550"/>
            </a:xfrm>
            <a:prstGeom prst="rect">
              <a:avLst/>
            </a:prstGeom>
            <a:solidFill>
              <a:srgbClr val="BC6365"/>
            </a:solidFill>
            <a:ln>
              <a:solidFill>
                <a:srgbClr val="BC636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348412" y="2281237"/>
              <a:ext cx="485774" cy="3648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0D</a:t>
              </a: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8853487" y="1966913"/>
            <a:ext cx="485774" cy="1603057"/>
            <a:chOff x="7900987" y="1357312"/>
            <a:chExt cx="485774" cy="1603057"/>
          </a:xfrm>
        </p:grpSpPr>
        <p:sp>
          <p:nvSpPr>
            <p:cNvPr id="114" name="직사각형 113"/>
            <p:cNvSpPr/>
            <p:nvPr/>
          </p:nvSpPr>
          <p:spPr>
            <a:xfrm>
              <a:off x="8005762" y="1357312"/>
              <a:ext cx="228600" cy="1114425"/>
            </a:xfrm>
            <a:prstGeom prst="rect">
              <a:avLst/>
            </a:prstGeom>
            <a:solidFill>
              <a:srgbClr val="BC6365"/>
            </a:solidFill>
            <a:ln>
              <a:solidFill>
                <a:srgbClr val="BC636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900987" y="2595562"/>
              <a:ext cx="485774" cy="3648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1D</a:t>
              </a:r>
            </a:p>
          </p:txBody>
        </p:sp>
      </p:grpSp>
      <p:cxnSp>
        <p:nvCxnSpPr>
          <p:cNvPr id="162" name="직선 연결선 12"/>
          <p:cNvCxnSpPr/>
          <p:nvPr/>
        </p:nvCxnSpPr>
        <p:spPr>
          <a:xfrm rot="16200000" flipH="1">
            <a:off x="3852862" y="3529012"/>
            <a:ext cx="4486275" cy="0"/>
          </a:xfrm>
          <a:prstGeom prst="line">
            <a:avLst/>
          </a:prstGeom>
          <a:noFill/>
          <a:ln>
            <a:solidFill>
              <a:srgbClr val="625E4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그룹 162"/>
          <p:cNvGrpSpPr/>
          <p:nvPr/>
        </p:nvGrpSpPr>
        <p:grpSpPr>
          <a:xfrm>
            <a:off x="6466255" y="4289016"/>
            <a:ext cx="5271760" cy="1268169"/>
            <a:chOff x="407488" y="1913829"/>
            <a:chExt cx="5271760" cy="1268169"/>
          </a:xfrm>
        </p:grpSpPr>
        <p:sp>
          <p:nvSpPr>
            <p:cNvPr id="164" name="TextBox 163"/>
            <p:cNvSpPr txBox="1"/>
            <p:nvPr/>
          </p:nvSpPr>
          <p:spPr>
            <a:xfrm>
              <a:off x="407488" y="1913829"/>
              <a:ext cx="5271760" cy="8716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700" b="1"/>
                <a:t>벡터</a:t>
              </a:r>
              <a:endParaRPr lang="ko-KR" altLang="en-US" sz="1700"/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700"/>
                <a:t>숫자의 배열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466307" y="2768311"/>
              <a:ext cx="3200120" cy="4136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400">
                  <a:solidFill>
                    <a:srgbClr val="575141"/>
                  </a:solidFill>
                </a:rPr>
                <a:t>1D</a:t>
              </a:r>
              <a:r>
                <a:rPr lang="ko-KR" altLang="en-US" sz="1400">
                  <a:solidFill>
                    <a:srgbClr val="575141"/>
                  </a:solidFill>
                </a:rPr>
                <a:t> 텐서 </a:t>
              </a:r>
              <a:r>
                <a:rPr lang="en-US" altLang="ko-KR" sz="1400">
                  <a:solidFill>
                    <a:srgbClr val="575141"/>
                  </a:solidFill>
                </a:rPr>
                <a:t>/</a:t>
              </a:r>
              <a:r>
                <a:rPr lang="ko-KR" altLang="en-US" sz="1400">
                  <a:solidFill>
                    <a:srgbClr val="575141"/>
                  </a:solidFill>
                </a:rPr>
                <a:t> 축 개수</a:t>
              </a:r>
              <a:r>
                <a:rPr lang="en-US" altLang="ko-KR" sz="1400">
                  <a:solidFill>
                    <a:srgbClr val="575141"/>
                  </a:solidFill>
                </a:rPr>
                <a:t>(</a:t>
              </a:r>
              <a:r>
                <a:rPr lang="ko-KR" altLang="en-US" sz="1400">
                  <a:solidFill>
                    <a:srgbClr val="575141"/>
                  </a:solidFill>
                </a:rPr>
                <a:t>랭크</a:t>
              </a:r>
              <a:r>
                <a:rPr lang="en-US" altLang="ko-KR" sz="1400">
                  <a:solidFill>
                    <a:srgbClr val="575141"/>
                  </a:solidFill>
                </a:rPr>
                <a:t>)</a:t>
              </a:r>
              <a:r>
                <a:rPr lang="ko-KR" altLang="en-US" sz="1400">
                  <a:solidFill>
                    <a:srgbClr val="575141"/>
                  </a:solidFill>
                </a:rPr>
                <a:t> </a:t>
              </a:r>
              <a:r>
                <a:rPr lang="en-US" altLang="ko-KR" sz="1400">
                  <a:solidFill>
                    <a:srgbClr val="575141"/>
                  </a:solidFill>
                </a:rPr>
                <a:t>=</a:t>
              </a:r>
              <a:r>
                <a:rPr lang="ko-KR" altLang="en-US" sz="1400">
                  <a:solidFill>
                    <a:srgbClr val="575141"/>
                  </a:solidFill>
                </a:rPr>
                <a:t> </a:t>
              </a:r>
              <a:r>
                <a:rPr lang="en-US" altLang="ko-KR" sz="1400">
                  <a:solidFill>
                    <a:srgbClr val="575141"/>
                  </a:solidFill>
                </a:rPr>
                <a:t>0</a:t>
              </a:r>
            </a:p>
          </p:txBody>
        </p:sp>
      </p:grpSp>
      <p:sp>
        <p:nvSpPr>
          <p:cNvPr id="166" name="사각형: 둥근 모서리 165"/>
          <p:cNvSpPr/>
          <p:nvPr/>
        </p:nvSpPr>
        <p:spPr>
          <a:xfrm>
            <a:off x="595312" y="1090612"/>
            <a:ext cx="4914900" cy="4924425"/>
          </a:xfrm>
          <a:prstGeom prst="roundRect">
            <a:avLst>
              <a:gd name="adj" fmla="val 10630"/>
            </a:avLst>
          </a:prstGeom>
          <a:solidFill>
            <a:srgbClr val="FFFFFF"/>
          </a:solidFill>
          <a:ln w="19050">
            <a:solidFill>
              <a:srgbClr val="575141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73" name="그룹 172"/>
          <p:cNvGrpSpPr/>
          <p:nvPr/>
        </p:nvGrpSpPr>
        <p:grpSpPr>
          <a:xfrm>
            <a:off x="1547812" y="1814512"/>
            <a:ext cx="2943225" cy="1066799"/>
            <a:chOff x="1547812" y="1814512"/>
            <a:chExt cx="2943225" cy="1066799"/>
          </a:xfrm>
        </p:grpSpPr>
        <p:pic>
          <p:nvPicPr>
            <p:cNvPr id="168" name="그림 16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914525" y="1947862"/>
              <a:ext cx="2305050" cy="828675"/>
            </a:xfrm>
            <a:prstGeom prst="rect">
              <a:avLst/>
            </a:prstGeom>
          </p:spPr>
        </p:pic>
        <p:sp>
          <p:nvSpPr>
            <p:cNvPr id="169" name="직사각형 168"/>
            <p:cNvSpPr/>
            <p:nvPr/>
          </p:nvSpPr>
          <p:spPr>
            <a:xfrm>
              <a:off x="1547812" y="1814512"/>
              <a:ext cx="2943225" cy="1066799"/>
            </a:xfrm>
            <a:prstGeom prst="rect">
              <a:avLst/>
            </a:prstGeom>
            <a:noFill/>
            <a:ln w="15240">
              <a:solidFill>
                <a:srgbClr val="57514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2176462" y="3567113"/>
            <a:ext cx="1685926" cy="638175"/>
            <a:chOff x="2176462" y="3567113"/>
            <a:chExt cx="1685926" cy="638175"/>
          </a:xfrm>
        </p:grpSpPr>
        <p:pic>
          <p:nvPicPr>
            <p:cNvPr id="167" name="그림 16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328863" y="3667127"/>
              <a:ext cx="1533525" cy="457200"/>
            </a:xfrm>
            <a:prstGeom prst="rect">
              <a:avLst/>
            </a:prstGeom>
          </p:spPr>
        </p:pic>
        <p:sp>
          <p:nvSpPr>
            <p:cNvPr id="170" name="직사각형 169"/>
            <p:cNvSpPr/>
            <p:nvPr/>
          </p:nvSpPr>
          <p:spPr>
            <a:xfrm>
              <a:off x="2176462" y="3567113"/>
              <a:ext cx="1666874" cy="638175"/>
            </a:xfrm>
            <a:prstGeom prst="rect">
              <a:avLst/>
            </a:prstGeom>
            <a:noFill/>
            <a:ln w="15240">
              <a:solidFill>
                <a:srgbClr val="57514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71" name="화살표: 오른쪽 170"/>
          <p:cNvSpPr/>
          <p:nvPr/>
        </p:nvSpPr>
        <p:spPr>
          <a:xfrm rot="5400000">
            <a:off x="2852738" y="3121819"/>
            <a:ext cx="352424" cy="2619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75141"/>
          </a:solidFill>
          <a:ln w="38100">
            <a:solidFill>
              <a:srgbClr val="57514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1846630" y="4527143"/>
            <a:ext cx="2366635" cy="68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700" b="1"/>
              <a:t>5</a:t>
            </a:r>
            <a:r>
              <a:rPr lang="ko-KR" altLang="en-US" sz="1700" b="1"/>
              <a:t>차원 벡터</a:t>
            </a:r>
            <a:endParaRPr lang="ko-KR" altLang="en-US" sz="1700"/>
          </a:p>
          <a:p>
            <a:pPr algn="ctr">
              <a:lnSpc>
                <a:spcPct val="120000"/>
              </a:lnSpc>
              <a:defRPr/>
            </a:pPr>
            <a:r>
              <a:rPr lang="en-US" altLang="ko-KR" sz="1500">
                <a:solidFill>
                  <a:srgbClr val="575141"/>
                </a:solidFill>
              </a:rPr>
              <a:t>(</a:t>
            </a:r>
            <a:r>
              <a:rPr lang="ko-KR" altLang="en-US" sz="1500">
                <a:solidFill>
                  <a:srgbClr val="575141"/>
                </a:solidFill>
              </a:rPr>
              <a:t>하나의 축에 </a:t>
            </a:r>
            <a:r>
              <a:rPr lang="en-US" altLang="ko-KR" sz="1500">
                <a:solidFill>
                  <a:srgbClr val="575141"/>
                </a:solidFill>
              </a:rPr>
              <a:t>5</a:t>
            </a:r>
            <a:r>
              <a:rPr lang="ko-KR" altLang="en-US" sz="1500">
                <a:solidFill>
                  <a:srgbClr val="575141"/>
                </a:solidFill>
              </a:rPr>
              <a:t>개의 원소</a:t>
            </a:r>
            <a:r>
              <a:rPr lang="en-US" altLang="ko-KR" sz="1500">
                <a:solidFill>
                  <a:srgbClr val="575141"/>
                </a:solidFill>
              </a:rPr>
              <a:t>)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5653087" y="2871787"/>
            <a:ext cx="885825" cy="364808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BC6365"/>
                </a:solidFill>
              </a:rPr>
              <a:t>차원수</a:t>
            </a:r>
          </a:p>
        </p:txBody>
      </p:sp>
      <p:cxnSp>
        <p:nvCxnSpPr>
          <p:cNvPr id="176" name="직선 화살표 연결선 175"/>
          <p:cNvCxnSpPr/>
          <p:nvPr/>
        </p:nvCxnSpPr>
        <p:spPr>
          <a:xfrm rot="10800000" flipV="1">
            <a:off x="3852862" y="3233737"/>
            <a:ext cx="1857375" cy="1581149"/>
          </a:xfrm>
          <a:prstGeom prst="straightConnector1">
            <a:avLst/>
          </a:prstGeom>
          <a:ln w="19050">
            <a:solidFill>
              <a:srgbClr val="BC63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>
            <a:off x="6348413" y="3243263"/>
            <a:ext cx="2552700" cy="1924049"/>
          </a:xfrm>
          <a:prstGeom prst="straightConnector1">
            <a:avLst/>
          </a:prstGeom>
          <a:ln w="19050">
            <a:solidFill>
              <a:srgbClr val="BC63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73" grpId="1" animBg="1"/>
      <p:bldP spid="172" grpId="2" animBg="1"/>
      <p:bldP spid="171" grpId="3" animBg="1"/>
      <p:bldP spid="174" grpId="4" animBg="1"/>
      <p:bldP spid="175" grpId="5" animBg="1"/>
      <p:bldP spid="176" grpId="6" animBg="1"/>
      <p:bldP spid="177" grpId="7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3996690" y="280487"/>
            <a:ext cx="7828154" cy="7655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3724270" cy="2924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2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시작하기 전에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: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 신경망의 수학적 구성요소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567035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626202" cy="369332"/>
            <a:chOff x="484663" y="527923"/>
            <a:chExt cx="2626202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5" y="527923"/>
              <a:ext cx="256750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신경망을 위한 데이터 표현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89306" y="4231868"/>
            <a:ext cx="5271759" cy="1306269"/>
            <a:chOff x="407490" y="1913829"/>
            <a:chExt cx="5271759" cy="1306269"/>
          </a:xfrm>
        </p:grpSpPr>
        <p:sp>
          <p:nvSpPr>
            <p:cNvPr id="108" name="TextBox 107"/>
            <p:cNvSpPr txBox="1"/>
            <p:nvPr/>
          </p:nvSpPr>
          <p:spPr>
            <a:xfrm>
              <a:off x="407490" y="1913829"/>
              <a:ext cx="5271759" cy="8716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700" b="1"/>
                <a:t>행렬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700"/>
                <a:t>벡터의 배열 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28231" y="2806411"/>
              <a:ext cx="2866745" cy="4136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400">
                  <a:solidFill>
                    <a:srgbClr val="575141"/>
                  </a:solidFill>
                </a:rPr>
                <a:t>2D</a:t>
              </a:r>
              <a:r>
                <a:rPr lang="ko-KR" altLang="en-US" sz="1400">
                  <a:solidFill>
                    <a:srgbClr val="575141"/>
                  </a:solidFill>
                </a:rPr>
                <a:t> 텐서 </a:t>
              </a:r>
              <a:r>
                <a:rPr lang="en-US" altLang="ko-KR" sz="1400">
                  <a:solidFill>
                    <a:srgbClr val="575141"/>
                  </a:solidFill>
                </a:rPr>
                <a:t>/</a:t>
              </a:r>
              <a:r>
                <a:rPr lang="ko-KR" altLang="en-US" sz="1400">
                  <a:solidFill>
                    <a:srgbClr val="575141"/>
                  </a:solidFill>
                </a:rPr>
                <a:t> 축 개수 </a:t>
              </a:r>
              <a:r>
                <a:rPr lang="en-US" altLang="ko-KR" sz="1400">
                  <a:solidFill>
                    <a:srgbClr val="575141"/>
                  </a:solidFill>
                </a:rPr>
                <a:t>=</a:t>
              </a:r>
              <a:r>
                <a:rPr lang="ko-KR" altLang="en-US" sz="1400">
                  <a:solidFill>
                    <a:srgbClr val="575141"/>
                  </a:solidFill>
                </a:rPr>
                <a:t> </a:t>
              </a:r>
              <a:r>
                <a:rPr lang="en-US" altLang="ko-KR" sz="1400">
                  <a:solidFill>
                    <a:srgbClr val="575141"/>
                  </a:solidFill>
                </a:rPr>
                <a:t>2</a:t>
              </a:r>
              <a:r>
                <a:rPr lang="ko-KR" altLang="en-US" sz="1400">
                  <a:solidFill>
                    <a:srgbClr val="575141"/>
                  </a:solidFill>
                </a:rPr>
                <a:t> </a:t>
              </a:r>
              <a:r>
                <a:rPr lang="en-US" altLang="ko-KR" sz="1400">
                  <a:solidFill>
                    <a:srgbClr val="575141"/>
                  </a:solidFill>
                </a:rPr>
                <a:t>(</a:t>
              </a:r>
              <a:r>
                <a:rPr lang="ko-KR" altLang="en-US" sz="1400">
                  <a:solidFill>
                    <a:srgbClr val="575141"/>
                  </a:solidFill>
                </a:rPr>
                <a:t>행과 열</a:t>
              </a:r>
              <a:r>
                <a:rPr lang="en-US" altLang="ko-KR" sz="1400">
                  <a:solidFill>
                    <a:srgbClr val="575141"/>
                  </a:solidFill>
                </a:rPr>
                <a:t>)</a:t>
              </a:r>
            </a:p>
          </p:txBody>
        </p:sp>
      </p:grpSp>
      <p:cxnSp>
        <p:nvCxnSpPr>
          <p:cNvPr id="162" name="직선 연결선 12"/>
          <p:cNvCxnSpPr/>
          <p:nvPr/>
        </p:nvCxnSpPr>
        <p:spPr>
          <a:xfrm rot="16200000" flipH="1">
            <a:off x="3852862" y="3529012"/>
            <a:ext cx="4486275" cy="0"/>
          </a:xfrm>
          <a:prstGeom prst="line">
            <a:avLst/>
          </a:prstGeom>
          <a:noFill/>
          <a:ln>
            <a:solidFill>
              <a:srgbClr val="625E4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466255" y="4289016"/>
            <a:ext cx="5271760" cy="126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700" b="1"/>
              <a:t>3D </a:t>
            </a:r>
            <a:r>
              <a:rPr lang="ko-KR" altLang="en-US" sz="1700" b="1"/>
              <a:t>텐서와 고차원 텐서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700"/>
              <a:t>행렬을 하나의 배열로 합치면 </a:t>
            </a:r>
            <a:r>
              <a:rPr lang="en-US" altLang="ko-KR" sz="1700"/>
              <a:t>3D</a:t>
            </a:r>
            <a:r>
              <a:rPr lang="ko-KR" altLang="en-US" sz="1700"/>
              <a:t>텐서</a:t>
            </a:r>
            <a:r>
              <a:rPr lang="en-US" altLang="ko-KR" sz="1700"/>
              <a:t>,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700"/>
              <a:t>3D</a:t>
            </a:r>
            <a:r>
              <a:rPr lang="ko-KR" altLang="en-US" sz="1700"/>
              <a:t>텐서를 하나의 배열로 합치면 </a:t>
            </a:r>
            <a:r>
              <a:rPr lang="en-US" altLang="ko-KR" sz="1700"/>
              <a:t>4D</a:t>
            </a:r>
            <a:r>
              <a:rPr lang="ko-KR" altLang="en-US" sz="1700"/>
              <a:t>텐서</a:t>
            </a:r>
          </a:p>
        </p:txBody>
      </p:sp>
      <p:grpSp>
        <p:nvGrpSpPr>
          <p:cNvPr id="178" name="그룹 177"/>
          <p:cNvGrpSpPr/>
          <p:nvPr/>
        </p:nvGrpSpPr>
        <p:grpSpPr>
          <a:xfrm>
            <a:off x="623889" y="2043115"/>
            <a:ext cx="1152524" cy="1612582"/>
            <a:chOff x="9120189" y="1357312"/>
            <a:chExt cx="1152524" cy="1612582"/>
          </a:xfrm>
        </p:grpSpPr>
        <p:sp>
          <p:nvSpPr>
            <p:cNvPr id="179" name="직사각형 178"/>
            <p:cNvSpPr/>
            <p:nvPr/>
          </p:nvSpPr>
          <p:spPr>
            <a:xfrm>
              <a:off x="9120189" y="1357312"/>
              <a:ext cx="1152524" cy="1114425"/>
            </a:xfrm>
            <a:prstGeom prst="rect">
              <a:avLst/>
            </a:prstGeom>
            <a:solidFill>
              <a:srgbClr val="BC6365"/>
            </a:solidFill>
            <a:ln>
              <a:solidFill>
                <a:srgbClr val="BC636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9472613" y="2605086"/>
              <a:ext cx="485774" cy="3648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2D</a:t>
              </a:r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7896225" y="1881187"/>
            <a:ext cx="1028700" cy="1755457"/>
            <a:chOff x="6096000" y="3633787"/>
            <a:chExt cx="1028700" cy="1755457"/>
          </a:xfrm>
        </p:grpSpPr>
        <p:sp>
          <p:nvSpPr>
            <p:cNvPr id="182" name="정육면체 181"/>
            <p:cNvSpPr/>
            <p:nvPr/>
          </p:nvSpPr>
          <p:spPr>
            <a:xfrm>
              <a:off x="6096000" y="3633787"/>
              <a:ext cx="1028700" cy="1009649"/>
            </a:xfrm>
            <a:prstGeom prst="cube">
              <a:avLst>
                <a:gd name="adj" fmla="val 25000"/>
              </a:avLst>
            </a:prstGeom>
            <a:solidFill>
              <a:srgbClr val="BC6365"/>
            </a:solidFill>
            <a:ln>
              <a:solidFill>
                <a:srgbClr val="BC636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319837" y="5024437"/>
              <a:ext cx="485774" cy="3648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3D</a:t>
              </a:r>
            </a:p>
          </p:txBody>
        </p:sp>
      </p:grpSp>
      <p:grpSp>
        <p:nvGrpSpPr>
          <p:cNvPr id="184" name="그룹 183"/>
          <p:cNvGrpSpPr/>
          <p:nvPr/>
        </p:nvGrpSpPr>
        <p:grpSpPr>
          <a:xfrm>
            <a:off x="9701212" y="1676400"/>
            <a:ext cx="485774" cy="1969770"/>
            <a:chOff x="7900987" y="3429000"/>
            <a:chExt cx="485774" cy="1969770"/>
          </a:xfrm>
        </p:grpSpPr>
        <p:sp>
          <p:nvSpPr>
            <p:cNvPr id="185" name="정육면체 184"/>
            <p:cNvSpPr/>
            <p:nvPr/>
          </p:nvSpPr>
          <p:spPr>
            <a:xfrm>
              <a:off x="8015287" y="3429000"/>
              <a:ext cx="276225" cy="309562"/>
            </a:xfrm>
            <a:prstGeom prst="cube">
              <a:avLst>
                <a:gd name="adj" fmla="val 25000"/>
              </a:avLst>
            </a:prstGeom>
            <a:solidFill>
              <a:srgbClr val="BC6365"/>
            </a:solidFill>
            <a:ln>
              <a:solidFill>
                <a:srgbClr val="BC636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정육면체 185"/>
            <p:cNvSpPr/>
            <p:nvPr/>
          </p:nvSpPr>
          <p:spPr>
            <a:xfrm>
              <a:off x="8005762" y="3762375"/>
              <a:ext cx="276225" cy="309562"/>
            </a:xfrm>
            <a:prstGeom prst="cube">
              <a:avLst>
                <a:gd name="adj" fmla="val 25000"/>
              </a:avLst>
            </a:prstGeom>
            <a:solidFill>
              <a:srgbClr val="BC6365"/>
            </a:solidFill>
            <a:ln>
              <a:solidFill>
                <a:srgbClr val="BC636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정육면체 186"/>
            <p:cNvSpPr/>
            <p:nvPr/>
          </p:nvSpPr>
          <p:spPr>
            <a:xfrm>
              <a:off x="7996237" y="4095749"/>
              <a:ext cx="276225" cy="309562"/>
            </a:xfrm>
            <a:prstGeom prst="cube">
              <a:avLst>
                <a:gd name="adj" fmla="val 25000"/>
              </a:avLst>
            </a:prstGeom>
            <a:solidFill>
              <a:srgbClr val="BC6365"/>
            </a:solidFill>
            <a:ln>
              <a:solidFill>
                <a:srgbClr val="BC636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정육면체 187"/>
            <p:cNvSpPr/>
            <p:nvPr/>
          </p:nvSpPr>
          <p:spPr>
            <a:xfrm>
              <a:off x="7986712" y="4429124"/>
              <a:ext cx="276225" cy="309562"/>
            </a:xfrm>
            <a:prstGeom prst="cube">
              <a:avLst>
                <a:gd name="adj" fmla="val 25000"/>
              </a:avLst>
            </a:prstGeom>
            <a:solidFill>
              <a:srgbClr val="BC6365"/>
            </a:solidFill>
            <a:ln>
              <a:solidFill>
                <a:srgbClr val="BC6367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900987" y="5033962"/>
              <a:ext cx="485774" cy="3648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4D</a:t>
              </a:r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2200275" y="2376488"/>
            <a:ext cx="3771900" cy="822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spc="-100">
                <a:latin typeface="Consolas"/>
              </a:rPr>
              <a:t>x  = np.array([[</a:t>
            </a:r>
            <a:r>
              <a:rPr lang="en-US" altLang="ko-KR" sz="1600" spc="-100">
                <a:solidFill>
                  <a:srgbClr val="289B6E"/>
                </a:solidFill>
                <a:latin typeface="Consolas"/>
              </a:rPr>
              <a:t>5, 78, 2, 34, 0</a:t>
            </a:r>
            <a:r>
              <a:rPr lang="en-US" altLang="ko-KR" sz="1600" spc="-100">
                <a:latin typeface="Consolas"/>
              </a:rPr>
              <a:t>],</a:t>
            </a:r>
          </a:p>
          <a:p>
            <a:pPr>
              <a:defRPr/>
            </a:pPr>
            <a:r>
              <a:rPr lang="en-US" altLang="ko-KR" sz="1600" spc="-100">
                <a:ea typeface="한컴 윤고딕 760"/>
              </a:rPr>
              <a:t>	</a:t>
            </a:r>
            <a:r>
              <a:rPr lang="en-US" altLang="ko-KR" sz="1600" spc="-100">
                <a:latin typeface="Consolas"/>
              </a:rPr>
              <a:t>      [</a:t>
            </a:r>
            <a:r>
              <a:rPr lang="en-US" altLang="ko-KR" sz="1600" spc="-100">
                <a:solidFill>
                  <a:srgbClr val="289B6E"/>
                </a:solidFill>
                <a:latin typeface="Consolas"/>
              </a:rPr>
              <a:t>6, 79, 3, 35, 1</a:t>
            </a:r>
            <a:r>
              <a:rPr lang="en-US" altLang="ko-KR" sz="1600" spc="-100">
                <a:latin typeface="Consolas"/>
              </a:rPr>
              <a:t>],</a:t>
            </a:r>
          </a:p>
          <a:p>
            <a:pPr>
              <a:defRPr/>
            </a:pPr>
            <a:r>
              <a:rPr lang="en-US" altLang="ko-KR" sz="1600" spc="-100">
                <a:ea typeface="한컴 윤고딕 760"/>
              </a:rPr>
              <a:t>	</a:t>
            </a:r>
            <a:r>
              <a:rPr lang="en-US" altLang="ko-KR" sz="1600" spc="-100">
                <a:latin typeface="Consolas"/>
              </a:rPr>
              <a:t>      [</a:t>
            </a:r>
            <a:r>
              <a:rPr lang="en-US" altLang="ko-KR" sz="1600" spc="-100">
                <a:solidFill>
                  <a:srgbClr val="289B6E"/>
                </a:solidFill>
                <a:latin typeface="Consolas"/>
              </a:rPr>
              <a:t>7, 80, 4, 36, 2</a:t>
            </a:r>
            <a:r>
              <a:rPr lang="en-US" altLang="ko-KR" sz="1600" spc="-100">
                <a:latin typeface="Consolas"/>
              </a:rPr>
              <a:t>]])</a:t>
            </a:r>
            <a:endParaRPr lang="en-US" altLang="ko-KR" sz="1600" spc="-100">
              <a:latin typeface="Consolas"/>
              <a:ea typeface="Microsoft JhengHei"/>
            </a:endParaRPr>
          </a:p>
        </p:txBody>
      </p:sp>
      <p:cxnSp>
        <p:nvCxnSpPr>
          <p:cNvPr id="191" name="직선 화살표 연결선 190"/>
          <p:cNvCxnSpPr/>
          <p:nvPr/>
        </p:nvCxnSpPr>
        <p:spPr>
          <a:xfrm>
            <a:off x="3767137" y="2533650"/>
            <a:ext cx="188595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/>
          <p:nvPr/>
        </p:nvCxnSpPr>
        <p:spPr>
          <a:xfrm rot="5400000">
            <a:off x="3432361" y="2927163"/>
            <a:ext cx="993775" cy="989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5769429" y="2428874"/>
            <a:ext cx="1437420" cy="236221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b="1">
                <a:solidFill>
                  <a:schemeClr val="accent1"/>
                </a:solidFill>
              </a:rPr>
              <a:t>2</a:t>
            </a:r>
            <a:r>
              <a:rPr lang="ko-KR" altLang="en-US" sz="1000" b="1">
                <a:solidFill>
                  <a:schemeClr val="accent1"/>
                </a:solidFill>
              </a:rPr>
              <a:t>번째 축 </a:t>
            </a:r>
            <a:r>
              <a:rPr lang="en-US" altLang="ko-KR" sz="1000" b="1">
                <a:solidFill>
                  <a:schemeClr val="accent1"/>
                </a:solidFill>
              </a:rPr>
              <a:t>(</a:t>
            </a:r>
            <a:r>
              <a:rPr lang="ko-KR" altLang="en-US" sz="1000" b="1">
                <a:solidFill>
                  <a:schemeClr val="accent1"/>
                </a:solidFill>
              </a:rPr>
              <a:t>열이 원소</a:t>
            </a:r>
            <a:r>
              <a:rPr lang="en-US" altLang="ko-KR" sz="1000" b="1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3479346" y="3505200"/>
            <a:ext cx="1344039" cy="236220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b="1">
                <a:solidFill>
                  <a:schemeClr val="accent1"/>
                </a:solidFill>
              </a:rPr>
              <a:t>1</a:t>
            </a:r>
            <a:r>
              <a:rPr lang="ko-KR" altLang="en-US" sz="1000" b="1">
                <a:solidFill>
                  <a:schemeClr val="accent1"/>
                </a:solidFill>
              </a:rPr>
              <a:t>번째 축 </a:t>
            </a:r>
            <a:r>
              <a:rPr lang="en-US" altLang="ko-KR" sz="1000" b="1">
                <a:solidFill>
                  <a:schemeClr val="accent1"/>
                </a:solidFill>
              </a:rPr>
              <a:t>(</a:t>
            </a:r>
            <a:r>
              <a:rPr lang="ko-KR" altLang="en-US" sz="1000" b="1">
                <a:solidFill>
                  <a:schemeClr val="accent1"/>
                </a:solidFill>
              </a:rPr>
              <a:t>행이 원소</a:t>
            </a:r>
            <a:r>
              <a:rPr lang="en-US" altLang="ko-KR" sz="1000" b="1"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195" name="연결선: 구부러짐 194"/>
          <p:cNvCxnSpPr/>
          <p:nvPr/>
        </p:nvCxnSpPr>
        <p:spPr>
          <a:xfrm flipV="1">
            <a:off x="7836478" y="1844386"/>
            <a:ext cx="294409" cy="268431"/>
          </a:xfrm>
          <a:prstGeom prst="curvedConnector3">
            <a:avLst>
              <a:gd name="adj1" fmla="val -38065"/>
            </a:avLst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7307284" y="1542182"/>
            <a:ext cx="1054553" cy="241417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 b="1">
                <a:solidFill>
                  <a:schemeClr val="accent1"/>
                </a:solidFill>
              </a:rPr>
              <a:t>하나의 배열로</a:t>
            </a:r>
            <a:endParaRPr lang="en-US" altLang="ko-KR" sz="10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92" grpId="2" animBg="1"/>
      <p:bldP spid="193" grpId="1" animBg="1"/>
      <p:bldP spid="194" grpId="3" animBg="1"/>
      <p:bldP spid="195" grpId="5" animBg="1"/>
      <p:bldP spid="196" grpId="4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3996690" y="280487"/>
            <a:ext cx="7828154" cy="7655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3724270" cy="2924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2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시작하기 전에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: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 신경망의 수학적 구성요소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567035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626202" cy="369332"/>
            <a:chOff x="484663" y="527923"/>
            <a:chExt cx="2626202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5" y="527923"/>
              <a:ext cx="256750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신경망을 위한 데이터 표현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528204" y="1411431"/>
            <a:ext cx="2104159" cy="34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/>
              <a:t>텐서의 핵심 속성</a:t>
            </a:r>
          </a:p>
        </p:txBody>
      </p:sp>
      <p:sp>
        <p:nvSpPr>
          <p:cNvPr id="161" name="사각형: 둥근 모서리 160"/>
          <p:cNvSpPr/>
          <p:nvPr/>
        </p:nvSpPr>
        <p:spPr>
          <a:xfrm>
            <a:off x="1316182" y="2183910"/>
            <a:ext cx="2173432" cy="458931"/>
          </a:xfrm>
          <a:prstGeom prst="roundRect">
            <a:avLst>
              <a:gd name="adj" fmla="val 50000"/>
            </a:avLst>
          </a:prstGeom>
          <a:solidFill>
            <a:srgbClr val="8D866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축의 개수</a:t>
            </a:r>
            <a:r>
              <a:rPr lang="en-US" altLang="ko-KR"/>
              <a:t>(</a:t>
            </a:r>
            <a:r>
              <a:rPr lang="ko-KR" altLang="en-US"/>
              <a:t>랭크</a:t>
            </a:r>
            <a:r>
              <a:rPr lang="en-US" altLang="ko-KR"/>
              <a:t>)</a:t>
            </a:r>
          </a:p>
        </p:txBody>
      </p:sp>
      <p:sp>
        <p:nvSpPr>
          <p:cNvPr id="162" name="사각형: 둥근 모서리 161"/>
          <p:cNvSpPr/>
          <p:nvPr/>
        </p:nvSpPr>
        <p:spPr>
          <a:xfrm>
            <a:off x="5009284" y="2183910"/>
            <a:ext cx="2173432" cy="458931"/>
          </a:xfrm>
          <a:prstGeom prst="roundRect">
            <a:avLst>
              <a:gd name="adj" fmla="val 50000"/>
            </a:avLst>
          </a:prstGeom>
          <a:solidFill>
            <a:srgbClr val="8D866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크기</a:t>
            </a:r>
          </a:p>
        </p:txBody>
      </p:sp>
      <p:sp>
        <p:nvSpPr>
          <p:cNvPr id="163" name="사각형: 둥근 모서리 162"/>
          <p:cNvSpPr/>
          <p:nvPr/>
        </p:nvSpPr>
        <p:spPr>
          <a:xfrm>
            <a:off x="8529206" y="2183910"/>
            <a:ext cx="2173432" cy="458931"/>
          </a:xfrm>
          <a:prstGeom prst="roundRect">
            <a:avLst>
              <a:gd name="adj" fmla="val 50000"/>
            </a:avLst>
          </a:prstGeom>
          <a:solidFill>
            <a:srgbClr val="8D866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데이터 타입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1058139" y="2980546"/>
            <a:ext cx="2710297" cy="450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/>
              <a:t>축의 개수는 넘파이 라이브러리에서 </a:t>
            </a:r>
          </a:p>
          <a:p>
            <a:pPr algn="ctr">
              <a:defRPr/>
            </a:pPr>
            <a:r>
              <a:rPr lang="en-US" altLang="ko-KR" sz="1200"/>
              <a:t>ndim</a:t>
            </a:r>
            <a:r>
              <a:rPr lang="ko-KR" altLang="en-US" sz="1200"/>
              <a:t> 속성에 저장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740851" y="3011718"/>
            <a:ext cx="2710297" cy="448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/>
              <a:t>텐서의 각 축에 몇 차원의 원소들이 있는지 나타낸 튜플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8287614" y="3016912"/>
            <a:ext cx="2814208" cy="824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/>
              <a:t>텐서에 포함된 데이터의 타입</a:t>
            </a:r>
          </a:p>
          <a:p>
            <a:pPr algn="ctr">
              <a:defRPr/>
            </a:pPr>
            <a:r>
              <a:rPr lang="en-US" altLang="ko-KR" sz="1200"/>
              <a:t>float32, float64, uint8 </a:t>
            </a:r>
            <a:r>
              <a:rPr lang="ko-KR" altLang="en-US" sz="1200"/>
              <a:t>등</a:t>
            </a:r>
          </a:p>
          <a:p>
            <a:pPr algn="ctr">
              <a:defRPr/>
            </a:pPr>
            <a:endParaRPr lang="ko-KR" altLang="en-US" sz="1200"/>
          </a:p>
          <a:p>
            <a:pPr algn="ctr">
              <a:defRPr/>
            </a:pPr>
            <a:r>
              <a:rPr lang="ko-KR" altLang="en-US" sz="1200"/>
              <a:t>넘파이 라이브러리에서 </a:t>
            </a:r>
            <a:r>
              <a:rPr lang="en-US" altLang="ko-KR" sz="1200"/>
              <a:t>dtype</a:t>
            </a:r>
            <a:r>
              <a:rPr lang="ko-KR" altLang="en-US" sz="1200"/>
              <a:t>에 저장</a:t>
            </a:r>
          </a:p>
        </p:txBody>
      </p:sp>
      <p:grpSp>
        <p:nvGrpSpPr>
          <p:cNvPr id="172" name="그룹 171"/>
          <p:cNvGrpSpPr/>
          <p:nvPr/>
        </p:nvGrpSpPr>
        <p:grpSpPr>
          <a:xfrm>
            <a:off x="778247" y="4608326"/>
            <a:ext cx="4121123" cy="1306475"/>
            <a:chOff x="4401483" y="4561635"/>
            <a:chExt cx="4121123" cy="1306475"/>
          </a:xfrm>
        </p:grpSpPr>
        <p:sp>
          <p:nvSpPr>
            <p:cNvPr id="167" name="TextBox 166"/>
            <p:cNvSpPr txBox="1"/>
            <p:nvPr/>
          </p:nvSpPr>
          <p:spPr>
            <a:xfrm>
              <a:off x="4401483" y="4561635"/>
              <a:ext cx="3389033" cy="7745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spc="-100">
                  <a:latin typeface="Consolas"/>
                </a:rPr>
                <a:t>x  = np.array([[</a:t>
              </a:r>
              <a:r>
                <a:rPr lang="en-US" altLang="ko-KR" sz="1500" spc="-100">
                  <a:solidFill>
                    <a:srgbClr val="289B6E"/>
                  </a:solidFill>
                  <a:latin typeface="Consolas"/>
                </a:rPr>
                <a:t>5, 78, 2, 34, 0</a:t>
              </a:r>
              <a:r>
                <a:rPr lang="en-US" altLang="ko-KR" sz="1500" spc="-100">
                  <a:latin typeface="Consolas"/>
                </a:rPr>
                <a:t>],</a:t>
              </a:r>
            </a:p>
            <a:p>
              <a:pPr>
                <a:defRPr/>
              </a:pPr>
              <a:r>
                <a:rPr lang="en-US" altLang="ko-KR" sz="1500" spc="-100">
                  <a:ea typeface="한컴 윤고딕 760"/>
                </a:rPr>
                <a:t>	</a:t>
              </a:r>
              <a:r>
                <a:rPr lang="en-US" altLang="ko-KR" sz="1500" spc="-100">
                  <a:latin typeface="Consolas"/>
                </a:rPr>
                <a:t>     [</a:t>
              </a:r>
              <a:r>
                <a:rPr lang="en-US" altLang="ko-KR" sz="1500" spc="-100">
                  <a:solidFill>
                    <a:srgbClr val="289B6E"/>
                  </a:solidFill>
                  <a:latin typeface="Consolas"/>
                </a:rPr>
                <a:t>6, 79, 3, 35, 1</a:t>
              </a:r>
              <a:r>
                <a:rPr lang="en-US" altLang="ko-KR" sz="1500" spc="-100">
                  <a:latin typeface="Consolas"/>
                </a:rPr>
                <a:t>],</a:t>
              </a:r>
            </a:p>
            <a:p>
              <a:pPr>
                <a:defRPr/>
              </a:pPr>
              <a:r>
                <a:rPr lang="en-US" altLang="ko-KR" sz="1500" spc="-100">
                  <a:ea typeface="한컴 윤고딕 760"/>
                </a:rPr>
                <a:t>	</a:t>
              </a:r>
              <a:r>
                <a:rPr lang="en-US" altLang="ko-KR" sz="1500" spc="-100">
                  <a:latin typeface="Consolas"/>
                </a:rPr>
                <a:t>     [</a:t>
              </a:r>
              <a:r>
                <a:rPr lang="en-US" altLang="ko-KR" sz="1500" spc="-100">
                  <a:solidFill>
                    <a:srgbClr val="289B6E"/>
                  </a:solidFill>
                  <a:latin typeface="Consolas"/>
                </a:rPr>
                <a:t>7, 80, 4, 36, 2</a:t>
              </a:r>
              <a:r>
                <a:rPr lang="en-US" altLang="ko-KR" sz="1500" spc="-100">
                  <a:latin typeface="Consolas"/>
                </a:rPr>
                <a:t>]])</a:t>
              </a:r>
              <a:endParaRPr lang="en-US" altLang="ko-KR" sz="1500" spc="-100">
                <a:latin typeface="Consolas"/>
                <a:ea typeface="Microsoft JhengHei"/>
              </a:endParaRPr>
            </a:p>
          </p:txBody>
        </p:sp>
        <p:cxnSp>
          <p:nvCxnSpPr>
            <p:cNvPr id="168" name="직선 화살표 연결선 167"/>
            <p:cNvCxnSpPr/>
            <p:nvPr/>
          </p:nvCxnSpPr>
          <p:spPr>
            <a:xfrm>
              <a:off x="5821548" y="4672106"/>
              <a:ext cx="1885950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/>
            <p:cNvCxnSpPr/>
            <p:nvPr/>
          </p:nvCxnSpPr>
          <p:spPr>
            <a:xfrm rot="5400000">
              <a:off x="5486772" y="5065619"/>
              <a:ext cx="993775" cy="9898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7776215" y="4567329"/>
              <a:ext cx="746392" cy="243506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b="1">
                  <a:solidFill>
                    <a:schemeClr val="accent1"/>
                  </a:solidFill>
                </a:rPr>
                <a:t>2</a:t>
              </a:r>
              <a:r>
                <a:rPr lang="ko-KR" altLang="en-US" sz="1000" b="1">
                  <a:solidFill>
                    <a:schemeClr val="accent1"/>
                  </a:solidFill>
                </a:rPr>
                <a:t>번째 축 </a:t>
              </a:r>
              <a:endParaRPr lang="en-US" altLang="ko-KR" sz="1000" b="1">
                <a:solidFill>
                  <a:schemeClr val="accent1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651832" y="5624605"/>
              <a:ext cx="793084" cy="243505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 b="1">
                  <a:solidFill>
                    <a:schemeClr val="accent1"/>
                  </a:solidFill>
                </a:rPr>
                <a:t>1</a:t>
              </a:r>
              <a:r>
                <a:rPr lang="ko-KR" altLang="en-US" sz="1000" b="1">
                  <a:solidFill>
                    <a:schemeClr val="accent1"/>
                  </a:solidFill>
                </a:rPr>
                <a:t>번째 축</a:t>
              </a:r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5246222" y="4358154"/>
            <a:ext cx="3165660" cy="1307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>
                <a:solidFill>
                  <a:srgbClr val="575141"/>
                </a:solidFill>
              </a:rPr>
              <a:t>축의 개수</a:t>
            </a:r>
            <a:r>
              <a:rPr lang="en-US" altLang="ko-KR" sz="1600">
                <a:solidFill>
                  <a:srgbClr val="575141"/>
                </a:solidFill>
              </a:rPr>
              <a:t>:</a:t>
            </a:r>
            <a:r>
              <a:rPr lang="ko-KR" altLang="en-US" sz="1600">
                <a:solidFill>
                  <a:srgbClr val="575141"/>
                </a:solidFill>
              </a:rPr>
              <a:t> </a:t>
            </a:r>
            <a:r>
              <a:rPr lang="en-US" altLang="ko-KR" sz="1600" b="1">
                <a:solidFill>
                  <a:srgbClr val="575141"/>
                </a:solidFill>
              </a:rPr>
              <a:t>2</a:t>
            </a:r>
            <a:endParaRPr lang="en-US" altLang="ko-KR" sz="1600">
              <a:solidFill>
                <a:srgbClr val="575141"/>
              </a:solidFill>
            </a:endParaRPr>
          </a:p>
          <a:p>
            <a:pPr>
              <a:defRPr/>
            </a:pPr>
            <a:endParaRPr lang="en-US" altLang="ko-KR" sz="1600">
              <a:solidFill>
                <a:srgbClr val="575141"/>
              </a:solidFill>
            </a:endParaRPr>
          </a:p>
          <a:p>
            <a:pPr>
              <a:defRPr/>
            </a:pPr>
            <a:r>
              <a:rPr lang="ko-KR" altLang="en-US" sz="1600">
                <a:solidFill>
                  <a:srgbClr val="575141"/>
                </a:solidFill>
              </a:rPr>
              <a:t>텐서 크기</a:t>
            </a:r>
            <a:r>
              <a:rPr lang="en-US" altLang="ko-KR" sz="1600">
                <a:solidFill>
                  <a:srgbClr val="575141"/>
                </a:solidFill>
              </a:rPr>
              <a:t>:</a:t>
            </a:r>
            <a:r>
              <a:rPr lang="ko-KR" altLang="en-US" sz="1600">
                <a:solidFill>
                  <a:srgbClr val="575141"/>
                </a:solidFill>
              </a:rPr>
              <a:t> </a:t>
            </a:r>
            <a:r>
              <a:rPr lang="en-US" altLang="ko-KR" sz="1600" b="1">
                <a:solidFill>
                  <a:srgbClr val="575141"/>
                </a:solidFill>
              </a:rPr>
              <a:t>(3,</a:t>
            </a:r>
            <a:r>
              <a:rPr lang="ko-KR" altLang="en-US" sz="1600" b="1">
                <a:solidFill>
                  <a:srgbClr val="575141"/>
                </a:solidFill>
              </a:rPr>
              <a:t> </a:t>
            </a:r>
            <a:r>
              <a:rPr lang="en-US" altLang="ko-KR" sz="1600" b="1">
                <a:solidFill>
                  <a:srgbClr val="575141"/>
                </a:solidFill>
              </a:rPr>
              <a:t>5)</a:t>
            </a:r>
            <a:endParaRPr lang="en-US" altLang="ko-KR" sz="1600">
              <a:solidFill>
                <a:srgbClr val="575141"/>
              </a:solidFill>
            </a:endParaRPr>
          </a:p>
          <a:p>
            <a:pPr>
              <a:defRPr/>
            </a:pPr>
            <a:endParaRPr lang="en-US" altLang="ko-KR" sz="1600">
              <a:solidFill>
                <a:srgbClr val="575141"/>
              </a:solidFill>
            </a:endParaRPr>
          </a:p>
          <a:p>
            <a:pPr>
              <a:defRPr/>
            </a:pPr>
            <a:r>
              <a:rPr lang="ko-KR" altLang="en-US" sz="1600">
                <a:solidFill>
                  <a:srgbClr val="575141"/>
                </a:solidFill>
              </a:rPr>
              <a:t>데이터 타입</a:t>
            </a:r>
            <a:r>
              <a:rPr lang="en-US" altLang="ko-KR" sz="1600">
                <a:solidFill>
                  <a:srgbClr val="575141"/>
                </a:solidFill>
              </a:rPr>
              <a:t>:</a:t>
            </a:r>
            <a:r>
              <a:rPr lang="ko-KR" altLang="en-US" sz="1600">
                <a:solidFill>
                  <a:srgbClr val="575141"/>
                </a:solidFill>
              </a:rPr>
              <a:t> </a:t>
            </a:r>
            <a:r>
              <a:rPr lang="en-US" altLang="ko-KR" sz="1600" b="1">
                <a:solidFill>
                  <a:srgbClr val="575141"/>
                </a:solidFill>
              </a:rPr>
              <a:t>int32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9472" y="3204195"/>
            <a:ext cx="3653055" cy="451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spc="-150">
                <a:solidFill>
                  <a:srgbClr val="585340"/>
                </a:solidFill>
                <a:latin typeface="KoPub돋움체 Bold"/>
                <a:ea typeface="KoPub돋움체 Bold"/>
              </a:rPr>
              <a:t>1</a:t>
            </a:r>
            <a:r>
              <a:rPr lang="ko-KR" altLang="en-US" sz="2400" spc="-150">
                <a:solidFill>
                  <a:srgbClr val="585340"/>
                </a:solidFill>
                <a:latin typeface="KoPub돋움체 Bold"/>
                <a:ea typeface="KoPub돋움체 Bold"/>
              </a:rPr>
              <a:t>장  딥러닝이란 무엇인가</a:t>
            </a:r>
            <a:r>
              <a:rPr lang="en-US" altLang="ko-KR" sz="2400" spc="-150">
                <a:solidFill>
                  <a:srgbClr val="585340"/>
                </a:solidFill>
                <a:latin typeface="KoPub돋움체 Bold"/>
                <a:ea typeface="KoPub돋움체 Bold"/>
              </a:rPr>
              <a:t>?</a:t>
            </a:r>
            <a:endParaRPr lang="ko-KR" altLang="en-US" spc="-150">
              <a:solidFill>
                <a:srgbClr val="585340"/>
              </a:solidFill>
              <a:latin typeface="KoPub돋움체 Medium"/>
              <a:ea typeface="KoPub돋움체 Medium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779104" y="288144"/>
            <a:ext cx="10045740" cy="0"/>
          </a:xfrm>
          <a:prstGeom prst="line">
            <a:avLst/>
          </a:prstGeom>
          <a:ln w="15875">
            <a:solidFill>
              <a:srgbClr val="585340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0035" y="134254"/>
            <a:ext cx="1287780" cy="292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585340"/>
                </a:solidFill>
                <a:latin typeface="KoPub돋움체 Bold"/>
                <a:ea typeface="KoPub돋움체 Bold"/>
              </a:rPr>
              <a:t>CHAPTER 01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39465" y="2623381"/>
            <a:ext cx="637870" cy="637870"/>
          </a:xfrm>
          <a:prstGeom prst="rect">
            <a:avLst/>
          </a:prstGeom>
        </p:spPr>
      </p:pic>
      <p:cxnSp>
        <p:nvCxnSpPr>
          <p:cNvPr id="17" name="직선 연결선 8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noFill/>
          <a:ln w="15875">
            <a:solidFill>
              <a:srgbClr val="625E4C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0"/>
          <p:cNvSpPr txBox="1"/>
          <p:nvPr/>
        </p:nvSpPr>
        <p:spPr>
          <a:xfrm>
            <a:off x="10567035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585340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그룹 207"/>
          <p:cNvGrpSpPr/>
          <p:nvPr/>
        </p:nvGrpSpPr>
        <p:grpSpPr>
          <a:xfrm>
            <a:off x="9892244" y="2806699"/>
            <a:ext cx="1736725" cy="1625600"/>
            <a:chOff x="10188575" y="2581274"/>
            <a:chExt cx="1736725" cy="1625600"/>
          </a:xfrm>
          <a:solidFill>
            <a:srgbClr val="BC6365"/>
          </a:solidFill>
        </p:grpSpPr>
        <p:sp>
          <p:nvSpPr>
            <p:cNvPr id="203" name="직사각형 202"/>
            <p:cNvSpPr/>
            <p:nvPr/>
          </p:nvSpPr>
          <p:spPr>
            <a:xfrm>
              <a:off x="10390716" y="2581274"/>
              <a:ext cx="1534584" cy="1449916"/>
            </a:xfrm>
            <a:prstGeom prst="rect">
              <a:avLst/>
            </a:prstGeom>
            <a:grpFill/>
            <a:ln>
              <a:solidFill>
                <a:srgbClr val="69262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10328275" y="2640541"/>
              <a:ext cx="1534584" cy="1449916"/>
            </a:xfrm>
            <a:prstGeom prst="rect">
              <a:avLst/>
            </a:prstGeom>
            <a:grpFill/>
            <a:ln>
              <a:solidFill>
                <a:srgbClr val="69262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10253133" y="2704041"/>
              <a:ext cx="1534584" cy="1449916"/>
            </a:xfrm>
            <a:prstGeom prst="rect">
              <a:avLst/>
            </a:prstGeom>
            <a:grpFill/>
            <a:ln>
              <a:solidFill>
                <a:srgbClr val="69262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10188575" y="2756958"/>
              <a:ext cx="1534584" cy="1449916"/>
            </a:xfrm>
            <a:prstGeom prst="rect">
              <a:avLst/>
            </a:prstGeom>
            <a:grpFill/>
            <a:ln>
              <a:solidFill>
                <a:srgbClr val="69262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3996690" y="280487"/>
            <a:ext cx="7828154" cy="7655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3724270" cy="2924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시작하기 전에</a:t>
            </a:r>
            <a:r>
              <a:rPr kumimoji="0" lang="en-US" altLang="ko-KR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: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 신경망의 수학적 구성요소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567035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626202" cy="369332"/>
            <a:chOff x="484663" y="527923"/>
            <a:chExt cx="2626202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5" y="527923"/>
              <a:ext cx="256750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pc="-15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신경망을 위한 데이터 표현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528204" y="1411431"/>
            <a:ext cx="1469159" cy="34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/>
              <a:t>배치 데이터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21820" y="1799477"/>
            <a:ext cx="5789705" cy="3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/>
              <a:t>전체 데이터셋을 작은 단위의 데이터 묶음으로 나눈 것</a:t>
            </a:r>
          </a:p>
        </p:txBody>
      </p:sp>
      <p:sp>
        <p:nvSpPr>
          <p:cNvPr id="168" name="정육면체 167"/>
          <p:cNvSpPr/>
          <p:nvPr/>
        </p:nvSpPr>
        <p:spPr>
          <a:xfrm>
            <a:off x="915769" y="3319120"/>
            <a:ext cx="1774264" cy="1789205"/>
          </a:xfrm>
          <a:prstGeom prst="cube">
            <a:avLst>
              <a:gd name="adj" fmla="val 25000"/>
            </a:avLst>
          </a:prstGeom>
          <a:solidFill>
            <a:srgbClr val="BC6365"/>
          </a:solidFill>
          <a:ln>
            <a:solidFill>
              <a:srgbClr val="69262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86" name="그룹 185"/>
          <p:cNvGrpSpPr/>
          <p:nvPr/>
        </p:nvGrpSpPr>
        <p:grpSpPr>
          <a:xfrm>
            <a:off x="3505884" y="3153834"/>
            <a:ext cx="2041277" cy="1950072"/>
            <a:chOff x="2600697" y="3495675"/>
            <a:chExt cx="1427443" cy="1441675"/>
          </a:xfrm>
          <a:solidFill>
            <a:srgbClr val="BC6365"/>
          </a:solidFill>
        </p:grpSpPr>
        <p:sp>
          <p:nvSpPr>
            <p:cNvPr id="171" name="직사각형 170"/>
            <p:cNvSpPr/>
            <p:nvPr/>
          </p:nvSpPr>
          <p:spPr>
            <a:xfrm>
              <a:off x="2963582" y="3495675"/>
              <a:ext cx="1064559" cy="1064559"/>
            </a:xfrm>
            <a:prstGeom prst="rect">
              <a:avLst/>
            </a:prstGeom>
            <a:grpFill/>
            <a:ln>
              <a:solidFill>
                <a:srgbClr val="69262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2920439" y="3544233"/>
              <a:ext cx="1064559" cy="1064559"/>
            </a:xfrm>
            <a:prstGeom prst="rect">
              <a:avLst/>
            </a:prstGeom>
            <a:grpFill/>
            <a:ln>
              <a:solidFill>
                <a:srgbClr val="69262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2864596" y="3600076"/>
              <a:ext cx="1064559" cy="1064559"/>
            </a:xfrm>
            <a:prstGeom prst="rect">
              <a:avLst/>
            </a:prstGeom>
            <a:grpFill/>
            <a:ln>
              <a:solidFill>
                <a:srgbClr val="69262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2808567" y="3665444"/>
              <a:ext cx="1064559" cy="1064559"/>
            </a:xfrm>
            <a:prstGeom prst="rect">
              <a:avLst/>
            </a:prstGeom>
            <a:grpFill/>
            <a:ln>
              <a:solidFill>
                <a:srgbClr val="69262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2752538" y="3721473"/>
              <a:ext cx="1064559" cy="1064559"/>
            </a:xfrm>
            <a:prstGeom prst="rect">
              <a:avLst/>
            </a:prstGeom>
            <a:grpFill/>
            <a:ln>
              <a:solidFill>
                <a:srgbClr val="69262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2696509" y="3768164"/>
              <a:ext cx="1064559" cy="1064559"/>
            </a:xfrm>
            <a:prstGeom prst="rect">
              <a:avLst/>
            </a:prstGeom>
            <a:grpFill/>
            <a:ln>
              <a:solidFill>
                <a:srgbClr val="69262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2649817" y="3814855"/>
              <a:ext cx="1064559" cy="1064559"/>
            </a:xfrm>
            <a:prstGeom prst="rect">
              <a:avLst/>
            </a:prstGeom>
            <a:grpFill/>
            <a:ln>
              <a:solidFill>
                <a:srgbClr val="69262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2600697" y="3872791"/>
              <a:ext cx="1064559" cy="1064559"/>
            </a:xfrm>
            <a:prstGeom prst="rect">
              <a:avLst/>
            </a:prstGeom>
            <a:grpFill/>
            <a:ln w="38100">
              <a:solidFill>
                <a:srgbClr val="57514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187" name="직선 화살표 연결선 186"/>
          <p:cNvCxnSpPr/>
          <p:nvPr/>
        </p:nvCxnSpPr>
        <p:spPr>
          <a:xfrm flipV="1">
            <a:off x="3312582" y="3037417"/>
            <a:ext cx="603250" cy="59795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3481917" y="2719916"/>
            <a:ext cx="3460750" cy="345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>
                <a:solidFill>
                  <a:schemeClr val="accent1"/>
                </a:solidFill>
              </a:rPr>
              <a:t>샘플 축</a:t>
            </a:r>
            <a:r>
              <a:rPr lang="en-US" altLang="ko-KR" sz="1700" b="1">
                <a:solidFill>
                  <a:schemeClr val="accent1"/>
                </a:solidFill>
              </a:rPr>
              <a:t>(1</a:t>
            </a:r>
            <a:r>
              <a:rPr lang="ko-KR" altLang="en-US" sz="1700" b="1">
                <a:solidFill>
                  <a:schemeClr val="accent1"/>
                </a:solidFill>
              </a:rPr>
              <a:t>번째 축</a:t>
            </a:r>
            <a:r>
              <a:rPr lang="en-US" altLang="ko-KR" sz="1700" b="1">
                <a:solidFill>
                  <a:schemeClr val="accent1"/>
                </a:solidFill>
              </a:rPr>
              <a:t>):</a:t>
            </a:r>
            <a:r>
              <a:rPr lang="ko-KR" altLang="en-US" sz="1700" b="1">
                <a:solidFill>
                  <a:schemeClr val="accent1"/>
                </a:solidFill>
              </a:rPr>
              <a:t> 샘플의 개수 </a:t>
            </a:r>
          </a:p>
        </p:txBody>
      </p:sp>
      <p:cxnSp>
        <p:nvCxnSpPr>
          <p:cNvPr id="191" name="연결선: 구부러짐 190"/>
          <p:cNvCxnSpPr>
            <a:stCxn id="185" idx="2"/>
          </p:cNvCxnSpPr>
          <p:nvPr/>
        </p:nvCxnSpPr>
        <p:spPr>
          <a:xfrm rot="16200000" flipH="1">
            <a:off x="4336233" y="5034733"/>
            <a:ext cx="441760" cy="580107"/>
          </a:xfrm>
          <a:prstGeom prst="curvedConnector2">
            <a:avLst/>
          </a:prstGeom>
          <a:ln w="38100">
            <a:solidFill>
              <a:srgbClr val="57514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4857751" y="5418666"/>
            <a:ext cx="1079499" cy="34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>
                <a:solidFill>
                  <a:srgbClr val="575141"/>
                </a:solidFill>
              </a:rPr>
              <a:t>샘플</a:t>
            </a:r>
          </a:p>
        </p:txBody>
      </p:sp>
      <p:grpSp>
        <p:nvGrpSpPr>
          <p:cNvPr id="209" name="그룹 208"/>
          <p:cNvGrpSpPr/>
          <p:nvPr/>
        </p:nvGrpSpPr>
        <p:grpSpPr>
          <a:xfrm>
            <a:off x="9066744" y="3428999"/>
            <a:ext cx="1736725" cy="1625600"/>
            <a:chOff x="8960909" y="3039533"/>
            <a:chExt cx="1736725" cy="1625600"/>
          </a:xfrm>
          <a:solidFill>
            <a:srgbClr val="BC6365"/>
          </a:solidFill>
        </p:grpSpPr>
        <p:sp>
          <p:nvSpPr>
            <p:cNvPr id="199" name="직사각형 198"/>
            <p:cNvSpPr/>
            <p:nvPr/>
          </p:nvSpPr>
          <p:spPr>
            <a:xfrm>
              <a:off x="9163050" y="3039533"/>
              <a:ext cx="1534584" cy="1449916"/>
            </a:xfrm>
            <a:prstGeom prst="rect">
              <a:avLst/>
            </a:prstGeom>
            <a:grpFill/>
            <a:ln>
              <a:solidFill>
                <a:srgbClr val="69262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9100609" y="3098800"/>
              <a:ext cx="1534584" cy="1449916"/>
            </a:xfrm>
            <a:prstGeom prst="rect">
              <a:avLst/>
            </a:prstGeom>
            <a:grpFill/>
            <a:ln>
              <a:solidFill>
                <a:srgbClr val="69262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9025466" y="3162300"/>
              <a:ext cx="1534584" cy="1449916"/>
            </a:xfrm>
            <a:prstGeom prst="rect">
              <a:avLst/>
            </a:prstGeom>
            <a:grpFill/>
            <a:ln>
              <a:solidFill>
                <a:srgbClr val="69262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8960909" y="3215217"/>
              <a:ext cx="1534584" cy="1449916"/>
            </a:xfrm>
            <a:prstGeom prst="rect">
              <a:avLst/>
            </a:prstGeom>
            <a:grpFill/>
            <a:ln>
              <a:solidFill>
                <a:srgbClr val="69262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7" name="그룹 206"/>
          <p:cNvGrpSpPr/>
          <p:nvPr/>
        </p:nvGrpSpPr>
        <p:grpSpPr>
          <a:xfrm>
            <a:off x="8110007" y="4114800"/>
            <a:ext cx="1736725" cy="1625600"/>
            <a:chOff x="7496175" y="3627966"/>
            <a:chExt cx="1736725" cy="1625600"/>
          </a:xfrm>
          <a:solidFill>
            <a:srgbClr val="BC6365"/>
          </a:solidFill>
        </p:grpSpPr>
        <p:sp>
          <p:nvSpPr>
            <p:cNvPr id="195" name="직사각형 194"/>
            <p:cNvSpPr/>
            <p:nvPr/>
          </p:nvSpPr>
          <p:spPr>
            <a:xfrm>
              <a:off x="7698316" y="3627966"/>
              <a:ext cx="1534584" cy="1449916"/>
            </a:xfrm>
            <a:prstGeom prst="rect">
              <a:avLst/>
            </a:prstGeom>
            <a:grpFill/>
            <a:ln>
              <a:solidFill>
                <a:srgbClr val="69262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7635875" y="3687233"/>
              <a:ext cx="1534584" cy="1449916"/>
            </a:xfrm>
            <a:prstGeom prst="rect">
              <a:avLst/>
            </a:prstGeom>
            <a:grpFill/>
            <a:ln>
              <a:solidFill>
                <a:srgbClr val="69262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7560733" y="3750733"/>
              <a:ext cx="1534584" cy="1449916"/>
            </a:xfrm>
            <a:prstGeom prst="rect">
              <a:avLst/>
            </a:prstGeom>
            <a:grpFill/>
            <a:ln>
              <a:solidFill>
                <a:srgbClr val="69262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7496175" y="3803650"/>
              <a:ext cx="1534584" cy="1449916"/>
            </a:xfrm>
            <a:prstGeom prst="rect">
              <a:avLst/>
            </a:prstGeom>
            <a:grpFill/>
            <a:ln>
              <a:solidFill>
                <a:srgbClr val="69262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10" name="화살표: 오른쪽 209"/>
          <p:cNvSpPr/>
          <p:nvPr/>
        </p:nvSpPr>
        <p:spPr>
          <a:xfrm>
            <a:off x="6539871" y="3961939"/>
            <a:ext cx="471534" cy="33007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D8669"/>
          </a:solidFill>
          <a:ln w="50800">
            <a:solidFill>
              <a:srgbClr val="8D8669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12" name="연결선: 구부러짐 211"/>
          <p:cNvCxnSpPr/>
          <p:nvPr/>
        </p:nvCxnSpPr>
        <p:spPr>
          <a:xfrm flipV="1">
            <a:off x="7990418" y="4106333"/>
            <a:ext cx="285750" cy="201082"/>
          </a:xfrm>
          <a:prstGeom prst="curvedConnector3">
            <a:avLst>
              <a:gd name="adj1" fmla="val -31921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7243235" y="3835187"/>
            <a:ext cx="1037167" cy="345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>
                <a:solidFill>
                  <a:schemeClr val="accent1"/>
                </a:solidFill>
              </a:rPr>
              <a:t>배치 축 </a:t>
            </a:r>
          </a:p>
        </p:txBody>
      </p:sp>
      <p:cxnSp>
        <p:nvCxnSpPr>
          <p:cNvPr id="215" name="연결선: 구부러짐 214"/>
          <p:cNvCxnSpPr/>
          <p:nvPr/>
        </p:nvCxnSpPr>
        <p:spPr>
          <a:xfrm flipV="1">
            <a:off x="8968318" y="3429000"/>
            <a:ext cx="285750" cy="201082"/>
          </a:xfrm>
          <a:prstGeom prst="curvedConnector3">
            <a:avLst>
              <a:gd name="adj1" fmla="val -31921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구부러짐 215"/>
          <p:cNvCxnSpPr/>
          <p:nvPr/>
        </p:nvCxnSpPr>
        <p:spPr>
          <a:xfrm flipV="1">
            <a:off x="9793819" y="2745316"/>
            <a:ext cx="285750" cy="201082"/>
          </a:xfrm>
          <a:prstGeom prst="curvedConnector3">
            <a:avLst>
              <a:gd name="adj1" fmla="val -31921"/>
            </a:avLst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823118" y="288144"/>
            <a:ext cx="9001726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43434" cy="369332"/>
            <a:chOff x="484663" y="527923"/>
            <a:chExt cx="243434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07C855-7713-4D9E-AF0F-95220B1AB581}"/>
              </a:ext>
            </a:extLst>
          </p:cNvPr>
          <p:cNvSpPr txBox="1"/>
          <p:nvPr/>
        </p:nvSpPr>
        <p:spPr>
          <a:xfrm>
            <a:off x="543366" y="527923"/>
            <a:ext cx="2760692" cy="3539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신경망의 톱니바퀴 </a:t>
            </a:r>
            <a:r>
              <a:rPr lang="en-US" altLang="ko-KR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: </a:t>
            </a:r>
            <a:r>
              <a:rPr lang="ko-KR" altLang="en-US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 </a:t>
            </a:r>
            <a:r>
              <a:rPr lang="ko-KR" altLang="en-US" sz="1700" spc="-150" dirty="0" err="1">
                <a:solidFill>
                  <a:srgbClr val="585340"/>
                </a:solidFill>
                <a:latin typeface="KoPub돋움체 Medium"/>
                <a:ea typeface="KoPub돋움체 Medium"/>
              </a:rPr>
              <a:t>텐서</a:t>
            </a:r>
            <a:r>
              <a:rPr lang="ko-KR" altLang="en-US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 연산</a:t>
            </a:r>
            <a:endParaRPr lang="en-US" altLang="ko-KR" sz="1700" spc="-150" dirty="0">
              <a:solidFill>
                <a:srgbClr val="58534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139D4F-1FA9-4638-9696-77E361DC16F2}"/>
              </a:ext>
            </a:extLst>
          </p:cNvPr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FE951FB-A8E3-49D8-A7A2-FA578A42F717}"/>
              </a:ext>
            </a:extLst>
          </p:cNvPr>
          <p:cNvGrpSpPr/>
          <p:nvPr/>
        </p:nvGrpSpPr>
        <p:grpSpPr>
          <a:xfrm>
            <a:off x="484663" y="527923"/>
            <a:ext cx="243434" cy="369332"/>
            <a:chOff x="484663" y="527923"/>
            <a:chExt cx="243434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C8AA5-3556-4D24-85A0-609281113B35}"/>
                </a:ext>
              </a:extLst>
            </p:cNvPr>
            <p:cNvSpPr txBox="1"/>
            <p:nvPr/>
          </p:nvSpPr>
          <p:spPr>
            <a:xfrm>
              <a:off x="543366" y="527923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2CF7AF9-F7F2-4297-940F-3350F1363E65}"/>
                </a:ext>
              </a:extLst>
            </p:cNvPr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A226E82-3D9B-4736-A08E-969DDE24F68C}"/>
              </a:ext>
            </a:extLst>
          </p:cNvPr>
          <p:cNvSpPr txBox="1"/>
          <p:nvPr/>
        </p:nvSpPr>
        <p:spPr>
          <a:xfrm>
            <a:off x="484663" y="979485"/>
            <a:ext cx="163464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err="1"/>
              <a:t>원소별</a:t>
            </a:r>
            <a:r>
              <a:rPr lang="ko-KR" altLang="en-US" sz="1700" dirty="0"/>
              <a:t> 연산</a:t>
            </a:r>
            <a:endParaRPr lang="en-US" altLang="ko-KR" sz="1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37075A-1F0D-49F1-A82A-A528A19EFC51}"/>
              </a:ext>
            </a:extLst>
          </p:cNvPr>
          <p:cNvSpPr txBox="1"/>
          <p:nvPr/>
        </p:nvSpPr>
        <p:spPr>
          <a:xfrm>
            <a:off x="848495" y="2041535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9BBED-7A46-483C-AC4A-57EC121F96CB}"/>
              </a:ext>
            </a:extLst>
          </p:cNvPr>
          <p:cNvSpPr txBox="1"/>
          <p:nvPr/>
        </p:nvSpPr>
        <p:spPr>
          <a:xfrm>
            <a:off x="4762126" y="2041535"/>
            <a:ext cx="193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덧셈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468B893-297A-4A0D-BFE2-58DDDA9C6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95" y="2929270"/>
            <a:ext cx="3172268" cy="284837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CBB777B-B6DE-4554-87D1-07FFED15F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26" y="2676305"/>
            <a:ext cx="3296110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823118" y="288144"/>
            <a:ext cx="9001726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43434" cy="369332"/>
            <a:chOff x="484663" y="527923"/>
            <a:chExt cx="243434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07C855-7713-4D9E-AF0F-95220B1AB581}"/>
              </a:ext>
            </a:extLst>
          </p:cNvPr>
          <p:cNvSpPr txBox="1"/>
          <p:nvPr/>
        </p:nvSpPr>
        <p:spPr>
          <a:xfrm>
            <a:off x="543366" y="527923"/>
            <a:ext cx="2760692" cy="3539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신경망의 톱니바퀴 </a:t>
            </a:r>
            <a:r>
              <a:rPr lang="en-US" altLang="ko-KR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: </a:t>
            </a:r>
            <a:r>
              <a:rPr lang="ko-KR" altLang="en-US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 </a:t>
            </a:r>
            <a:r>
              <a:rPr lang="ko-KR" altLang="en-US" sz="1700" spc="-150" dirty="0" err="1">
                <a:solidFill>
                  <a:srgbClr val="585340"/>
                </a:solidFill>
                <a:latin typeface="KoPub돋움체 Medium"/>
                <a:ea typeface="KoPub돋움체 Medium"/>
              </a:rPr>
              <a:t>텐서</a:t>
            </a:r>
            <a:r>
              <a:rPr lang="ko-KR" altLang="en-US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 연산</a:t>
            </a:r>
            <a:endParaRPr lang="en-US" altLang="ko-KR" sz="1700" spc="-150" dirty="0">
              <a:solidFill>
                <a:srgbClr val="58534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139D4F-1FA9-4638-9696-77E361DC16F2}"/>
              </a:ext>
            </a:extLst>
          </p:cNvPr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FE951FB-A8E3-49D8-A7A2-FA578A42F717}"/>
              </a:ext>
            </a:extLst>
          </p:cNvPr>
          <p:cNvGrpSpPr/>
          <p:nvPr/>
        </p:nvGrpSpPr>
        <p:grpSpPr>
          <a:xfrm>
            <a:off x="484663" y="527923"/>
            <a:ext cx="243434" cy="369332"/>
            <a:chOff x="484663" y="527923"/>
            <a:chExt cx="243434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C8AA5-3556-4D24-85A0-609281113B35}"/>
                </a:ext>
              </a:extLst>
            </p:cNvPr>
            <p:cNvSpPr txBox="1"/>
            <p:nvPr/>
          </p:nvSpPr>
          <p:spPr>
            <a:xfrm>
              <a:off x="543366" y="527923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2CF7AF9-F7F2-4297-940F-3350F1363E65}"/>
                </a:ext>
              </a:extLst>
            </p:cNvPr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5B87616-6412-4F9C-A626-7DC473F8080E}"/>
              </a:ext>
            </a:extLst>
          </p:cNvPr>
          <p:cNvSpPr txBox="1"/>
          <p:nvPr/>
        </p:nvSpPr>
        <p:spPr>
          <a:xfrm>
            <a:off x="484663" y="983146"/>
            <a:ext cx="1542410" cy="3539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700" dirty="0">
                <a:latin typeface="KoPub돋움체 Medium"/>
              </a:rPr>
              <a:t>브로드 캐스팅</a:t>
            </a:r>
            <a:endParaRPr lang="en-US" altLang="ko-KR" sz="1700" spc="-150" dirty="0">
              <a:solidFill>
                <a:srgbClr val="58534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CD0AA1-47A7-4216-895B-6735C0EB952F}"/>
              </a:ext>
            </a:extLst>
          </p:cNvPr>
          <p:cNvSpPr txBox="1"/>
          <p:nvPr/>
        </p:nvSpPr>
        <p:spPr>
          <a:xfrm>
            <a:off x="484663" y="2717891"/>
            <a:ext cx="524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크기가 다른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err="1"/>
              <a:t>텐서가</a:t>
            </a:r>
            <a:r>
              <a:rPr lang="ko-KR" altLang="en-US" dirty="0"/>
              <a:t> 더해질 때 작은 </a:t>
            </a:r>
            <a:r>
              <a:rPr lang="ko-KR" altLang="en-US" dirty="0" err="1"/>
              <a:t>텐서가</a:t>
            </a:r>
            <a:r>
              <a:rPr lang="ko-KR" altLang="en-US" dirty="0"/>
              <a:t> 큰 </a:t>
            </a:r>
            <a:r>
              <a:rPr lang="ko-KR" altLang="en-US" dirty="0" err="1"/>
              <a:t>텐서에게</a:t>
            </a:r>
            <a:r>
              <a:rPr lang="ko-KR" altLang="en-US" dirty="0"/>
              <a:t> 맞춰져서 더해지게 되는 과정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F13D60-6C49-43B6-8609-77BFDDB7E07C}"/>
              </a:ext>
            </a:extLst>
          </p:cNvPr>
          <p:cNvSpPr txBox="1"/>
          <p:nvPr/>
        </p:nvSpPr>
        <p:spPr>
          <a:xfrm>
            <a:off x="6590950" y="2079280"/>
            <a:ext cx="334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행렬</a:t>
            </a:r>
            <a:r>
              <a:rPr lang="en-US" altLang="ko-KR" dirty="0"/>
              <a:t>(2D)</a:t>
            </a:r>
            <a:r>
              <a:rPr lang="ko-KR" altLang="en-US" dirty="0"/>
              <a:t>과 벡터</a:t>
            </a:r>
            <a:r>
              <a:rPr lang="en-US" altLang="ko-KR" dirty="0"/>
              <a:t>(1D)</a:t>
            </a:r>
            <a:r>
              <a:rPr lang="ko-KR" altLang="en-US" dirty="0"/>
              <a:t> 의 덧셈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676D83F-6736-431C-A35C-0CAC450ED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950" y="2860410"/>
            <a:ext cx="3419952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823118" y="288144"/>
            <a:ext cx="9001726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43434" cy="369332"/>
            <a:chOff x="484663" y="527923"/>
            <a:chExt cx="243434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07C855-7713-4D9E-AF0F-95220B1AB581}"/>
              </a:ext>
            </a:extLst>
          </p:cNvPr>
          <p:cNvSpPr txBox="1"/>
          <p:nvPr/>
        </p:nvSpPr>
        <p:spPr>
          <a:xfrm>
            <a:off x="543366" y="527923"/>
            <a:ext cx="2760692" cy="3539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신경망의 톱니바퀴 </a:t>
            </a:r>
            <a:r>
              <a:rPr lang="en-US" altLang="ko-KR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: </a:t>
            </a:r>
            <a:r>
              <a:rPr lang="ko-KR" altLang="en-US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 </a:t>
            </a:r>
            <a:r>
              <a:rPr lang="ko-KR" altLang="en-US" sz="1700" spc="-150" dirty="0" err="1">
                <a:solidFill>
                  <a:srgbClr val="585340"/>
                </a:solidFill>
                <a:latin typeface="KoPub돋움체 Medium"/>
                <a:ea typeface="KoPub돋움체 Medium"/>
              </a:rPr>
              <a:t>텐서</a:t>
            </a:r>
            <a:r>
              <a:rPr lang="ko-KR" altLang="en-US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 연산</a:t>
            </a:r>
            <a:endParaRPr lang="en-US" altLang="ko-KR" sz="1700" spc="-150" dirty="0">
              <a:solidFill>
                <a:srgbClr val="58534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139D4F-1FA9-4638-9696-77E361DC16F2}"/>
              </a:ext>
            </a:extLst>
          </p:cNvPr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FE951FB-A8E3-49D8-A7A2-FA578A42F717}"/>
              </a:ext>
            </a:extLst>
          </p:cNvPr>
          <p:cNvGrpSpPr/>
          <p:nvPr/>
        </p:nvGrpSpPr>
        <p:grpSpPr>
          <a:xfrm>
            <a:off x="484663" y="527923"/>
            <a:ext cx="243434" cy="369332"/>
            <a:chOff x="484663" y="527923"/>
            <a:chExt cx="243434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C8AA5-3556-4D24-85A0-609281113B35}"/>
                </a:ext>
              </a:extLst>
            </p:cNvPr>
            <p:cNvSpPr txBox="1"/>
            <p:nvPr/>
          </p:nvSpPr>
          <p:spPr>
            <a:xfrm>
              <a:off x="543366" y="527923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2CF7AF9-F7F2-4297-940F-3350F1363E65}"/>
                </a:ext>
              </a:extLst>
            </p:cNvPr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122C99F-3187-416A-A42F-E97D58C8D301}"/>
              </a:ext>
            </a:extLst>
          </p:cNvPr>
          <p:cNvSpPr txBox="1"/>
          <p:nvPr/>
        </p:nvSpPr>
        <p:spPr>
          <a:xfrm>
            <a:off x="484663" y="967757"/>
            <a:ext cx="1106393" cy="3539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700" dirty="0" err="1">
                <a:latin typeface="KoPub돋움체 Medium"/>
              </a:rPr>
              <a:t>텐서</a:t>
            </a:r>
            <a:r>
              <a:rPr lang="ko-KR" altLang="en-US" sz="1700" dirty="0">
                <a:latin typeface="KoPub돋움체 Medium"/>
              </a:rPr>
              <a:t> </a:t>
            </a:r>
            <a:r>
              <a:rPr lang="ko-KR" altLang="en-US" sz="1700" dirty="0" err="1">
                <a:latin typeface="KoPub돋움체 Medium"/>
              </a:rPr>
              <a:t>점곱</a:t>
            </a:r>
            <a:endParaRPr lang="en-US" altLang="ko-KR" sz="1700" spc="-150" dirty="0">
              <a:solidFill>
                <a:srgbClr val="58534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BA953D-0D13-480E-8C7C-63D2C8098011}"/>
              </a:ext>
            </a:extLst>
          </p:cNvPr>
          <p:cNvSpPr txBox="1"/>
          <p:nvPr/>
        </p:nvSpPr>
        <p:spPr>
          <a:xfrm>
            <a:off x="1168131" y="2005579"/>
            <a:ext cx="316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벡터</a:t>
            </a:r>
            <a:r>
              <a:rPr lang="en-US" altLang="ko-KR" dirty="0"/>
              <a:t>(1D)</a:t>
            </a:r>
            <a:r>
              <a:rPr lang="ko-KR" altLang="en-US" dirty="0" err="1"/>
              <a:t>끼리의</a:t>
            </a:r>
            <a:r>
              <a:rPr lang="ko-KR" altLang="en-US" dirty="0"/>
              <a:t> 곱셈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A6F4507-D138-4595-8508-6D097116E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31" y="2702438"/>
            <a:ext cx="3238952" cy="28483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A2DA45A-46EE-4019-8B51-EE3AC8946342}"/>
              </a:ext>
            </a:extLst>
          </p:cNvPr>
          <p:cNvSpPr txBox="1"/>
          <p:nvPr/>
        </p:nvSpPr>
        <p:spPr>
          <a:xfrm>
            <a:off x="5659599" y="2005579"/>
            <a:ext cx="316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행렬</a:t>
            </a:r>
            <a:r>
              <a:rPr lang="en-US" altLang="ko-KR" dirty="0"/>
              <a:t>(2D)</a:t>
            </a:r>
            <a:r>
              <a:rPr lang="ko-KR" altLang="en-US" dirty="0"/>
              <a:t>과 벡터</a:t>
            </a:r>
            <a:r>
              <a:rPr lang="en-US" altLang="ko-KR" dirty="0"/>
              <a:t>(1D)</a:t>
            </a:r>
            <a:r>
              <a:rPr lang="ko-KR" altLang="en-US" dirty="0"/>
              <a:t> 의 곱셈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C2D8063-1A4C-424B-BE3F-907612208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599" y="2818100"/>
            <a:ext cx="3258005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2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823118" y="288144"/>
            <a:ext cx="9001726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43434" cy="369332"/>
            <a:chOff x="484663" y="527923"/>
            <a:chExt cx="243434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07C855-7713-4D9E-AF0F-95220B1AB581}"/>
              </a:ext>
            </a:extLst>
          </p:cNvPr>
          <p:cNvSpPr txBox="1"/>
          <p:nvPr/>
        </p:nvSpPr>
        <p:spPr>
          <a:xfrm>
            <a:off x="543366" y="527923"/>
            <a:ext cx="2760692" cy="3539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신경망의 톱니바퀴 </a:t>
            </a:r>
            <a:r>
              <a:rPr lang="en-US" altLang="ko-KR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: </a:t>
            </a:r>
            <a:r>
              <a:rPr lang="ko-KR" altLang="en-US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 </a:t>
            </a:r>
            <a:r>
              <a:rPr lang="ko-KR" altLang="en-US" sz="1700" spc="-150" dirty="0" err="1">
                <a:solidFill>
                  <a:srgbClr val="585340"/>
                </a:solidFill>
                <a:latin typeface="KoPub돋움체 Medium"/>
                <a:ea typeface="KoPub돋움체 Medium"/>
              </a:rPr>
              <a:t>텐서</a:t>
            </a:r>
            <a:r>
              <a:rPr lang="ko-KR" altLang="en-US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 연산</a:t>
            </a:r>
            <a:endParaRPr lang="en-US" altLang="ko-KR" sz="1700" spc="-150" dirty="0">
              <a:solidFill>
                <a:srgbClr val="58534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139D4F-1FA9-4638-9696-77E361DC16F2}"/>
              </a:ext>
            </a:extLst>
          </p:cNvPr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FE951FB-A8E3-49D8-A7A2-FA578A42F717}"/>
              </a:ext>
            </a:extLst>
          </p:cNvPr>
          <p:cNvGrpSpPr/>
          <p:nvPr/>
        </p:nvGrpSpPr>
        <p:grpSpPr>
          <a:xfrm>
            <a:off x="484663" y="527923"/>
            <a:ext cx="243434" cy="369332"/>
            <a:chOff x="484663" y="527923"/>
            <a:chExt cx="243434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C8AA5-3556-4D24-85A0-609281113B35}"/>
                </a:ext>
              </a:extLst>
            </p:cNvPr>
            <p:cNvSpPr txBox="1"/>
            <p:nvPr/>
          </p:nvSpPr>
          <p:spPr>
            <a:xfrm>
              <a:off x="543366" y="527923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2CF7AF9-F7F2-4297-940F-3350F1363E65}"/>
                </a:ext>
              </a:extLst>
            </p:cNvPr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B5724C1-EF04-42DB-8CE3-E176276FC71E}"/>
              </a:ext>
            </a:extLst>
          </p:cNvPr>
          <p:cNvSpPr txBox="1"/>
          <p:nvPr/>
        </p:nvSpPr>
        <p:spPr>
          <a:xfrm>
            <a:off x="484663" y="995789"/>
            <a:ext cx="3161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/>
              <a:t>행렬</a:t>
            </a:r>
            <a:r>
              <a:rPr lang="en-US" altLang="ko-KR" sz="1700" dirty="0"/>
              <a:t>(2D)</a:t>
            </a:r>
            <a:r>
              <a:rPr lang="ko-KR" altLang="en-US" sz="1700" dirty="0"/>
              <a:t>과 행렬</a:t>
            </a:r>
            <a:r>
              <a:rPr lang="en-US" altLang="ko-KR" sz="1700" dirty="0"/>
              <a:t>(2D)</a:t>
            </a:r>
            <a:r>
              <a:rPr lang="ko-KR" altLang="en-US" sz="1700" dirty="0"/>
              <a:t> 의 곱셈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80CEAAF-7117-4193-8622-7452DFBE2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63" y="1712930"/>
            <a:ext cx="4353533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823118" y="288144"/>
            <a:ext cx="9001726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43434" cy="369332"/>
            <a:chOff x="484663" y="527923"/>
            <a:chExt cx="243434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07C855-7713-4D9E-AF0F-95220B1AB581}"/>
              </a:ext>
            </a:extLst>
          </p:cNvPr>
          <p:cNvSpPr txBox="1"/>
          <p:nvPr/>
        </p:nvSpPr>
        <p:spPr>
          <a:xfrm>
            <a:off x="543366" y="527923"/>
            <a:ext cx="2760692" cy="3539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신경망의 톱니바퀴 </a:t>
            </a:r>
            <a:r>
              <a:rPr lang="en-US" altLang="ko-KR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: </a:t>
            </a:r>
            <a:r>
              <a:rPr lang="ko-KR" altLang="en-US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 </a:t>
            </a:r>
            <a:r>
              <a:rPr lang="ko-KR" altLang="en-US" sz="1700" spc="-150" dirty="0" err="1">
                <a:solidFill>
                  <a:srgbClr val="585340"/>
                </a:solidFill>
                <a:latin typeface="KoPub돋움체 Medium"/>
                <a:ea typeface="KoPub돋움체 Medium"/>
              </a:rPr>
              <a:t>텐서</a:t>
            </a:r>
            <a:r>
              <a:rPr lang="ko-KR" altLang="en-US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 연산</a:t>
            </a:r>
            <a:endParaRPr lang="en-US" altLang="ko-KR" sz="1700" spc="-150" dirty="0">
              <a:solidFill>
                <a:srgbClr val="58534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139D4F-1FA9-4638-9696-77E361DC16F2}"/>
              </a:ext>
            </a:extLst>
          </p:cNvPr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FE951FB-A8E3-49D8-A7A2-FA578A42F717}"/>
              </a:ext>
            </a:extLst>
          </p:cNvPr>
          <p:cNvGrpSpPr/>
          <p:nvPr/>
        </p:nvGrpSpPr>
        <p:grpSpPr>
          <a:xfrm>
            <a:off x="484663" y="527923"/>
            <a:ext cx="243434" cy="369332"/>
            <a:chOff x="484663" y="527923"/>
            <a:chExt cx="243434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C8AA5-3556-4D24-85A0-609281113B35}"/>
                </a:ext>
              </a:extLst>
            </p:cNvPr>
            <p:cNvSpPr txBox="1"/>
            <p:nvPr/>
          </p:nvSpPr>
          <p:spPr>
            <a:xfrm>
              <a:off x="543366" y="527923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2CF7AF9-F7F2-4297-940F-3350F1363E65}"/>
                </a:ext>
              </a:extLst>
            </p:cNvPr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01C36CF-578C-4789-B3BB-7646BED79260}"/>
              </a:ext>
            </a:extLst>
          </p:cNvPr>
          <p:cNvSpPr txBox="1"/>
          <p:nvPr/>
        </p:nvSpPr>
        <p:spPr>
          <a:xfrm>
            <a:off x="484663" y="991733"/>
            <a:ext cx="3161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err="1"/>
              <a:t>텐서의</a:t>
            </a:r>
            <a:r>
              <a:rPr lang="ko-KR" altLang="en-US" sz="1700" dirty="0"/>
              <a:t> 크기 변환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90CC30-0DA2-4832-8D82-F94971E491D7}"/>
              </a:ext>
            </a:extLst>
          </p:cNvPr>
          <p:cNvSpPr txBox="1"/>
          <p:nvPr/>
        </p:nvSpPr>
        <p:spPr>
          <a:xfrm>
            <a:off x="728097" y="1546886"/>
            <a:ext cx="66944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700" dirty="0" err="1"/>
              <a:t>텐서의</a:t>
            </a:r>
            <a:r>
              <a:rPr lang="ko-KR" altLang="en-US" sz="1700" dirty="0"/>
              <a:t> 크기를 특정 크기에 맞게 열과 행을 재배열하는 과정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EB61AF8-CA26-41DF-A890-FC9CDD274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31" y="2070107"/>
            <a:ext cx="3695700" cy="43243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7AA430B-F44B-495A-A88E-5CE9A9F76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623" y="2070107"/>
            <a:ext cx="2475716" cy="30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4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823118" y="288144"/>
            <a:ext cx="9001726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43434" cy="369332"/>
            <a:chOff x="484663" y="527923"/>
            <a:chExt cx="243434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07C855-7713-4D9E-AF0F-95220B1AB581}"/>
              </a:ext>
            </a:extLst>
          </p:cNvPr>
          <p:cNvSpPr txBox="1"/>
          <p:nvPr/>
        </p:nvSpPr>
        <p:spPr>
          <a:xfrm>
            <a:off x="543366" y="527923"/>
            <a:ext cx="3525324" cy="3539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신경망의 엔진</a:t>
            </a:r>
            <a:r>
              <a:rPr lang="en-US" altLang="ko-KR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:  </a:t>
            </a:r>
            <a:r>
              <a:rPr lang="ko-KR" altLang="en-US" sz="1700" spc="-150" dirty="0" err="1">
                <a:solidFill>
                  <a:srgbClr val="585340"/>
                </a:solidFill>
                <a:latin typeface="KoPub돋움체 Medium"/>
                <a:ea typeface="KoPub돋움체 Medium"/>
              </a:rPr>
              <a:t>그래디언트</a:t>
            </a:r>
            <a:r>
              <a:rPr lang="ko-KR" altLang="en-US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 기반 최적화</a:t>
            </a:r>
            <a:endParaRPr lang="en-US" altLang="ko-KR" sz="1700" spc="-150" dirty="0">
              <a:solidFill>
                <a:srgbClr val="58534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139D4F-1FA9-4638-9696-77E361DC16F2}"/>
              </a:ext>
            </a:extLst>
          </p:cNvPr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FE951FB-A8E3-49D8-A7A2-FA578A42F717}"/>
              </a:ext>
            </a:extLst>
          </p:cNvPr>
          <p:cNvGrpSpPr/>
          <p:nvPr/>
        </p:nvGrpSpPr>
        <p:grpSpPr>
          <a:xfrm>
            <a:off x="484663" y="527923"/>
            <a:ext cx="243434" cy="369332"/>
            <a:chOff x="484663" y="527923"/>
            <a:chExt cx="243434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C8AA5-3556-4D24-85A0-609281113B35}"/>
                </a:ext>
              </a:extLst>
            </p:cNvPr>
            <p:cNvSpPr txBox="1"/>
            <p:nvPr/>
          </p:nvSpPr>
          <p:spPr>
            <a:xfrm>
              <a:off x="543366" y="527923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2CF7AF9-F7F2-4297-940F-3350F1363E65}"/>
                </a:ext>
              </a:extLst>
            </p:cNvPr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15" name="Picture 2" descr="함수의 그래프와 그 접선">
            <a:extLst>
              <a:ext uri="{FF2B5EF4-FFF2-40B4-BE49-F238E27FC236}">
                <a16:creationId xmlns:a16="http://schemas.microsoft.com/office/drawing/2014/main" id="{253DA289-6305-40BC-ABED-E3107CACC02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118" y="1752650"/>
            <a:ext cx="4569731" cy="319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82B71426-6B39-4B77-A27D-15F7E99B2126}"/>
              </a:ext>
            </a:extLst>
          </p:cNvPr>
          <p:cNvSpPr/>
          <p:nvPr/>
        </p:nvSpPr>
        <p:spPr>
          <a:xfrm>
            <a:off x="6309269" y="3985689"/>
            <a:ext cx="177800" cy="177800"/>
          </a:xfrm>
          <a:prstGeom prst="ellipse">
            <a:avLst/>
          </a:prstGeom>
          <a:solidFill>
            <a:srgbClr val="FF0000"/>
          </a:solidFill>
          <a:ln>
            <a:solidFill>
              <a:srgbClr val="585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59FCFE-77F8-4B45-966B-D39557289026}"/>
              </a:ext>
            </a:extLst>
          </p:cNvPr>
          <p:cNvSpPr/>
          <p:nvPr/>
        </p:nvSpPr>
        <p:spPr>
          <a:xfrm>
            <a:off x="4213769" y="2551162"/>
            <a:ext cx="2184400" cy="1523427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F877398-57C2-43A0-8F7B-94550E7A3074}"/>
              </a:ext>
            </a:extLst>
          </p:cNvPr>
          <p:cNvCxnSpPr/>
          <p:nvPr/>
        </p:nvCxnSpPr>
        <p:spPr>
          <a:xfrm>
            <a:off x="4213769" y="4481562"/>
            <a:ext cx="2185200" cy="0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7044030-2E22-4240-92E8-33F9BEC53AC3}"/>
              </a:ext>
            </a:extLst>
          </p:cNvPr>
          <p:cNvCxnSpPr/>
          <p:nvPr/>
        </p:nvCxnSpPr>
        <p:spPr>
          <a:xfrm>
            <a:off x="3819869" y="2577983"/>
            <a:ext cx="0" cy="1522800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92E4CB-3225-4D65-B8CD-117C937F0607}"/>
              </a:ext>
            </a:extLst>
          </p:cNvPr>
          <p:cNvSpPr txBox="1"/>
          <p:nvPr/>
        </p:nvSpPr>
        <p:spPr>
          <a:xfrm>
            <a:off x="3172369" y="3493855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</a:rPr>
              <a:t>dy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EEDDB8-1BCF-48D1-A8C9-83F6A30B3CBB}"/>
              </a:ext>
            </a:extLst>
          </p:cNvPr>
          <p:cNvSpPr txBox="1"/>
          <p:nvPr/>
        </p:nvSpPr>
        <p:spPr>
          <a:xfrm>
            <a:off x="5039269" y="458213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dx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90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823118" y="288144"/>
            <a:ext cx="9001726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43434" cy="369332"/>
            <a:chOff x="484663" y="527923"/>
            <a:chExt cx="243434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07C855-7713-4D9E-AF0F-95220B1AB581}"/>
              </a:ext>
            </a:extLst>
          </p:cNvPr>
          <p:cNvSpPr txBox="1"/>
          <p:nvPr/>
        </p:nvSpPr>
        <p:spPr>
          <a:xfrm>
            <a:off x="543366" y="527923"/>
            <a:ext cx="2760692" cy="3539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신경망의 톱니바퀴 </a:t>
            </a:r>
            <a:r>
              <a:rPr lang="en-US" altLang="ko-KR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: </a:t>
            </a:r>
            <a:r>
              <a:rPr lang="ko-KR" altLang="en-US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 </a:t>
            </a:r>
            <a:r>
              <a:rPr lang="ko-KR" altLang="en-US" sz="1700" spc="-150" dirty="0" err="1">
                <a:solidFill>
                  <a:srgbClr val="585340"/>
                </a:solidFill>
                <a:latin typeface="KoPub돋움체 Medium"/>
                <a:ea typeface="KoPub돋움체 Medium"/>
              </a:rPr>
              <a:t>텐서</a:t>
            </a:r>
            <a:r>
              <a:rPr lang="ko-KR" altLang="en-US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 연산</a:t>
            </a:r>
            <a:endParaRPr lang="en-US" altLang="ko-KR" sz="1700" spc="-150" dirty="0">
              <a:solidFill>
                <a:srgbClr val="58534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139D4F-1FA9-4638-9696-77E361DC16F2}"/>
              </a:ext>
            </a:extLst>
          </p:cNvPr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FE951FB-A8E3-49D8-A7A2-FA578A42F717}"/>
              </a:ext>
            </a:extLst>
          </p:cNvPr>
          <p:cNvGrpSpPr/>
          <p:nvPr/>
        </p:nvGrpSpPr>
        <p:grpSpPr>
          <a:xfrm>
            <a:off x="484663" y="527923"/>
            <a:ext cx="243434" cy="369332"/>
            <a:chOff x="484663" y="527923"/>
            <a:chExt cx="243434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C8AA5-3556-4D24-85A0-609281113B35}"/>
                </a:ext>
              </a:extLst>
            </p:cNvPr>
            <p:cNvSpPr txBox="1"/>
            <p:nvPr/>
          </p:nvSpPr>
          <p:spPr>
            <a:xfrm>
              <a:off x="543366" y="527923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2CF7AF9-F7F2-4297-940F-3350F1363E65}"/>
                </a:ext>
              </a:extLst>
            </p:cNvPr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15" name="Picture 2" descr="https://t1.daumcdn.net/cfile/tistory/9961913359D86B9833">
            <a:extLst>
              <a:ext uri="{FF2B5EF4-FFF2-40B4-BE49-F238E27FC236}">
                <a16:creationId xmlns:a16="http://schemas.microsoft.com/office/drawing/2014/main" id="{DF21A336-61CC-43FD-8714-163CFDCCB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001" y="1662112"/>
            <a:ext cx="47625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83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823118" y="288144"/>
            <a:ext cx="9001726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43434" cy="369332"/>
            <a:chOff x="484663" y="527923"/>
            <a:chExt cx="243434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07C855-7713-4D9E-AF0F-95220B1AB581}"/>
              </a:ext>
            </a:extLst>
          </p:cNvPr>
          <p:cNvSpPr txBox="1"/>
          <p:nvPr/>
        </p:nvSpPr>
        <p:spPr>
          <a:xfrm>
            <a:off x="543366" y="527923"/>
            <a:ext cx="2760692" cy="3539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신경망의 톱니바퀴 </a:t>
            </a:r>
            <a:r>
              <a:rPr lang="en-US" altLang="ko-KR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: </a:t>
            </a:r>
            <a:r>
              <a:rPr lang="ko-KR" altLang="en-US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 </a:t>
            </a:r>
            <a:r>
              <a:rPr lang="ko-KR" altLang="en-US" sz="1700" spc="-150" dirty="0" err="1">
                <a:solidFill>
                  <a:srgbClr val="585340"/>
                </a:solidFill>
                <a:latin typeface="KoPub돋움체 Medium"/>
                <a:ea typeface="KoPub돋움체 Medium"/>
              </a:rPr>
              <a:t>텐서</a:t>
            </a:r>
            <a:r>
              <a:rPr lang="ko-KR" altLang="en-US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 연산</a:t>
            </a:r>
            <a:endParaRPr lang="en-US" altLang="ko-KR" sz="1700" spc="-150" dirty="0">
              <a:solidFill>
                <a:srgbClr val="58534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139D4F-1FA9-4638-9696-77E361DC16F2}"/>
              </a:ext>
            </a:extLst>
          </p:cNvPr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FE951FB-A8E3-49D8-A7A2-FA578A42F717}"/>
              </a:ext>
            </a:extLst>
          </p:cNvPr>
          <p:cNvGrpSpPr/>
          <p:nvPr/>
        </p:nvGrpSpPr>
        <p:grpSpPr>
          <a:xfrm>
            <a:off x="484663" y="527923"/>
            <a:ext cx="243434" cy="369332"/>
            <a:chOff x="484663" y="527923"/>
            <a:chExt cx="243434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C8AA5-3556-4D24-85A0-609281113B35}"/>
                </a:ext>
              </a:extLst>
            </p:cNvPr>
            <p:cNvSpPr txBox="1"/>
            <p:nvPr/>
          </p:nvSpPr>
          <p:spPr>
            <a:xfrm>
              <a:off x="543366" y="527923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2CF7AF9-F7F2-4297-940F-3350F1363E65}"/>
                </a:ext>
              </a:extLst>
            </p:cNvPr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EC58F526-8FEC-4151-8414-A72B83892A2E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ko-KR" altLang="en-US" b="1" dirty="0">
                <a:solidFill>
                  <a:srgbClr val="585340"/>
                </a:solidFill>
              </a:rPr>
              <a:t>모멘텀 </a:t>
            </a:r>
            <a:r>
              <a:rPr lang="en-US" altLang="ko-KR" b="1" dirty="0">
                <a:solidFill>
                  <a:srgbClr val="585340"/>
                </a:solidFill>
              </a:rPr>
              <a:t>:: </a:t>
            </a:r>
            <a:r>
              <a:rPr lang="ko-KR" altLang="en-US" b="1" dirty="0">
                <a:solidFill>
                  <a:srgbClr val="585340"/>
                </a:solidFill>
              </a:rPr>
              <a:t>극솟값 정류방지</a:t>
            </a:r>
            <a:endParaRPr lang="en-US" altLang="ko-KR" b="1" dirty="0">
              <a:solidFill>
                <a:srgbClr val="585340"/>
              </a:solidFill>
            </a:endParaRPr>
          </a:p>
          <a:p>
            <a:pPr marL="0" indent="0" algn="ctr">
              <a:buFont typeface="Arial"/>
              <a:buNone/>
            </a:pPr>
            <a:endParaRPr lang="en-US" altLang="ko-KR" dirty="0">
              <a:solidFill>
                <a:srgbClr val="585340"/>
              </a:solidFill>
            </a:endParaRPr>
          </a:p>
          <a:p>
            <a:pPr marL="0" indent="0" algn="ctr">
              <a:buFont typeface="Arial"/>
              <a:buNone/>
            </a:pPr>
            <a:r>
              <a:rPr lang="ko-KR" altLang="en-US" dirty="0">
                <a:solidFill>
                  <a:srgbClr val="585340"/>
                </a:solidFill>
              </a:rPr>
              <a:t>이전상태가속도</a:t>
            </a:r>
            <a:r>
              <a:rPr lang="en-US" altLang="ko-KR" dirty="0">
                <a:solidFill>
                  <a:srgbClr val="585340"/>
                </a:solidFill>
              </a:rPr>
              <a:t>(</a:t>
            </a:r>
            <a:r>
              <a:rPr lang="ko-KR" altLang="en-US" dirty="0">
                <a:solidFill>
                  <a:srgbClr val="585340"/>
                </a:solidFill>
              </a:rPr>
              <a:t>이전 변화량</a:t>
            </a:r>
            <a:r>
              <a:rPr lang="en-US" altLang="ko-KR" dirty="0">
                <a:solidFill>
                  <a:srgbClr val="585340"/>
                </a:solidFill>
              </a:rPr>
              <a:t>)</a:t>
            </a:r>
          </a:p>
          <a:p>
            <a:pPr marL="0" indent="0" algn="ctr">
              <a:buFont typeface="Arial"/>
              <a:buNone/>
            </a:pPr>
            <a:r>
              <a:rPr lang="en-US" altLang="ko-KR" dirty="0">
                <a:solidFill>
                  <a:srgbClr val="585340"/>
                </a:solidFill>
              </a:rPr>
              <a:t>+</a:t>
            </a:r>
          </a:p>
          <a:p>
            <a:pPr marL="0" indent="0" algn="ctr">
              <a:buFont typeface="Arial"/>
              <a:buNone/>
            </a:pPr>
            <a:r>
              <a:rPr lang="ko-KR" altLang="en-US" dirty="0">
                <a:solidFill>
                  <a:srgbClr val="585340"/>
                </a:solidFill>
              </a:rPr>
              <a:t>현재상태가속도</a:t>
            </a:r>
            <a:r>
              <a:rPr lang="en-US" altLang="ko-KR" dirty="0">
                <a:solidFill>
                  <a:srgbClr val="585340"/>
                </a:solidFill>
              </a:rPr>
              <a:t>(</a:t>
            </a:r>
            <a:r>
              <a:rPr lang="ko-KR" altLang="en-US" dirty="0">
                <a:solidFill>
                  <a:srgbClr val="585340"/>
                </a:solidFill>
              </a:rPr>
              <a:t>현재 변화량</a:t>
            </a:r>
            <a:r>
              <a:rPr lang="en-US" altLang="ko-KR" dirty="0">
                <a:solidFill>
                  <a:srgbClr val="585340"/>
                </a:solidFill>
              </a:rPr>
              <a:t>)</a:t>
            </a:r>
          </a:p>
          <a:p>
            <a:pPr marL="0" indent="0" algn="ctr">
              <a:buFont typeface="Arial"/>
              <a:buNone/>
            </a:pPr>
            <a:r>
              <a:rPr lang="en-US" altLang="ko-KR" dirty="0">
                <a:solidFill>
                  <a:srgbClr val="585340"/>
                </a:solidFill>
              </a:rPr>
              <a:t>=</a:t>
            </a:r>
          </a:p>
          <a:p>
            <a:pPr marL="0" indent="0" algn="ctr">
              <a:buFont typeface="Arial"/>
              <a:buNone/>
            </a:pPr>
            <a:r>
              <a:rPr lang="ko-KR" altLang="en-US" dirty="0">
                <a:solidFill>
                  <a:srgbClr val="585340"/>
                </a:solidFill>
              </a:rPr>
              <a:t>극소점탈출속도 제공</a:t>
            </a:r>
          </a:p>
        </p:txBody>
      </p:sp>
      <p:pic>
        <p:nvPicPr>
          <p:cNvPr id="17" name="Picture 2" descr="http://i.imgur.com/SQAkzU2.png">
            <a:extLst>
              <a:ext uri="{FF2B5EF4-FFF2-40B4-BE49-F238E27FC236}">
                <a16:creationId xmlns:a16="http://schemas.microsoft.com/office/drawing/2014/main" id="{6B9BDA29-3015-4514-9195-15F9F018C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725" y="1825625"/>
            <a:ext cx="36365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i.imgur.com/pD0hWu5.gif?1">
            <a:extLst>
              <a:ext uri="{FF2B5EF4-FFF2-40B4-BE49-F238E27FC236}">
                <a16:creationId xmlns:a16="http://schemas.microsoft.com/office/drawing/2014/main" id="{8F549D7D-62A9-47CF-8698-C820A885B1D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876" y="2186782"/>
            <a:ext cx="4623924" cy="35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Gradient Descent Optimization Algorithms at Long Valley">
            <a:extLst>
              <a:ext uri="{FF2B5EF4-FFF2-40B4-BE49-F238E27FC236}">
                <a16:creationId xmlns:a16="http://schemas.microsoft.com/office/drawing/2014/main" id="{01DA2DFC-A0F0-428B-B2FE-858AECDAB90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86782"/>
            <a:ext cx="4623924" cy="35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7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13" idx="3"/>
          </p:cNvCxnSpPr>
          <p:nvPr/>
        </p:nvCxnSpPr>
        <p:spPr>
          <a:xfrm>
            <a:off x="2823118" y="288144"/>
            <a:ext cx="9001726" cy="0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8459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43434" cy="369332"/>
            <a:chOff x="484663" y="527923"/>
            <a:chExt cx="243434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543366" y="527923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07C855-7713-4D9E-AF0F-95220B1AB581}"/>
              </a:ext>
            </a:extLst>
          </p:cNvPr>
          <p:cNvSpPr txBox="1"/>
          <p:nvPr/>
        </p:nvSpPr>
        <p:spPr>
          <a:xfrm>
            <a:off x="543366" y="527923"/>
            <a:ext cx="2760692" cy="3539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신경망의 톱니바퀴 </a:t>
            </a:r>
            <a:r>
              <a:rPr lang="en-US" altLang="ko-KR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: </a:t>
            </a:r>
            <a:r>
              <a:rPr lang="ko-KR" altLang="en-US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 </a:t>
            </a:r>
            <a:r>
              <a:rPr lang="ko-KR" altLang="en-US" sz="1700" spc="-150" dirty="0" err="1">
                <a:solidFill>
                  <a:srgbClr val="585340"/>
                </a:solidFill>
                <a:latin typeface="KoPub돋움체 Medium"/>
                <a:ea typeface="KoPub돋움체 Medium"/>
              </a:rPr>
              <a:t>텐서</a:t>
            </a:r>
            <a:r>
              <a:rPr lang="ko-KR" altLang="en-US" sz="1700" spc="-150" dirty="0">
                <a:solidFill>
                  <a:srgbClr val="585340"/>
                </a:solidFill>
                <a:latin typeface="KoPub돋움체 Medium"/>
                <a:ea typeface="KoPub돋움체 Medium"/>
              </a:rPr>
              <a:t> 연산</a:t>
            </a:r>
            <a:endParaRPr lang="en-US" altLang="ko-KR" sz="1700" spc="-150" dirty="0">
              <a:solidFill>
                <a:srgbClr val="585340"/>
              </a:solidFill>
              <a:latin typeface="KoPub돋움체 Medium"/>
              <a:ea typeface="KoPub돋움체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139D4F-1FA9-4638-9696-77E361DC16F2}"/>
              </a:ext>
            </a:extLst>
          </p:cNvPr>
          <p:cNvSpPr txBox="1"/>
          <p:nvPr/>
        </p:nvSpPr>
        <p:spPr>
          <a:xfrm>
            <a:off x="272420" y="134255"/>
            <a:ext cx="255069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>
                <a:solidFill>
                  <a:srgbClr val="B7AE9D"/>
                </a:solidFill>
                <a:latin typeface="KoPub돋움체 Bold"/>
                <a:ea typeface="KoPub돋움체 Bold"/>
              </a:rPr>
              <a:t>2</a:t>
            </a:r>
            <a:r>
              <a:rPr kumimoji="0" lang="ko-KR" altLang="en-US" sz="1400" b="0" i="0" u="none" strike="noStrike" kern="1200" cap="none" spc="0" normalizeH="0" baseline="0" dirty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신경망의 수학적 구성요소</a:t>
            </a:r>
            <a:endParaRPr kumimoji="0" lang="en-US" altLang="ko-KR" sz="1400" b="0" i="0" u="none" strike="noStrike" kern="1200" cap="none" spc="0" normalizeH="0" baseline="0" dirty="0">
              <a:solidFill>
                <a:srgbClr val="B7AE9D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FE951FB-A8E3-49D8-A7A2-FA578A42F717}"/>
              </a:ext>
            </a:extLst>
          </p:cNvPr>
          <p:cNvGrpSpPr/>
          <p:nvPr/>
        </p:nvGrpSpPr>
        <p:grpSpPr>
          <a:xfrm>
            <a:off x="484663" y="527923"/>
            <a:ext cx="243434" cy="369332"/>
            <a:chOff x="484663" y="527923"/>
            <a:chExt cx="243434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4C8AA5-3556-4D24-85A0-609281113B35}"/>
                </a:ext>
              </a:extLst>
            </p:cNvPr>
            <p:cNvSpPr txBox="1"/>
            <p:nvPr/>
          </p:nvSpPr>
          <p:spPr>
            <a:xfrm>
              <a:off x="543366" y="527923"/>
              <a:ext cx="18473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lang="en-US" altLang="ko-KR" spc="-150" dirty="0">
                <a:solidFill>
                  <a:srgbClr val="585340"/>
                </a:solidFill>
                <a:latin typeface="KoPub돋움체 Medium"/>
                <a:ea typeface="KoPub돋움체 Medium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2CF7AF9-F7F2-4297-940F-3350F1363E65}"/>
                </a:ext>
              </a:extLst>
            </p:cNvPr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48F810BE-85EE-4813-A1E3-4CCABAF74500}"/>
              </a:ext>
            </a:extLst>
          </p:cNvPr>
          <p:cNvSpPr/>
          <p:nvPr/>
        </p:nvSpPr>
        <p:spPr>
          <a:xfrm>
            <a:off x="1049710" y="4665182"/>
            <a:ext cx="747132" cy="7471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4A7DFE1-4189-4C5D-8FEB-54D9CEB3BCDE}"/>
              </a:ext>
            </a:extLst>
          </p:cNvPr>
          <p:cNvSpPr/>
          <p:nvPr/>
        </p:nvSpPr>
        <p:spPr>
          <a:xfrm>
            <a:off x="1049710" y="1323402"/>
            <a:ext cx="747132" cy="7471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3A1ABCC-0446-46BC-BB2C-72278F18203E}"/>
              </a:ext>
            </a:extLst>
          </p:cNvPr>
          <p:cNvSpPr/>
          <p:nvPr/>
        </p:nvSpPr>
        <p:spPr>
          <a:xfrm>
            <a:off x="1049710" y="2160034"/>
            <a:ext cx="747132" cy="7471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A5397DB-733E-4837-A88B-D6BEF6C4453D}"/>
              </a:ext>
            </a:extLst>
          </p:cNvPr>
          <p:cNvSpPr/>
          <p:nvPr/>
        </p:nvSpPr>
        <p:spPr>
          <a:xfrm>
            <a:off x="1049710" y="2991918"/>
            <a:ext cx="747132" cy="7471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W2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36AC9FB-ADCA-4058-B3D9-9B052CF7620A}"/>
              </a:ext>
            </a:extLst>
          </p:cNvPr>
          <p:cNvSpPr/>
          <p:nvPr/>
        </p:nvSpPr>
        <p:spPr>
          <a:xfrm>
            <a:off x="1049710" y="3828550"/>
            <a:ext cx="747132" cy="7471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9379A61-146B-4581-8986-13FC830FB314}"/>
              </a:ext>
            </a:extLst>
          </p:cNvPr>
          <p:cNvCxnSpPr/>
          <p:nvPr/>
        </p:nvCxnSpPr>
        <p:spPr>
          <a:xfrm>
            <a:off x="2028578" y="3369579"/>
            <a:ext cx="992459" cy="0"/>
          </a:xfrm>
          <a:prstGeom prst="straightConnector1">
            <a:avLst/>
          </a:prstGeom>
          <a:ln w="38100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E51B628-B3B6-4A8F-8F0A-9C955D6A5D80}"/>
              </a:ext>
            </a:extLst>
          </p:cNvPr>
          <p:cNvCxnSpPr/>
          <p:nvPr/>
        </p:nvCxnSpPr>
        <p:spPr>
          <a:xfrm>
            <a:off x="2028578" y="2590024"/>
            <a:ext cx="992459" cy="693306"/>
          </a:xfrm>
          <a:prstGeom prst="straightConnector1">
            <a:avLst/>
          </a:prstGeom>
          <a:ln w="38100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5AE84FD-D125-44D5-803B-9F8442422235}"/>
              </a:ext>
            </a:extLst>
          </p:cNvPr>
          <p:cNvCxnSpPr/>
          <p:nvPr/>
        </p:nvCxnSpPr>
        <p:spPr>
          <a:xfrm flipV="1">
            <a:off x="2028578" y="3455829"/>
            <a:ext cx="992459" cy="746288"/>
          </a:xfrm>
          <a:prstGeom prst="straightConnector1">
            <a:avLst/>
          </a:prstGeom>
          <a:ln w="38100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3A67BC5-D43C-4462-8D00-5F22A550AF53}"/>
              </a:ext>
            </a:extLst>
          </p:cNvPr>
          <p:cNvCxnSpPr/>
          <p:nvPr/>
        </p:nvCxnSpPr>
        <p:spPr>
          <a:xfrm flipV="1">
            <a:off x="2028578" y="3550960"/>
            <a:ext cx="992459" cy="1487788"/>
          </a:xfrm>
          <a:prstGeom prst="straightConnector1">
            <a:avLst/>
          </a:prstGeom>
          <a:ln w="38100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F574FB5-BE36-4DCE-AC99-EE0C83C1FCAD}"/>
              </a:ext>
            </a:extLst>
          </p:cNvPr>
          <p:cNvCxnSpPr/>
          <p:nvPr/>
        </p:nvCxnSpPr>
        <p:spPr>
          <a:xfrm>
            <a:off x="1950519" y="1696968"/>
            <a:ext cx="1070518" cy="1478869"/>
          </a:xfrm>
          <a:prstGeom prst="straightConnector1">
            <a:avLst/>
          </a:prstGeom>
          <a:ln w="38100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모서리가 둥근 직사각형 17">
                <a:extLst>
                  <a:ext uri="{FF2B5EF4-FFF2-40B4-BE49-F238E27FC236}">
                    <a16:creationId xmlns:a16="http://schemas.microsoft.com/office/drawing/2014/main" id="{036B17F3-148B-4DF5-9539-ADE035E980C9}"/>
                  </a:ext>
                </a:extLst>
              </p:cNvPr>
              <p:cNvSpPr/>
              <p:nvPr/>
            </p:nvSpPr>
            <p:spPr>
              <a:xfrm>
                <a:off x="3304058" y="2656345"/>
                <a:ext cx="2716656" cy="1418277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rgbClr val="0071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1" name="모서리가 둥근 직사각형 17">
                <a:extLst>
                  <a:ext uri="{FF2B5EF4-FFF2-40B4-BE49-F238E27FC236}">
                    <a16:creationId xmlns:a16="http://schemas.microsoft.com/office/drawing/2014/main" id="{036B17F3-148B-4DF5-9539-ADE035E980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058" y="2656345"/>
                <a:ext cx="2716656" cy="141827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0071FA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모서리가 둥근 직사각형 18">
                <a:extLst>
                  <a:ext uri="{FF2B5EF4-FFF2-40B4-BE49-F238E27FC236}">
                    <a16:creationId xmlns:a16="http://schemas.microsoft.com/office/drawing/2014/main" id="{14C620C1-23C9-4D1B-ABC0-1CD00D982A6C}"/>
                  </a:ext>
                </a:extLst>
              </p:cNvPr>
              <p:cNvSpPr/>
              <p:nvPr/>
            </p:nvSpPr>
            <p:spPr>
              <a:xfrm>
                <a:off x="6725129" y="2867772"/>
                <a:ext cx="1775540" cy="987986"/>
              </a:xfrm>
              <a:prstGeom prst="roundRect">
                <a:avLst/>
              </a:prstGeom>
              <a:solidFill>
                <a:srgbClr val="CC99FF"/>
              </a:solidFill>
              <a:ln w="76200">
                <a:solidFill>
                  <a:srgbClr val="BF6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모서리가 둥근 직사각형 18">
                <a:extLst>
                  <a:ext uri="{FF2B5EF4-FFF2-40B4-BE49-F238E27FC236}">
                    <a16:creationId xmlns:a16="http://schemas.microsoft.com/office/drawing/2014/main" id="{14C620C1-23C9-4D1B-ABC0-1CD00D982A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129" y="2867772"/>
                <a:ext cx="1775540" cy="9879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rgbClr val="BF69FF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모서리가 둥근 직사각형 19">
                <a:extLst>
                  <a:ext uri="{FF2B5EF4-FFF2-40B4-BE49-F238E27FC236}">
                    <a16:creationId xmlns:a16="http://schemas.microsoft.com/office/drawing/2014/main" id="{0BB5DC75-CECB-4BB3-8149-599B75C387C6}"/>
                  </a:ext>
                </a:extLst>
              </p:cNvPr>
              <p:cNvSpPr/>
              <p:nvPr/>
            </p:nvSpPr>
            <p:spPr>
              <a:xfrm>
                <a:off x="9205084" y="2878837"/>
                <a:ext cx="1775540" cy="987986"/>
              </a:xfrm>
              <a:prstGeom prst="roundRect">
                <a:avLst/>
              </a:prstGeom>
              <a:solidFill>
                <a:srgbClr val="FF7C80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6" name="모서리가 둥근 직사각형 19">
                <a:extLst>
                  <a:ext uri="{FF2B5EF4-FFF2-40B4-BE49-F238E27FC236}">
                    <a16:creationId xmlns:a16="http://schemas.microsoft.com/office/drawing/2014/main" id="{0BB5DC75-CECB-4BB3-8149-599B75C38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084" y="2878837"/>
                <a:ext cx="1775540" cy="9879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C037D03-DBCD-4631-AE33-FE902E129CA3}"/>
              </a:ext>
            </a:extLst>
          </p:cNvPr>
          <p:cNvCxnSpPr/>
          <p:nvPr/>
        </p:nvCxnSpPr>
        <p:spPr>
          <a:xfrm>
            <a:off x="6221436" y="3369579"/>
            <a:ext cx="345688" cy="0"/>
          </a:xfrm>
          <a:prstGeom prst="straightConnector1">
            <a:avLst/>
          </a:prstGeom>
          <a:ln w="38100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DB70C86-B07C-47E7-8488-6406238F5EB2}"/>
              </a:ext>
            </a:extLst>
          </p:cNvPr>
          <p:cNvCxnSpPr/>
          <p:nvPr/>
        </p:nvCxnSpPr>
        <p:spPr>
          <a:xfrm>
            <a:off x="8693290" y="3355087"/>
            <a:ext cx="345688" cy="0"/>
          </a:xfrm>
          <a:prstGeom prst="straightConnector1">
            <a:avLst/>
          </a:prstGeom>
          <a:ln w="38100">
            <a:solidFill>
              <a:srgbClr val="5853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왼쪽 화살표 22">
            <a:extLst>
              <a:ext uri="{FF2B5EF4-FFF2-40B4-BE49-F238E27FC236}">
                <a16:creationId xmlns:a16="http://schemas.microsoft.com/office/drawing/2014/main" id="{AE0B7500-182A-49DC-9971-C82B47E2A6A8}"/>
              </a:ext>
            </a:extLst>
          </p:cNvPr>
          <p:cNvSpPr/>
          <p:nvPr/>
        </p:nvSpPr>
        <p:spPr>
          <a:xfrm>
            <a:off x="8337380" y="4084583"/>
            <a:ext cx="1057507" cy="669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왼쪽 화살표 23">
            <a:extLst>
              <a:ext uri="{FF2B5EF4-FFF2-40B4-BE49-F238E27FC236}">
                <a16:creationId xmlns:a16="http://schemas.microsoft.com/office/drawing/2014/main" id="{A817115B-B38F-4CDE-9C09-9D5776F77755}"/>
              </a:ext>
            </a:extLst>
          </p:cNvPr>
          <p:cNvSpPr/>
          <p:nvPr/>
        </p:nvSpPr>
        <p:spPr>
          <a:xfrm>
            <a:off x="5865526" y="4084583"/>
            <a:ext cx="1057507" cy="669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왼쪽 화살표 24">
            <a:extLst>
              <a:ext uri="{FF2B5EF4-FFF2-40B4-BE49-F238E27FC236}">
                <a16:creationId xmlns:a16="http://schemas.microsoft.com/office/drawing/2014/main" id="{E729C565-0FED-4329-B7A3-2EE2A7D0521F}"/>
              </a:ext>
            </a:extLst>
          </p:cNvPr>
          <p:cNvSpPr/>
          <p:nvPr/>
        </p:nvSpPr>
        <p:spPr>
          <a:xfrm>
            <a:off x="2293651" y="4703989"/>
            <a:ext cx="1057507" cy="669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062245-434C-4995-AB5D-C3A3E08A9912}"/>
                  </a:ext>
                </a:extLst>
              </p:cNvPr>
              <p:cNvSpPr txBox="1"/>
              <p:nvPr/>
            </p:nvSpPr>
            <p:spPr>
              <a:xfrm>
                <a:off x="8263968" y="4867027"/>
                <a:ext cx="1395992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5853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𝑑𝑎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585340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062245-434C-4995-AB5D-C3A3E08A9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968" y="4867027"/>
                <a:ext cx="1395992" cy="6347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BAB5364-6C46-478A-AE2E-F8EE17FB0A61}"/>
                  </a:ext>
                </a:extLst>
              </p:cNvPr>
              <p:cNvSpPr txBox="1"/>
              <p:nvPr/>
            </p:nvSpPr>
            <p:spPr>
              <a:xfrm>
                <a:off x="5696283" y="4867026"/>
                <a:ext cx="1395992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5853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𝑑𝑎</m:t>
                          </m:r>
                        </m:den>
                      </m:f>
                      <m:r>
                        <a:rPr lang="en-US" altLang="ko-KR" i="1" smtClean="0">
                          <a:solidFill>
                            <a:srgbClr val="5853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rgbClr val="5853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0071F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58534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BAB5364-6C46-478A-AE2E-F8EE17FB0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283" y="4867026"/>
                <a:ext cx="1395992" cy="6347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42856A4-5D0D-4D24-BE46-81AD5DB0D16D}"/>
                  </a:ext>
                </a:extLst>
              </p:cNvPr>
              <p:cNvSpPr txBox="1"/>
              <p:nvPr/>
            </p:nvSpPr>
            <p:spPr>
              <a:xfrm>
                <a:off x="1751481" y="5473228"/>
                <a:ext cx="2141846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5853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𝑑𝑎</m:t>
                          </m:r>
                        </m:den>
                      </m:f>
                      <m:r>
                        <a:rPr lang="en-US" altLang="ko-KR" i="1" smtClean="0">
                          <a:solidFill>
                            <a:srgbClr val="5853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rgbClr val="5853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0071F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5853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5853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0071F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?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58534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42856A4-5D0D-4D24-BE46-81AD5DB0D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481" y="5473228"/>
                <a:ext cx="2141846" cy="6182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/>
      <p:bldP spid="4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46" idx="3"/>
          </p:cNvCxnSpPr>
          <p:nvPr/>
        </p:nvCxnSpPr>
        <p:spPr>
          <a:xfrm>
            <a:off x="2501265" y="280487"/>
            <a:ext cx="9323579" cy="7654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567035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755273" cy="353943"/>
            <a:chOff x="484663" y="527923"/>
            <a:chExt cx="2755273" cy="353943"/>
          </a:xfrm>
        </p:grpSpPr>
        <p:sp>
          <p:nvSpPr>
            <p:cNvPr id="33" name="TextBox 32"/>
            <p:cNvSpPr txBox="1"/>
            <p:nvPr/>
          </p:nvSpPr>
          <p:spPr>
            <a:xfrm>
              <a:off x="543364" y="527923"/>
              <a:ext cx="2696572" cy="3539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700" spc="-150" dirty="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인공지능과  </a:t>
              </a:r>
              <a:r>
                <a:rPr lang="ko-KR" altLang="en-US" sz="1700" spc="-150" dirty="0" err="1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머신러닝</a:t>
              </a:r>
              <a:r>
                <a:rPr lang="en-US" altLang="ko-KR" sz="1700" spc="-150" dirty="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, </a:t>
              </a:r>
              <a:r>
                <a:rPr lang="ko-KR" altLang="en-US" sz="1700" spc="-150" dirty="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딥러닝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6" name="TextBox 12"/>
          <p:cNvSpPr txBox="1"/>
          <p:nvPr/>
        </p:nvSpPr>
        <p:spPr>
          <a:xfrm>
            <a:off x="272420" y="134255"/>
            <a:ext cx="2228845" cy="2924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딥러닝이란 무엇인가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?</a:t>
            </a:r>
          </a:p>
        </p:txBody>
      </p:sp>
      <p:sp>
        <p:nvSpPr>
          <p:cNvPr id="22" name="모서리가 둥근 직사각형 6">
            <a:extLst>
              <a:ext uri="{FF2B5EF4-FFF2-40B4-BE49-F238E27FC236}">
                <a16:creationId xmlns:a16="http://schemas.microsoft.com/office/drawing/2014/main" id="{9E25E040-11C7-45CF-83BC-C1C8BD65E00E}"/>
              </a:ext>
            </a:extLst>
          </p:cNvPr>
          <p:cNvSpPr/>
          <p:nvPr/>
        </p:nvSpPr>
        <p:spPr>
          <a:xfrm>
            <a:off x="2817269" y="1761610"/>
            <a:ext cx="5296829" cy="392522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B9585A-8CC0-44DC-B642-AE6CEF369C72}"/>
              </a:ext>
            </a:extLst>
          </p:cNvPr>
          <p:cNvSpPr txBox="1"/>
          <p:nvPr/>
        </p:nvSpPr>
        <p:spPr>
          <a:xfrm>
            <a:off x="3172248" y="2120443"/>
            <a:ext cx="8474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585340"/>
                </a:solidFill>
              </a:rPr>
              <a:t>AI</a:t>
            </a:r>
            <a:endParaRPr lang="ko-KR" altLang="en-US" sz="3000" b="1" dirty="0">
              <a:solidFill>
                <a:srgbClr val="585340"/>
              </a:solidFill>
            </a:endParaRPr>
          </a:p>
        </p:txBody>
      </p:sp>
      <p:sp>
        <p:nvSpPr>
          <p:cNvPr id="24" name="모서리가 둥근 직사각형 9">
            <a:extLst>
              <a:ext uri="{FF2B5EF4-FFF2-40B4-BE49-F238E27FC236}">
                <a16:creationId xmlns:a16="http://schemas.microsoft.com/office/drawing/2014/main" id="{226A0816-BEC3-41D5-840B-51E34706429E}"/>
              </a:ext>
            </a:extLst>
          </p:cNvPr>
          <p:cNvSpPr/>
          <p:nvPr/>
        </p:nvSpPr>
        <p:spPr>
          <a:xfrm>
            <a:off x="4019742" y="2716391"/>
            <a:ext cx="3960543" cy="282697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F99731-2C6D-4A03-A4E4-EA1623C0A843}"/>
              </a:ext>
            </a:extLst>
          </p:cNvPr>
          <p:cNvSpPr txBox="1"/>
          <p:nvPr/>
        </p:nvSpPr>
        <p:spPr>
          <a:xfrm>
            <a:off x="4480887" y="3010085"/>
            <a:ext cx="8474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585340"/>
                </a:solidFill>
              </a:rPr>
              <a:t>ML</a:t>
            </a:r>
            <a:endParaRPr lang="ko-KR" altLang="en-US" sz="3000" b="1" dirty="0">
              <a:solidFill>
                <a:srgbClr val="585340"/>
              </a:solidFill>
            </a:endParaRPr>
          </a:p>
        </p:txBody>
      </p:sp>
      <p:sp>
        <p:nvSpPr>
          <p:cNvPr id="26" name="모서리가 둥근 직사각형 11">
            <a:extLst>
              <a:ext uri="{FF2B5EF4-FFF2-40B4-BE49-F238E27FC236}">
                <a16:creationId xmlns:a16="http://schemas.microsoft.com/office/drawing/2014/main" id="{76A353AF-33B8-4DDE-A599-DDC65974560D}"/>
              </a:ext>
            </a:extLst>
          </p:cNvPr>
          <p:cNvSpPr/>
          <p:nvPr/>
        </p:nvSpPr>
        <p:spPr>
          <a:xfrm>
            <a:off x="5328380" y="3862057"/>
            <a:ext cx="2497875" cy="1525693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F2DAD4-8264-4E8E-92CA-813E4218A2F8}"/>
              </a:ext>
            </a:extLst>
          </p:cNvPr>
          <p:cNvSpPr txBox="1"/>
          <p:nvPr/>
        </p:nvSpPr>
        <p:spPr>
          <a:xfrm>
            <a:off x="5576266" y="4070905"/>
            <a:ext cx="8474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585340"/>
                </a:solidFill>
              </a:rPr>
              <a:t>DL</a:t>
            </a:r>
            <a:endParaRPr lang="ko-KR" altLang="en-US" sz="3000" b="1" dirty="0">
              <a:solidFill>
                <a:srgbClr val="5853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42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75290" y="3105834"/>
            <a:ext cx="1441420" cy="6355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spc="-15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/>
                <a:ea typeface="KoPub돋움체 Bold"/>
              </a:rPr>
              <a:t>E.O.D.</a:t>
            </a:r>
            <a:endParaRPr lang="ko-KR" altLang="en-US" sz="3600" spc="-150">
              <a:solidFill>
                <a:schemeClr val="tx1">
                  <a:lumMod val="75000"/>
                  <a:lumOff val="25000"/>
                </a:schemeClr>
              </a:solidFill>
              <a:latin typeface="KoPub돋움체 Bold"/>
              <a:ea typeface="KoPub돋움체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2046" y="173620"/>
            <a:ext cx="11829326" cy="6516547"/>
          </a:xfrm>
          <a:prstGeom prst="rect">
            <a:avLst/>
          </a:prstGeom>
          <a:noFill/>
          <a:ln w="9525">
            <a:solidFill>
              <a:srgbClr val="58534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46" idx="3"/>
          </p:cNvCxnSpPr>
          <p:nvPr/>
        </p:nvCxnSpPr>
        <p:spPr>
          <a:xfrm>
            <a:off x="2501265" y="280487"/>
            <a:ext cx="9323579" cy="7654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567035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755273" cy="353943"/>
            <a:chOff x="484663" y="527923"/>
            <a:chExt cx="2755273" cy="353943"/>
          </a:xfrm>
        </p:grpSpPr>
        <p:sp>
          <p:nvSpPr>
            <p:cNvPr id="33" name="TextBox 32"/>
            <p:cNvSpPr txBox="1"/>
            <p:nvPr/>
          </p:nvSpPr>
          <p:spPr>
            <a:xfrm>
              <a:off x="543364" y="527923"/>
              <a:ext cx="2696572" cy="3539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700" spc="-150" dirty="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인공지능과  </a:t>
              </a:r>
              <a:r>
                <a:rPr lang="ko-KR" altLang="en-US" sz="1700" spc="-150" dirty="0" err="1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머신러닝</a:t>
              </a:r>
              <a:r>
                <a:rPr lang="en-US" altLang="ko-KR" sz="1700" spc="-150" dirty="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, </a:t>
              </a:r>
              <a:r>
                <a:rPr lang="ko-KR" altLang="en-US" sz="1700" spc="-150" dirty="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딥러닝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6" name="TextBox 12"/>
          <p:cNvSpPr txBox="1"/>
          <p:nvPr/>
        </p:nvSpPr>
        <p:spPr>
          <a:xfrm>
            <a:off x="272420" y="134255"/>
            <a:ext cx="2228845" cy="2924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딥러닝이란 무엇인가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?</a:t>
            </a:r>
          </a:p>
        </p:txBody>
      </p:sp>
      <p:sp>
        <p:nvSpPr>
          <p:cNvPr id="9" name="모서리가 둥근 직사각형 13">
            <a:extLst>
              <a:ext uri="{FF2B5EF4-FFF2-40B4-BE49-F238E27FC236}">
                <a16:creationId xmlns:a16="http://schemas.microsoft.com/office/drawing/2014/main" id="{9878E213-1746-4557-BE34-F3A0691DAB76}"/>
              </a:ext>
            </a:extLst>
          </p:cNvPr>
          <p:cNvSpPr/>
          <p:nvPr/>
        </p:nvSpPr>
        <p:spPr>
          <a:xfrm>
            <a:off x="2415631" y="2748649"/>
            <a:ext cx="2497875" cy="1525693"/>
          </a:xfrm>
          <a:prstGeom prst="round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4">
            <a:extLst>
              <a:ext uri="{FF2B5EF4-FFF2-40B4-BE49-F238E27FC236}">
                <a16:creationId xmlns:a16="http://schemas.microsoft.com/office/drawing/2014/main" id="{4118345C-01BF-445B-A74A-C505333FA7DA}"/>
              </a:ext>
            </a:extLst>
          </p:cNvPr>
          <p:cNvSpPr/>
          <p:nvPr/>
        </p:nvSpPr>
        <p:spPr>
          <a:xfrm>
            <a:off x="7278493" y="2748649"/>
            <a:ext cx="2497875" cy="1525693"/>
          </a:xfrm>
          <a:prstGeom prst="round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85340"/>
              </a:solidFill>
            </a:endParaRPr>
          </a:p>
        </p:txBody>
      </p:sp>
      <p:sp>
        <p:nvSpPr>
          <p:cNvPr id="12" name="아래쪽 화살표 15">
            <a:extLst>
              <a:ext uri="{FF2B5EF4-FFF2-40B4-BE49-F238E27FC236}">
                <a16:creationId xmlns:a16="http://schemas.microsoft.com/office/drawing/2014/main" id="{8166C445-710E-4785-A8CD-83901599F4CC}"/>
              </a:ext>
            </a:extLst>
          </p:cNvPr>
          <p:cNvSpPr/>
          <p:nvPr/>
        </p:nvSpPr>
        <p:spPr>
          <a:xfrm>
            <a:off x="2415631" y="2085278"/>
            <a:ext cx="482058" cy="468351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6">
            <a:extLst>
              <a:ext uri="{FF2B5EF4-FFF2-40B4-BE49-F238E27FC236}">
                <a16:creationId xmlns:a16="http://schemas.microsoft.com/office/drawing/2014/main" id="{D5DA4AA8-BBBE-426F-9F0A-1032010FFDBB}"/>
              </a:ext>
            </a:extLst>
          </p:cNvPr>
          <p:cNvSpPr/>
          <p:nvPr/>
        </p:nvSpPr>
        <p:spPr>
          <a:xfrm>
            <a:off x="7283604" y="2085278"/>
            <a:ext cx="482058" cy="468351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8534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015D14-50CE-4521-99BC-2ABF2DFF5D65}"/>
              </a:ext>
            </a:extLst>
          </p:cNvPr>
          <p:cNvSpPr txBox="1"/>
          <p:nvPr/>
        </p:nvSpPr>
        <p:spPr>
          <a:xfrm>
            <a:off x="2357319" y="1603532"/>
            <a:ext cx="6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85340"/>
                </a:solidFill>
              </a:rPr>
              <a:t>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858EA2-C0FC-4353-90C8-11EEACB6D97B}"/>
              </a:ext>
            </a:extLst>
          </p:cNvPr>
          <p:cNvSpPr txBox="1"/>
          <p:nvPr/>
        </p:nvSpPr>
        <p:spPr>
          <a:xfrm>
            <a:off x="3001889" y="3326829"/>
            <a:ext cx="132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585340"/>
                </a:solidFill>
              </a:rPr>
              <a:t>규칙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67A4A4-BA72-4B9C-895C-72303280FA04}"/>
              </a:ext>
            </a:extLst>
          </p:cNvPr>
          <p:cNvSpPr txBox="1"/>
          <p:nvPr/>
        </p:nvSpPr>
        <p:spPr>
          <a:xfrm>
            <a:off x="8872660" y="4946014"/>
            <a:ext cx="132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585340"/>
                </a:solidFill>
              </a:rPr>
              <a:t>출력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D00D0F-A1F7-4E5E-8CAF-A02BE8EB6DE9}"/>
              </a:ext>
            </a:extLst>
          </p:cNvPr>
          <p:cNvSpPr txBox="1"/>
          <p:nvPr/>
        </p:nvSpPr>
        <p:spPr>
          <a:xfrm>
            <a:off x="7183494" y="1603532"/>
            <a:ext cx="68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85340"/>
                </a:solidFill>
              </a:rPr>
              <a:t>입력</a:t>
            </a:r>
          </a:p>
        </p:txBody>
      </p:sp>
      <p:sp>
        <p:nvSpPr>
          <p:cNvPr id="19" name="아래쪽 화살표 21">
            <a:extLst>
              <a:ext uri="{FF2B5EF4-FFF2-40B4-BE49-F238E27FC236}">
                <a16:creationId xmlns:a16="http://schemas.microsoft.com/office/drawing/2014/main" id="{622B394F-60DC-47E6-B5CC-AD41E25CC787}"/>
              </a:ext>
            </a:extLst>
          </p:cNvPr>
          <p:cNvSpPr/>
          <p:nvPr/>
        </p:nvSpPr>
        <p:spPr>
          <a:xfrm>
            <a:off x="9294310" y="4397110"/>
            <a:ext cx="482058" cy="468351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85340"/>
              </a:solidFill>
            </a:endParaRPr>
          </a:p>
        </p:txBody>
      </p:sp>
      <p:sp>
        <p:nvSpPr>
          <p:cNvPr id="20" name="아래쪽 화살표 22">
            <a:extLst>
              <a:ext uri="{FF2B5EF4-FFF2-40B4-BE49-F238E27FC236}">
                <a16:creationId xmlns:a16="http://schemas.microsoft.com/office/drawing/2014/main" id="{3260606F-A5F7-4E47-B071-418964E7199E}"/>
              </a:ext>
            </a:extLst>
          </p:cNvPr>
          <p:cNvSpPr/>
          <p:nvPr/>
        </p:nvSpPr>
        <p:spPr>
          <a:xfrm>
            <a:off x="4431448" y="4397109"/>
            <a:ext cx="482058" cy="468351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세로로 말린 두루마리 모양 23">
            <a:extLst>
              <a:ext uri="{FF2B5EF4-FFF2-40B4-BE49-F238E27FC236}">
                <a16:creationId xmlns:a16="http://schemas.microsoft.com/office/drawing/2014/main" id="{F9E76AE1-68F8-428A-AF62-9456E3CC6C8D}"/>
              </a:ext>
            </a:extLst>
          </p:cNvPr>
          <p:cNvSpPr/>
          <p:nvPr/>
        </p:nvSpPr>
        <p:spPr>
          <a:xfrm>
            <a:off x="4025706" y="5130680"/>
            <a:ext cx="1293542" cy="1086796"/>
          </a:xfrm>
          <a:prstGeom prst="verticalScroll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585340"/>
                </a:solidFill>
              </a:rPr>
              <a:t>출력</a:t>
            </a:r>
          </a:p>
        </p:txBody>
      </p:sp>
      <p:sp>
        <p:nvSpPr>
          <p:cNvPr id="22" name="세로로 말린 두루마리 모양 24">
            <a:extLst>
              <a:ext uri="{FF2B5EF4-FFF2-40B4-BE49-F238E27FC236}">
                <a16:creationId xmlns:a16="http://schemas.microsoft.com/office/drawing/2014/main" id="{FA685B7E-6021-4B4F-AEB1-AFB5372E4DF2}"/>
              </a:ext>
            </a:extLst>
          </p:cNvPr>
          <p:cNvSpPr/>
          <p:nvPr/>
        </p:nvSpPr>
        <p:spPr>
          <a:xfrm>
            <a:off x="7880659" y="2968097"/>
            <a:ext cx="1293542" cy="1086796"/>
          </a:xfrm>
          <a:prstGeom prst="verticalScroll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585340"/>
                </a:solidFill>
              </a:rPr>
              <a:t>규칙</a:t>
            </a:r>
          </a:p>
        </p:txBody>
      </p:sp>
    </p:spTree>
    <p:extLst>
      <p:ext uri="{BB962C8B-B14F-4D97-AF65-F5344CB8AC3E}">
        <p14:creationId xmlns:p14="http://schemas.microsoft.com/office/powerpoint/2010/main" val="23179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46" idx="3"/>
          </p:cNvCxnSpPr>
          <p:nvPr/>
        </p:nvCxnSpPr>
        <p:spPr>
          <a:xfrm>
            <a:off x="2501265" y="280487"/>
            <a:ext cx="9323579" cy="7654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567035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755273" cy="353943"/>
            <a:chOff x="484663" y="527923"/>
            <a:chExt cx="2755273" cy="353943"/>
          </a:xfrm>
        </p:grpSpPr>
        <p:sp>
          <p:nvSpPr>
            <p:cNvPr id="33" name="TextBox 32"/>
            <p:cNvSpPr txBox="1"/>
            <p:nvPr/>
          </p:nvSpPr>
          <p:spPr>
            <a:xfrm>
              <a:off x="543364" y="527923"/>
              <a:ext cx="2696572" cy="3539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700" spc="-150" dirty="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인공지능과  </a:t>
              </a:r>
              <a:r>
                <a:rPr lang="ko-KR" altLang="en-US" sz="1700" spc="-150" dirty="0" err="1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머신러닝</a:t>
              </a:r>
              <a:r>
                <a:rPr lang="en-US" altLang="ko-KR" sz="1700" spc="-150" dirty="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, </a:t>
              </a:r>
              <a:r>
                <a:rPr lang="ko-KR" altLang="en-US" sz="1700" spc="-150" dirty="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딥러닝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6" name="TextBox 12"/>
          <p:cNvSpPr txBox="1"/>
          <p:nvPr/>
        </p:nvSpPr>
        <p:spPr>
          <a:xfrm>
            <a:off x="272420" y="134255"/>
            <a:ext cx="2228845" cy="2924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딥러닝이란 무엇인가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?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244CDF0-9DC2-42D4-A803-60793C9F720D}"/>
              </a:ext>
            </a:extLst>
          </p:cNvPr>
          <p:cNvSpPr/>
          <p:nvPr/>
        </p:nvSpPr>
        <p:spPr>
          <a:xfrm>
            <a:off x="1569906" y="2055813"/>
            <a:ext cx="1873405" cy="3345365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85340"/>
                </a:solidFill>
              </a:rPr>
              <a:t>2</a:t>
            </a:r>
          </a:p>
          <a:p>
            <a:pPr algn="ctr"/>
            <a:r>
              <a:rPr lang="en-US" altLang="ko-KR" b="1" dirty="0">
                <a:solidFill>
                  <a:srgbClr val="585340"/>
                </a:solidFill>
              </a:rPr>
              <a:t>3</a:t>
            </a:r>
          </a:p>
          <a:p>
            <a:pPr algn="ctr"/>
            <a:r>
              <a:rPr lang="en-US" altLang="ko-KR" b="1" dirty="0">
                <a:solidFill>
                  <a:srgbClr val="585340"/>
                </a:solidFill>
              </a:rPr>
              <a:t>4</a:t>
            </a:r>
          </a:p>
          <a:p>
            <a:pPr algn="ctr"/>
            <a:r>
              <a:rPr lang="en-US" altLang="ko-KR" b="1" dirty="0">
                <a:solidFill>
                  <a:srgbClr val="585340"/>
                </a:solidFill>
              </a:rPr>
              <a:t>5</a:t>
            </a:r>
          </a:p>
          <a:p>
            <a:pPr algn="ctr"/>
            <a:r>
              <a:rPr lang="en-US" altLang="ko-KR" b="1" dirty="0">
                <a:solidFill>
                  <a:srgbClr val="585340"/>
                </a:solidFill>
              </a:rPr>
              <a:t>6</a:t>
            </a:r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132C00A8-991B-4733-AEBE-6FE31B0954EC}"/>
              </a:ext>
            </a:extLst>
          </p:cNvPr>
          <p:cNvSpPr/>
          <p:nvPr/>
        </p:nvSpPr>
        <p:spPr>
          <a:xfrm>
            <a:off x="4763428" y="2942334"/>
            <a:ext cx="2665141" cy="1572322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85340"/>
                </a:solidFill>
              </a:rPr>
              <a:t>Sum()</a:t>
            </a:r>
          </a:p>
          <a:p>
            <a:pPr algn="ctr"/>
            <a:r>
              <a:rPr lang="en-US" altLang="ko-KR" b="1" dirty="0">
                <a:solidFill>
                  <a:srgbClr val="585340"/>
                </a:solidFill>
              </a:rPr>
              <a:t>Multi()</a:t>
            </a:r>
          </a:p>
          <a:p>
            <a:pPr algn="ctr"/>
            <a:r>
              <a:rPr lang="en-US" altLang="ko-KR" b="1" dirty="0">
                <a:solidFill>
                  <a:srgbClr val="585340"/>
                </a:solidFill>
              </a:rPr>
              <a:t>Pow()</a:t>
            </a:r>
          </a:p>
          <a:p>
            <a:pPr algn="ctr"/>
            <a:r>
              <a:rPr lang="en-US" altLang="ko-KR" b="1" dirty="0">
                <a:solidFill>
                  <a:srgbClr val="585340"/>
                </a:solidFill>
              </a:rPr>
              <a:t>Sqrt()</a:t>
            </a:r>
          </a:p>
          <a:p>
            <a:pPr algn="ctr"/>
            <a:r>
              <a:rPr lang="en-US" altLang="ko-KR" b="1" dirty="0">
                <a:solidFill>
                  <a:srgbClr val="585340"/>
                </a:solidFill>
              </a:rPr>
              <a:t>…</a:t>
            </a:r>
            <a:endParaRPr lang="ko-KR" altLang="en-US" b="1" dirty="0">
              <a:solidFill>
                <a:srgbClr val="58534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7233C64-E053-406C-AEC0-B725BF619A20}"/>
              </a:ext>
            </a:extLst>
          </p:cNvPr>
          <p:cNvSpPr/>
          <p:nvPr/>
        </p:nvSpPr>
        <p:spPr>
          <a:xfrm>
            <a:off x="8610600" y="2055813"/>
            <a:ext cx="1873405" cy="3345365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85340"/>
                </a:solidFill>
              </a:rPr>
              <a:t>25</a:t>
            </a:r>
          </a:p>
          <a:p>
            <a:pPr algn="ctr"/>
            <a:r>
              <a:rPr lang="en-US" altLang="ko-KR" b="1" dirty="0">
                <a:solidFill>
                  <a:srgbClr val="585340"/>
                </a:solidFill>
              </a:rPr>
              <a:t>4</a:t>
            </a:r>
          </a:p>
          <a:p>
            <a:pPr algn="ctr"/>
            <a:r>
              <a:rPr lang="en-US" altLang="ko-KR" b="1" dirty="0">
                <a:solidFill>
                  <a:srgbClr val="585340"/>
                </a:solidFill>
              </a:rPr>
              <a:t>36</a:t>
            </a:r>
          </a:p>
          <a:p>
            <a:pPr algn="ctr"/>
            <a:r>
              <a:rPr lang="en-US" altLang="ko-KR" b="1" dirty="0">
                <a:solidFill>
                  <a:srgbClr val="585340"/>
                </a:solidFill>
              </a:rPr>
              <a:t>16</a:t>
            </a:r>
          </a:p>
          <a:p>
            <a:pPr algn="ctr"/>
            <a:r>
              <a:rPr lang="en-US" altLang="ko-KR" b="1" dirty="0">
                <a:solidFill>
                  <a:srgbClr val="58534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4098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46" idx="3"/>
          </p:cNvCxnSpPr>
          <p:nvPr/>
        </p:nvCxnSpPr>
        <p:spPr>
          <a:xfrm>
            <a:off x="2501265" y="280487"/>
            <a:ext cx="9323579" cy="7654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567035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755273" cy="353943"/>
            <a:chOff x="484663" y="527923"/>
            <a:chExt cx="2755273" cy="353943"/>
          </a:xfrm>
        </p:grpSpPr>
        <p:sp>
          <p:nvSpPr>
            <p:cNvPr id="33" name="TextBox 32"/>
            <p:cNvSpPr txBox="1"/>
            <p:nvPr/>
          </p:nvSpPr>
          <p:spPr>
            <a:xfrm>
              <a:off x="543364" y="527923"/>
              <a:ext cx="2696572" cy="3539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700" spc="-150" dirty="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인공지능과  </a:t>
              </a:r>
              <a:r>
                <a:rPr lang="ko-KR" altLang="en-US" sz="1700" spc="-150" dirty="0" err="1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머신러닝</a:t>
              </a:r>
              <a:r>
                <a:rPr lang="en-US" altLang="ko-KR" sz="1700" spc="-150" dirty="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, </a:t>
              </a:r>
              <a:r>
                <a:rPr lang="ko-KR" altLang="en-US" sz="1700" spc="-150" dirty="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딥러닝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6" name="TextBox 12"/>
          <p:cNvSpPr txBox="1"/>
          <p:nvPr/>
        </p:nvSpPr>
        <p:spPr>
          <a:xfrm>
            <a:off x="272420" y="134255"/>
            <a:ext cx="2228845" cy="2924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딥러닝이란 무엇인가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?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79BD55F-397B-4391-BE82-934810784728}"/>
              </a:ext>
            </a:extLst>
          </p:cNvPr>
          <p:cNvGrpSpPr/>
          <p:nvPr/>
        </p:nvGrpSpPr>
        <p:grpSpPr>
          <a:xfrm>
            <a:off x="1614587" y="4438984"/>
            <a:ext cx="8962821" cy="1369047"/>
            <a:chOff x="1614587" y="4438984"/>
            <a:chExt cx="8962821" cy="136904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DCE9BF8-C93E-4DA3-914E-0706F86B767D}"/>
                </a:ext>
              </a:extLst>
            </p:cNvPr>
            <p:cNvGrpSpPr/>
            <p:nvPr/>
          </p:nvGrpSpPr>
          <p:grpSpPr>
            <a:xfrm>
              <a:off x="1614587" y="4438984"/>
              <a:ext cx="8962821" cy="1369047"/>
              <a:chOff x="1363207" y="1690685"/>
              <a:chExt cx="9465585" cy="3461178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20B0C5F8-5862-46B4-959B-008966B46EE8}"/>
                  </a:ext>
                </a:extLst>
              </p:cNvPr>
              <p:cNvSpPr/>
              <p:nvPr/>
            </p:nvSpPr>
            <p:spPr>
              <a:xfrm>
                <a:off x="3610526" y="1697134"/>
                <a:ext cx="814039" cy="3445727"/>
              </a:xfrm>
              <a:prstGeom prst="ellipse">
                <a:avLst/>
              </a:prstGeom>
              <a:noFill/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585340"/>
                  </a:solidFill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7416E7E6-A489-4431-A206-11AA27F731FF}"/>
                  </a:ext>
                </a:extLst>
              </p:cNvPr>
              <p:cNvSpPr/>
              <p:nvPr/>
            </p:nvSpPr>
            <p:spPr>
              <a:xfrm>
                <a:off x="4887602" y="1690688"/>
                <a:ext cx="814039" cy="3445727"/>
              </a:xfrm>
              <a:prstGeom prst="ellipse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585340"/>
                  </a:solidFill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E08C3233-ACBC-4F97-B93D-339C6D2FA014}"/>
                  </a:ext>
                </a:extLst>
              </p:cNvPr>
              <p:cNvSpPr/>
              <p:nvPr/>
            </p:nvSpPr>
            <p:spPr>
              <a:xfrm>
                <a:off x="6164678" y="1690687"/>
                <a:ext cx="814039" cy="3445727"/>
              </a:xfrm>
              <a:prstGeom prst="ellipse">
                <a:avLst/>
              </a:prstGeom>
              <a:no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585340"/>
                  </a:solidFill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FF5E4651-3CD5-478A-93F7-7585E9F9CEE5}"/>
                  </a:ext>
                </a:extLst>
              </p:cNvPr>
              <p:cNvSpPr/>
              <p:nvPr/>
            </p:nvSpPr>
            <p:spPr>
              <a:xfrm>
                <a:off x="7441754" y="1690686"/>
                <a:ext cx="814039" cy="3445727"/>
              </a:xfrm>
              <a:prstGeom prst="ellipse">
                <a:avLst/>
              </a:prstGeom>
              <a:noFill/>
              <a:ln w="76200">
                <a:solidFill>
                  <a:srgbClr val="4B7A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585340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99E41139-FB0D-48E0-8229-5673FB540C61}"/>
                  </a:ext>
                </a:extLst>
              </p:cNvPr>
              <p:cNvSpPr/>
              <p:nvPr/>
            </p:nvSpPr>
            <p:spPr>
              <a:xfrm>
                <a:off x="1363207" y="1706136"/>
                <a:ext cx="814039" cy="3445727"/>
              </a:xfrm>
              <a:prstGeom prst="ellipse">
                <a:avLst/>
              </a:prstGeom>
              <a:noFill/>
              <a:ln w="76200"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585340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B4ADE78-4F07-4C56-B940-E8BFE5235F98}"/>
                  </a:ext>
                </a:extLst>
              </p:cNvPr>
              <p:cNvSpPr/>
              <p:nvPr/>
            </p:nvSpPr>
            <p:spPr>
              <a:xfrm>
                <a:off x="10014753" y="1690685"/>
                <a:ext cx="814039" cy="3445727"/>
              </a:xfrm>
              <a:prstGeom prst="ellipse">
                <a:avLst/>
              </a:prstGeom>
              <a:noFill/>
              <a:ln w="76200">
                <a:solidFill>
                  <a:srgbClr val="BF6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58534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오른쪽 화살표 19">
                    <a:extLst>
                      <a:ext uri="{FF2B5EF4-FFF2-40B4-BE49-F238E27FC236}">
                        <a16:creationId xmlns:a16="http://schemas.microsoft.com/office/drawing/2014/main" id="{7DBA6309-3721-40FC-8737-EE20085C00D0}"/>
                      </a:ext>
                    </a:extLst>
                  </p:cNvPr>
                  <p:cNvSpPr/>
                  <p:nvPr/>
                </p:nvSpPr>
                <p:spPr>
                  <a:xfrm>
                    <a:off x="3255459" y="2911743"/>
                    <a:ext cx="1037063" cy="1003609"/>
                  </a:xfrm>
                  <a:prstGeom prst="rightArrow">
                    <a:avLst/>
                  </a:prstGeom>
                  <a:solidFill>
                    <a:schemeClr val="bg1"/>
                  </a:solidFill>
                  <a:ln>
                    <a:solidFill>
                      <a:srgbClr val="BF69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rgbClr val="585340"/>
                        </a:solidFill>
                      </a:rPr>
                      <a:t>6?8?</a:t>
                    </a:r>
                    <a14:m>
                      <m:oMath xmlns:m="http://schemas.openxmlformats.org/officeDocument/2006/math">
                        <m:r>
                          <a:rPr lang="ko-KR" altLang="en-US" sz="1200" i="1" smtClean="0">
                            <a:solidFill>
                              <a:srgbClr val="58534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200" b="0" i="1" smtClean="0">
                            <a:solidFill>
                              <a:srgbClr val="585340"/>
                            </a:solidFill>
                            <a:latin typeface="Cambria Math" panose="02040503050406030204" pitchFamily="18" charset="0"/>
                          </a:rPr>
                          <m:t>?</m:t>
                        </m:r>
                        <m:r>
                          <a:rPr lang="en-US" altLang="ko-KR" sz="1200" b="0" i="1" smtClean="0">
                            <a:solidFill>
                              <a:srgbClr val="5853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∝?</m:t>
                        </m:r>
                      </m:oMath>
                    </a14:m>
                    <a:endParaRPr lang="ko-KR" altLang="en-US" sz="1200" dirty="0">
                      <a:solidFill>
                        <a:srgbClr val="58534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오른쪽 화살표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5459" y="2911743"/>
                    <a:ext cx="1037063" cy="1003609"/>
                  </a:xfrm>
                  <a:prstGeom prst="rightArrow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rgbClr val="BF69FF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오른쪽 화살표 20">
                    <a:extLst>
                      <a:ext uri="{FF2B5EF4-FFF2-40B4-BE49-F238E27FC236}">
                        <a16:creationId xmlns:a16="http://schemas.microsoft.com/office/drawing/2014/main" id="{01F95455-82B3-40DB-964C-8D5BFC75BCD8}"/>
                      </a:ext>
                    </a:extLst>
                  </p:cNvPr>
                  <p:cNvSpPr/>
                  <p:nvPr/>
                </p:nvSpPr>
                <p:spPr>
                  <a:xfrm>
                    <a:off x="4541958" y="2911742"/>
                    <a:ext cx="1037063" cy="1003609"/>
                  </a:xfrm>
                  <a:prstGeom prst="rightArrow">
                    <a:avLst/>
                  </a:prstGeom>
                  <a:solidFill>
                    <a:schemeClr val="bg1"/>
                  </a:solidFill>
                  <a:ln>
                    <a:solidFill>
                      <a:srgbClr val="BF69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dirty="0">
                        <a:solidFill>
                          <a:srgbClr val="585340"/>
                        </a:solidFill>
                      </a:rPr>
                      <a:t>6?8?</a:t>
                    </a:r>
                    <a14:m>
                      <m:oMath xmlns:m="http://schemas.openxmlformats.org/officeDocument/2006/math">
                        <m:r>
                          <a:rPr lang="ko-KR" altLang="en-US" i="1" smtClean="0">
                            <a:solidFill>
                              <a:srgbClr val="58534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oMath>
                    </a14:m>
                    <a:r>
                      <a:rPr lang="en-US" altLang="ko-KR" dirty="0">
                        <a:solidFill>
                          <a:srgbClr val="585340"/>
                        </a:solidFill>
                      </a:rPr>
                      <a:t>?</a:t>
                    </a:r>
                    <a:endParaRPr lang="ko-KR" altLang="en-US" dirty="0">
                      <a:solidFill>
                        <a:srgbClr val="58534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오른쪽 화살표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1958" y="2911742"/>
                    <a:ext cx="1037063" cy="1003609"/>
                  </a:xfrm>
                  <a:prstGeom prst="rightArrow">
                    <a:avLst/>
                  </a:prstGeom>
                  <a:blipFill>
                    <a:blip r:embed="rId3"/>
                    <a:stretch>
                      <a:fillRect l="-4878" b="-13889"/>
                    </a:stretch>
                  </a:blipFill>
                  <a:ln>
                    <a:solidFill>
                      <a:srgbClr val="BF69FF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오른쪽 화살표 21">
                <a:extLst>
                  <a:ext uri="{FF2B5EF4-FFF2-40B4-BE49-F238E27FC236}">
                    <a16:creationId xmlns:a16="http://schemas.microsoft.com/office/drawing/2014/main" id="{CFCFD712-1840-48FB-A2C9-AF9782FF2EDD}"/>
                  </a:ext>
                </a:extLst>
              </p:cNvPr>
              <p:cNvSpPr/>
              <p:nvPr/>
            </p:nvSpPr>
            <p:spPr>
              <a:xfrm>
                <a:off x="5819034" y="2911741"/>
                <a:ext cx="1037063" cy="100360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rgbClr val="BF6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585340"/>
                    </a:solidFill>
                  </a:rPr>
                  <a:t>6?8?</a:t>
                </a:r>
                <a:endParaRPr lang="ko-KR" altLang="en-US" dirty="0">
                  <a:solidFill>
                    <a:srgbClr val="585340"/>
                  </a:solidFill>
                </a:endParaRPr>
              </a:p>
            </p:txBody>
          </p:sp>
          <p:sp>
            <p:nvSpPr>
              <p:cNvPr id="26" name="오른쪽 화살표 22">
                <a:extLst>
                  <a:ext uri="{FF2B5EF4-FFF2-40B4-BE49-F238E27FC236}">
                    <a16:creationId xmlns:a16="http://schemas.microsoft.com/office/drawing/2014/main" id="{8F85FF33-A574-4EA6-A596-19048382AE11}"/>
                  </a:ext>
                </a:extLst>
              </p:cNvPr>
              <p:cNvSpPr/>
              <p:nvPr/>
            </p:nvSpPr>
            <p:spPr>
              <a:xfrm>
                <a:off x="7105533" y="2911740"/>
                <a:ext cx="1037063" cy="100360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rgbClr val="BF6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585340"/>
                    </a:solidFill>
                  </a:rPr>
                  <a:t>6?</a:t>
                </a:r>
                <a:endParaRPr lang="ko-KR" altLang="en-US" dirty="0">
                  <a:solidFill>
                    <a:srgbClr val="585340"/>
                  </a:solidFill>
                </a:endParaRPr>
              </a:p>
            </p:txBody>
          </p:sp>
          <p:sp>
            <p:nvSpPr>
              <p:cNvPr id="27" name="오른쪽 화살표 23">
                <a:extLst>
                  <a:ext uri="{FF2B5EF4-FFF2-40B4-BE49-F238E27FC236}">
                    <a16:creationId xmlns:a16="http://schemas.microsoft.com/office/drawing/2014/main" id="{EE947844-FAA9-40AD-870E-34ECBAF0E07A}"/>
                  </a:ext>
                </a:extLst>
              </p:cNvPr>
              <p:cNvSpPr/>
              <p:nvPr/>
            </p:nvSpPr>
            <p:spPr>
              <a:xfrm>
                <a:off x="9463668" y="2927194"/>
                <a:ext cx="1037063" cy="100360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rgbClr val="BF6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585340"/>
                    </a:solidFill>
                  </a:rPr>
                  <a:t>6!</a:t>
                </a:r>
                <a:endParaRPr lang="ko-KR" altLang="en-US" dirty="0">
                  <a:solidFill>
                    <a:srgbClr val="585340"/>
                  </a:solidFill>
                </a:endParaRPr>
              </a:p>
            </p:txBody>
          </p:sp>
        </p:grpSp>
        <p:sp>
          <p:nvSpPr>
            <p:cNvPr id="15" name="자유형 12">
              <a:extLst>
                <a:ext uri="{FF2B5EF4-FFF2-40B4-BE49-F238E27FC236}">
                  <a16:creationId xmlns:a16="http://schemas.microsoft.com/office/drawing/2014/main" id="{28CA246F-23A2-49C4-B52F-11A0C4DC8293}"/>
                </a:ext>
              </a:extLst>
            </p:cNvPr>
            <p:cNvSpPr/>
            <p:nvPr/>
          </p:nvSpPr>
          <p:spPr>
            <a:xfrm>
              <a:off x="1815041" y="4616598"/>
              <a:ext cx="379142" cy="1007704"/>
            </a:xfrm>
            <a:custGeom>
              <a:avLst/>
              <a:gdLst>
                <a:gd name="connsiteX0" fmla="*/ 379142 w 379142"/>
                <a:gd name="connsiteY0" fmla="*/ 93304 h 1007704"/>
                <a:gd name="connsiteX1" fmla="*/ 267630 w 379142"/>
                <a:gd name="connsiteY1" fmla="*/ 4095 h 1007704"/>
                <a:gd name="connsiteX2" fmla="*/ 167269 w 379142"/>
                <a:gd name="connsiteY2" fmla="*/ 15246 h 1007704"/>
                <a:gd name="connsiteX3" fmla="*/ 100361 w 379142"/>
                <a:gd name="connsiteY3" fmla="*/ 37548 h 1007704"/>
                <a:gd name="connsiteX4" fmla="*/ 44605 w 379142"/>
                <a:gd name="connsiteY4" fmla="*/ 82153 h 1007704"/>
                <a:gd name="connsiteX5" fmla="*/ 22303 w 379142"/>
                <a:gd name="connsiteY5" fmla="*/ 149060 h 1007704"/>
                <a:gd name="connsiteX6" fmla="*/ 11152 w 379142"/>
                <a:gd name="connsiteY6" fmla="*/ 182514 h 1007704"/>
                <a:gd name="connsiteX7" fmla="*/ 0 w 379142"/>
                <a:gd name="connsiteY7" fmla="*/ 215968 h 1007704"/>
                <a:gd name="connsiteX8" fmla="*/ 33454 w 379142"/>
                <a:gd name="connsiteY8" fmla="*/ 360934 h 1007704"/>
                <a:gd name="connsiteX9" fmla="*/ 44605 w 379142"/>
                <a:gd name="connsiteY9" fmla="*/ 394387 h 1007704"/>
                <a:gd name="connsiteX10" fmla="*/ 100361 w 379142"/>
                <a:gd name="connsiteY10" fmla="*/ 427841 h 1007704"/>
                <a:gd name="connsiteX11" fmla="*/ 122664 w 379142"/>
                <a:gd name="connsiteY11" fmla="*/ 450143 h 1007704"/>
                <a:gd name="connsiteX12" fmla="*/ 156117 w 379142"/>
                <a:gd name="connsiteY12" fmla="*/ 461295 h 1007704"/>
                <a:gd name="connsiteX13" fmla="*/ 200722 w 379142"/>
                <a:gd name="connsiteY13" fmla="*/ 505899 h 1007704"/>
                <a:gd name="connsiteX14" fmla="*/ 211874 w 379142"/>
                <a:gd name="connsiteY14" fmla="*/ 539353 h 1007704"/>
                <a:gd name="connsiteX15" fmla="*/ 234176 w 379142"/>
                <a:gd name="connsiteY15" fmla="*/ 561656 h 1007704"/>
                <a:gd name="connsiteX16" fmla="*/ 256478 w 379142"/>
                <a:gd name="connsiteY16" fmla="*/ 628563 h 1007704"/>
                <a:gd name="connsiteX17" fmla="*/ 267630 w 379142"/>
                <a:gd name="connsiteY17" fmla="*/ 662017 h 1007704"/>
                <a:gd name="connsiteX18" fmla="*/ 278781 w 379142"/>
                <a:gd name="connsiteY18" fmla="*/ 695470 h 1007704"/>
                <a:gd name="connsiteX19" fmla="*/ 289932 w 379142"/>
                <a:gd name="connsiteY19" fmla="*/ 728924 h 1007704"/>
                <a:gd name="connsiteX20" fmla="*/ 256478 w 379142"/>
                <a:gd name="connsiteY20" fmla="*/ 907343 h 1007704"/>
                <a:gd name="connsiteX21" fmla="*/ 234176 w 379142"/>
                <a:gd name="connsiteY21" fmla="*/ 929646 h 1007704"/>
                <a:gd name="connsiteX22" fmla="*/ 223025 w 379142"/>
                <a:gd name="connsiteY22" fmla="*/ 963099 h 1007704"/>
                <a:gd name="connsiteX23" fmla="*/ 167269 w 379142"/>
                <a:gd name="connsiteY23" fmla="*/ 1007704 h 1007704"/>
                <a:gd name="connsiteX24" fmla="*/ 100361 w 379142"/>
                <a:gd name="connsiteY24" fmla="*/ 996553 h 1007704"/>
                <a:gd name="connsiteX25" fmla="*/ 66908 w 379142"/>
                <a:gd name="connsiteY25" fmla="*/ 985402 h 1007704"/>
                <a:gd name="connsiteX26" fmla="*/ 44605 w 379142"/>
                <a:gd name="connsiteY26" fmla="*/ 918495 h 1007704"/>
                <a:gd name="connsiteX27" fmla="*/ 55756 w 379142"/>
                <a:gd name="connsiteY27" fmla="*/ 806982 h 1007704"/>
                <a:gd name="connsiteX28" fmla="*/ 100361 w 379142"/>
                <a:gd name="connsiteY28" fmla="*/ 706621 h 1007704"/>
                <a:gd name="connsiteX29" fmla="*/ 122664 w 379142"/>
                <a:gd name="connsiteY29" fmla="*/ 684319 h 1007704"/>
                <a:gd name="connsiteX30" fmla="*/ 167269 w 379142"/>
                <a:gd name="connsiteY30" fmla="*/ 628563 h 1007704"/>
                <a:gd name="connsiteX31" fmla="*/ 178420 w 379142"/>
                <a:gd name="connsiteY31" fmla="*/ 595109 h 1007704"/>
                <a:gd name="connsiteX32" fmla="*/ 223025 w 379142"/>
                <a:gd name="connsiteY32" fmla="*/ 539353 h 1007704"/>
                <a:gd name="connsiteX33" fmla="*/ 245327 w 379142"/>
                <a:gd name="connsiteY33" fmla="*/ 494748 h 1007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79142" h="1007704">
                  <a:moveTo>
                    <a:pt x="379142" y="93304"/>
                  </a:moveTo>
                  <a:cubicBezTo>
                    <a:pt x="341971" y="63568"/>
                    <a:pt x="312297" y="20551"/>
                    <a:pt x="267630" y="4095"/>
                  </a:cubicBezTo>
                  <a:cubicBezTo>
                    <a:pt x="236046" y="-7541"/>
                    <a:pt x="200275" y="8645"/>
                    <a:pt x="167269" y="15246"/>
                  </a:cubicBezTo>
                  <a:cubicBezTo>
                    <a:pt x="144217" y="19856"/>
                    <a:pt x="100361" y="37548"/>
                    <a:pt x="100361" y="37548"/>
                  </a:cubicBezTo>
                  <a:cubicBezTo>
                    <a:pt x="88546" y="45425"/>
                    <a:pt x="52548" y="66266"/>
                    <a:pt x="44605" y="82153"/>
                  </a:cubicBezTo>
                  <a:cubicBezTo>
                    <a:pt x="34092" y="103180"/>
                    <a:pt x="29737" y="126758"/>
                    <a:pt x="22303" y="149060"/>
                  </a:cubicBezTo>
                  <a:lnTo>
                    <a:pt x="11152" y="182514"/>
                  </a:lnTo>
                  <a:lnTo>
                    <a:pt x="0" y="215968"/>
                  </a:lnTo>
                  <a:cubicBezTo>
                    <a:pt x="19981" y="415764"/>
                    <a:pt x="-12258" y="269508"/>
                    <a:pt x="33454" y="360934"/>
                  </a:cubicBezTo>
                  <a:cubicBezTo>
                    <a:pt x="38711" y="371447"/>
                    <a:pt x="38557" y="384308"/>
                    <a:pt x="44605" y="394387"/>
                  </a:cubicBezTo>
                  <a:cubicBezTo>
                    <a:pt x="59912" y="419899"/>
                    <a:pt x="74047" y="419070"/>
                    <a:pt x="100361" y="427841"/>
                  </a:cubicBezTo>
                  <a:cubicBezTo>
                    <a:pt x="107795" y="435275"/>
                    <a:pt x="113649" y="444734"/>
                    <a:pt x="122664" y="450143"/>
                  </a:cubicBezTo>
                  <a:cubicBezTo>
                    <a:pt x="132743" y="456191"/>
                    <a:pt x="147805" y="452983"/>
                    <a:pt x="156117" y="461295"/>
                  </a:cubicBezTo>
                  <a:cubicBezTo>
                    <a:pt x="215588" y="520766"/>
                    <a:pt x="111516" y="476164"/>
                    <a:pt x="200722" y="505899"/>
                  </a:cubicBezTo>
                  <a:cubicBezTo>
                    <a:pt x="204439" y="517050"/>
                    <a:pt x="205826" y="529273"/>
                    <a:pt x="211874" y="539353"/>
                  </a:cubicBezTo>
                  <a:cubicBezTo>
                    <a:pt x="217283" y="548368"/>
                    <a:pt x="229474" y="552252"/>
                    <a:pt x="234176" y="561656"/>
                  </a:cubicBezTo>
                  <a:cubicBezTo>
                    <a:pt x="244689" y="582683"/>
                    <a:pt x="249044" y="606261"/>
                    <a:pt x="256478" y="628563"/>
                  </a:cubicBezTo>
                  <a:lnTo>
                    <a:pt x="267630" y="662017"/>
                  </a:lnTo>
                  <a:lnTo>
                    <a:pt x="278781" y="695470"/>
                  </a:lnTo>
                  <a:lnTo>
                    <a:pt x="289932" y="728924"/>
                  </a:lnTo>
                  <a:cubicBezTo>
                    <a:pt x="288488" y="743365"/>
                    <a:pt x="283014" y="880806"/>
                    <a:pt x="256478" y="907343"/>
                  </a:cubicBezTo>
                  <a:lnTo>
                    <a:pt x="234176" y="929646"/>
                  </a:lnTo>
                  <a:cubicBezTo>
                    <a:pt x="230459" y="940797"/>
                    <a:pt x="229073" y="953020"/>
                    <a:pt x="223025" y="963099"/>
                  </a:cubicBezTo>
                  <a:cubicBezTo>
                    <a:pt x="212432" y="980754"/>
                    <a:pt x="182464" y="997574"/>
                    <a:pt x="167269" y="1007704"/>
                  </a:cubicBezTo>
                  <a:cubicBezTo>
                    <a:pt x="144966" y="1003987"/>
                    <a:pt x="122433" y="1001458"/>
                    <a:pt x="100361" y="996553"/>
                  </a:cubicBezTo>
                  <a:cubicBezTo>
                    <a:pt x="88887" y="994003"/>
                    <a:pt x="73740" y="994967"/>
                    <a:pt x="66908" y="985402"/>
                  </a:cubicBezTo>
                  <a:cubicBezTo>
                    <a:pt x="53244" y="966272"/>
                    <a:pt x="44605" y="918495"/>
                    <a:pt x="44605" y="918495"/>
                  </a:cubicBezTo>
                  <a:cubicBezTo>
                    <a:pt x="48322" y="881324"/>
                    <a:pt x="48872" y="843699"/>
                    <a:pt x="55756" y="806982"/>
                  </a:cubicBezTo>
                  <a:cubicBezTo>
                    <a:pt x="63334" y="766566"/>
                    <a:pt x="75830" y="737285"/>
                    <a:pt x="100361" y="706621"/>
                  </a:cubicBezTo>
                  <a:cubicBezTo>
                    <a:pt x="106929" y="698411"/>
                    <a:pt x="115230" y="691753"/>
                    <a:pt x="122664" y="684319"/>
                  </a:cubicBezTo>
                  <a:cubicBezTo>
                    <a:pt x="150692" y="600231"/>
                    <a:pt x="109624" y="700620"/>
                    <a:pt x="167269" y="628563"/>
                  </a:cubicBezTo>
                  <a:cubicBezTo>
                    <a:pt x="174612" y="619384"/>
                    <a:pt x="173163" y="605623"/>
                    <a:pt x="178420" y="595109"/>
                  </a:cubicBezTo>
                  <a:cubicBezTo>
                    <a:pt x="192487" y="566975"/>
                    <a:pt x="202281" y="560097"/>
                    <a:pt x="223025" y="539353"/>
                  </a:cubicBezTo>
                  <a:cubicBezTo>
                    <a:pt x="235838" y="500912"/>
                    <a:pt x="225864" y="514211"/>
                    <a:pt x="245327" y="494748"/>
                  </a:cubicBezTo>
                </a:path>
              </a:pathLst>
            </a:custGeom>
            <a:noFill/>
            <a:ln w="57150">
              <a:solidFill>
                <a:srgbClr val="5853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AB1028-33D7-4A78-878D-F324D4D7EC86}"/>
              </a:ext>
            </a:extLst>
          </p:cNvPr>
          <p:cNvSpPr/>
          <p:nvPr/>
        </p:nvSpPr>
        <p:spPr>
          <a:xfrm>
            <a:off x="4035377" y="2967335"/>
            <a:ext cx="18966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rgbClr val="58534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ko-KR" altLang="en-US" sz="5400" b="1" cap="none" spc="0" dirty="0">
                <a:ln w="0"/>
                <a:solidFill>
                  <a:srgbClr val="58534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깊이</a:t>
            </a:r>
            <a:endParaRPr lang="en-US" altLang="ko-KR" sz="5400" b="1" cap="none" spc="0" dirty="0">
              <a:ln w="0"/>
              <a:solidFill>
                <a:srgbClr val="58534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684142-7708-4B8E-BF5A-B0D6F2804E40}"/>
              </a:ext>
            </a:extLst>
          </p:cNvPr>
          <p:cNvSpPr/>
          <p:nvPr/>
        </p:nvSpPr>
        <p:spPr>
          <a:xfrm>
            <a:off x="4843091" y="2967335"/>
            <a:ext cx="2505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</a:t>
            </a:r>
            <a:r>
              <a:rPr lang="ko-KR" altLang="en-US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통해</a:t>
            </a:r>
            <a:endParaRPr lang="en-US" altLang="ko-KR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5F62E1-F5C1-40C9-BCFF-E830E9B9C4E6}"/>
              </a:ext>
            </a:extLst>
          </p:cNvPr>
          <p:cNvSpPr/>
          <p:nvPr/>
        </p:nvSpPr>
        <p:spPr>
          <a:xfrm>
            <a:off x="5932050" y="2967335"/>
            <a:ext cx="2901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0"/>
                <a:solidFill>
                  <a:srgbClr val="58534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배운다</a:t>
            </a:r>
            <a:r>
              <a:rPr lang="en-US" altLang="ko-KR" sz="5400" b="1" dirty="0">
                <a:ln w="0"/>
                <a:solidFill>
                  <a:srgbClr val="58534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?”</a:t>
            </a:r>
            <a:endParaRPr lang="en-US" altLang="ko-KR" sz="5400" b="1" cap="none" spc="0" dirty="0">
              <a:ln w="0"/>
              <a:solidFill>
                <a:srgbClr val="58534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804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 L -0.06992 -0.0009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3" y="-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0.11901 -0.0009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46" idx="3"/>
          </p:cNvCxnSpPr>
          <p:nvPr/>
        </p:nvCxnSpPr>
        <p:spPr>
          <a:xfrm>
            <a:off x="2501265" y="280487"/>
            <a:ext cx="9323579" cy="7654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567035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755273" cy="353943"/>
            <a:chOff x="484663" y="527923"/>
            <a:chExt cx="2755273" cy="353943"/>
          </a:xfrm>
        </p:grpSpPr>
        <p:sp>
          <p:nvSpPr>
            <p:cNvPr id="33" name="TextBox 32"/>
            <p:cNvSpPr txBox="1"/>
            <p:nvPr/>
          </p:nvSpPr>
          <p:spPr>
            <a:xfrm>
              <a:off x="543364" y="527923"/>
              <a:ext cx="2696572" cy="3539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700" spc="-150" dirty="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인공지능과  </a:t>
              </a:r>
              <a:r>
                <a:rPr lang="ko-KR" altLang="en-US" sz="1700" spc="-150" dirty="0" err="1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머신러닝</a:t>
              </a:r>
              <a:r>
                <a:rPr lang="en-US" altLang="ko-KR" sz="1700" spc="-150" dirty="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, </a:t>
              </a:r>
              <a:r>
                <a:rPr lang="ko-KR" altLang="en-US" sz="1700" spc="-150" dirty="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딥러닝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6" name="TextBox 12"/>
          <p:cNvSpPr txBox="1"/>
          <p:nvPr/>
        </p:nvSpPr>
        <p:spPr>
          <a:xfrm>
            <a:off x="272420" y="134255"/>
            <a:ext cx="2228845" cy="2924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딥러닝이란 무엇인가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?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5F31F42-EBDB-49C4-AF1A-FA01CDD85EC5}"/>
              </a:ext>
            </a:extLst>
          </p:cNvPr>
          <p:cNvSpPr/>
          <p:nvPr/>
        </p:nvSpPr>
        <p:spPr>
          <a:xfrm>
            <a:off x="5826349" y="2242006"/>
            <a:ext cx="1019349" cy="3490332"/>
          </a:xfrm>
          <a:prstGeom prst="round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EDE54C9-9E63-44E5-A07D-84363BAF70E9}"/>
              </a:ext>
            </a:extLst>
          </p:cNvPr>
          <p:cNvGrpSpPr/>
          <p:nvPr/>
        </p:nvGrpSpPr>
        <p:grpSpPr>
          <a:xfrm>
            <a:off x="2886782" y="1716111"/>
            <a:ext cx="5353116" cy="3765191"/>
            <a:chOff x="3407613" y="2007237"/>
            <a:chExt cx="5353116" cy="37651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FE0827B-6077-4C71-BCEC-815D208A067C}"/>
                </a:ext>
              </a:extLst>
            </p:cNvPr>
            <p:cNvSpPr/>
            <p:nvPr/>
          </p:nvSpPr>
          <p:spPr>
            <a:xfrm>
              <a:off x="6519869" y="2007237"/>
              <a:ext cx="6976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0"/>
                  <a:solidFill>
                    <a:srgbClr val="58534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시간</a:t>
              </a:r>
              <a:endParaRPr lang="en-US" altLang="ko-KR" sz="2000" b="1" cap="none" spc="0" dirty="0">
                <a:ln w="0"/>
                <a:solidFill>
                  <a:srgbClr val="58534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CA4756-4F7A-41EE-8E12-C2F1757D9AEE}"/>
                </a:ext>
              </a:extLst>
            </p:cNvPr>
            <p:cNvSpPr/>
            <p:nvPr/>
          </p:nvSpPr>
          <p:spPr>
            <a:xfrm>
              <a:off x="5110373" y="2007237"/>
              <a:ext cx="44114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000" b="1" cap="none" spc="0" dirty="0">
                  <a:ln w="0"/>
                  <a:solidFill>
                    <a:srgbClr val="58534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돈</a:t>
              </a:r>
              <a:endParaRPr lang="en-US" altLang="ko-KR" sz="2000" b="1" cap="none" spc="0" dirty="0">
                <a:ln w="0"/>
                <a:solidFill>
                  <a:srgbClr val="58534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99A5883-CCB0-429F-A53B-68AC959A11C8}"/>
                </a:ext>
              </a:extLst>
            </p:cNvPr>
            <p:cNvSpPr/>
            <p:nvPr/>
          </p:nvSpPr>
          <p:spPr>
            <a:xfrm>
              <a:off x="3407613" y="3513628"/>
              <a:ext cx="646331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cap="none" spc="0" dirty="0">
                  <a:ln w="0"/>
                  <a:solidFill>
                    <a:srgbClr val="58534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인생</a:t>
              </a:r>
              <a:endParaRPr lang="en-US" altLang="ko-KR" cap="none" spc="0" dirty="0">
                <a:ln w="0"/>
                <a:solidFill>
                  <a:srgbClr val="58534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858DDC9-1730-49F6-97C8-E50A7C481632}"/>
                </a:ext>
              </a:extLst>
            </p:cNvPr>
            <p:cNvSpPr/>
            <p:nvPr/>
          </p:nvSpPr>
          <p:spPr>
            <a:xfrm>
              <a:off x="5110373" y="2834048"/>
              <a:ext cx="41549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cap="none" spc="0" dirty="0">
                  <a:ln w="0"/>
                  <a:solidFill>
                    <a:srgbClr val="58534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의</a:t>
              </a:r>
              <a:endParaRPr lang="en-US" altLang="ko-KR" cap="none" spc="0" dirty="0">
                <a:ln w="0"/>
                <a:solidFill>
                  <a:srgbClr val="58534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9303458-C132-4D00-852A-BE8EE3B9D958}"/>
                </a:ext>
              </a:extLst>
            </p:cNvPr>
            <p:cNvSpPr/>
            <p:nvPr/>
          </p:nvSpPr>
          <p:spPr>
            <a:xfrm>
              <a:off x="5099069" y="3680901"/>
              <a:ext cx="41549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cap="none" spc="0" dirty="0">
                  <a:ln w="0"/>
                  <a:solidFill>
                    <a:srgbClr val="58534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식</a:t>
              </a:r>
              <a:endParaRPr lang="en-US" altLang="ko-KR" cap="none" spc="0" dirty="0">
                <a:ln w="0"/>
                <a:solidFill>
                  <a:srgbClr val="58534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342E2A6-7964-4120-AE5D-FAD9D868F2D3}"/>
                </a:ext>
              </a:extLst>
            </p:cNvPr>
            <p:cNvSpPr/>
            <p:nvPr/>
          </p:nvSpPr>
          <p:spPr>
            <a:xfrm>
              <a:off x="5099069" y="4536987"/>
              <a:ext cx="41549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cap="none" spc="0" dirty="0">
                  <a:ln w="0"/>
                  <a:solidFill>
                    <a:srgbClr val="58534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주</a:t>
              </a:r>
              <a:endParaRPr lang="en-US" altLang="ko-KR" cap="none" spc="0" dirty="0">
                <a:ln w="0"/>
                <a:solidFill>
                  <a:srgbClr val="58534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D33C741-4757-4C73-89DA-0FAB654AFCA5}"/>
                </a:ext>
              </a:extLst>
            </p:cNvPr>
            <p:cNvSpPr/>
            <p:nvPr/>
          </p:nvSpPr>
          <p:spPr>
            <a:xfrm>
              <a:off x="5104046" y="5403096"/>
              <a:ext cx="415498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cap="none" spc="0" dirty="0">
                  <a:ln w="0"/>
                  <a:solidFill>
                    <a:srgbClr val="58534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차</a:t>
              </a:r>
              <a:endParaRPr lang="en-US" altLang="ko-KR" cap="none" spc="0" dirty="0">
                <a:ln w="0"/>
                <a:solidFill>
                  <a:srgbClr val="58534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2B1E916-1FDA-4506-B62A-AD08EACD37D0}"/>
                </a:ext>
              </a:extLst>
            </p:cNvPr>
            <p:cNvSpPr/>
            <p:nvPr/>
          </p:nvSpPr>
          <p:spPr>
            <a:xfrm>
              <a:off x="6545517" y="2839953"/>
              <a:ext cx="64633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cap="none" spc="0" dirty="0">
                  <a:ln w="0"/>
                  <a:solidFill>
                    <a:srgbClr val="58534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가족</a:t>
              </a:r>
              <a:endParaRPr lang="en-US" altLang="ko-KR" cap="none" spc="0" dirty="0">
                <a:ln w="0"/>
                <a:solidFill>
                  <a:srgbClr val="58534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D4AEC33-DBD7-4AB9-8399-BD1ADDBE85FD}"/>
                </a:ext>
              </a:extLst>
            </p:cNvPr>
            <p:cNvSpPr/>
            <p:nvPr/>
          </p:nvSpPr>
          <p:spPr>
            <a:xfrm>
              <a:off x="6545516" y="4550501"/>
              <a:ext cx="64633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cap="none" spc="0" dirty="0">
                  <a:ln w="0"/>
                  <a:solidFill>
                    <a:srgbClr val="58534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동료</a:t>
              </a:r>
              <a:endParaRPr lang="en-US" altLang="ko-KR" cap="none" spc="0" dirty="0">
                <a:ln w="0"/>
                <a:solidFill>
                  <a:srgbClr val="58534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3B78BC2-CF99-4F9A-9CDA-6C7C1154243C}"/>
                </a:ext>
              </a:extLst>
            </p:cNvPr>
            <p:cNvSpPr/>
            <p:nvPr/>
          </p:nvSpPr>
          <p:spPr>
            <a:xfrm>
              <a:off x="6549120" y="3695227"/>
              <a:ext cx="64633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cap="none" spc="0" dirty="0">
                  <a:ln w="0"/>
                  <a:solidFill>
                    <a:srgbClr val="58534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친구</a:t>
              </a:r>
              <a:endParaRPr lang="en-US" altLang="ko-KR" cap="none" spc="0" dirty="0">
                <a:ln w="0"/>
                <a:solidFill>
                  <a:srgbClr val="58534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CA49E15-40BA-44F7-92C5-5075BC880B8A}"/>
                </a:ext>
              </a:extLst>
            </p:cNvPr>
            <p:cNvSpPr/>
            <p:nvPr/>
          </p:nvSpPr>
          <p:spPr>
            <a:xfrm>
              <a:off x="6545516" y="5399472"/>
              <a:ext cx="64633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cap="none" spc="0" dirty="0">
                  <a:ln w="0"/>
                  <a:solidFill>
                    <a:srgbClr val="58534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이웃</a:t>
              </a:r>
              <a:endParaRPr lang="en-US" altLang="ko-KR" cap="none" spc="0" dirty="0">
                <a:ln w="0"/>
                <a:solidFill>
                  <a:srgbClr val="58534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2BBE4F1-8714-47ED-BF5A-BFBAE336639F}"/>
                </a:ext>
              </a:extLst>
            </p:cNvPr>
            <p:cNvSpPr/>
            <p:nvPr/>
          </p:nvSpPr>
          <p:spPr>
            <a:xfrm>
              <a:off x="8114397" y="3512897"/>
              <a:ext cx="646332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cap="none" spc="0" dirty="0">
                  <a:ln w="0"/>
                  <a:solidFill>
                    <a:srgbClr val="58534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행복</a:t>
              </a:r>
              <a:endParaRPr lang="en-US" altLang="ko-KR" cap="none" spc="0" dirty="0">
                <a:ln w="0"/>
                <a:solidFill>
                  <a:srgbClr val="58534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094D147B-B6B7-4799-99C0-CB22AB688525}"/>
              </a:ext>
            </a:extLst>
          </p:cNvPr>
          <p:cNvSpPr/>
          <p:nvPr/>
        </p:nvSpPr>
        <p:spPr>
          <a:xfrm>
            <a:off x="2971588" y="3158774"/>
            <a:ext cx="490654" cy="490654"/>
          </a:xfrm>
          <a:prstGeom prst="ellipse">
            <a:avLst/>
          </a:prstGeom>
          <a:noFill/>
          <a:ln w="28575">
            <a:solidFill>
              <a:srgbClr val="585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9736C70-2844-49EE-9ED7-ABCF080E157A}"/>
              </a:ext>
            </a:extLst>
          </p:cNvPr>
          <p:cNvSpPr/>
          <p:nvPr/>
        </p:nvSpPr>
        <p:spPr>
          <a:xfrm>
            <a:off x="4537057" y="2460050"/>
            <a:ext cx="490654" cy="490654"/>
          </a:xfrm>
          <a:prstGeom prst="ellipse">
            <a:avLst/>
          </a:prstGeom>
          <a:noFill/>
          <a:ln w="28575">
            <a:solidFill>
              <a:srgbClr val="585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7A89626-C6B6-484A-B72D-4E070FECCA2A}"/>
              </a:ext>
            </a:extLst>
          </p:cNvPr>
          <p:cNvSpPr/>
          <p:nvPr/>
        </p:nvSpPr>
        <p:spPr>
          <a:xfrm>
            <a:off x="4537057" y="3322595"/>
            <a:ext cx="490654" cy="490654"/>
          </a:xfrm>
          <a:prstGeom prst="ellipse">
            <a:avLst/>
          </a:prstGeom>
          <a:noFill/>
          <a:ln w="28575">
            <a:solidFill>
              <a:srgbClr val="585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E9D5B1C-CFC1-431C-B5AB-9AE097ABCB70}"/>
              </a:ext>
            </a:extLst>
          </p:cNvPr>
          <p:cNvSpPr/>
          <p:nvPr/>
        </p:nvSpPr>
        <p:spPr>
          <a:xfrm>
            <a:off x="4537057" y="4185140"/>
            <a:ext cx="490654" cy="490654"/>
          </a:xfrm>
          <a:prstGeom prst="ellipse">
            <a:avLst/>
          </a:prstGeom>
          <a:noFill/>
          <a:ln w="28575">
            <a:solidFill>
              <a:srgbClr val="585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31F7477-6382-4811-90C8-C61FE955F7A8}"/>
              </a:ext>
            </a:extLst>
          </p:cNvPr>
          <p:cNvSpPr/>
          <p:nvPr/>
        </p:nvSpPr>
        <p:spPr>
          <a:xfrm>
            <a:off x="4537057" y="5047685"/>
            <a:ext cx="490654" cy="490654"/>
          </a:xfrm>
          <a:prstGeom prst="ellipse">
            <a:avLst/>
          </a:prstGeom>
          <a:noFill/>
          <a:ln w="28575">
            <a:solidFill>
              <a:srgbClr val="585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D530885-3511-4416-9A3A-F5BFF1D469BB}"/>
              </a:ext>
            </a:extLst>
          </p:cNvPr>
          <p:cNvSpPr/>
          <p:nvPr/>
        </p:nvSpPr>
        <p:spPr>
          <a:xfrm>
            <a:off x="6102526" y="2460050"/>
            <a:ext cx="490654" cy="490654"/>
          </a:xfrm>
          <a:prstGeom prst="ellipse">
            <a:avLst/>
          </a:prstGeom>
          <a:noFill/>
          <a:ln w="28575">
            <a:solidFill>
              <a:srgbClr val="585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FA864AB-AAF2-4B7C-BFF5-3F1DB1ECD11F}"/>
              </a:ext>
            </a:extLst>
          </p:cNvPr>
          <p:cNvSpPr/>
          <p:nvPr/>
        </p:nvSpPr>
        <p:spPr>
          <a:xfrm>
            <a:off x="6102526" y="3322595"/>
            <a:ext cx="490654" cy="490654"/>
          </a:xfrm>
          <a:prstGeom prst="ellipse">
            <a:avLst/>
          </a:prstGeom>
          <a:noFill/>
          <a:ln w="28575">
            <a:solidFill>
              <a:srgbClr val="585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605B6D3-1A42-42A8-9651-772A742B0E75}"/>
              </a:ext>
            </a:extLst>
          </p:cNvPr>
          <p:cNvSpPr/>
          <p:nvPr/>
        </p:nvSpPr>
        <p:spPr>
          <a:xfrm>
            <a:off x="6102526" y="4185140"/>
            <a:ext cx="490654" cy="490654"/>
          </a:xfrm>
          <a:prstGeom prst="ellipse">
            <a:avLst/>
          </a:prstGeom>
          <a:noFill/>
          <a:ln w="28575">
            <a:solidFill>
              <a:srgbClr val="585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88E86F7-634E-4680-94B7-C79B7C14C4DE}"/>
              </a:ext>
            </a:extLst>
          </p:cNvPr>
          <p:cNvSpPr/>
          <p:nvPr/>
        </p:nvSpPr>
        <p:spPr>
          <a:xfrm>
            <a:off x="6102526" y="5047685"/>
            <a:ext cx="490654" cy="490654"/>
          </a:xfrm>
          <a:prstGeom prst="ellipse">
            <a:avLst/>
          </a:prstGeom>
          <a:noFill/>
          <a:ln w="28575">
            <a:solidFill>
              <a:srgbClr val="585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1D6960A-2D31-409F-9E38-0522AEFD0F8B}"/>
              </a:ext>
            </a:extLst>
          </p:cNvPr>
          <p:cNvSpPr/>
          <p:nvPr/>
        </p:nvSpPr>
        <p:spPr>
          <a:xfrm>
            <a:off x="7667994" y="3158774"/>
            <a:ext cx="490654" cy="490654"/>
          </a:xfrm>
          <a:prstGeom prst="ellipse">
            <a:avLst/>
          </a:prstGeom>
          <a:noFill/>
          <a:ln w="28575">
            <a:solidFill>
              <a:srgbClr val="585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0F6D7AD-EC44-4DCC-9DF9-5C46A32DE5D1}"/>
              </a:ext>
            </a:extLst>
          </p:cNvPr>
          <p:cNvGrpSpPr/>
          <p:nvPr/>
        </p:nvGrpSpPr>
        <p:grpSpPr>
          <a:xfrm>
            <a:off x="6593180" y="2705377"/>
            <a:ext cx="1074814" cy="2587635"/>
            <a:chOff x="7114011" y="2996503"/>
            <a:chExt cx="1074814" cy="2587635"/>
          </a:xfrm>
        </p:grpSpPr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6B647DB0-CB5B-4137-8D04-458AAEAB41B3}"/>
                </a:ext>
              </a:extLst>
            </p:cNvPr>
            <p:cNvCxnSpPr/>
            <p:nvPr/>
          </p:nvCxnSpPr>
          <p:spPr>
            <a:xfrm>
              <a:off x="7114011" y="2996503"/>
              <a:ext cx="1074814" cy="698724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C8EE67D-6C01-424E-B9D5-37D0313A6576}"/>
                </a:ext>
              </a:extLst>
            </p:cNvPr>
            <p:cNvCxnSpPr/>
            <p:nvPr/>
          </p:nvCxnSpPr>
          <p:spPr>
            <a:xfrm flipV="1">
              <a:off x="7114011" y="3695227"/>
              <a:ext cx="1074814" cy="163821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5F4CDF1-CFA7-42E3-8FFF-54A4D44F485E}"/>
                </a:ext>
              </a:extLst>
            </p:cNvPr>
            <p:cNvCxnSpPr/>
            <p:nvPr/>
          </p:nvCxnSpPr>
          <p:spPr>
            <a:xfrm flipV="1">
              <a:off x="7114011" y="3695227"/>
              <a:ext cx="1074814" cy="1026366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33717816-9832-4448-86B7-2B131943223C}"/>
                </a:ext>
              </a:extLst>
            </p:cNvPr>
            <p:cNvCxnSpPr/>
            <p:nvPr/>
          </p:nvCxnSpPr>
          <p:spPr>
            <a:xfrm flipV="1">
              <a:off x="7114011" y="3695227"/>
              <a:ext cx="1074814" cy="1888911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모서리가 둥근 직사각형 41">
            <a:extLst>
              <a:ext uri="{FF2B5EF4-FFF2-40B4-BE49-F238E27FC236}">
                <a16:creationId xmlns:a16="http://schemas.microsoft.com/office/drawing/2014/main" id="{14BF52E2-4905-4CEF-8AAE-6D7574979AF6}"/>
              </a:ext>
            </a:extLst>
          </p:cNvPr>
          <p:cNvSpPr/>
          <p:nvPr/>
        </p:nvSpPr>
        <p:spPr>
          <a:xfrm>
            <a:off x="4288613" y="2242006"/>
            <a:ext cx="1019349" cy="349033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A13D7BA-7089-4097-A411-CDD0A5DD22B9}"/>
              </a:ext>
            </a:extLst>
          </p:cNvPr>
          <p:cNvGrpSpPr/>
          <p:nvPr/>
        </p:nvGrpSpPr>
        <p:grpSpPr>
          <a:xfrm>
            <a:off x="5027711" y="2705377"/>
            <a:ext cx="1074815" cy="2587635"/>
            <a:chOff x="5548542" y="2996503"/>
            <a:chExt cx="1074815" cy="2587635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3E1BFC99-B861-40B7-97CE-B5E379F4CBC8}"/>
                </a:ext>
              </a:extLst>
            </p:cNvPr>
            <p:cNvCxnSpPr/>
            <p:nvPr/>
          </p:nvCxnSpPr>
          <p:spPr>
            <a:xfrm>
              <a:off x="5548542" y="2996503"/>
              <a:ext cx="1074815" cy="0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D24799A9-F588-42C2-ADC6-B3F0A3802B2C}"/>
                </a:ext>
              </a:extLst>
            </p:cNvPr>
            <p:cNvCxnSpPr/>
            <p:nvPr/>
          </p:nvCxnSpPr>
          <p:spPr>
            <a:xfrm>
              <a:off x="5548542" y="2996503"/>
              <a:ext cx="1074815" cy="862545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7B5EF38-D5D0-457B-9E33-E084131EE1C4}"/>
                </a:ext>
              </a:extLst>
            </p:cNvPr>
            <p:cNvCxnSpPr/>
            <p:nvPr/>
          </p:nvCxnSpPr>
          <p:spPr>
            <a:xfrm>
              <a:off x="5548542" y="2996503"/>
              <a:ext cx="1074815" cy="1725090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C1F30A42-24B4-4AD1-911E-FCD4EADED2D2}"/>
                </a:ext>
              </a:extLst>
            </p:cNvPr>
            <p:cNvCxnSpPr/>
            <p:nvPr/>
          </p:nvCxnSpPr>
          <p:spPr>
            <a:xfrm>
              <a:off x="5548542" y="2996503"/>
              <a:ext cx="1074815" cy="2587635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662160BC-A051-48E2-AE20-1AF5D29DF07D}"/>
                </a:ext>
              </a:extLst>
            </p:cNvPr>
            <p:cNvCxnSpPr/>
            <p:nvPr/>
          </p:nvCxnSpPr>
          <p:spPr>
            <a:xfrm flipV="1">
              <a:off x="5548542" y="2996503"/>
              <a:ext cx="1074815" cy="862545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D09E36DC-B98D-43FD-874D-28F6CC14E9DF}"/>
                </a:ext>
              </a:extLst>
            </p:cNvPr>
            <p:cNvCxnSpPr/>
            <p:nvPr/>
          </p:nvCxnSpPr>
          <p:spPr>
            <a:xfrm>
              <a:off x="5548542" y="3859048"/>
              <a:ext cx="1074815" cy="0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54D1F80C-D687-4541-AE83-7FC38BEAFD77}"/>
                </a:ext>
              </a:extLst>
            </p:cNvPr>
            <p:cNvCxnSpPr/>
            <p:nvPr/>
          </p:nvCxnSpPr>
          <p:spPr>
            <a:xfrm>
              <a:off x="5548542" y="3859048"/>
              <a:ext cx="1074815" cy="862545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3E4BFC2-FF02-4CD1-9A19-088782E943D4}"/>
                </a:ext>
              </a:extLst>
            </p:cNvPr>
            <p:cNvCxnSpPr/>
            <p:nvPr/>
          </p:nvCxnSpPr>
          <p:spPr>
            <a:xfrm>
              <a:off x="5588995" y="3849315"/>
              <a:ext cx="1034362" cy="1734823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EA85DAB-0043-40A7-B9AD-8238A1B18015}"/>
                </a:ext>
              </a:extLst>
            </p:cNvPr>
            <p:cNvCxnSpPr/>
            <p:nvPr/>
          </p:nvCxnSpPr>
          <p:spPr>
            <a:xfrm flipV="1">
              <a:off x="5548542" y="2996503"/>
              <a:ext cx="1074815" cy="1725090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7B6BB44-A0FB-45EB-831D-6CC7AD19F864}"/>
                </a:ext>
              </a:extLst>
            </p:cNvPr>
            <p:cNvCxnSpPr/>
            <p:nvPr/>
          </p:nvCxnSpPr>
          <p:spPr>
            <a:xfrm flipV="1">
              <a:off x="5548542" y="3859048"/>
              <a:ext cx="1074815" cy="862545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107DC785-90BC-4E72-9D8E-FC9418EFB5F9}"/>
                </a:ext>
              </a:extLst>
            </p:cNvPr>
            <p:cNvCxnSpPr/>
            <p:nvPr/>
          </p:nvCxnSpPr>
          <p:spPr>
            <a:xfrm>
              <a:off x="5548542" y="4721593"/>
              <a:ext cx="1074815" cy="0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2FD4CBBB-3EE4-4A1A-BFF2-60C1B0E56400}"/>
                </a:ext>
              </a:extLst>
            </p:cNvPr>
            <p:cNvCxnSpPr/>
            <p:nvPr/>
          </p:nvCxnSpPr>
          <p:spPr>
            <a:xfrm>
              <a:off x="5548542" y="4721593"/>
              <a:ext cx="1074815" cy="862545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0CA585F0-0266-4589-B271-BA4B926C1306}"/>
                </a:ext>
              </a:extLst>
            </p:cNvPr>
            <p:cNvCxnSpPr/>
            <p:nvPr/>
          </p:nvCxnSpPr>
          <p:spPr>
            <a:xfrm flipV="1">
              <a:off x="5548542" y="2996503"/>
              <a:ext cx="1074815" cy="2587635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2AAC4C7-AE43-49EF-8A97-47EC39E8986B}"/>
                </a:ext>
              </a:extLst>
            </p:cNvPr>
            <p:cNvCxnSpPr/>
            <p:nvPr/>
          </p:nvCxnSpPr>
          <p:spPr>
            <a:xfrm flipV="1">
              <a:off x="5548542" y="3859048"/>
              <a:ext cx="1074815" cy="1725090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E81C6124-DF1C-4A94-BDF5-1EC1DD07F493}"/>
                </a:ext>
              </a:extLst>
            </p:cNvPr>
            <p:cNvCxnSpPr/>
            <p:nvPr/>
          </p:nvCxnSpPr>
          <p:spPr>
            <a:xfrm flipV="1">
              <a:off x="5548542" y="4721593"/>
              <a:ext cx="1074815" cy="862545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63427168-5FAC-4575-8F88-E63E56B46043}"/>
                </a:ext>
              </a:extLst>
            </p:cNvPr>
            <p:cNvCxnSpPr/>
            <p:nvPr/>
          </p:nvCxnSpPr>
          <p:spPr>
            <a:xfrm>
              <a:off x="5548542" y="5584138"/>
              <a:ext cx="1074815" cy="0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765A2A5-B552-4F0B-B092-B54C00F1303D}"/>
              </a:ext>
            </a:extLst>
          </p:cNvPr>
          <p:cNvGrpSpPr/>
          <p:nvPr/>
        </p:nvGrpSpPr>
        <p:grpSpPr>
          <a:xfrm>
            <a:off x="3462242" y="2705377"/>
            <a:ext cx="1074815" cy="2587635"/>
            <a:chOff x="3983073" y="2996503"/>
            <a:chExt cx="1074815" cy="2587635"/>
          </a:xfrm>
        </p:grpSpPr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8F170426-D5A6-4680-B8C6-244FECB3EAB4}"/>
                </a:ext>
              </a:extLst>
            </p:cNvPr>
            <p:cNvCxnSpPr/>
            <p:nvPr/>
          </p:nvCxnSpPr>
          <p:spPr>
            <a:xfrm flipV="1">
              <a:off x="3983073" y="2996503"/>
              <a:ext cx="1074815" cy="698724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BD25731C-4F81-4878-8C54-B9336F35D986}"/>
                </a:ext>
              </a:extLst>
            </p:cNvPr>
            <p:cNvCxnSpPr/>
            <p:nvPr/>
          </p:nvCxnSpPr>
          <p:spPr>
            <a:xfrm>
              <a:off x="3983073" y="3695227"/>
              <a:ext cx="1074815" cy="163821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12E27BEA-BFC8-4DD1-81AB-9ABD0B14579D}"/>
                </a:ext>
              </a:extLst>
            </p:cNvPr>
            <p:cNvCxnSpPr/>
            <p:nvPr/>
          </p:nvCxnSpPr>
          <p:spPr>
            <a:xfrm>
              <a:off x="4010806" y="3707183"/>
              <a:ext cx="1047082" cy="1014410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2767B0C9-2097-4F9C-8473-ABB207BDC43B}"/>
                </a:ext>
              </a:extLst>
            </p:cNvPr>
            <p:cNvCxnSpPr/>
            <p:nvPr/>
          </p:nvCxnSpPr>
          <p:spPr>
            <a:xfrm>
              <a:off x="4024254" y="3719834"/>
              <a:ext cx="1033634" cy="1864304"/>
            </a:xfrm>
            <a:prstGeom prst="straightConnector1">
              <a:avLst/>
            </a:prstGeom>
            <a:ln>
              <a:solidFill>
                <a:srgbClr val="5853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2925816-EFEB-4D53-8F32-DF3C9EBC0945}"/>
              </a:ext>
            </a:extLst>
          </p:cNvPr>
          <p:cNvGrpSpPr/>
          <p:nvPr/>
        </p:nvGrpSpPr>
        <p:grpSpPr>
          <a:xfrm>
            <a:off x="2976550" y="2542922"/>
            <a:ext cx="5173579" cy="2846047"/>
            <a:chOff x="3497381" y="2834048"/>
            <a:chExt cx="5173579" cy="28460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624A10D-AD85-4998-BEB8-6A4826BEF4EC}"/>
                </a:ext>
              </a:extLst>
            </p:cNvPr>
            <p:cNvSpPr/>
            <p:nvPr/>
          </p:nvSpPr>
          <p:spPr>
            <a:xfrm>
              <a:off x="3497381" y="3513628"/>
              <a:ext cx="46679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000" cap="none" spc="0" dirty="0">
                  <a:ln w="0"/>
                  <a:solidFill>
                    <a:srgbClr val="58534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2019</a:t>
              </a:r>
            </a:p>
            <a:p>
              <a:pPr algn="ctr"/>
              <a:r>
                <a:rPr lang="en-US" altLang="ko-KR" sz="1000" dirty="0">
                  <a:ln w="0"/>
                  <a:solidFill>
                    <a:srgbClr val="58534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Jan</a:t>
              </a:r>
              <a:endParaRPr lang="en-US" altLang="ko-KR" sz="1000" cap="none" spc="0" dirty="0">
                <a:ln w="0"/>
                <a:solidFill>
                  <a:srgbClr val="58534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B8ACC302-055E-41F3-87FC-1BA2559AC217}"/>
                </a:ext>
              </a:extLst>
            </p:cNvPr>
            <p:cNvGrpSpPr/>
            <p:nvPr/>
          </p:nvGrpSpPr>
          <p:grpSpPr>
            <a:xfrm>
              <a:off x="4975638" y="2834048"/>
              <a:ext cx="2185349" cy="2846047"/>
              <a:chOff x="4975638" y="2834048"/>
              <a:chExt cx="2185349" cy="2846047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A79785AC-5B58-4035-B859-06421EA5CEAA}"/>
                  </a:ext>
                </a:extLst>
              </p:cNvPr>
              <p:cNvSpPr/>
              <p:nvPr/>
            </p:nvSpPr>
            <p:spPr>
              <a:xfrm>
                <a:off x="4986941" y="2834048"/>
                <a:ext cx="662362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1200" cap="none" spc="0" dirty="0">
                    <a:ln w="0"/>
                    <a:solidFill>
                      <a:srgbClr val="58534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17</a:t>
                </a:r>
                <a:r>
                  <a:rPr lang="ko-KR" altLang="en-US" sz="1200" cap="none" spc="0" dirty="0">
                    <a:ln w="0"/>
                    <a:solidFill>
                      <a:srgbClr val="58534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만원</a:t>
                </a:r>
                <a:endParaRPr lang="en-US" altLang="ko-KR" sz="1200" cap="none" spc="0" dirty="0">
                  <a:ln w="0"/>
                  <a:solidFill>
                    <a:srgbClr val="58534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1AEBF4E-BF16-4731-B62C-3AB3C7666393}"/>
                  </a:ext>
                </a:extLst>
              </p:cNvPr>
              <p:cNvSpPr/>
              <p:nvPr/>
            </p:nvSpPr>
            <p:spPr>
              <a:xfrm>
                <a:off x="4975638" y="3680901"/>
                <a:ext cx="662361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1200" cap="none" spc="0" dirty="0">
                    <a:ln w="0"/>
                    <a:solidFill>
                      <a:srgbClr val="58534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34</a:t>
                </a:r>
                <a:r>
                  <a:rPr lang="ko-KR" altLang="en-US" sz="1200" cap="none" spc="0" dirty="0">
                    <a:ln w="0"/>
                    <a:solidFill>
                      <a:srgbClr val="58534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만원</a:t>
                </a:r>
                <a:endParaRPr lang="en-US" altLang="ko-KR" sz="1200" cap="none" spc="0" dirty="0">
                  <a:ln w="0"/>
                  <a:solidFill>
                    <a:srgbClr val="58534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6DFF3E83-0CC5-4647-A70B-2EC8410F8189}"/>
                  </a:ext>
                </a:extLst>
              </p:cNvPr>
              <p:cNvSpPr/>
              <p:nvPr/>
            </p:nvSpPr>
            <p:spPr>
              <a:xfrm>
                <a:off x="4975638" y="4536987"/>
                <a:ext cx="662361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1200" cap="none" spc="0" dirty="0">
                    <a:ln w="0"/>
                    <a:solidFill>
                      <a:srgbClr val="58534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26</a:t>
                </a:r>
                <a:r>
                  <a:rPr lang="ko-KR" altLang="en-US" sz="1200" dirty="0">
                    <a:ln w="0"/>
                    <a:solidFill>
                      <a:srgbClr val="58534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만원</a:t>
                </a:r>
                <a:endParaRPr lang="en-US" altLang="ko-KR" sz="1200" cap="none" spc="0" dirty="0">
                  <a:ln w="0"/>
                  <a:solidFill>
                    <a:srgbClr val="58534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5DEF1064-1A96-4E54-98E0-9CAAF5D025EB}"/>
                  </a:ext>
                </a:extLst>
              </p:cNvPr>
              <p:cNvSpPr/>
              <p:nvPr/>
            </p:nvSpPr>
            <p:spPr>
              <a:xfrm>
                <a:off x="4980615" y="5403096"/>
                <a:ext cx="662361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1200" cap="none" spc="0" dirty="0">
                    <a:ln w="0"/>
                    <a:solidFill>
                      <a:srgbClr val="58534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23</a:t>
                </a:r>
                <a:r>
                  <a:rPr lang="ko-KR" altLang="en-US" sz="1200" dirty="0">
                    <a:ln w="0"/>
                    <a:solidFill>
                      <a:srgbClr val="58534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만원</a:t>
                </a:r>
                <a:endParaRPr lang="en-US" altLang="ko-KR" sz="1200" cap="none" spc="0" dirty="0">
                  <a:ln w="0"/>
                  <a:solidFill>
                    <a:srgbClr val="58534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8E1D1728-E2B0-4849-880B-1D46E73B94D2}"/>
                  </a:ext>
                </a:extLst>
              </p:cNvPr>
              <p:cNvSpPr/>
              <p:nvPr/>
            </p:nvSpPr>
            <p:spPr>
              <a:xfrm>
                <a:off x="6579982" y="2839953"/>
                <a:ext cx="577402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1200" cap="none" spc="0" dirty="0">
                    <a:ln w="0"/>
                    <a:solidFill>
                      <a:srgbClr val="58534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5000t</a:t>
                </a: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4C610EA-D841-4493-8B59-024F1720BFC0}"/>
                  </a:ext>
                </a:extLst>
              </p:cNvPr>
              <p:cNvSpPr/>
              <p:nvPr/>
            </p:nvSpPr>
            <p:spPr>
              <a:xfrm>
                <a:off x="6622460" y="4550501"/>
                <a:ext cx="492444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1200" cap="none" spc="0" dirty="0">
                    <a:ln w="0"/>
                    <a:solidFill>
                      <a:srgbClr val="58534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700t</a:t>
                </a: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593E5EBB-163B-45FC-B963-108F6CA99340}"/>
                  </a:ext>
                </a:extLst>
              </p:cNvPr>
              <p:cNvSpPr/>
              <p:nvPr/>
            </p:nvSpPr>
            <p:spPr>
              <a:xfrm>
                <a:off x="6583585" y="3695227"/>
                <a:ext cx="577402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1200" cap="none" spc="0" dirty="0">
                    <a:ln w="0"/>
                    <a:solidFill>
                      <a:srgbClr val="58534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3000t</a:t>
                </a: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F45E5A91-BBB9-4885-8DD7-45A79B2A643B}"/>
                  </a:ext>
                </a:extLst>
              </p:cNvPr>
              <p:cNvSpPr/>
              <p:nvPr/>
            </p:nvSpPr>
            <p:spPr>
              <a:xfrm>
                <a:off x="6664940" y="5399472"/>
                <a:ext cx="407484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1200" cap="none" spc="0" dirty="0">
                    <a:ln w="0"/>
                    <a:solidFill>
                      <a:srgbClr val="58534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36t</a:t>
                </a:r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B073590-2C84-4649-B957-FBA9B060632E}"/>
                </a:ext>
              </a:extLst>
            </p:cNvPr>
            <p:cNvSpPr/>
            <p:nvPr/>
          </p:nvSpPr>
          <p:spPr>
            <a:xfrm>
              <a:off x="8204166" y="3512897"/>
              <a:ext cx="46679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1000" cap="none" spc="0" dirty="0">
                  <a:ln w="0"/>
                  <a:solidFill>
                    <a:srgbClr val="58534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2019</a:t>
              </a:r>
            </a:p>
            <a:p>
              <a:pPr algn="ctr"/>
              <a:r>
                <a:rPr lang="en-US" altLang="ko-KR" sz="1000" dirty="0">
                  <a:ln w="0"/>
                  <a:solidFill>
                    <a:srgbClr val="58534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Dec</a:t>
              </a:r>
              <a:endParaRPr lang="en-US" altLang="ko-KR" sz="1000" cap="none" spc="0" dirty="0">
                <a:ln w="0"/>
                <a:solidFill>
                  <a:srgbClr val="58534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82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>
            <a:stCxn id="46" idx="3"/>
          </p:cNvCxnSpPr>
          <p:nvPr/>
        </p:nvCxnSpPr>
        <p:spPr>
          <a:xfrm>
            <a:off x="2501265" y="280487"/>
            <a:ext cx="9323579" cy="7654"/>
          </a:xfrm>
          <a:prstGeom prst="line">
            <a:avLst/>
          </a:prstGeom>
          <a:ln w="15875">
            <a:solidFill>
              <a:srgbClr val="B7AE9D"/>
            </a:solidFill>
            <a:head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7156" y="6569856"/>
            <a:ext cx="10208079" cy="0"/>
          </a:xfrm>
          <a:prstGeom prst="line">
            <a:avLst/>
          </a:prstGeom>
          <a:ln w="15875">
            <a:solidFill>
              <a:srgbClr val="B7AE9D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567035" y="6415967"/>
            <a:ext cx="1630680" cy="2972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B7AE9D"/>
                </a:solidFill>
                <a:latin typeface="KoPub돋움체 Bold"/>
                <a:ea typeface="KoPub돋움체 Bold"/>
              </a:rPr>
              <a:t>DEEP LEARNING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484663" y="527923"/>
            <a:ext cx="2755273" cy="353943"/>
            <a:chOff x="484663" y="527923"/>
            <a:chExt cx="2755273" cy="353943"/>
          </a:xfrm>
        </p:grpSpPr>
        <p:sp>
          <p:nvSpPr>
            <p:cNvPr id="33" name="TextBox 32"/>
            <p:cNvSpPr txBox="1"/>
            <p:nvPr/>
          </p:nvSpPr>
          <p:spPr>
            <a:xfrm>
              <a:off x="543364" y="527923"/>
              <a:ext cx="2696572" cy="3539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700" spc="-150" dirty="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인공지능과  </a:t>
              </a:r>
              <a:r>
                <a:rPr lang="ko-KR" altLang="en-US" sz="1700" spc="-150" dirty="0" err="1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머신러닝</a:t>
              </a:r>
              <a:r>
                <a:rPr lang="en-US" altLang="ko-KR" sz="1700" spc="-150" dirty="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, </a:t>
              </a:r>
              <a:r>
                <a:rPr lang="ko-KR" altLang="en-US" sz="1700" spc="-150" dirty="0">
                  <a:solidFill>
                    <a:srgbClr val="585340"/>
                  </a:solidFill>
                  <a:latin typeface="KoPub돋움체 Medium"/>
                  <a:ea typeface="KoPub돋움체 Medium"/>
                </a:rPr>
                <a:t>딥러닝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663" y="576304"/>
              <a:ext cx="56404" cy="302288"/>
            </a:xfrm>
            <a:prstGeom prst="rect">
              <a:avLst/>
            </a:prstGeom>
            <a:solidFill>
              <a:srgbClr val="57514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6" name="TextBox 12"/>
          <p:cNvSpPr txBox="1"/>
          <p:nvPr/>
        </p:nvSpPr>
        <p:spPr>
          <a:xfrm>
            <a:off x="272420" y="134255"/>
            <a:ext cx="2228845" cy="2924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장 딥러닝이란 무엇인가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B7AE9D"/>
                </a:solidFill>
                <a:effectLst/>
                <a:uLnTx/>
                <a:uFillTx/>
                <a:latin typeface="KoPub돋움체 Bold"/>
                <a:ea typeface="KoPub돋움체 Bold"/>
                <a:cs typeface="+mn-cs"/>
              </a:rPr>
              <a:t>?</a:t>
            </a:r>
          </a:p>
        </p:txBody>
      </p:sp>
      <p:sp>
        <p:nvSpPr>
          <p:cNvPr id="9" name="모서리가 둥근 직사각형 6">
            <a:extLst>
              <a:ext uri="{FF2B5EF4-FFF2-40B4-BE49-F238E27FC236}">
                <a16:creationId xmlns:a16="http://schemas.microsoft.com/office/drawing/2014/main" id="{F0BB9EDC-1D31-4B73-ADCB-8A336764C81B}"/>
              </a:ext>
            </a:extLst>
          </p:cNvPr>
          <p:cNvSpPr/>
          <p:nvPr/>
        </p:nvSpPr>
        <p:spPr>
          <a:xfrm>
            <a:off x="2683726" y="1703176"/>
            <a:ext cx="6824546" cy="880946"/>
          </a:xfrm>
          <a:prstGeom prst="roundRect">
            <a:avLst/>
          </a:prstGeom>
          <a:solidFill>
            <a:srgbClr val="92D050"/>
          </a:solidFill>
          <a:ln>
            <a:solidFill>
              <a:srgbClr val="585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INPUT :: X</a:t>
            </a:r>
            <a:r>
              <a:rPr lang="ko-KR" altLang="en-US" b="1" dirty="0"/>
              <a:t>와 </a:t>
            </a:r>
            <a:r>
              <a:rPr lang="en-US" altLang="ko-KR" b="1" dirty="0"/>
              <a:t>Y batch</a:t>
            </a:r>
            <a:r>
              <a:rPr lang="ko-KR" altLang="en-US" b="1" dirty="0"/>
              <a:t>추출</a:t>
            </a:r>
          </a:p>
        </p:txBody>
      </p:sp>
      <p:sp>
        <p:nvSpPr>
          <p:cNvPr id="11" name="모서리가 둥근 직사각형 8">
            <a:extLst>
              <a:ext uri="{FF2B5EF4-FFF2-40B4-BE49-F238E27FC236}">
                <a16:creationId xmlns:a16="http://schemas.microsoft.com/office/drawing/2014/main" id="{62EE8871-0624-4860-B862-6394F461BCC3}"/>
              </a:ext>
            </a:extLst>
          </p:cNvPr>
          <p:cNvSpPr/>
          <p:nvPr/>
        </p:nvSpPr>
        <p:spPr>
          <a:xfrm>
            <a:off x="2683726" y="2859186"/>
            <a:ext cx="6824546" cy="880946"/>
          </a:xfrm>
          <a:prstGeom prst="roundRect">
            <a:avLst/>
          </a:prstGeom>
          <a:solidFill>
            <a:srgbClr val="0071FA"/>
          </a:solidFill>
          <a:ln>
            <a:solidFill>
              <a:srgbClr val="585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Forward_PP :: Y_pred(</a:t>
            </a:r>
            <a:r>
              <a:rPr lang="ko-KR" altLang="en-US" b="1" dirty="0"/>
              <a:t>예측값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2" name="모서리가 둥근 직사각형 9">
            <a:extLst>
              <a:ext uri="{FF2B5EF4-FFF2-40B4-BE49-F238E27FC236}">
                <a16:creationId xmlns:a16="http://schemas.microsoft.com/office/drawing/2014/main" id="{EF480008-056A-4398-ABB6-680755781755}"/>
              </a:ext>
            </a:extLst>
          </p:cNvPr>
          <p:cNvSpPr/>
          <p:nvPr/>
        </p:nvSpPr>
        <p:spPr>
          <a:xfrm>
            <a:off x="2683726" y="4015196"/>
            <a:ext cx="6824546" cy="880946"/>
          </a:xfrm>
          <a:prstGeom prst="roundRect">
            <a:avLst/>
          </a:prstGeom>
          <a:solidFill>
            <a:srgbClr val="FFC000"/>
          </a:solidFill>
          <a:ln>
            <a:solidFill>
              <a:srgbClr val="585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Cost(Loss) :: Y-Y_pred</a:t>
            </a:r>
            <a:endParaRPr lang="ko-KR" altLang="en-US" b="1" dirty="0"/>
          </a:p>
        </p:txBody>
      </p:sp>
      <p:sp>
        <p:nvSpPr>
          <p:cNvPr id="13" name="모서리가 둥근 직사각형 10">
            <a:extLst>
              <a:ext uri="{FF2B5EF4-FFF2-40B4-BE49-F238E27FC236}">
                <a16:creationId xmlns:a16="http://schemas.microsoft.com/office/drawing/2014/main" id="{4E796A63-4019-4194-AD75-D42B1F1EBE00}"/>
              </a:ext>
            </a:extLst>
          </p:cNvPr>
          <p:cNvSpPr/>
          <p:nvPr/>
        </p:nvSpPr>
        <p:spPr>
          <a:xfrm>
            <a:off x="2683726" y="5171206"/>
            <a:ext cx="6824546" cy="880946"/>
          </a:xfrm>
          <a:prstGeom prst="roundRect">
            <a:avLst/>
          </a:prstGeom>
          <a:solidFill>
            <a:srgbClr val="BF69FF"/>
          </a:solidFill>
          <a:ln>
            <a:solidFill>
              <a:srgbClr val="5853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Backward_PP :: </a:t>
            </a:r>
            <a:r>
              <a:rPr lang="ko-KR" altLang="en-US" b="1" dirty="0"/>
              <a:t>가중치 갱신</a:t>
            </a:r>
          </a:p>
        </p:txBody>
      </p:sp>
    </p:spTree>
    <p:extLst>
      <p:ext uri="{BB962C8B-B14F-4D97-AF65-F5344CB8AC3E}">
        <p14:creationId xmlns:p14="http://schemas.microsoft.com/office/powerpoint/2010/main" val="68575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1628</Words>
  <Application>Microsoft Office PowerPoint</Application>
  <PresentationFormat>와이드스크린</PresentationFormat>
  <Paragraphs>428</Paragraphs>
  <Slides>40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Wingdings</vt:lpstr>
      <vt:lpstr>Cambria Math</vt:lpstr>
      <vt:lpstr>KoPub돋움체 Medium</vt:lpstr>
      <vt:lpstr>Consolas</vt:lpstr>
      <vt:lpstr>Arial</vt:lpstr>
      <vt:lpstr>KoPub돋움체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예림 조</dc:creator>
  <cp:lastModifiedBy>홍 혁진</cp:lastModifiedBy>
  <cp:revision>222</cp:revision>
  <dcterms:created xsi:type="dcterms:W3CDTF">2019-11-15T11:45:02Z</dcterms:created>
  <dcterms:modified xsi:type="dcterms:W3CDTF">2020-01-02T02:56:45Z</dcterms:modified>
  <cp:version>1000.0000.01</cp:version>
</cp:coreProperties>
</file>