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260" r:id="rId48"/>
    <p:sldId id="275" r:id="rId49"/>
    <p:sldId id="282" r:id="rId50"/>
    <p:sldId id="276" r:id="rId51"/>
    <p:sldId id="277" r:id="rId52"/>
    <p:sldId id="283" r:id="rId53"/>
    <p:sldId id="284" r:id="rId54"/>
    <p:sldId id="278" r:id="rId55"/>
    <p:sldId id="279" r:id="rId56"/>
    <p:sldId id="280" r:id="rId57"/>
    <p:sldId id="28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천 수빈" initials="천수" lastIdx="1" clrIdx="0">
    <p:extLst>
      <p:ext uri="{19B8F6BF-5375-455C-9EA6-DF929625EA0E}">
        <p15:presenceInfo xmlns:p15="http://schemas.microsoft.com/office/powerpoint/2012/main" userId="d307afa4cc156a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70AD47"/>
    <a:srgbClr val="C3DDF4"/>
    <a:srgbClr val="293D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48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8T03:41:33.211" idx="1">
    <p:pos x="10" y="10"/>
    <p:text>12쪽 p.35
질문하고 다시 만들기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8T03:41:33.211" idx="1">
    <p:pos x="10" y="10"/>
    <p:text>12쪽 p.35
질문하고 다시 만들기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8T03:41:33.211" idx="1">
    <p:pos x="10" y="10"/>
    <p:text>12쪽 p.35
질문하고 다시 만들기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8T03:41:33.211" idx="1">
    <p:pos x="10" y="10"/>
    <p:text>12쪽 p.35
질문하고 다시 만들기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8T03:41:33.211" idx="1">
    <p:pos x="10" y="10"/>
    <p:text>12쪽 p.35
질문하고 다시 만들기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8T03:41:33.211" idx="1">
    <p:pos x="10" y="10"/>
    <p:text>12쪽 p.35
질문하고 다시 만들기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8T03:41:33.211" idx="1">
    <p:pos x="10" y="10"/>
    <p:text>12쪽 p.35
질문하고 다시 만들기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8T03:41:33.211" idx="1">
    <p:pos x="10" y="10"/>
    <p:text>12쪽 p.35
질문하고 다시 만들기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8T03:41:33.211" idx="1">
    <p:pos x="10" y="10"/>
    <p:text>12쪽 p.35
질문하고 다시 만들기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8T03:41:33.211" idx="1">
    <p:pos x="10" y="10"/>
    <p:text>12쪽 p.35
질문하고 다시 만들기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8T03:41:33.211" idx="1">
    <p:pos x="10" y="10"/>
    <p:text>12쪽 p.35
질문하고 다시 만들기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8T03:41:33.211" idx="1">
    <p:pos x="10" y="10"/>
    <p:text>12쪽 p.35
질문하고 다시 만들기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8T03:41:33.211" idx="1">
    <p:pos x="10" y="10"/>
    <p:text>12쪽 p.35
질문하고 다시 만들기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8T03:41:33.211" idx="1">
    <p:pos x="10" y="10"/>
    <p:text>12쪽 p.35
질문하고 다시 만들기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8T03:41:33.211" idx="1">
    <p:pos x="10" y="10"/>
    <p:text>12쪽 p.35
질문하고 다시 만들기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9B7AF1-7E7F-402F-B40A-11824015EC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C1DB53-E1BC-4370-A975-AD749C8D8366}">
      <dgm:prSet phldrT="[텍스트]" custT="1"/>
      <dgm:spPr>
        <a:noFill/>
        <a:ln>
          <a:noFill/>
        </a:ln>
      </dgm:spPr>
      <dgm:t>
        <a:bodyPr/>
        <a:lstStyle/>
        <a:p>
          <a:pPr latinLnBrk="1"/>
          <a:r>
            <a:rPr lang="ko-KR" altLang="en-US" sz="2400" b="1" dirty="0"/>
            <a:t>규칙</a:t>
          </a:r>
          <a:endParaRPr lang="en-US" altLang="ko-KR" sz="2400" b="1" dirty="0"/>
        </a:p>
        <a:p>
          <a:pPr latinLnBrk="1"/>
          <a:r>
            <a:rPr lang="ko-KR" altLang="en-US" sz="2400" b="1" dirty="0"/>
            <a:t>데이터</a:t>
          </a:r>
          <a:endParaRPr lang="en-US" altLang="ko-KR" sz="2400" b="1" dirty="0"/>
        </a:p>
      </dgm:t>
    </dgm:pt>
    <dgm:pt modelId="{7510359A-0313-43C8-97E4-4E3E6032DADE}" type="parTrans" cxnId="{2AEAFA09-8F26-4B21-83B0-03B87CF7091B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A9ACA0E4-82DA-4164-BC13-07ACBA616FB6}" type="sibTrans" cxnId="{2AEAFA09-8F26-4B21-83B0-03B87CF7091B}">
      <dgm:prSet custT="1"/>
      <dgm:spPr/>
      <dgm:t>
        <a:bodyPr/>
        <a:lstStyle/>
        <a:p>
          <a:pPr latinLnBrk="1"/>
          <a:endParaRPr lang="ko-KR" altLang="en-US" sz="2000" b="1"/>
        </a:p>
      </dgm:t>
    </dgm:pt>
    <dgm:pt modelId="{C5278AE4-CFAF-4512-AF2C-C7D62ED3BE26}">
      <dgm:prSet phldrT="[텍스트]"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2000" b="1" dirty="0"/>
            <a:t>전통적인</a:t>
          </a:r>
          <a:endParaRPr lang="en-US" altLang="ko-KR" sz="2000" b="1" dirty="0"/>
        </a:p>
        <a:p>
          <a:pPr latinLnBrk="1"/>
          <a:r>
            <a:rPr lang="ko-KR" altLang="en-US" sz="2000" b="1" dirty="0"/>
            <a:t>프로그래밍</a:t>
          </a:r>
        </a:p>
      </dgm:t>
    </dgm:pt>
    <dgm:pt modelId="{BFEDEA68-0D2E-425B-9E50-E6651171C40C}" type="parTrans" cxnId="{692AEF6D-0A79-4DB6-9033-517117428CA0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8DD92720-1C38-4A03-923A-2CBB462D7AB4}" type="sibTrans" cxnId="{692AEF6D-0A79-4DB6-9033-517117428CA0}">
      <dgm:prSet custT="1"/>
      <dgm:spPr/>
      <dgm:t>
        <a:bodyPr/>
        <a:lstStyle/>
        <a:p>
          <a:pPr latinLnBrk="1"/>
          <a:endParaRPr lang="ko-KR" altLang="en-US" sz="2000" b="1"/>
        </a:p>
      </dgm:t>
    </dgm:pt>
    <dgm:pt modelId="{87A72114-E533-4C25-BA07-A91486A53D10}">
      <dgm:prSet phldrT="[텍스트]" custT="1"/>
      <dgm:spPr>
        <a:noFill/>
        <a:ln>
          <a:noFill/>
        </a:ln>
      </dgm:spPr>
      <dgm:t>
        <a:bodyPr/>
        <a:lstStyle/>
        <a:p>
          <a:pPr latinLnBrk="1"/>
          <a:r>
            <a:rPr lang="ko-KR" altLang="en-US" sz="3200" b="1" dirty="0"/>
            <a:t>해답</a:t>
          </a:r>
        </a:p>
      </dgm:t>
    </dgm:pt>
    <dgm:pt modelId="{6138A68D-3102-4F7D-94B8-46538683C95A}" type="parTrans" cxnId="{4CF23308-5EB4-40BA-BB01-7CE9CB5C8E1E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5B709C2A-982C-4298-A568-6C7D6F112C07}" type="sibTrans" cxnId="{4CF23308-5EB4-40BA-BB01-7CE9CB5C8E1E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DBBECF2D-A9BF-4FA4-B848-BFA9397FB4E6}" type="pres">
      <dgm:prSet presAssocID="{909B7AF1-7E7F-402F-B40A-11824015ECA3}" presName="Name0" presStyleCnt="0">
        <dgm:presLayoutVars>
          <dgm:dir/>
          <dgm:resizeHandles val="exact"/>
        </dgm:presLayoutVars>
      </dgm:prSet>
      <dgm:spPr/>
    </dgm:pt>
    <dgm:pt modelId="{FB225529-728C-42A8-8DB9-EF21B3925BC8}" type="pres">
      <dgm:prSet presAssocID="{F9C1DB53-E1BC-4370-A975-AD749C8D836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6E39D6-A073-4E37-8C90-BA988866F255}" type="pres">
      <dgm:prSet presAssocID="{A9ACA0E4-82DA-4164-BC13-07ACBA616FB6}" presName="sibTrans" presStyleLbl="sibTrans2D1" presStyleIdx="0" presStyleCnt="2" custLinFactNeighborX="-30543" custLinFactNeighborY="-78225"/>
      <dgm:spPr/>
      <dgm:t>
        <a:bodyPr/>
        <a:lstStyle/>
        <a:p>
          <a:pPr latinLnBrk="1"/>
          <a:endParaRPr lang="ko-KR" altLang="en-US"/>
        </a:p>
      </dgm:t>
    </dgm:pt>
    <dgm:pt modelId="{BABC0316-DDCA-4FAE-A4AA-7A5B54675620}" type="pres">
      <dgm:prSet presAssocID="{A9ACA0E4-82DA-4164-BC13-07ACBA616FB6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C1237DC7-A9CE-4F80-8EA6-53B17B54308B}" type="pres">
      <dgm:prSet presAssocID="{C5278AE4-CFAF-4512-AF2C-C7D62ED3BE26}" presName="node" presStyleLbl="node1" presStyleIdx="1" presStyleCnt="3" custLinFactNeighborX="774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E398B5-0ECC-4023-BE38-E8D0A9AAE425}" type="pres">
      <dgm:prSet presAssocID="{8DD92720-1C38-4A03-923A-2CBB462D7AB4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4C97724F-33AB-4CF5-86DC-D82566981888}" type="pres">
      <dgm:prSet presAssocID="{8DD92720-1C38-4A03-923A-2CBB462D7AB4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A3AA8F7B-E6BD-4D50-9F4D-26CEECF6ADBB}" type="pres">
      <dgm:prSet presAssocID="{87A72114-E533-4C25-BA07-A91486A53D1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92AEF6D-0A79-4DB6-9033-517117428CA0}" srcId="{909B7AF1-7E7F-402F-B40A-11824015ECA3}" destId="{C5278AE4-CFAF-4512-AF2C-C7D62ED3BE26}" srcOrd="1" destOrd="0" parTransId="{BFEDEA68-0D2E-425B-9E50-E6651171C40C}" sibTransId="{8DD92720-1C38-4A03-923A-2CBB462D7AB4}"/>
    <dgm:cxn modelId="{60421517-4FE0-4CA7-8B45-A896596ABBC6}" type="presOf" srcId="{A9ACA0E4-82DA-4164-BC13-07ACBA616FB6}" destId="{BABC0316-DDCA-4FAE-A4AA-7A5B54675620}" srcOrd="1" destOrd="0" presId="urn:microsoft.com/office/officeart/2005/8/layout/process1"/>
    <dgm:cxn modelId="{716CDE16-D2DB-4A68-855F-E226F4E04ECC}" type="presOf" srcId="{A9ACA0E4-82DA-4164-BC13-07ACBA616FB6}" destId="{0A6E39D6-A073-4E37-8C90-BA988866F255}" srcOrd="0" destOrd="0" presId="urn:microsoft.com/office/officeart/2005/8/layout/process1"/>
    <dgm:cxn modelId="{4CF23308-5EB4-40BA-BB01-7CE9CB5C8E1E}" srcId="{909B7AF1-7E7F-402F-B40A-11824015ECA3}" destId="{87A72114-E533-4C25-BA07-A91486A53D10}" srcOrd="2" destOrd="0" parTransId="{6138A68D-3102-4F7D-94B8-46538683C95A}" sibTransId="{5B709C2A-982C-4298-A568-6C7D6F112C07}"/>
    <dgm:cxn modelId="{5795B1A5-37E2-418F-B01D-02F5F278BA53}" type="presOf" srcId="{8DD92720-1C38-4A03-923A-2CBB462D7AB4}" destId="{96E398B5-0ECC-4023-BE38-E8D0A9AAE425}" srcOrd="0" destOrd="0" presId="urn:microsoft.com/office/officeart/2005/8/layout/process1"/>
    <dgm:cxn modelId="{51D950A2-A56A-4C8C-951F-C63B914C22C8}" type="presOf" srcId="{909B7AF1-7E7F-402F-B40A-11824015ECA3}" destId="{DBBECF2D-A9BF-4FA4-B848-BFA9397FB4E6}" srcOrd="0" destOrd="0" presId="urn:microsoft.com/office/officeart/2005/8/layout/process1"/>
    <dgm:cxn modelId="{CFD5A124-89F0-45BD-802F-D47B9C68D355}" type="presOf" srcId="{F9C1DB53-E1BC-4370-A975-AD749C8D8366}" destId="{FB225529-728C-42A8-8DB9-EF21B3925BC8}" srcOrd="0" destOrd="0" presId="urn:microsoft.com/office/officeart/2005/8/layout/process1"/>
    <dgm:cxn modelId="{1089FB91-1976-48EE-940A-CDDFA60E5C33}" type="presOf" srcId="{8DD92720-1C38-4A03-923A-2CBB462D7AB4}" destId="{4C97724F-33AB-4CF5-86DC-D82566981888}" srcOrd="1" destOrd="0" presId="urn:microsoft.com/office/officeart/2005/8/layout/process1"/>
    <dgm:cxn modelId="{2AEAFA09-8F26-4B21-83B0-03B87CF7091B}" srcId="{909B7AF1-7E7F-402F-B40A-11824015ECA3}" destId="{F9C1DB53-E1BC-4370-A975-AD749C8D8366}" srcOrd="0" destOrd="0" parTransId="{7510359A-0313-43C8-97E4-4E3E6032DADE}" sibTransId="{A9ACA0E4-82DA-4164-BC13-07ACBA616FB6}"/>
    <dgm:cxn modelId="{CF3D0E73-27D4-447B-885C-2521280321E1}" type="presOf" srcId="{87A72114-E533-4C25-BA07-A91486A53D10}" destId="{A3AA8F7B-E6BD-4D50-9F4D-26CEECF6ADBB}" srcOrd="0" destOrd="0" presId="urn:microsoft.com/office/officeart/2005/8/layout/process1"/>
    <dgm:cxn modelId="{B9378CB1-36F9-4FE0-A15A-F2C25CDEC52C}" type="presOf" srcId="{C5278AE4-CFAF-4512-AF2C-C7D62ED3BE26}" destId="{C1237DC7-A9CE-4F80-8EA6-53B17B54308B}" srcOrd="0" destOrd="0" presId="urn:microsoft.com/office/officeart/2005/8/layout/process1"/>
    <dgm:cxn modelId="{D5E694D7-F62D-4C52-AD01-53DD80F3F8F2}" type="presParOf" srcId="{DBBECF2D-A9BF-4FA4-B848-BFA9397FB4E6}" destId="{FB225529-728C-42A8-8DB9-EF21B3925BC8}" srcOrd="0" destOrd="0" presId="urn:microsoft.com/office/officeart/2005/8/layout/process1"/>
    <dgm:cxn modelId="{5B4C393B-7A63-4A9B-9DC4-28B6B04A207B}" type="presParOf" srcId="{DBBECF2D-A9BF-4FA4-B848-BFA9397FB4E6}" destId="{0A6E39D6-A073-4E37-8C90-BA988866F255}" srcOrd="1" destOrd="0" presId="urn:microsoft.com/office/officeart/2005/8/layout/process1"/>
    <dgm:cxn modelId="{8D40E4B9-350E-4F27-A58F-1E6350D049CE}" type="presParOf" srcId="{0A6E39D6-A073-4E37-8C90-BA988866F255}" destId="{BABC0316-DDCA-4FAE-A4AA-7A5B54675620}" srcOrd="0" destOrd="0" presId="urn:microsoft.com/office/officeart/2005/8/layout/process1"/>
    <dgm:cxn modelId="{251AE6DF-E774-4298-BA09-FCBEC8C66764}" type="presParOf" srcId="{DBBECF2D-A9BF-4FA4-B848-BFA9397FB4E6}" destId="{C1237DC7-A9CE-4F80-8EA6-53B17B54308B}" srcOrd="2" destOrd="0" presId="urn:microsoft.com/office/officeart/2005/8/layout/process1"/>
    <dgm:cxn modelId="{2B0781BA-5CF1-4617-9E47-96DE519186B9}" type="presParOf" srcId="{DBBECF2D-A9BF-4FA4-B848-BFA9397FB4E6}" destId="{96E398B5-0ECC-4023-BE38-E8D0A9AAE425}" srcOrd="3" destOrd="0" presId="urn:microsoft.com/office/officeart/2005/8/layout/process1"/>
    <dgm:cxn modelId="{656CDCE2-3373-4498-BF8B-F15BF567CC04}" type="presParOf" srcId="{96E398B5-0ECC-4023-BE38-E8D0A9AAE425}" destId="{4C97724F-33AB-4CF5-86DC-D82566981888}" srcOrd="0" destOrd="0" presId="urn:microsoft.com/office/officeart/2005/8/layout/process1"/>
    <dgm:cxn modelId="{AB58AA2A-76DD-4B14-A4F6-9ABDA935EB8B}" type="presParOf" srcId="{DBBECF2D-A9BF-4FA4-B848-BFA9397FB4E6}" destId="{A3AA8F7B-E6BD-4D50-9F4D-26CEECF6ADB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9B7AF1-7E7F-402F-B40A-11824015EC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C1DB53-E1BC-4370-A975-AD749C8D8366}">
      <dgm:prSet phldrT="[텍스트]" custT="1"/>
      <dgm:spPr>
        <a:noFill/>
        <a:ln>
          <a:noFill/>
        </a:ln>
      </dgm:spPr>
      <dgm:t>
        <a:bodyPr/>
        <a:lstStyle/>
        <a:p>
          <a:pPr latinLnBrk="1"/>
          <a:r>
            <a:rPr lang="ko-KR" altLang="en-US" sz="2400" b="1" dirty="0"/>
            <a:t>데이터</a:t>
          </a:r>
          <a:endParaRPr lang="en-US" altLang="ko-KR" sz="2400" b="1" dirty="0"/>
        </a:p>
        <a:p>
          <a:pPr latinLnBrk="1"/>
          <a:r>
            <a:rPr lang="ko-KR" altLang="en-US" sz="2400" b="1" dirty="0"/>
            <a:t>해답</a:t>
          </a:r>
        </a:p>
      </dgm:t>
    </dgm:pt>
    <dgm:pt modelId="{7510359A-0313-43C8-97E4-4E3E6032DADE}" type="parTrans" cxnId="{2AEAFA09-8F26-4B21-83B0-03B87CF7091B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A9ACA0E4-82DA-4164-BC13-07ACBA616FB6}" type="sibTrans" cxnId="{2AEAFA09-8F26-4B21-83B0-03B87CF7091B}">
      <dgm:prSet custT="1"/>
      <dgm:spPr/>
      <dgm:t>
        <a:bodyPr/>
        <a:lstStyle/>
        <a:p>
          <a:pPr latinLnBrk="1"/>
          <a:endParaRPr lang="ko-KR" altLang="en-US" sz="2000" b="1"/>
        </a:p>
      </dgm:t>
    </dgm:pt>
    <dgm:pt modelId="{87A72114-E533-4C25-BA07-A91486A53D10}">
      <dgm:prSet phldrT="[텍스트]" custT="1"/>
      <dgm:spPr>
        <a:noFill/>
        <a:ln>
          <a:noFill/>
        </a:ln>
      </dgm:spPr>
      <dgm:t>
        <a:bodyPr/>
        <a:lstStyle/>
        <a:p>
          <a:pPr latinLnBrk="1"/>
          <a:r>
            <a:rPr lang="ko-KR" altLang="en-US" sz="2800" b="1" dirty="0"/>
            <a:t>규칙</a:t>
          </a:r>
        </a:p>
      </dgm:t>
    </dgm:pt>
    <dgm:pt modelId="{6138A68D-3102-4F7D-94B8-46538683C95A}" type="parTrans" cxnId="{4CF23308-5EB4-40BA-BB01-7CE9CB5C8E1E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5B709C2A-982C-4298-A568-6C7D6F112C07}" type="sibTrans" cxnId="{4CF23308-5EB4-40BA-BB01-7CE9CB5C8E1E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C5278AE4-CFAF-4512-AF2C-C7D62ED3BE26}">
      <dgm:prSet phldrT="[텍스트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latinLnBrk="1"/>
          <a:r>
            <a:rPr lang="ko-KR" altLang="en-US" sz="2000" b="1" dirty="0"/>
            <a:t>머신 러닝</a:t>
          </a:r>
        </a:p>
      </dgm:t>
    </dgm:pt>
    <dgm:pt modelId="{8DD92720-1C38-4A03-923A-2CBB462D7AB4}" type="sibTrans" cxnId="{692AEF6D-0A79-4DB6-9033-517117428CA0}">
      <dgm:prSet custT="1"/>
      <dgm:spPr/>
      <dgm:t>
        <a:bodyPr/>
        <a:lstStyle/>
        <a:p>
          <a:pPr latinLnBrk="1"/>
          <a:endParaRPr lang="ko-KR" altLang="en-US" sz="2000" b="1"/>
        </a:p>
      </dgm:t>
    </dgm:pt>
    <dgm:pt modelId="{BFEDEA68-0D2E-425B-9E50-E6651171C40C}" type="parTrans" cxnId="{692AEF6D-0A79-4DB6-9033-517117428CA0}">
      <dgm:prSet/>
      <dgm:spPr/>
      <dgm:t>
        <a:bodyPr/>
        <a:lstStyle/>
        <a:p>
          <a:pPr latinLnBrk="1"/>
          <a:endParaRPr lang="ko-KR" altLang="en-US" sz="2000" b="1"/>
        </a:p>
      </dgm:t>
    </dgm:pt>
    <dgm:pt modelId="{DBBECF2D-A9BF-4FA4-B848-BFA9397FB4E6}" type="pres">
      <dgm:prSet presAssocID="{909B7AF1-7E7F-402F-B40A-11824015ECA3}" presName="Name0" presStyleCnt="0">
        <dgm:presLayoutVars>
          <dgm:dir/>
          <dgm:resizeHandles val="exact"/>
        </dgm:presLayoutVars>
      </dgm:prSet>
      <dgm:spPr/>
    </dgm:pt>
    <dgm:pt modelId="{FB225529-728C-42A8-8DB9-EF21B3925BC8}" type="pres">
      <dgm:prSet presAssocID="{F9C1DB53-E1BC-4370-A975-AD749C8D836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6E39D6-A073-4E37-8C90-BA988866F255}" type="pres">
      <dgm:prSet presAssocID="{A9ACA0E4-82DA-4164-BC13-07ACBA616FB6}" presName="sibTrans" presStyleLbl="sibTrans2D1" presStyleIdx="0" presStyleCnt="2" custLinFactNeighborX="-16535" custLinFactNeighborY="-58842"/>
      <dgm:spPr/>
      <dgm:t>
        <a:bodyPr/>
        <a:lstStyle/>
        <a:p>
          <a:pPr latinLnBrk="1"/>
          <a:endParaRPr lang="ko-KR" altLang="en-US"/>
        </a:p>
      </dgm:t>
    </dgm:pt>
    <dgm:pt modelId="{BABC0316-DDCA-4FAE-A4AA-7A5B54675620}" type="pres">
      <dgm:prSet presAssocID="{A9ACA0E4-82DA-4164-BC13-07ACBA616FB6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C1237DC7-A9CE-4F80-8EA6-53B17B54308B}" type="pres">
      <dgm:prSet presAssocID="{C5278AE4-CFAF-4512-AF2C-C7D62ED3BE26}" presName="node" presStyleLbl="node1" presStyleIdx="1" presStyleCnt="3" custScaleX="61314" custScaleY="106026" custLinFactNeighborX="0" custLinFactNeighborY="-8592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96E398B5-0ECC-4023-BE38-E8D0A9AAE425}" type="pres">
      <dgm:prSet presAssocID="{8DD92720-1C38-4A03-923A-2CBB462D7AB4}" presName="sibTrans" presStyleLbl="sibTrans2D1" presStyleIdx="1" presStyleCnt="2" custLinFactNeighborX="94006" custLinFactNeighborY="-1215"/>
      <dgm:spPr/>
      <dgm:t>
        <a:bodyPr/>
        <a:lstStyle/>
        <a:p>
          <a:pPr latinLnBrk="1"/>
          <a:endParaRPr lang="ko-KR" altLang="en-US"/>
        </a:p>
      </dgm:t>
    </dgm:pt>
    <dgm:pt modelId="{4C97724F-33AB-4CF5-86DC-D82566981888}" type="pres">
      <dgm:prSet presAssocID="{8DD92720-1C38-4A03-923A-2CBB462D7AB4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A3AA8F7B-E6BD-4D50-9F4D-26CEECF6ADBB}" type="pres">
      <dgm:prSet presAssocID="{87A72114-E533-4C25-BA07-A91486A53D10}" presName="node" presStyleLbl="node1" presStyleIdx="2" presStyleCnt="3" custLinFactNeighborX="29305" custLinFactNeighborY="-26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92AEF6D-0A79-4DB6-9033-517117428CA0}" srcId="{909B7AF1-7E7F-402F-B40A-11824015ECA3}" destId="{C5278AE4-CFAF-4512-AF2C-C7D62ED3BE26}" srcOrd="1" destOrd="0" parTransId="{BFEDEA68-0D2E-425B-9E50-E6651171C40C}" sibTransId="{8DD92720-1C38-4A03-923A-2CBB462D7AB4}"/>
    <dgm:cxn modelId="{60421517-4FE0-4CA7-8B45-A896596ABBC6}" type="presOf" srcId="{A9ACA0E4-82DA-4164-BC13-07ACBA616FB6}" destId="{BABC0316-DDCA-4FAE-A4AA-7A5B54675620}" srcOrd="1" destOrd="0" presId="urn:microsoft.com/office/officeart/2005/8/layout/process1"/>
    <dgm:cxn modelId="{716CDE16-D2DB-4A68-855F-E226F4E04ECC}" type="presOf" srcId="{A9ACA0E4-82DA-4164-BC13-07ACBA616FB6}" destId="{0A6E39D6-A073-4E37-8C90-BA988866F255}" srcOrd="0" destOrd="0" presId="urn:microsoft.com/office/officeart/2005/8/layout/process1"/>
    <dgm:cxn modelId="{4CF23308-5EB4-40BA-BB01-7CE9CB5C8E1E}" srcId="{909B7AF1-7E7F-402F-B40A-11824015ECA3}" destId="{87A72114-E533-4C25-BA07-A91486A53D10}" srcOrd="2" destOrd="0" parTransId="{6138A68D-3102-4F7D-94B8-46538683C95A}" sibTransId="{5B709C2A-982C-4298-A568-6C7D6F112C07}"/>
    <dgm:cxn modelId="{5795B1A5-37E2-418F-B01D-02F5F278BA53}" type="presOf" srcId="{8DD92720-1C38-4A03-923A-2CBB462D7AB4}" destId="{96E398B5-0ECC-4023-BE38-E8D0A9AAE425}" srcOrd="0" destOrd="0" presId="urn:microsoft.com/office/officeart/2005/8/layout/process1"/>
    <dgm:cxn modelId="{51D950A2-A56A-4C8C-951F-C63B914C22C8}" type="presOf" srcId="{909B7AF1-7E7F-402F-B40A-11824015ECA3}" destId="{DBBECF2D-A9BF-4FA4-B848-BFA9397FB4E6}" srcOrd="0" destOrd="0" presId="urn:microsoft.com/office/officeart/2005/8/layout/process1"/>
    <dgm:cxn modelId="{CFD5A124-89F0-45BD-802F-D47B9C68D355}" type="presOf" srcId="{F9C1DB53-E1BC-4370-A975-AD749C8D8366}" destId="{FB225529-728C-42A8-8DB9-EF21B3925BC8}" srcOrd="0" destOrd="0" presId="urn:microsoft.com/office/officeart/2005/8/layout/process1"/>
    <dgm:cxn modelId="{1089FB91-1976-48EE-940A-CDDFA60E5C33}" type="presOf" srcId="{8DD92720-1C38-4A03-923A-2CBB462D7AB4}" destId="{4C97724F-33AB-4CF5-86DC-D82566981888}" srcOrd="1" destOrd="0" presId="urn:microsoft.com/office/officeart/2005/8/layout/process1"/>
    <dgm:cxn modelId="{2AEAFA09-8F26-4B21-83B0-03B87CF7091B}" srcId="{909B7AF1-7E7F-402F-B40A-11824015ECA3}" destId="{F9C1DB53-E1BC-4370-A975-AD749C8D8366}" srcOrd="0" destOrd="0" parTransId="{7510359A-0313-43C8-97E4-4E3E6032DADE}" sibTransId="{A9ACA0E4-82DA-4164-BC13-07ACBA616FB6}"/>
    <dgm:cxn modelId="{CF3D0E73-27D4-447B-885C-2521280321E1}" type="presOf" srcId="{87A72114-E533-4C25-BA07-A91486A53D10}" destId="{A3AA8F7B-E6BD-4D50-9F4D-26CEECF6ADBB}" srcOrd="0" destOrd="0" presId="urn:microsoft.com/office/officeart/2005/8/layout/process1"/>
    <dgm:cxn modelId="{B9378CB1-36F9-4FE0-A15A-F2C25CDEC52C}" type="presOf" srcId="{C5278AE4-CFAF-4512-AF2C-C7D62ED3BE26}" destId="{C1237DC7-A9CE-4F80-8EA6-53B17B54308B}" srcOrd="0" destOrd="0" presId="urn:microsoft.com/office/officeart/2005/8/layout/process1"/>
    <dgm:cxn modelId="{D5E694D7-F62D-4C52-AD01-53DD80F3F8F2}" type="presParOf" srcId="{DBBECF2D-A9BF-4FA4-B848-BFA9397FB4E6}" destId="{FB225529-728C-42A8-8DB9-EF21B3925BC8}" srcOrd="0" destOrd="0" presId="urn:microsoft.com/office/officeart/2005/8/layout/process1"/>
    <dgm:cxn modelId="{5B4C393B-7A63-4A9B-9DC4-28B6B04A207B}" type="presParOf" srcId="{DBBECF2D-A9BF-4FA4-B848-BFA9397FB4E6}" destId="{0A6E39D6-A073-4E37-8C90-BA988866F255}" srcOrd="1" destOrd="0" presId="urn:microsoft.com/office/officeart/2005/8/layout/process1"/>
    <dgm:cxn modelId="{8D40E4B9-350E-4F27-A58F-1E6350D049CE}" type="presParOf" srcId="{0A6E39D6-A073-4E37-8C90-BA988866F255}" destId="{BABC0316-DDCA-4FAE-A4AA-7A5B54675620}" srcOrd="0" destOrd="0" presId="urn:microsoft.com/office/officeart/2005/8/layout/process1"/>
    <dgm:cxn modelId="{251AE6DF-E774-4298-BA09-FCBEC8C66764}" type="presParOf" srcId="{DBBECF2D-A9BF-4FA4-B848-BFA9397FB4E6}" destId="{C1237DC7-A9CE-4F80-8EA6-53B17B54308B}" srcOrd="2" destOrd="0" presId="urn:microsoft.com/office/officeart/2005/8/layout/process1"/>
    <dgm:cxn modelId="{2B0781BA-5CF1-4617-9E47-96DE519186B9}" type="presParOf" srcId="{DBBECF2D-A9BF-4FA4-B848-BFA9397FB4E6}" destId="{96E398B5-0ECC-4023-BE38-E8D0A9AAE425}" srcOrd="3" destOrd="0" presId="urn:microsoft.com/office/officeart/2005/8/layout/process1"/>
    <dgm:cxn modelId="{656CDCE2-3373-4498-BF8B-F15BF567CC04}" type="presParOf" srcId="{96E398B5-0ECC-4023-BE38-E8D0A9AAE425}" destId="{4C97724F-33AB-4CF5-86DC-D82566981888}" srcOrd="0" destOrd="0" presId="urn:microsoft.com/office/officeart/2005/8/layout/process1"/>
    <dgm:cxn modelId="{AB58AA2A-76DD-4B14-A4F6-9ABDA935EB8B}" type="presParOf" srcId="{DBBECF2D-A9BF-4FA4-B848-BFA9397FB4E6}" destId="{A3AA8F7B-E6BD-4D50-9F4D-26CEECF6ADB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25529-728C-42A8-8DB9-EF21B3925BC8}">
      <dsp:nvSpPr>
        <dsp:cNvPr id="0" name=""/>
        <dsp:cNvSpPr/>
      </dsp:nvSpPr>
      <dsp:spPr>
        <a:xfrm>
          <a:off x="5937" y="974694"/>
          <a:ext cx="1774654" cy="1414178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/>
            <a:t>규칙</a:t>
          </a:r>
          <a:endParaRPr lang="en-US" altLang="ko-KR" sz="2400" b="1" kern="1200" dirty="0"/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/>
            <a:t>데이터</a:t>
          </a:r>
          <a:endParaRPr lang="en-US" altLang="ko-KR" sz="2400" b="1" kern="1200" dirty="0"/>
        </a:p>
      </dsp:txBody>
      <dsp:txXfrm>
        <a:off x="47357" y="1016114"/>
        <a:ext cx="1691814" cy="1331338"/>
      </dsp:txXfrm>
    </dsp:sp>
    <dsp:sp modelId="{0A6E39D6-A073-4E37-8C90-BA988866F255}">
      <dsp:nvSpPr>
        <dsp:cNvPr id="0" name=""/>
        <dsp:cNvSpPr/>
      </dsp:nvSpPr>
      <dsp:spPr>
        <a:xfrm>
          <a:off x="1847989" y="1117446"/>
          <a:ext cx="405350" cy="4401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b="1" kern="1200"/>
        </a:p>
      </dsp:txBody>
      <dsp:txXfrm>
        <a:off x="1847989" y="1205469"/>
        <a:ext cx="283745" cy="264068"/>
      </dsp:txXfrm>
    </dsp:sp>
    <dsp:sp modelId="{C1237DC7-A9CE-4F80-8EA6-53B17B54308B}">
      <dsp:nvSpPr>
        <dsp:cNvPr id="0" name=""/>
        <dsp:cNvSpPr/>
      </dsp:nvSpPr>
      <dsp:spPr>
        <a:xfrm>
          <a:off x="2545404" y="974694"/>
          <a:ext cx="1774654" cy="141417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/>
            <a:t>전통적인</a:t>
          </a:r>
          <a:endParaRPr lang="en-US" altLang="ko-KR" sz="2000" b="1" kern="1200" dirty="0"/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/>
            <a:t>프로그래밍</a:t>
          </a:r>
        </a:p>
      </dsp:txBody>
      <dsp:txXfrm>
        <a:off x="2586824" y="1016114"/>
        <a:ext cx="1691814" cy="1331338"/>
      </dsp:txXfrm>
    </dsp:sp>
    <dsp:sp modelId="{96E398B5-0ECC-4023-BE38-E8D0A9AAE425}">
      <dsp:nvSpPr>
        <dsp:cNvPr id="0" name=""/>
        <dsp:cNvSpPr/>
      </dsp:nvSpPr>
      <dsp:spPr>
        <a:xfrm>
          <a:off x="4483787" y="1461726"/>
          <a:ext cx="347103" cy="4401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b="1" kern="1200"/>
        </a:p>
      </dsp:txBody>
      <dsp:txXfrm>
        <a:off x="4483787" y="1549749"/>
        <a:ext cx="242972" cy="264068"/>
      </dsp:txXfrm>
    </dsp:sp>
    <dsp:sp modelId="{A3AA8F7B-E6BD-4D50-9F4D-26CEECF6ADBB}">
      <dsp:nvSpPr>
        <dsp:cNvPr id="0" name=""/>
        <dsp:cNvSpPr/>
      </dsp:nvSpPr>
      <dsp:spPr>
        <a:xfrm>
          <a:off x="4974971" y="974694"/>
          <a:ext cx="1774654" cy="1414178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dirty="0"/>
            <a:t>해답</a:t>
          </a:r>
        </a:p>
      </dsp:txBody>
      <dsp:txXfrm>
        <a:off x="5016391" y="1016114"/>
        <a:ext cx="1691814" cy="1331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25529-728C-42A8-8DB9-EF21B3925BC8}">
      <dsp:nvSpPr>
        <dsp:cNvPr id="0" name=""/>
        <dsp:cNvSpPr/>
      </dsp:nvSpPr>
      <dsp:spPr>
        <a:xfrm>
          <a:off x="197" y="983573"/>
          <a:ext cx="2041778" cy="1454767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/>
            <a:t>데이터</a:t>
          </a:r>
          <a:endParaRPr lang="en-US" altLang="ko-KR" sz="2400" b="1" kern="1200" dirty="0"/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/>
            <a:t>해답</a:t>
          </a:r>
        </a:p>
      </dsp:txBody>
      <dsp:txXfrm>
        <a:off x="42806" y="1026182"/>
        <a:ext cx="1956560" cy="1369549"/>
      </dsp:txXfrm>
    </dsp:sp>
    <dsp:sp modelId="{0A6E39D6-A073-4E37-8C90-BA988866F255}">
      <dsp:nvSpPr>
        <dsp:cNvPr id="0" name=""/>
        <dsp:cNvSpPr/>
      </dsp:nvSpPr>
      <dsp:spPr>
        <a:xfrm rot="21425728">
          <a:off x="2174210" y="1086685"/>
          <a:ext cx="433413" cy="5063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b="1" kern="1200"/>
        </a:p>
      </dsp:txBody>
      <dsp:txXfrm>
        <a:off x="2174294" y="1191251"/>
        <a:ext cx="303389" cy="303817"/>
      </dsp:txXfrm>
    </dsp:sp>
    <dsp:sp modelId="{C1237DC7-A9CE-4F80-8EA6-53B17B54308B}">
      <dsp:nvSpPr>
        <dsp:cNvPr id="0" name=""/>
        <dsp:cNvSpPr/>
      </dsp:nvSpPr>
      <dsp:spPr>
        <a:xfrm>
          <a:off x="2858687" y="814747"/>
          <a:ext cx="1251896" cy="1542431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/>
            <a:t>머신 러닝</a:t>
          </a:r>
        </a:p>
      </dsp:txBody>
      <dsp:txXfrm>
        <a:off x="3042023" y="1040631"/>
        <a:ext cx="885224" cy="1090663"/>
      </dsp:txXfrm>
    </dsp:sp>
    <dsp:sp modelId="{96E398B5-0ECC-4023-BE38-E8D0A9AAE425}">
      <dsp:nvSpPr>
        <dsp:cNvPr id="0" name=""/>
        <dsp:cNvSpPr/>
      </dsp:nvSpPr>
      <dsp:spPr>
        <a:xfrm rot="168933">
          <a:off x="4722051" y="1378105"/>
          <a:ext cx="433484" cy="5063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b="1" kern="1200"/>
        </a:p>
      </dsp:txBody>
      <dsp:txXfrm>
        <a:off x="4722129" y="1476183"/>
        <a:ext cx="303439" cy="303817"/>
      </dsp:txXfrm>
    </dsp:sp>
    <dsp:sp modelId="{A3AA8F7B-E6BD-4D50-9F4D-26CEECF6ADBB}">
      <dsp:nvSpPr>
        <dsp:cNvPr id="0" name=""/>
        <dsp:cNvSpPr/>
      </dsp:nvSpPr>
      <dsp:spPr>
        <a:xfrm>
          <a:off x="4927492" y="979747"/>
          <a:ext cx="2041778" cy="1454767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b="1" kern="1200" dirty="0"/>
            <a:t>규칙</a:t>
          </a:r>
        </a:p>
      </dsp:txBody>
      <dsp:txXfrm>
        <a:off x="4970101" y="1022356"/>
        <a:ext cx="1956560" cy="1369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083E0D-D2FF-4A54-A5D9-FFCA2722C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F149E9E-04E0-48CA-AEC4-8E1651C5C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09946F6-CD59-4468-A775-8FF87485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42BF-F0D4-4549-B672-6F47A21C70F0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E80C50E-A3AA-49E2-9C5B-CB6CD278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CEF1B9E-67A5-4CCD-893E-9B9BCD19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F0D2-2531-4216-BDD9-9393086A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57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292019-C994-4315-B69A-7846BC23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4A5617B-78EB-4FE6-837B-1CCC37CDF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ACC523C-9B3D-4390-81C9-848598C7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42BF-F0D4-4549-B672-6F47A21C70F0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9EB70BF-A902-4C5B-A3EB-F155FE9F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263CBEB-34B2-4BE9-B891-D76A7BAF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F0D2-2531-4216-BDD9-9393086A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86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DA3178B-0F55-446F-86B7-861791ADE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67EF62B-98FC-41DE-B88B-61DE44C4B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86502CE-8177-476B-B189-1AE57F27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42BF-F0D4-4549-B672-6F47A21C70F0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54369C2-C744-4C3E-8967-0AB65CEC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32B981B-1776-4CC9-8A3C-CC1B2D41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F0D2-2531-4216-BDD9-9393086A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52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F01D213-09D1-41F6-B64C-539452B6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D25CF71-2509-4065-AA47-ACF7CA285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4DF2037-581B-4A15-9C8B-A9184996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42BF-F0D4-4549-B672-6F47A21C70F0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B44440F-6977-4957-AC79-296EA359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B1D1398-4859-4D7D-9769-1D639EA4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F0D2-2531-4216-BDD9-9393086A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72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30A97F7-1AEE-4F98-966B-9A22ACE8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7CA0F75-70B0-469D-8916-A9A0ED540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86C239D-E301-4679-BC15-9E23AAAA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42BF-F0D4-4549-B672-6F47A21C70F0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EEB4137-7B49-4D3E-9905-6C59523B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CCB541A-447F-47AA-BBB9-5CD3B622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F0D2-2531-4216-BDD9-9393086A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73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A86AEFF-AAFB-44DC-AAD6-1A8CD7EF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924377F-C933-4F18-BB70-048B224B4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7D71FB0-D936-47E0-8FD8-ACBCD374F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1F22E5C-0600-4EF6-B2D7-B06A4C59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42BF-F0D4-4549-B672-6F47A21C70F0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9AD0520-C95E-46BD-A01D-E9DB148DB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5B0D35F-A83E-46B8-8B18-1A583289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F0D2-2531-4216-BDD9-9393086A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36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16B944B-0E41-435F-BB2C-F67152D2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C6F5439-4B30-4136-BCC7-910643042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CBC9D61-FE8C-43E7-A8EF-EA9F31518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29F65D7-2222-47C2-B916-D321BC3CD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B5CAFA9A-CF00-45F2-8F99-909AC5DB3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04410F4-EFC2-4DC8-8C06-BA8A9581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42BF-F0D4-4549-B672-6F47A21C70F0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F5218CB-96E8-4F1B-986A-E476FB9C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C0FE313-7FBB-479F-9DBD-34BE8959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F0D2-2531-4216-BDD9-9393086A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84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81A4F5-9D3F-4054-BA4D-B51546EA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C926065-A2D9-4795-89DE-2F9F1B11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42BF-F0D4-4549-B672-6F47A21C70F0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5AF8CB3-DDE0-404E-9EB5-18562E5C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300810A-7706-49E4-8107-4A80A578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F0D2-2531-4216-BDD9-9393086A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51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951080A5-644D-4714-B625-236A36B4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42BF-F0D4-4549-B672-6F47A21C70F0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42F479A-5D2E-4A92-A0F1-DA377E75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A1819BE-181E-4565-9C51-E500717F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F0D2-2531-4216-BDD9-9393086A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04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DCED00B-46EE-4E1C-B86C-55D16842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E8FEB51-2F94-4E9B-8C78-749F2EAAF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CD81D5A-6D0F-497C-93FF-CA8E60379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82E5279-1BED-4174-A72D-867A2ED8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42BF-F0D4-4549-B672-6F47A21C70F0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C4874C4-3475-4EDB-A165-90534D8B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27C4FE7-677F-49CC-B4E8-DBAC3231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F0D2-2531-4216-BDD9-9393086A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21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39576B3-9A74-4C2D-BAB7-0AE3DB2D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E3A79D1-C588-495E-A3EF-0CD4924D9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2277182-2236-41AD-85F6-B197161C9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1B3C001-4782-4110-B848-7E85B9978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42BF-F0D4-4549-B672-6F47A21C70F0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7B4D3AE-D894-4E49-A696-EC6F97F4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31A27F2-7EAE-4592-ACD9-4828CE25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F0D2-2531-4216-BDD9-9393086A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9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D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1C48332-62D7-428E-8060-2F60D512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7336D32-85FC-4305-8C10-C9793D395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7BBAA04-AF6D-4342-B8FF-7B3421E51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342BF-F0D4-4549-B672-6F47A21C70F0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992373F-F298-4823-A950-250DA6276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0BB291A-DBA5-4C69-A5E4-18C332816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4F0D2-2531-4216-BDD9-9393086A9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01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5.xml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.png"/><Relationship Id="rId7" Type="http://schemas.openxmlformats.org/officeDocument/2006/relationships/image" Target="../media/image3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eg"/><Relationship Id="rId5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40.jpe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2.xml"/><Relationship Id="rId3" Type="http://schemas.openxmlformats.org/officeDocument/2006/relationships/image" Target="../media/image4.png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17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11" Type="http://schemas.microsoft.com/office/2007/relationships/diagramDrawing" Target="../diagrams/drawing1.xml"/><Relationship Id="rId5" Type="http://schemas.microsoft.com/office/2007/relationships/hdphoto" Target="../media/hdphoto1.wdp"/><Relationship Id="rId15" Type="http://schemas.openxmlformats.org/officeDocument/2006/relationships/diagramColors" Target="../diagrams/colors2.xml"/><Relationship Id="rId10" Type="http://schemas.openxmlformats.org/officeDocument/2006/relationships/diagramColors" Target="../diagrams/colors1.xml"/><Relationship Id="rId4" Type="http://schemas.openxmlformats.org/officeDocument/2006/relationships/image" Target="../media/image7.png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0" y="5617029"/>
            <a:ext cx="12192000" cy="1240971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BC925BBF-BAC8-495E-9F29-2D266BF1C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320" y="4756250"/>
            <a:ext cx="1015680" cy="101568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346921DC-1EF2-432B-8439-5BD85BB26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544" y="4669854"/>
            <a:ext cx="1102076" cy="110207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70E0685-DBDC-44EF-88AC-BB79FB7E3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51226">
            <a:off x="8930077" y="735939"/>
            <a:ext cx="1049208" cy="10492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E92B9F19-AC86-4444-9B41-1D7375240F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938" y="867621"/>
            <a:ext cx="802891" cy="80289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3BF8A8D9-77A7-45A7-BA2A-DC9F7447D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82" y="2842222"/>
            <a:ext cx="920809" cy="9208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740C279-A82E-41D8-A341-AFC501007E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98" y="3067588"/>
            <a:ext cx="1390885" cy="13908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0E232F7-3404-4086-B9F7-733ED71821F6}"/>
              </a:ext>
            </a:extLst>
          </p:cNvPr>
          <p:cNvSpPr txBox="1"/>
          <p:nvPr/>
        </p:nvSpPr>
        <p:spPr>
          <a:xfrm>
            <a:off x="2532212" y="1505629"/>
            <a:ext cx="73468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 </a:t>
            </a:r>
            <a:r>
              <a:rPr lang="ko-KR" altLang="en-US" sz="40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딥러닝이란</a:t>
            </a: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무엇인가</a:t>
            </a:r>
            <a:r>
              <a:rPr lang="en-US" altLang="ko-KR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r>
              <a:rPr lang="en-US" altLang="ko-KR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 신경망의 수학적 구성 요소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5024C3D4-C7CA-48AE-8FAA-B7C4978D60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172" b="89844" l="2734" r="98438">
                        <a14:foregroundMark x1="21484" y1="59766" x2="44531" y2="59375"/>
                        <a14:foregroundMark x1="44531" y1="59375" x2="21094" y2="56250"/>
                        <a14:foregroundMark x1="21094" y1="56250" x2="22656" y2="46094"/>
                        <a14:foregroundMark x1="21484" y1="57422" x2="19141" y2="32422"/>
                        <a14:foregroundMark x1="19141" y1="32422" x2="34375" y2="19141"/>
                        <a14:foregroundMark x1="34375" y1="19141" x2="52734" y2="23438"/>
                        <a14:foregroundMark x1="52734" y1="23438" x2="35547" y2="41016"/>
                        <a14:foregroundMark x1="35547" y1="41016" x2="25000" y2="19141"/>
                        <a14:foregroundMark x1="25000" y1="19141" x2="44141" y2="20313"/>
                        <a14:foregroundMark x1="44141" y1="20313" x2="55078" y2="35938"/>
                        <a14:foregroundMark x1="55078" y1="35938" x2="39063" y2="50781"/>
                        <a14:foregroundMark x1="39063" y1="50781" x2="10547" y2="40625"/>
                        <a14:foregroundMark x1="10547" y1="40625" x2="9375" y2="3516"/>
                        <a14:foregroundMark x1="9375" y1="3516" x2="13281" y2="25391"/>
                        <a14:foregroundMark x1="13281" y1="25391" x2="30859" y2="14844"/>
                        <a14:foregroundMark x1="30859" y1="14844" x2="7422" y2="32422"/>
                        <a14:foregroundMark x1="7422" y1="32422" x2="13281" y2="12109"/>
                        <a14:foregroundMark x1="13281" y1="12109" x2="64844" y2="21484"/>
                        <a14:foregroundMark x1="64844" y1="21484" x2="83203" y2="49609"/>
                        <a14:foregroundMark x1="83203" y1="49609" x2="49219" y2="48828"/>
                        <a14:foregroundMark x1="49219" y1="48828" x2="27734" y2="9375"/>
                        <a14:foregroundMark x1="27734" y1="9375" x2="81641" y2="5078"/>
                        <a14:foregroundMark x1="81641" y1="5078" x2="87891" y2="27344"/>
                        <a14:foregroundMark x1="87891" y1="27344" x2="68750" y2="34766"/>
                        <a14:foregroundMark x1="68750" y1="34766" x2="80078" y2="17969"/>
                        <a14:foregroundMark x1="80078" y1="17969" x2="98438" y2="32031"/>
                        <a14:foregroundMark x1="98438" y1="32031" x2="77344" y2="57813"/>
                        <a14:foregroundMark x1="77344" y1="57813" x2="59766" y2="48438"/>
                        <a14:foregroundMark x1="59766" y1="48438" x2="59766" y2="47656"/>
                        <a14:foregroundMark x1="24609" y1="49609" x2="26172" y2="24219"/>
                        <a14:foregroundMark x1="26172" y1="24219" x2="46094" y2="8594"/>
                        <a14:foregroundMark x1="46094" y1="8594" x2="26563" y2="12109"/>
                        <a14:foregroundMark x1="26563" y1="12109" x2="38672" y2="29297"/>
                        <a14:foregroundMark x1="38672" y1="29297" x2="8203" y2="37500"/>
                        <a14:foregroundMark x1="8203" y1="37500" x2="3516" y2="15234"/>
                        <a14:foregroundMark x1="3516" y1="15234" x2="22266" y2="17578"/>
                        <a14:foregroundMark x1="22266" y1="17578" x2="9375" y2="38672"/>
                        <a14:foregroundMark x1="9375" y1="38672" x2="25000" y2="55078"/>
                        <a14:foregroundMark x1="25000" y1="55078" x2="3906" y2="64063"/>
                        <a14:foregroundMark x1="3906" y1="64063" x2="19531" y2="51172"/>
                        <a14:foregroundMark x1="19531" y1="51172" x2="19922" y2="61328"/>
                        <a14:foregroundMark x1="35938" y1="87109" x2="36328" y2="85938"/>
                        <a14:foregroundMark x1="36719" y1="86719" x2="35156" y2="87109"/>
                        <a14:foregroundMark x1="34766" y1="87109" x2="33984" y2="87500"/>
                        <a14:foregroundMark x1="84766" y1="50000" x2="73828" y2="28906"/>
                        <a14:foregroundMark x1="73828" y1="28906" x2="48047" y2="8594"/>
                        <a14:foregroundMark x1="48047" y1="8594" x2="66797" y2="6641"/>
                        <a14:foregroundMark x1="66797" y1="6641" x2="28125" y2="0"/>
                        <a14:foregroundMark x1="28125" y1="0" x2="93359" y2="12500"/>
                        <a14:foregroundMark x1="93359" y1="12500" x2="54297" y2="8594"/>
                        <a14:foregroundMark x1="54297" y1="8594" x2="78906" y2="7422"/>
                        <a14:foregroundMark x1="78906" y1="7422" x2="13672" y2="2734"/>
                        <a14:foregroundMark x1="13672" y1="2734" x2="50391" y2="6250"/>
                        <a14:foregroundMark x1="50391" y1="6250" x2="3906" y2="1172"/>
                        <a14:foregroundMark x1="3906" y1="1172" x2="87500" y2="13672"/>
                        <a14:foregroundMark x1="87500" y1="13672" x2="44531" y2="11719"/>
                        <a14:foregroundMark x1="44531" y1="11719" x2="68359" y2="6641"/>
                        <a14:foregroundMark x1="68359" y1="6641" x2="10938" y2="1172"/>
                        <a14:foregroundMark x1="10938" y1="1172" x2="74609" y2="5859"/>
                        <a14:foregroundMark x1="74609" y1="5859" x2="33594" y2="6641"/>
                        <a14:foregroundMark x1="33594" y1="6641" x2="62500" y2="781"/>
                        <a14:foregroundMark x1="62500" y1="781" x2="20703" y2="2344"/>
                        <a14:foregroundMark x1="20703" y1="2344" x2="62500" y2="3125"/>
                        <a14:foregroundMark x1="62500" y1="3125" x2="5859" y2="2734"/>
                        <a14:foregroundMark x1="5859" y1="2734" x2="65625" y2="10938"/>
                        <a14:foregroundMark x1="65625" y1="10938" x2="18750" y2="13281"/>
                        <a14:foregroundMark x1="18750" y1="13281" x2="57813" y2="15234"/>
                        <a14:foregroundMark x1="57813" y1="15234" x2="15234" y2="21094"/>
                        <a14:foregroundMark x1="15234" y1="21094" x2="46875" y2="21875"/>
                        <a14:foregroundMark x1="46875" y1="21875" x2="25391" y2="26563"/>
                        <a14:foregroundMark x1="25391" y1="26563" x2="62109" y2="26172"/>
                        <a14:foregroundMark x1="62109" y1="26172" x2="30859" y2="28516"/>
                        <a14:foregroundMark x1="30859" y1="28516" x2="75000" y2="35938"/>
                        <a14:foregroundMark x1="75000" y1="35938" x2="43359" y2="39844"/>
                        <a14:foregroundMark x1="43359" y1="39844" x2="67969" y2="42969"/>
                        <a14:foregroundMark x1="67969" y1="42969" x2="22656" y2="45313"/>
                        <a14:foregroundMark x1="22656" y1="45313" x2="63281" y2="45703"/>
                        <a14:foregroundMark x1="63281" y1="45703" x2="19141" y2="47656"/>
                        <a14:foregroundMark x1="19141" y1="47656" x2="60156" y2="42969"/>
                        <a14:foregroundMark x1="60156" y1="42969" x2="36719" y2="47656"/>
                        <a14:foregroundMark x1="36719" y1="47656" x2="68750" y2="50391"/>
                        <a14:foregroundMark x1="68750" y1="50391" x2="43750" y2="54297"/>
                        <a14:foregroundMark x1="43750" y1="54297" x2="72266" y2="57422"/>
                        <a14:foregroundMark x1="72266" y1="57422" x2="53906" y2="63281"/>
                        <a14:foregroundMark x1="53906" y1="63281" x2="75781" y2="65234"/>
                        <a14:foregroundMark x1="75781" y1="65234" x2="84766" y2="70703"/>
                        <a14:foregroundMark x1="88281" y1="73438" x2="85156" y2="51563"/>
                        <a14:foregroundMark x1="85156" y1="51563" x2="85938" y2="48438"/>
                        <a14:foregroundMark x1="88281" y1="42969" x2="88281" y2="18359"/>
                        <a14:foregroundMark x1="88281" y1="18359" x2="62891" y2="3125"/>
                        <a14:foregroundMark x1="62891" y1="3125" x2="42188" y2="0"/>
                        <a14:foregroundMark x1="42188" y1="0" x2="84375" y2="3906"/>
                        <a14:foregroundMark x1="84375" y1="3906" x2="65234" y2="1563"/>
                        <a14:foregroundMark x1="65234" y1="1563" x2="95703" y2="2344"/>
                        <a14:foregroundMark x1="95703" y1="2344" x2="67578" y2="1172"/>
                        <a14:foregroundMark x1="67578" y1="1172" x2="68359" y2="1172"/>
                        <a14:foregroundMark x1="19922" y1="19141" x2="39063" y2="28516"/>
                        <a14:foregroundMark x1="39063" y1="28516" x2="16797" y2="37500"/>
                        <a14:foregroundMark x1="16797" y1="37500" x2="2734" y2="53906"/>
                        <a14:foregroundMark x1="2734" y1="53906" x2="9766" y2="44922"/>
                        <a14:foregroundMark x1="8594" y1="57422" x2="17578" y2="35547"/>
                        <a14:foregroundMark x1="17578" y1="35547" x2="24609" y2="58203"/>
                        <a14:foregroundMark x1="24609" y1="58203" x2="11719" y2="42969"/>
                        <a14:foregroundMark x1="11719" y1="42969" x2="30859" y2="39063"/>
                        <a14:foregroundMark x1="30859" y1="39063" x2="9375" y2="49219"/>
                        <a14:foregroundMark x1="9375" y1="49219" x2="4688" y2="11328"/>
                        <a14:foregroundMark x1="4688" y1="11328" x2="36328" y2="24609"/>
                        <a14:foregroundMark x1="36328" y1="24609" x2="30078" y2="43750"/>
                        <a14:foregroundMark x1="30078" y1="43750" x2="3516" y2="33594"/>
                        <a14:foregroundMark x1="3516" y1="33594" x2="16406" y2="10156"/>
                        <a14:foregroundMark x1="16406" y1="10156" x2="50391" y2="22266"/>
                        <a14:foregroundMark x1="50391" y1="22266" x2="58594" y2="40625"/>
                        <a14:foregroundMark x1="58594" y1="40625" x2="30859" y2="60547"/>
                        <a14:foregroundMark x1="30859" y1="60547" x2="12109" y2="49219"/>
                        <a14:foregroundMark x1="12109" y1="49219" x2="12500" y2="26563"/>
                        <a14:foregroundMark x1="12500" y1="26563" x2="37109" y2="7031"/>
                        <a14:foregroundMark x1="37109" y1="7031" x2="67188" y2="9766"/>
                        <a14:foregroundMark x1="67188" y1="9766" x2="89453" y2="24609"/>
                        <a14:foregroundMark x1="89453" y1="24609" x2="61719" y2="55859"/>
                        <a14:foregroundMark x1="61719" y1="55859" x2="31250" y2="34375"/>
                        <a14:foregroundMark x1="31250" y1="34375" x2="49219" y2="22656"/>
                        <a14:foregroundMark x1="49219" y1="22656" x2="53906" y2="386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538" y="3525284"/>
            <a:ext cx="2576232" cy="257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-31630" y="6543040"/>
            <a:ext cx="1225526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6F8B45B-D151-4B6F-9F09-119BE3BE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7" y="381545"/>
            <a:ext cx="532883" cy="53288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684D821C-DC2B-4E0F-859A-35F87E1C5D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560" y="6210780"/>
            <a:ext cx="387616" cy="387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44FE12-2EAD-47CF-99D2-56F93A3A6481}"/>
              </a:ext>
            </a:extLst>
          </p:cNvPr>
          <p:cNvSpPr txBox="1"/>
          <p:nvPr/>
        </p:nvSpPr>
        <p:spPr>
          <a:xfrm>
            <a:off x="944880" y="463320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1.1.3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데이터에서 표현을 학습하기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CEA8A79-92C2-4CC2-8F47-E41D939FA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385" y="1369032"/>
            <a:ext cx="7977791" cy="26926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D9C2165-C6B6-4086-A4F4-52C7E4D6850D}"/>
              </a:ext>
            </a:extLst>
          </p:cNvPr>
          <p:cNvSpPr txBox="1"/>
          <p:nvPr/>
        </p:nvSpPr>
        <p:spPr>
          <a:xfrm>
            <a:off x="115502" y="2421743"/>
            <a:ext cx="2861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chemeClr val="bg1"/>
                </a:solidFill>
              </a:rPr>
              <a:t>입력 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포인트의 좌표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	(X,Y)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27DC461-6189-4BAC-B7C2-4AA76AECFD6D}"/>
              </a:ext>
            </a:extLst>
          </p:cNvPr>
          <p:cNvSpPr txBox="1"/>
          <p:nvPr/>
        </p:nvSpPr>
        <p:spPr>
          <a:xfrm>
            <a:off x="115502" y="3215668"/>
            <a:ext cx="3374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chemeClr val="bg1"/>
                </a:solidFill>
              </a:rPr>
              <a:t>기대출력 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포인트의 색깔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D117F72-D9EE-4FCF-8DCA-A1442B09FF4A}"/>
              </a:ext>
            </a:extLst>
          </p:cNvPr>
          <p:cNvSpPr txBox="1"/>
          <p:nvPr/>
        </p:nvSpPr>
        <p:spPr>
          <a:xfrm>
            <a:off x="115502" y="3886991"/>
            <a:ext cx="35541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chemeClr val="bg1"/>
                </a:solidFill>
              </a:rPr>
              <a:t>성능 측정 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정확히 분류한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	       </a:t>
            </a:r>
            <a:r>
              <a:rPr lang="ko-KR" altLang="en-US" sz="2000" b="1" dirty="0">
                <a:solidFill>
                  <a:schemeClr val="bg1"/>
                </a:solidFill>
              </a:rPr>
              <a:t>포인트의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	       </a:t>
            </a:r>
            <a:r>
              <a:rPr lang="ko-KR" altLang="en-US" sz="2000" b="1" dirty="0">
                <a:solidFill>
                  <a:schemeClr val="bg1"/>
                </a:solidFill>
              </a:rPr>
              <a:t>비율 측정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B50F28B-0EBA-42E9-AF28-FDFE57207A00}"/>
              </a:ext>
            </a:extLst>
          </p:cNvPr>
          <p:cNvSpPr txBox="1"/>
          <p:nvPr/>
        </p:nvSpPr>
        <p:spPr>
          <a:xfrm>
            <a:off x="5962370" y="417153"/>
            <a:ext cx="3908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highlight>
                  <a:srgbClr val="C0C0C0"/>
                </a:highlight>
              </a:rPr>
              <a:t>“ </a:t>
            </a:r>
            <a:r>
              <a:rPr lang="ko-KR" altLang="en-US" sz="2000" b="1" dirty="0">
                <a:highlight>
                  <a:srgbClr val="C0C0C0"/>
                </a:highlight>
              </a:rPr>
              <a:t>포인터가 흰색인가 검은색인가</a:t>
            </a:r>
            <a:endParaRPr lang="en-US" altLang="ko-KR" sz="2000" b="1" dirty="0">
              <a:highlight>
                <a:srgbClr val="C0C0C0"/>
              </a:highlight>
            </a:endParaRPr>
          </a:p>
          <a:p>
            <a:pPr algn="ctr"/>
            <a:r>
              <a:rPr lang="ko-KR" altLang="en-US" sz="2000" b="1" dirty="0">
                <a:highlight>
                  <a:srgbClr val="C0C0C0"/>
                </a:highlight>
              </a:rPr>
              <a:t>출력하는 알고리즘 </a:t>
            </a:r>
            <a:r>
              <a:rPr lang="en-US" altLang="ko-KR" sz="2000" b="1" dirty="0">
                <a:highlight>
                  <a:srgbClr val="C0C0C0"/>
                </a:highlight>
              </a:rPr>
              <a:t>“</a:t>
            </a:r>
            <a:endParaRPr lang="ko-KR" altLang="en-US" sz="2000" b="1" dirty="0">
              <a:highlight>
                <a:srgbClr val="C0C0C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78480B2-77AC-4208-B810-87E3C40C4604}"/>
              </a:ext>
            </a:extLst>
          </p:cNvPr>
          <p:cNvSpPr txBox="1"/>
          <p:nvPr/>
        </p:nvSpPr>
        <p:spPr>
          <a:xfrm>
            <a:off x="4627298" y="4479245"/>
            <a:ext cx="41889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규칙 발견 </a:t>
            </a:r>
            <a:r>
              <a:rPr lang="en-US" altLang="ko-KR" sz="2400" b="1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X&gt;0</a:t>
            </a:r>
            <a:r>
              <a:rPr lang="ko-KR" altLang="en-US" sz="2400" b="1" dirty="0">
                <a:solidFill>
                  <a:schemeClr val="bg1"/>
                </a:solidFill>
              </a:rPr>
              <a:t>인 것은 검은색 포인트다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X&lt;0</a:t>
            </a:r>
            <a:r>
              <a:rPr lang="ko-KR" altLang="en-US" sz="2400" b="1" dirty="0">
                <a:solidFill>
                  <a:schemeClr val="bg1"/>
                </a:solidFill>
              </a:rPr>
              <a:t>인 것은 흰색 포인트다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E7E9EEB-10C0-4E99-97C4-68180D64AA1A}"/>
              </a:ext>
            </a:extLst>
          </p:cNvPr>
          <p:cNvSpPr txBox="1"/>
          <p:nvPr/>
        </p:nvSpPr>
        <p:spPr>
          <a:xfrm>
            <a:off x="9118890" y="4598073"/>
            <a:ext cx="2973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학습 </a:t>
            </a:r>
            <a:r>
              <a:rPr lang="en-US" altLang="ko-KR" sz="2400" b="1" dirty="0">
                <a:solidFill>
                  <a:schemeClr val="bg1"/>
                </a:solidFill>
              </a:rPr>
              <a:t>:</a:t>
            </a:r>
          </a:p>
          <a:p>
            <a:r>
              <a:rPr lang="ko-KR" altLang="en-US" sz="2400" b="1" dirty="0">
                <a:solidFill>
                  <a:schemeClr val="bg1"/>
                </a:solidFill>
              </a:rPr>
              <a:t>더 나은 표현을 찾음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-&gt;</a:t>
            </a:r>
            <a:r>
              <a:rPr lang="ko-KR" altLang="en-US" sz="2400" b="1" dirty="0">
                <a:solidFill>
                  <a:schemeClr val="bg1"/>
                </a:solidFill>
              </a:rPr>
              <a:t>자동화된 과정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EDE04202-F9EA-406F-8381-E76A291127F7}"/>
              </a:ext>
            </a:extLst>
          </p:cNvPr>
          <p:cNvCxnSpPr/>
          <p:nvPr/>
        </p:nvCxnSpPr>
        <p:spPr>
          <a:xfrm>
            <a:off x="9362591" y="3211003"/>
            <a:ext cx="894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8645DB97-0EE8-4B7F-97CD-9A2B72C3352C}"/>
              </a:ext>
            </a:extLst>
          </p:cNvPr>
          <p:cNvCxnSpPr>
            <a:cxnSpLocks/>
          </p:cNvCxnSpPr>
          <p:nvPr/>
        </p:nvCxnSpPr>
        <p:spPr>
          <a:xfrm>
            <a:off x="10257183" y="3211003"/>
            <a:ext cx="118818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5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-63260" y="6543040"/>
            <a:ext cx="1225526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6F8B45B-D151-4B6F-9F09-119BE3BE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7" y="381545"/>
            <a:ext cx="532883" cy="5328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44FE12-2EAD-47CF-99D2-56F93A3A6481}"/>
              </a:ext>
            </a:extLst>
          </p:cNvPr>
          <p:cNvSpPr txBox="1"/>
          <p:nvPr/>
        </p:nvSpPr>
        <p:spPr>
          <a:xfrm>
            <a:off x="944880" y="463320"/>
            <a:ext cx="438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1.1.4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딥러닝에서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딥＇이란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무엇일까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C5763C1-9A31-4D0A-8A56-16B5899AAD96}"/>
              </a:ext>
            </a:extLst>
          </p:cNvPr>
          <p:cNvSpPr txBox="1"/>
          <p:nvPr/>
        </p:nvSpPr>
        <p:spPr>
          <a:xfrm>
            <a:off x="4320208" y="1192697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rgbClr val="FFFF00"/>
                </a:solidFill>
              </a:rPr>
              <a:t>딥러닝</a:t>
            </a: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xmlns="" id="{AC3E1E5B-A32A-4879-AF78-F80F03E05F2F}"/>
              </a:ext>
            </a:extLst>
          </p:cNvPr>
          <p:cNvSpPr/>
          <p:nvPr/>
        </p:nvSpPr>
        <p:spPr>
          <a:xfrm>
            <a:off x="4320208" y="2213714"/>
            <a:ext cx="993913" cy="173957"/>
          </a:xfrm>
          <a:custGeom>
            <a:avLst/>
            <a:gdLst>
              <a:gd name="connsiteX0" fmla="*/ 0 w 993913"/>
              <a:gd name="connsiteY0" fmla="*/ 41435 h 173957"/>
              <a:gd name="connsiteX1" fmla="*/ 13252 w 993913"/>
              <a:gd name="connsiteY1" fmla="*/ 107696 h 173957"/>
              <a:gd name="connsiteX2" fmla="*/ 26504 w 993913"/>
              <a:gd name="connsiteY2" fmla="*/ 147452 h 173957"/>
              <a:gd name="connsiteX3" fmla="*/ 66261 w 993913"/>
              <a:gd name="connsiteY3" fmla="*/ 160705 h 173957"/>
              <a:gd name="connsiteX4" fmla="*/ 145774 w 993913"/>
              <a:gd name="connsiteY4" fmla="*/ 120948 h 173957"/>
              <a:gd name="connsiteX5" fmla="*/ 198782 w 993913"/>
              <a:gd name="connsiteY5" fmla="*/ 41435 h 173957"/>
              <a:gd name="connsiteX6" fmla="*/ 212034 w 993913"/>
              <a:gd name="connsiteY6" fmla="*/ 1678 h 173957"/>
              <a:gd name="connsiteX7" fmla="*/ 225287 w 993913"/>
              <a:gd name="connsiteY7" fmla="*/ 67939 h 173957"/>
              <a:gd name="connsiteX8" fmla="*/ 278295 w 993913"/>
              <a:gd name="connsiteY8" fmla="*/ 173957 h 173957"/>
              <a:gd name="connsiteX9" fmla="*/ 357808 w 993913"/>
              <a:gd name="connsiteY9" fmla="*/ 160705 h 173957"/>
              <a:gd name="connsiteX10" fmla="*/ 384313 w 993913"/>
              <a:gd name="connsiteY10" fmla="*/ 134200 h 173957"/>
              <a:gd name="connsiteX11" fmla="*/ 424069 w 993913"/>
              <a:gd name="connsiteY11" fmla="*/ 107696 h 173957"/>
              <a:gd name="connsiteX12" fmla="*/ 450574 w 993913"/>
              <a:gd name="connsiteY12" fmla="*/ 81191 h 173957"/>
              <a:gd name="connsiteX13" fmla="*/ 490330 w 993913"/>
              <a:gd name="connsiteY13" fmla="*/ 67939 h 173957"/>
              <a:gd name="connsiteX14" fmla="*/ 530087 w 993913"/>
              <a:gd name="connsiteY14" fmla="*/ 81191 h 173957"/>
              <a:gd name="connsiteX15" fmla="*/ 556591 w 993913"/>
              <a:gd name="connsiteY15" fmla="*/ 107696 h 173957"/>
              <a:gd name="connsiteX16" fmla="*/ 689113 w 993913"/>
              <a:gd name="connsiteY16" fmla="*/ 94444 h 173957"/>
              <a:gd name="connsiteX17" fmla="*/ 742121 w 993913"/>
              <a:gd name="connsiteY17" fmla="*/ 41435 h 173957"/>
              <a:gd name="connsiteX18" fmla="*/ 768626 w 993913"/>
              <a:gd name="connsiteY18" fmla="*/ 67939 h 173957"/>
              <a:gd name="connsiteX19" fmla="*/ 848139 w 993913"/>
              <a:gd name="connsiteY19" fmla="*/ 94444 h 173957"/>
              <a:gd name="connsiteX20" fmla="*/ 980661 w 993913"/>
              <a:gd name="connsiteY20" fmla="*/ 41435 h 173957"/>
              <a:gd name="connsiteX21" fmla="*/ 993913 w 993913"/>
              <a:gd name="connsiteY21" fmla="*/ 28183 h 173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93913" h="173957">
                <a:moveTo>
                  <a:pt x="0" y="41435"/>
                </a:moveTo>
                <a:cubicBezTo>
                  <a:pt x="4417" y="63522"/>
                  <a:pt x="7789" y="85844"/>
                  <a:pt x="13252" y="107696"/>
                </a:cubicBezTo>
                <a:cubicBezTo>
                  <a:pt x="16640" y="121248"/>
                  <a:pt x="16627" y="137575"/>
                  <a:pt x="26504" y="147452"/>
                </a:cubicBezTo>
                <a:cubicBezTo>
                  <a:pt x="36382" y="157330"/>
                  <a:pt x="53009" y="156287"/>
                  <a:pt x="66261" y="160705"/>
                </a:cubicBezTo>
                <a:cubicBezTo>
                  <a:pt x="94618" y="151252"/>
                  <a:pt x="124620" y="145125"/>
                  <a:pt x="145774" y="120948"/>
                </a:cubicBezTo>
                <a:cubicBezTo>
                  <a:pt x="166750" y="96975"/>
                  <a:pt x="198782" y="41435"/>
                  <a:pt x="198782" y="41435"/>
                </a:cubicBezTo>
                <a:cubicBezTo>
                  <a:pt x="203199" y="28183"/>
                  <a:pt x="202156" y="-8199"/>
                  <a:pt x="212034" y="1678"/>
                </a:cubicBezTo>
                <a:cubicBezTo>
                  <a:pt x="227961" y="17605"/>
                  <a:pt x="219360" y="46208"/>
                  <a:pt x="225287" y="67939"/>
                </a:cubicBezTo>
                <a:cubicBezTo>
                  <a:pt x="248129" y="151692"/>
                  <a:pt x="235441" y="131101"/>
                  <a:pt x="278295" y="173957"/>
                </a:cubicBezTo>
                <a:cubicBezTo>
                  <a:pt x="304799" y="169540"/>
                  <a:pt x="332649" y="170140"/>
                  <a:pt x="357808" y="160705"/>
                </a:cubicBezTo>
                <a:cubicBezTo>
                  <a:pt x="369507" y="156318"/>
                  <a:pt x="374556" y="142005"/>
                  <a:pt x="384313" y="134200"/>
                </a:cubicBezTo>
                <a:cubicBezTo>
                  <a:pt x="396750" y="124251"/>
                  <a:pt x="411632" y="117645"/>
                  <a:pt x="424069" y="107696"/>
                </a:cubicBezTo>
                <a:cubicBezTo>
                  <a:pt x="433826" y="99891"/>
                  <a:pt x="439860" y="87619"/>
                  <a:pt x="450574" y="81191"/>
                </a:cubicBezTo>
                <a:cubicBezTo>
                  <a:pt x="462552" y="74004"/>
                  <a:pt x="477078" y="72356"/>
                  <a:pt x="490330" y="67939"/>
                </a:cubicBezTo>
                <a:cubicBezTo>
                  <a:pt x="503582" y="72356"/>
                  <a:pt x="518109" y="74004"/>
                  <a:pt x="530087" y="81191"/>
                </a:cubicBezTo>
                <a:cubicBezTo>
                  <a:pt x="540801" y="87619"/>
                  <a:pt x="544140" y="106658"/>
                  <a:pt x="556591" y="107696"/>
                </a:cubicBezTo>
                <a:cubicBezTo>
                  <a:pt x="600832" y="111383"/>
                  <a:pt x="644939" y="98861"/>
                  <a:pt x="689113" y="94444"/>
                </a:cubicBezTo>
                <a:cubicBezTo>
                  <a:pt x="697948" y="67940"/>
                  <a:pt x="697947" y="32600"/>
                  <a:pt x="742121" y="41435"/>
                </a:cubicBezTo>
                <a:cubicBezTo>
                  <a:pt x="754373" y="43885"/>
                  <a:pt x="757451" y="62351"/>
                  <a:pt x="768626" y="67939"/>
                </a:cubicBezTo>
                <a:cubicBezTo>
                  <a:pt x="793615" y="80433"/>
                  <a:pt x="848139" y="94444"/>
                  <a:pt x="848139" y="94444"/>
                </a:cubicBezTo>
                <a:cubicBezTo>
                  <a:pt x="959456" y="78541"/>
                  <a:pt x="918817" y="103278"/>
                  <a:pt x="980661" y="41435"/>
                </a:cubicBezTo>
                <a:lnTo>
                  <a:pt x="993913" y="28183"/>
                </a:lnTo>
              </a:path>
            </a:pathLst>
          </a:custGeom>
          <a:ln w="412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1FE5F06-EABE-4783-956C-BD24BC2ABD99}"/>
              </a:ext>
            </a:extLst>
          </p:cNvPr>
          <p:cNvSpPr txBox="1"/>
          <p:nvPr/>
        </p:nvSpPr>
        <p:spPr>
          <a:xfrm>
            <a:off x="831502" y="2453251"/>
            <a:ext cx="5644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2">
                    <a:lumMod val="75000"/>
                  </a:schemeClr>
                </a:solidFill>
              </a:rPr>
              <a:t>연속된 층</a:t>
            </a: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</a:rPr>
              <a:t>(layer)</a:t>
            </a:r>
            <a:r>
              <a:rPr lang="ko-KR" altLang="en-US" sz="2400" b="1" dirty="0">
                <a:solidFill>
                  <a:schemeClr val="accent2">
                    <a:lumMod val="75000"/>
                  </a:schemeClr>
                </a:solidFill>
              </a:rPr>
              <a:t>으로 표현을 </a:t>
            </a:r>
            <a:r>
              <a:rPr lang="ko-KR" altLang="en-US" sz="2800" b="1" dirty="0">
                <a:solidFill>
                  <a:schemeClr val="accent2">
                    <a:lumMod val="75000"/>
                  </a:schemeClr>
                </a:solidFill>
              </a:rPr>
              <a:t>학습한다</a:t>
            </a:r>
            <a:endParaRPr lang="ko-KR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0B85E39-5BFA-4913-BD37-2BAAB3109255}"/>
              </a:ext>
            </a:extLst>
          </p:cNvPr>
          <p:cNvSpPr txBox="1"/>
          <p:nvPr/>
        </p:nvSpPr>
        <p:spPr>
          <a:xfrm>
            <a:off x="7282021" y="1626413"/>
            <a:ext cx="4513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= </a:t>
            </a:r>
            <a:r>
              <a:rPr lang="ko-KR" altLang="en-US" sz="2400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층</a:t>
            </a:r>
            <a:r>
              <a:rPr lang="en-US" altLang="ko-KR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기반 표현 학습</a:t>
            </a:r>
            <a:r>
              <a:rPr lang="en-US" altLang="ko-KR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(layered ~)</a:t>
            </a:r>
          </a:p>
          <a:p>
            <a:r>
              <a:rPr lang="en-US" altLang="ko-KR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= </a:t>
            </a:r>
            <a:r>
              <a:rPr lang="ko-KR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계</a:t>
            </a:r>
            <a:r>
              <a:rPr lang="ko-KR" altLang="en-US" sz="2400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층</a:t>
            </a:r>
            <a:r>
              <a:rPr lang="ko-KR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적</a:t>
            </a:r>
            <a:r>
              <a:rPr lang="en-US" altLang="ko-KR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표현 학습</a:t>
            </a:r>
          </a:p>
        </p:txBody>
      </p:sp>
      <p:pic>
        <p:nvPicPr>
          <p:cNvPr id="15" name="그림 14" descr="지도이(가) 표시된 사진&#10;&#10;자동 생성된 설명">
            <a:extLst>
              <a:ext uri="{FF2B5EF4-FFF2-40B4-BE49-F238E27FC236}">
                <a16:creationId xmlns:a16="http://schemas.microsoft.com/office/drawing/2014/main" xmlns="" id="{3FB25BD3-5F77-45CF-9E0D-93630682CC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91" y="3321710"/>
            <a:ext cx="4848444" cy="2772435"/>
          </a:xfrm>
          <a:prstGeom prst="rect">
            <a:avLst/>
          </a:prstGeom>
        </p:spPr>
      </p:pic>
      <p:pic>
        <p:nvPicPr>
          <p:cNvPr id="19" name="그림 18" descr="텍스트, 지도이(가) 표시된 사진&#10;&#10;자동 생성된 설명">
            <a:extLst>
              <a:ext uri="{FF2B5EF4-FFF2-40B4-BE49-F238E27FC236}">
                <a16:creationId xmlns:a16="http://schemas.microsoft.com/office/drawing/2014/main" xmlns="" id="{B0717EDB-C4F1-4BC1-AAF5-213C0D036E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328" y="4823133"/>
            <a:ext cx="2074933" cy="10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5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-63260" y="6543040"/>
            <a:ext cx="1225526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6F8B45B-D151-4B6F-9F09-119BE3BE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7" y="381545"/>
            <a:ext cx="532883" cy="5328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44FE12-2EAD-47CF-99D2-56F93A3A6481}"/>
              </a:ext>
            </a:extLst>
          </p:cNvPr>
          <p:cNvSpPr txBox="1"/>
          <p:nvPr/>
        </p:nvSpPr>
        <p:spPr>
          <a:xfrm>
            <a:off x="944880" y="463320"/>
            <a:ext cx="438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1.1.4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딥러닝에서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딥＇이란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무엇일까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927923C6-F4DE-476C-942E-89A0396FB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72" y="1112107"/>
            <a:ext cx="6458089" cy="37564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71B9D90-7D5F-439B-87A6-DB96E9618F5B}"/>
              </a:ext>
            </a:extLst>
          </p:cNvPr>
          <p:cNvSpPr txBox="1"/>
          <p:nvPr/>
        </p:nvSpPr>
        <p:spPr>
          <a:xfrm>
            <a:off x="2133335" y="5137825"/>
            <a:ext cx="82301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원본 이미지와는 점점 더 다른 표현으로 숫자 이미지가 변환됨 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심층 신경망을 정보가 연속된 필터를 통과 하면서 순도 높게 정제된다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데이터 표현을 학습하기 위한 다단계 처리 방식</a:t>
            </a:r>
            <a:endParaRPr lang="ko-KR" altLang="en-US" sz="2000" dirty="0">
              <a:solidFill>
                <a:schemeClr val="bg1"/>
              </a:solidFill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453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-63260" y="6543040"/>
            <a:ext cx="1225526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6F8B45B-D151-4B6F-9F09-119BE3BE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7" y="381545"/>
            <a:ext cx="532883" cy="5328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44FE12-2EAD-47CF-99D2-56F93A3A6481}"/>
              </a:ext>
            </a:extLst>
          </p:cNvPr>
          <p:cNvSpPr txBox="1"/>
          <p:nvPr/>
        </p:nvSpPr>
        <p:spPr>
          <a:xfrm>
            <a:off x="944880" y="463320"/>
            <a:ext cx="511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1.1.5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그림 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개로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딥러닝의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작동 원리 이해하기</a:t>
            </a:r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68E00C53-9447-485D-AA85-D5C814660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8" y="2387669"/>
            <a:ext cx="6121204" cy="34380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963C44-6760-4DAE-8ADA-6CF848365D85}"/>
              </a:ext>
            </a:extLst>
          </p:cNvPr>
          <p:cNvSpPr txBox="1"/>
          <p:nvPr/>
        </p:nvSpPr>
        <p:spPr>
          <a:xfrm>
            <a:off x="678438" y="1045478"/>
            <a:ext cx="923201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머신러닝은</a:t>
            </a:r>
            <a:r>
              <a:rPr lang="ko-KR" alt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많은 입력과 타깃의 샘플을 관찰하며 입력을 타깃에 </a:t>
            </a:r>
            <a:r>
              <a:rPr lang="ko-KR" altLang="en-US" sz="2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매핑하는</a:t>
            </a:r>
            <a:r>
              <a:rPr lang="ko-KR" alt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것</a:t>
            </a:r>
            <a:endParaRPr lang="en-US" altLang="ko-KR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심층 </a:t>
            </a:r>
            <a:r>
              <a:rPr lang="ko-KR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신경망은 입력</a:t>
            </a:r>
            <a:r>
              <a:rPr lang="en-US" altLang="ko-K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-</a:t>
            </a:r>
            <a:r>
              <a:rPr lang="ko-KR" alt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타깃 매핑을 데이터 </a:t>
            </a:r>
            <a:r>
              <a:rPr lang="ko-KR" altLang="en-US" sz="2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변한기</a:t>
            </a:r>
            <a:r>
              <a:rPr lang="en-US" altLang="ko-K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층</a:t>
            </a:r>
            <a:r>
              <a:rPr lang="en-US" altLang="ko-K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  <a:r>
              <a:rPr lang="ko-KR" alt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를 연결해 수행</a:t>
            </a:r>
            <a:endParaRPr lang="en-US" altLang="ko-KR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CCF77B4-AD18-4B3B-89F2-CB563B07331D}"/>
              </a:ext>
            </a:extLst>
          </p:cNvPr>
          <p:cNvSpPr txBox="1"/>
          <p:nvPr/>
        </p:nvSpPr>
        <p:spPr>
          <a:xfrm>
            <a:off x="7129364" y="2581618"/>
            <a:ext cx="3172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bg1"/>
                </a:solidFill>
              </a:rPr>
              <a:t>가중치 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데이터가 </a:t>
            </a:r>
            <a:r>
              <a:rPr lang="ko-KR" altLang="en-US" sz="2400" dirty="0">
                <a:solidFill>
                  <a:schemeClr val="bg1"/>
                </a:solidFill>
              </a:rPr>
              <a:t>처리되는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내용을 </a:t>
            </a:r>
            <a:r>
              <a:rPr lang="ko-KR" altLang="en-US" sz="2400" dirty="0">
                <a:solidFill>
                  <a:schemeClr val="bg1"/>
                </a:solidFill>
              </a:rPr>
              <a:t>일련의 숫자로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F84A7A-16F6-4E8E-B8CD-6CF9336911C9}"/>
              </a:ext>
            </a:extLst>
          </p:cNvPr>
          <p:cNvSpPr txBox="1"/>
          <p:nvPr/>
        </p:nvSpPr>
        <p:spPr>
          <a:xfrm>
            <a:off x="7129364" y="4106707"/>
            <a:ext cx="4884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chemeClr val="bg1"/>
                </a:solidFill>
              </a:rPr>
              <a:t>데이터 변환 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가중치를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파라미터로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가지는 </a:t>
            </a:r>
            <a:r>
              <a:rPr lang="ko-KR" altLang="en-US" sz="2400" dirty="0">
                <a:solidFill>
                  <a:schemeClr val="bg1"/>
                </a:solidFill>
              </a:rPr>
              <a:t>함수로 표현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xmlns="" id="{9CD67FD2-7D0E-46A5-8085-D282B51C33E8}"/>
              </a:ext>
            </a:extLst>
          </p:cNvPr>
          <p:cNvSpPr/>
          <p:nvPr/>
        </p:nvSpPr>
        <p:spPr>
          <a:xfrm>
            <a:off x="678438" y="3410123"/>
            <a:ext cx="1643843" cy="743648"/>
          </a:xfrm>
          <a:prstGeom prst="snip2DiagRect">
            <a:avLst/>
          </a:prstGeom>
          <a:noFill/>
          <a:ln w="41275">
            <a:solidFill>
              <a:schemeClr val="accent5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05415AF-D7A5-437F-BC32-96C41955B6CA}"/>
              </a:ext>
            </a:extLst>
          </p:cNvPr>
          <p:cNvSpPr txBox="1"/>
          <p:nvPr/>
        </p:nvSpPr>
        <p:spPr>
          <a:xfrm>
            <a:off x="944880" y="2983654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</a:rPr>
              <a:t>= </a:t>
            </a:r>
            <a:r>
              <a:rPr lang="ko-KR" altLang="en-US" sz="2400" b="1" dirty="0">
                <a:solidFill>
                  <a:srgbClr val="002060"/>
                </a:solidFill>
              </a:rPr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307994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-63260" y="6543040"/>
            <a:ext cx="1225526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6F8B45B-D151-4B6F-9F09-119BE3BE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7" y="381545"/>
            <a:ext cx="532883" cy="5328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44FE12-2EAD-47CF-99D2-56F93A3A6481}"/>
              </a:ext>
            </a:extLst>
          </p:cNvPr>
          <p:cNvSpPr txBox="1"/>
          <p:nvPr/>
        </p:nvSpPr>
        <p:spPr>
          <a:xfrm>
            <a:off x="944880" y="463320"/>
            <a:ext cx="511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1.1.5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그림 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개로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딥러닝의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작동 원리 이해하기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204EF5E4-172F-411B-B0E6-B94548675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" y="1216108"/>
            <a:ext cx="5715000" cy="4943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99FBF14-C27A-43A8-B856-94CDAC7D54EB}"/>
              </a:ext>
            </a:extLst>
          </p:cNvPr>
          <p:cNvSpPr txBox="1"/>
          <p:nvPr/>
        </p:nvSpPr>
        <p:spPr>
          <a:xfrm>
            <a:off x="6838541" y="4143596"/>
            <a:ext cx="44085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bg1"/>
                </a:solidFill>
              </a:rPr>
              <a:t>손실함수</a:t>
            </a:r>
            <a:r>
              <a:rPr lang="en-US" altLang="ko-KR" sz="2800" dirty="0">
                <a:solidFill>
                  <a:schemeClr val="bg1"/>
                </a:solidFill>
              </a:rPr>
              <a:t>(loss function) :</a:t>
            </a:r>
          </a:p>
          <a:p>
            <a:r>
              <a:rPr lang="ko-KR" altLang="en-US" sz="2800" dirty="0">
                <a:solidFill>
                  <a:schemeClr val="bg1"/>
                </a:solidFill>
              </a:rPr>
              <a:t>  </a:t>
            </a:r>
            <a:r>
              <a:rPr lang="ko-KR" altLang="en-US" sz="2800" dirty="0" err="1">
                <a:solidFill>
                  <a:schemeClr val="bg1"/>
                </a:solidFill>
              </a:rPr>
              <a:t>출력값과</a:t>
            </a:r>
            <a:r>
              <a:rPr lang="ko-KR" altLang="en-US" sz="2800" dirty="0">
                <a:solidFill>
                  <a:schemeClr val="bg1"/>
                </a:solidFill>
              </a:rPr>
              <a:t> 진짜 타깃의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  차이 계산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8EC0B1BF-8B2F-40BC-A6AB-68BDBBD86047}"/>
              </a:ext>
            </a:extLst>
          </p:cNvPr>
          <p:cNvSpPr/>
          <p:nvPr/>
        </p:nvSpPr>
        <p:spPr>
          <a:xfrm>
            <a:off x="3968151" y="4496340"/>
            <a:ext cx="1621766" cy="679509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58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-63260" y="6543040"/>
            <a:ext cx="1225526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6F8B45B-D151-4B6F-9F09-119BE3BE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7" y="381545"/>
            <a:ext cx="532883" cy="5328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44FE12-2EAD-47CF-99D2-56F93A3A6481}"/>
              </a:ext>
            </a:extLst>
          </p:cNvPr>
          <p:cNvSpPr txBox="1"/>
          <p:nvPr/>
        </p:nvSpPr>
        <p:spPr>
          <a:xfrm>
            <a:off x="944880" y="463320"/>
            <a:ext cx="511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1.1.5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그림 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개로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딥러닝의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작동 원리 이해하기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5609C9D-3D69-4297-9C9B-67A6F3EE7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83" y="914427"/>
            <a:ext cx="5715000" cy="478155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xmlns="" id="{1DD36F22-5785-4F25-A649-018C8EC3F9C2}"/>
              </a:ext>
            </a:extLst>
          </p:cNvPr>
          <p:cNvSpPr/>
          <p:nvPr/>
        </p:nvSpPr>
        <p:spPr>
          <a:xfrm>
            <a:off x="3318683" y="4056749"/>
            <a:ext cx="1621766" cy="679509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B6673D0-5385-4B63-9976-04EDEA284141}"/>
              </a:ext>
            </a:extLst>
          </p:cNvPr>
          <p:cNvSpPr txBox="1"/>
          <p:nvPr/>
        </p:nvSpPr>
        <p:spPr>
          <a:xfrm>
            <a:off x="7812336" y="995291"/>
            <a:ext cx="440377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 err="1">
                <a:solidFill>
                  <a:schemeClr val="bg1"/>
                </a:solidFill>
                <a:highlight>
                  <a:srgbClr val="800080"/>
                </a:highlight>
              </a:rPr>
              <a:t>옵티마이저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800080"/>
                </a:highlight>
              </a:rPr>
              <a:t>(optimizer) :</a:t>
            </a:r>
          </a:p>
          <a:p>
            <a:r>
              <a:rPr lang="ko-KR" altLang="en-US" sz="2400" dirty="0">
                <a:solidFill>
                  <a:schemeClr val="bg1"/>
                </a:solidFill>
                <a:highlight>
                  <a:srgbClr val="800080"/>
                </a:highlight>
              </a:rPr>
              <a:t>손실점수가 감소되는 방향으로</a:t>
            </a:r>
            <a:endParaRPr lang="en-US" altLang="ko-KR" sz="2400" dirty="0">
              <a:solidFill>
                <a:schemeClr val="bg1"/>
              </a:solidFill>
              <a:highlight>
                <a:srgbClr val="800080"/>
              </a:highlight>
            </a:endParaRPr>
          </a:p>
          <a:p>
            <a:r>
              <a:rPr lang="ko-KR" altLang="en-US" sz="2400" dirty="0">
                <a:solidFill>
                  <a:schemeClr val="bg1"/>
                </a:solidFill>
                <a:highlight>
                  <a:srgbClr val="800080"/>
                </a:highlight>
              </a:rPr>
              <a:t>가중치 값을 조금씩 수정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800080"/>
                </a:highlight>
              </a:rPr>
              <a:t>.</a:t>
            </a:r>
          </a:p>
          <a:p>
            <a:r>
              <a:rPr lang="ko-KR" altLang="en-US" sz="2400" dirty="0" err="1">
                <a:solidFill>
                  <a:schemeClr val="bg1"/>
                </a:solidFill>
                <a:highlight>
                  <a:srgbClr val="800080"/>
                </a:highlight>
              </a:rPr>
              <a:t>역전파</a:t>
            </a:r>
            <a:r>
              <a:rPr lang="ko-KR" altLang="en-US" sz="2400" dirty="0">
                <a:solidFill>
                  <a:schemeClr val="bg1"/>
                </a:solidFill>
                <a:highlight>
                  <a:srgbClr val="800080"/>
                </a:highlight>
              </a:rPr>
              <a:t> 알고리즘을 구현</a:t>
            </a:r>
            <a:endParaRPr lang="en-US" altLang="ko-KR" sz="2400" dirty="0">
              <a:solidFill>
                <a:schemeClr val="bg1"/>
              </a:solidFill>
              <a:highlight>
                <a:srgbClr val="800080"/>
              </a:highlight>
            </a:endParaRPr>
          </a:p>
          <a:p>
            <a:endParaRPr lang="en-US" altLang="ko-KR" dirty="0">
              <a:solidFill>
                <a:schemeClr val="bg1"/>
              </a:solidFill>
              <a:highlight>
                <a:srgbClr val="800080"/>
              </a:highlight>
            </a:endParaRPr>
          </a:p>
          <a:p>
            <a:endParaRPr lang="ko-KR" altLang="en-US" dirty="0">
              <a:solidFill>
                <a:schemeClr val="bg1"/>
              </a:solidFill>
              <a:highlight>
                <a:srgbClr val="80008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8873554-0B3A-468E-86E7-4F37F5380BB0}"/>
              </a:ext>
            </a:extLst>
          </p:cNvPr>
          <p:cNvSpPr txBox="1"/>
          <p:nvPr/>
        </p:nvSpPr>
        <p:spPr>
          <a:xfrm>
            <a:off x="411997" y="1410789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초기 가중치 값은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랜덤하게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9AF9CBBD-DC41-4166-B713-4E0D7533C5C6}"/>
              </a:ext>
            </a:extLst>
          </p:cNvPr>
          <p:cNvCxnSpPr>
            <a:cxnSpLocks/>
          </p:cNvCxnSpPr>
          <p:nvPr/>
        </p:nvCxnSpPr>
        <p:spPr>
          <a:xfrm>
            <a:off x="2375996" y="1543845"/>
            <a:ext cx="1165353" cy="30410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84E3E99-F299-46E2-A67F-631C15B0DE01}"/>
              </a:ext>
            </a:extLst>
          </p:cNvPr>
          <p:cNvSpPr txBox="1"/>
          <p:nvPr/>
        </p:nvSpPr>
        <p:spPr>
          <a:xfrm>
            <a:off x="136260" y="4396504"/>
            <a:ext cx="366959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highlight>
                  <a:srgbClr val="C0C0C0"/>
                </a:highlight>
              </a:rPr>
              <a:t>점점 가중치가 </a:t>
            </a:r>
            <a:endParaRPr lang="en-US" altLang="ko-KR" sz="2800" dirty="0">
              <a:highlight>
                <a:srgbClr val="C0C0C0"/>
              </a:highlight>
            </a:endParaRPr>
          </a:p>
          <a:p>
            <a:pPr algn="ctr"/>
            <a:r>
              <a:rPr lang="ko-KR" altLang="en-US" sz="2800" dirty="0">
                <a:highlight>
                  <a:srgbClr val="C0C0C0"/>
                </a:highlight>
              </a:rPr>
              <a:t>올바른 방향으로 가고</a:t>
            </a:r>
            <a:endParaRPr lang="en-US" altLang="ko-KR" sz="2800" dirty="0">
              <a:highlight>
                <a:srgbClr val="C0C0C0"/>
              </a:highlight>
            </a:endParaRPr>
          </a:p>
          <a:p>
            <a:pPr algn="ctr"/>
            <a:r>
              <a:rPr lang="ko-KR" altLang="en-US" sz="2800" dirty="0">
                <a:highlight>
                  <a:srgbClr val="C0C0C0"/>
                </a:highlight>
              </a:rPr>
              <a:t>손실점수도 감소한다</a:t>
            </a:r>
            <a:endParaRPr lang="en-US" altLang="ko-KR" sz="2800" dirty="0">
              <a:highlight>
                <a:srgbClr val="C0C0C0"/>
              </a:highlight>
            </a:endParaRPr>
          </a:p>
          <a:p>
            <a:pPr algn="ctr"/>
            <a:r>
              <a:rPr lang="en-US" altLang="ko-KR" sz="2800" dirty="0">
                <a:highlight>
                  <a:srgbClr val="C0C0C0"/>
                </a:highlight>
              </a:rPr>
              <a:t>= </a:t>
            </a:r>
            <a:r>
              <a:rPr lang="ko-KR" altLang="en-US" sz="2800" dirty="0">
                <a:highlight>
                  <a:srgbClr val="C0C0C0"/>
                </a:highlight>
              </a:rPr>
              <a:t>훈련 반복</a:t>
            </a:r>
            <a:endParaRPr lang="en-US" altLang="ko-KR" sz="2800" dirty="0">
              <a:highlight>
                <a:srgbClr val="C0C0C0"/>
              </a:highlight>
            </a:endParaRPr>
          </a:p>
          <a:p>
            <a:pPr algn="ctr"/>
            <a:endParaRPr lang="en-US" altLang="ko-KR" sz="2800" dirty="0">
              <a:highlight>
                <a:srgbClr val="C0C0C0"/>
              </a:highlight>
            </a:endParaRPr>
          </a:p>
          <a:p>
            <a:pPr algn="ctr"/>
            <a:endParaRPr lang="en-US" altLang="ko-KR" sz="28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6237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-63260" y="6543040"/>
            <a:ext cx="1225526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6F8B45B-D151-4B6F-9F09-119BE3BE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7" y="381545"/>
            <a:ext cx="532883" cy="5328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44FE12-2EAD-47CF-99D2-56F93A3A6481}"/>
              </a:ext>
            </a:extLst>
          </p:cNvPr>
          <p:cNvSpPr txBox="1"/>
          <p:nvPr/>
        </p:nvSpPr>
        <p:spPr>
          <a:xfrm>
            <a:off x="1092955" y="381545"/>
            <a:ext cx="3347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1.1.6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지금까지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딥러닝의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성과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1.1.8 AI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대한 전망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7008" y="1440633"/>
            <a:ext cx="4070345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사람과 비슷한 수준의 이미지 분류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</a:rPr>
              <a:t>	</a:t>
            </a:r>
            <a:r>
              <a:rPr lang="en-US" altLang="ko-KR" b="1" dirty="0" smtClean="0">
                <a:solidFill>
                  <a:schemeClr val="bg1"/>
                </a:solidFill>
              </a:rPr>
              <a:t>	      </a:t>
            </a:r>
            <a:r>
              <a:rPr lang="ko-KR" altLang="en-US" b="1" dirty="0" smtClean="0">
                <a:solidFill>
                  <a:schemeClr val="bg1"/>
                </a:solidFill>
              </a:rPr>
              <a:t>음성 인식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</a:rPr>
              <a:t>	</a:t>
            </a:r>
            <a:r>
              <a:rPr lang="en-US" altLang="ko-KR" b="1" dirty="0" smtClean="0">
                <a:solidFill>
                  <a:schemeClr val="bg1"/>
                </a:solidFill>
              </a:rPr>
              <a:t>	      </a:t>
            </a:r>
            <a:r>
              <a:rPr lang="ko-KR" altLang="en-US" b="1" dirty="0" smtClean="0">
                <a:solidFill>
                  <a:schemeClr val="bg1"/>
                </a:solidFill>
              </a:rPr>
              <a:t>필기 인식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</a:rPr>
              <a:t>	</a:t>
            </a:r>
            <a:r>
              <a:rPr lang="en-US" altLang="ko-KR" b="1" dirty="0" smtClean="0">
                <a:solidFill>
                  <a:schemeClr val="bg1"/>
                </a:solidFill>
              </a:rPr>
              <a:t>	      </a:t>
            </a:r>
            <a:r>
              <a:rPr lang="ko-KR" altLang="en-US" b="1" dirty="0" smtClean="0">
                <a:solidFill>
                  <a:schemeClr val="bg1"/>
                </a:solidFill>
              </a:rPr>
              <a:t>자율 주행 능력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사람을 능가하는 바둑 실력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향상된 기계 번역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향상된 </a:t>
            </a:r>
            <a:r>
              <a:rPr lang="en-US" altLang="ko-KR" b="1" u="sng" dirty="0" smtClean="0">
                <a:solidFill>
                  <a:schemeClr val="bg1"/>
                </a:solidFill>
              </a:rPr>
              <a:t>TTS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변환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광고 </a:t>
            </a:r>
            <a:r>
              <a:rPr lang="ko-KR" altLang="en-US" b="1" dirty="0" err="1" smtClean="0">
                <a:solidFill>
                  <a:schemeClr val="bg1"/>
                </a:solidFill>
              </a:rPr>
              <a:t>타겟팅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4680" y="1326333"/>
            <a:ext cx="4666662" cy="1920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※ TTS (Text-To-Speech) </a:t>
            </a:r>
            <a:r>
              <a:rPr lang="en-US" altLang="ko-KR" dirty="0" smtClean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음성합성 시스템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컴퓨터의 프로그램을 통해 사람의 목소리를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구현해내는 것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b="1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012" t="-456" r="20634" b="456"/>
          <a:stretch/>
        </p:blipFill>
        <p:spPr>
          <a:xfrm>
            <a:off x="5837503" y="3558906"/>
            <a:ext cx="2489610" cy="23488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162" y="3715953"/>
            <a:ext cx="2912180" cy="20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38DB477-FB76-4864-BF7D-B98CE16541AC}"/>
              </a:ext>
            </a:extLst>
          </p:cNvPr>
          <p:cNvSpPr txBox="1"/>
          <p:nvPr/>
        </p:nvSpPr>
        <p:spPr>
          <a:xfrm>
            <a:off x="3315431" y="2613611"/>
            <a:ext cx="55611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 smtClean="0">
                <a:solidFill>
                  <a:schemeClr val="bg1"/>
                </a:solidFill>
              </a:rPr>
              <a:t>딥러닝의</a:t>
            </a:r>
            <a:r>
              <a:rPr lang="ko-KR" altLang="en-US" sz="6600" dirty="0" smtClean="0">
                <a:solidFill>
                  <a:schemeClr val="bg1"/>
                </a:solidFill>
              </a:rPr>
              <a:t> 역사</a:t>
            </a:r>
            <a:endParaRPr lang="en-US" altLang="ko-KR" sz="6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3411829-A4A0-4760-A8AE-12A944267E88}"/>
              </a:ext>
            </a:extLst>
          </p:cNvPr>
          <p:cNvSpPr txBox="1"/>
          <p:nvPr/>
        </p:nvSpPr>
        <p:spPr>
          <a:xfrm>
            <a:off x="11003854" y="6576070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별별선생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PPT 15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14ED566-64CC-4EAA-B4B6-F5ED557CC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447" y="5891640"/>
            <a:ext cx="685480" cy="68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9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38DB477-FB76-4864-BF7D-B98CE16541AC}"/>
              </a:ext>
            </a:extLst>
          </p:cNvPr>
          <p:cNvSpPr txBox="1"/>
          <p:nvPr/>
        </p:nvSpPr>
        <p:spPr>
          <a:xfrm>
            <a:off x="576650" y="381930"/>
            <a:ext cx="4423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1.2.1 </a:t>
            </a:r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확률적 </a:t>
            </a:r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모델링 </a:t>
            </a:r>
            <a:r>
              <a:rPr lang="en-US" altLang="ko-KR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3411829-A4A0-4760-A8AE-12A944267E88}"/>
              </a:ext>
            </a:extLst>
          </p:cNvPr>
          <p:cNvSpPr txBox="1"/>
          <p:nvPr/>
        </p:nvSpPr>
        <p:spPr>
          <a:xfrm>
            <a:off x="11003854" y="6576070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별별선생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PPT 15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14ED566-64CC-4EAA-B4B6-F5ED557CC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447" y="5891640"/>
            <a:ext cx="685480" cy="68548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7E326D6-F0B5-4FBC-A928-8D2AC6259798}"/>
              </a:ext>
            </a:extLst>
          </p:cNvPr>
          <p:cNvSpPr/>
          <p:nvPr/>
        </p:nvSpPr>
        <p:spPr>
          <a:xfrm>
            <a:off x="576650" y="1591773"/>
            <a:ext cx="1076685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2400" dirty="0" smtClean="0">
                <a:solidFill>
                  <a:schemeClr val="bg1"/>
                </a:solidFill>
              </a:rPr>
              <a:t>초창기 </a:t>
            </a:r>
            <a:r>
              <a:rPr lang="ko-KR" altLang="ko-KR" sz="2400" dirty="0">
                <a:solidFill>
                  <a:schemeClr val="bg1"/>
                </a:solidFill>
              </a:rPr>
              <a:t>머신 러닝 형태 중 하나고 요즘도 널리 사용된다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ko-KR" altLang="ko-KR" sz="2400" dirty="0">
              <a:solidFill>
                <a:schemeClr val="bg1"/>
              </a:solidFill>
            </a:endParaRPr>
          </a:p>
          <a:p>
            <a:r>
              <a:rPr lang="ko-KR" altLang="ko-KR" sz="2400" dirty="0">
                <a:solidFill>
                  <a:schemeClr val="bg1"/>
                </a:solidFill>
              </a:rPr>
              <a:t>확정적 모델에 대하여 시스템으로의 입력이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ko-KR" sz="2400" dirty="0" smtClean="0">
                <a:solidFill>
                  <a:schemeClr val="bg1"/>
                </a:solidFill>
              </a:rPr>
              <a:t>확률적인 </a:t>
            </a:r>
            <a:r>
              <a:rPr lang="ko-KR" altLang="ko-KR" sz="2400" dirty="0">
                <a:solidFill>
                  <a:schemeClr val="bg1"/>
                </a:solidFill>
              </a:rPr>
              <a:t>요소를 포함하고 </a:t>
            </a:r>
            <a:r>
              <a:rPr lang="ko-KR" altLang="ko-KR" sz="2400" dirty="0" smtClean="0">
                <a:solidFill>
                  <a:schemeClr val="bg1"/>
                </a:solidFill>
              </a:rPr>
              <a:t>있다든지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ko-KR" altLang="ko-KR" sz="2400" dirty="0">
              <a:solidFill>
                <a:schemeClr val="bg1"/>
              </a:solidFill>
            </a:endParaRPr>
          </a:p>
          <a:p>
            <a:r>
              <a:rPr lang="ko-KR" altLang="ko-KR" sz="2400" dirty="0">
                <a:solidFill>
                  <a:schemeClr val="bg1"/>
                </a:solidFill>
              </a:rPr>
              <a:t>시스템 내의 대응이 확률적인 요소를 포함하는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ko-KR" sz="2400" dirty="0" smtClean="0">
                <a:solidFill>
                  <a:schemeClr val="bg1"/>
                </a:solidFill>
              </a:rPr>
              <a:t>시스템을 </a:t>
            </a:r>
            <a:r>
              <a:rPr lang="ko-KR" altLang="ko-KR" sz="2400" dirty="0">
                <a:solidFill>
                  <a:schemeClr val="bg1"/>
                </a:solidFill>
              </a:rPr>
              <a:t>모델화한 것을 말한다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576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38DB477-FB76-4864-BF7D-B98CE16541AC}"/>
              </a:ext>
            </a:extLst>
          </p:cNvPr>
          <p:cNvSpPr txBox="1"/>
          <p:nvPr/>
        </p:nvSpPr>
        <p:spPr>
          <a:xfrm>
            <a:off x="576650" y="381930"/>
            <a:ext cx="457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나이브</a:t>
            </a:r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베이즈</a:t>
            </a:r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알고리즘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3411829-A4A0-4760-A8AE-12A944267E88}"/>
              </a:ext>
            </a:extLst>
          </p:cNvPr>
          <p:cNvSpPr txBox="1"/>
          <p:nvPr/>
        </p:nvSpPr>
        <p:spPr>
          <a:xfrm>
            <a:off x="11003854" y="6576070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별별선생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PPT 15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14ED566-64CC-4EAA-B4B6-F5ED557CC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447" y="5891640"/>
            <a:ext cx="685480" cy="68548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7E326D6-F0B5-4FBC-A928-8D2AC6259798}"/>
              </a:ext>
            </a:extLst>
          </p:cNvPr>
          <p:cNvSpPr/>
          <p:nvPr/>
        </p:nvSpPr>
        <p:spPr>
          <a:xfrm>
            <a:off x="7154778" y="1858972"/>
            <a:ext cx="4220809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2400" dirty="0" err="1">
                <a:solidFill>
                  <a:schemeClr val="bg1"/>
                </a:solidFill>
              </a:rPr>
              <a:t>나이브</a:t>
            </a:r>
            <a:r>
              <a:rPr lang="ko-KR" altLang="ko-KR" sz="2400" dirty="0">
                <a:solidFill>
                  <a:schemeClr val="bg1"/>
                </a:solidFill>
              </a:rPr>
              <a:t> </a:t>
            </a:r>
            <a:r>
              <a:rPr lang="ko-KR" altLang="ko-KR" sz="2400" dirty="0" err="1">
                <a:solidFill>
                  <a:schemeClr val="bg1"/>
                </a:solidFill>
              </a:rPr>
              <a:t>베이즈는</a:t>
            </a:r>
            <a:r>
              <a:rPr lang="ko-KR" altLang="ko-KR" sz="2400" dirty="0">
                <a:solidFill>
                  <a:schemeClr val="bg1"/>
                </a:solidFill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ko-KR" sz="1400" dirty="0" smtClean="0">
                <a:solidFill>
                  <a:schemeClr val="bg1"/>
                </a:solidFill>
              </a:rPr>
              <a:t>입력 </a:t>
            </a:r>
            <a:r>
              <a:rPr lang="ko-KR" altLang="ko-KR" sz="1400" dirty="0">
                <a:solidFill>
                  <a:schemeClr val="bg1"/>
                </a:solidFill>
              </a:rPr>
              <a:t>데이터의 특성이 모두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ko-KR" sz="1400" dirty="0" smtClean="0">
                <a:solidFill>
                  <a:schemeClr val="bg1"/>
                </a:solidFill>
              </a:rPr>
              <a:t>독립적이라고 </a:t>
            </a:r>
            <a:r>
              <a:rPr lang="ko-KR" altLang="ko-KR" sz="1400" dirty="0">
                <a:solidFill>
                  <a:schemeClr val="bg1"/>
                </a:solidFill>
              </a:rPr>
              <a:t>가정하고 </a:t>
            </a:r>
            <a:r>
              <a:rPr lang="ko-KR" altLang="ko-KR" sz="1400" dirty="0" err="1">
                <a:solidFill>
                  <a:schemeClr val="bg1"/>
                </a:solidFill>
              </a:rPr>
              <a:t>베이즈</a:t>
            </a:r>
            <a:r>
              <a:rPr lang="ko-KR" altLang="ko-KR" sz="1400" dirty="0">
                <a:solidFill>
                  <a:schemeClr val="bg1"/>
                </a:solidFill>
              </a:rPr>
              <a:t> 정리를 </a:t>
            </a:r>
          </a:p>
          <a:p>
            <a:r>
              <a:rPr lang="ko-KR" altLang="ko-KR" sz="1400" dirty="0">
                <a:solidFill>
                  <a:schemeClr val="bg1"/>
                </a:solidFill>
              </a:rPr>
              <a:t>적용하는 머신 러닝 분류 </a:t>
            </a:r>
            <a:r>
              <a:rPr lang="ko-KR" altLang="ko-KR" sz="1400" dirty="0" smtClean="0">
                <a:solidFill>
                  <a:schemeClr val="bg1"/>
                </a:solidFill>
              </a:rPr>
              <a:t>알고리즘이다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ko-KR" altLang="ko-KR" sz="1400" dirty="0">
              <a:solidFill>
                <a:schemeClr val="bg1"/>
              </a:solidFill>
            </a:endParaRPr>
          </a:p>
          <a:p>
            <a:r>
              <a:rPr lang="ko-KR" altLang="ko-KR" sz="1400" dirty="0">
                <a:solidFill>
                  <a:schemeClr val="bg1"/>
                </a:solidFill>
              </a:rPr>
              <a:t>여기서 </a:t>
            </a:r>
            <a:r>
              <a:rPr lang="ko-KR" altLang="ko-KR" sz="1400" dirty="0" err="1">
                <a:solidFill>
                  <a:schemeClr val="bg1"/>
                </a:solidFill>
              </a:rPr>
              <a:t>베이즈</a:t>
            </a:r>
            <a:r>
              <a:rPr lang="ko-KR" altLang="ko-KR" sz="1400" dirty="0">
                <a:solidFill>
                  <a:schemeClr val="bg1"/>
                </a:solidFill>
              </a:rPr>
              <a:t> </a:t>
            </a:r>
            <a:r>
              <a:rPr lang="ko-KR" altLang="ko-KR" sz="1400" dirty="0" smtClean="0">
                <a:solidFill>
                  <a:schemeClr val="bg1"/>
                </a:solidFill>
              </a:rPr>
              <a:t>정리란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ko-KR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ko-KR" sz="1400" dirty="0" smtClean="0">
                <a:solidFill>
                  <a:schemeClr val="bg1"/>
                </a:solidFill>
              </a:rPr>
              <a:t>쉽게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ko-KR" sz="1400" dirty="0" smtClean="0">
                <a:solidFill>
                  <a:schemeClr val="bg1"/>
                </a:solidFill>
              </a:rPr>
              <a:t>말해 </a:t>
            </a:r>
            <a:r>
              <a:rPr lang="ko-KR" altLang="ko-KR" sz="1400" dirty="0">
                <a:solidFill>
                  <a:schemeClr val="bg1"/>
                </a:solidFill>
              </a:rPr>
              <a:t>임의의 값을 </a:t>
            </a:r>
            <a:r>
              <a:rPr lang="ko-KR" altLang="ko-KR" sz="1400" dirty="0" smtClean="0">
                <a:solidFill>
                  <a:schemeClr val="bg1"/>
                </a:solidFill>
              </a:rPr>
              <a:t>추출했을 </a:t>
            </a:r>
            <a:r>
              <a:rPr lang="ko-KR" altLang="ko-KR" sz="1400" dirty="0">
                <a:solidFill>
                  <a:schemeClr val="bg1"/>
                </a:solidFill>
              </a:rPr>
              <a:t>때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ko-KR" sz="1400" dirty="0" smtClean="0">
                <a:solidFill>
                  <a:schemeClr val="bg1"/>
                </a:solidFill>
              </a:rPr>
              <a:t>그 </a:t>
            </a:r>
            <a:r>
              <a:rPr lang="ko-KR" altLang="ko-KR" sz="1400" dirty="0">
                <a:solidFill>
                  <a:schemeClr val="bg1"/>
                </a:solidFill>
              </a:rPr>
              <a:t>값이 특정 입력 데이터의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ko-KR" sz="1400" dirty="0" smtClean="0">
                <a:solidFill>
                  <a:schemeClr val="bg1"/>
                </a:solidFill>
              </a:rPr>
              <a:t>특성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ko-KR" sz="1400" dirty="0" smtClean="0">
                <a:solidFill>
                  <a:schemeClr val="bg1"/>
                </a:solidFill>
              </a:rPr>
              <a:t>중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ko-KR" sz="1400" dirty="0" smtClean="0">
                <a:solidFill>
                  <a:schemeClr val="bg1"/>
                </a:solidFill>
              </a:rPr>
              <a:t>어디에 </a:t>
            </a:r>
            <a:r>
              <a:rPr lang="ko-KR" altLang="ko-KR" sz="1400" dirty="0">
                <a:solidFill>
                  <a:schemeClr val="bg1"/>
                </a:solidFill>
              </a:rPr>
              <a:t>속할지 확률을 구하는 정리이다</a:t>
            </a:r>
          </a:p>
        </p:txBody>
      </p:sp>
      <p:pic>
        <p:nvPicPr>
          <p:cNvPr id="7" name="그림 6" descr="C:\Users\2015305059\Desktop\제목 없음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50" y="1695285"/>
            <a:ext cx="5473535" cy="3097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207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6F8B45B-D151-4B6F-9F09-119BE3BE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7" y="381545"/>
            <a:ext cx="532883" cy="53288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4AD0BB0-7179-4F8A-833C-D20D15232FA1}"/>
              </a:ext>
            </a:extLst>
          </p:cNvPr>
          <p:cNvSpPr/>
          <p:nvPr/>
        </p:nvSpPr>
        <p:spPr>
          <a:xfrm>
            <a:off x="2594547" y="2405295"/>
            <a:ext cx="84093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4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 </a:t>
            </a:r>
            <a:r>
              <a:rPr lang="ko-KR" altLang="en-US" sz="4400" b="1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딥러닝이란</a:t>
            </a:r>
            <a:r>
              <a:rPr lang="ko-KR" altLang="en-US" sz="4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무엇인가</a:t>
            </a:r>
            <a:r>
              <a:rPr lang="en-US" altLang="ko-KR" sz="4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684D821C-DC2B-4E0F-859A-35F87E1C5D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20" y="6210780"/>
            <a:ext cx="387616" cy="38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6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38DB477-FB76-4864-BF7D-B98CE16541AC}"/>
              </a:ext>
            </a:extLst>
          </p:cNvPr>
          <p:cNvSpPr txBox="1"/>
          <p:nvPr/>
        </p:nvSpPr>
        <p:spPr>
          <a:xfrm>
            <a:off x="576650" y="315306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로지스틱</a:t>
            </a:r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회귀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3411829-A4A0-4760-A8AE-12A944267E88}"/>
              </a:ext>
            </a:extLst>
          </p:cNvPr>
          <p:cNvSpPr txBox="1"/>
          <p:nvPr/>
        </p:nvSpPr>
        <p:spPr>
          <a:xfrm>
            <a:off x="11003854" y="6576070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별별선생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PPT 15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14ED566-64CC-4EAA-B4B6-F5ED557CC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447" y="5891640"/>
            <a:ext cx="685480" cy="68548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7E326D6-F0B5-4FBC-A928-8D2AC6259798}"/>
              </a:ext>
            </a:extLst>
          </p:cNvPr>
          <p:cNvSpPr/>
          <p:nvPr/>
        </p:nvSpPr>
        <p:spPr>
          <a:xfrm>
            <a:off x="576650" y="2133977"/>
            <a:ext cx="107668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2400" dirty="0" err="1">
                <a:solidFill>
                  <a:schemeClr val="bg1"/>
                </a:solidFill>
              </a:rPr>
              <a:t>로지스틱</a:t>
            </a:r>
            <a:r>
              <a:rPr lang="ko-KR" altLang="ko-KR" sz="2400" dirty="0">
                <a:solidFill>
                  <a:schemeClr val="bg1"/>
                </a:solidFill>
              </a:rPr>
              <a:t> 회귀란 종속변수를 </a:t>
            </a:r>
            <a:r>
              <a:rPr lang="en-US" altLang="ko-KR" sz="2400" dirty="0">
                <a:solidFill>
                  <a:schemeClr val="bg1"/>
                </a:solidFill>
              </a:rPr>
              <a:t>0</a:t>
            </a:r>
            <a:r>
              <a:rPr lang="ko-KR" altLang="ko-KR" sz="2400" dirty="0">
                <a:solidFill>
                  <a:schemeClr val="bg1"/>
                </a:solidFill>
              </a:rPr>
              <a:t>과</a:t>
            </a:r>
            <a:r>
              <a:rPr lang="en-US" altLang="ko-KR" sz="2400" dirty="0">
                <a:solidFill>
                  <a:schemeClr val="bg1"/>
                </a:solidFill>
              </a:rPr>
              <a:t>1</a:t>
            </a:r>
            <a:r>
              <a:rPr lang="ko-KR" altLang="ko-KR" sz="2400" dirty="0">
                <a:solidFill>
                  <a:schemeClr val="bg1"/>
                </a:solidFill>
              </a:rPr>
              <a:t>사이로 바꾸는걸 </a:t>
            </a:r>
            <a:r>
              <a:rPr lang="ko-KR" altLang="ko-KR" sz="2400" dirty="0" smtClean="0">
                <a:solidFill>
                  <a:schemeClr val="bg1"/>
                </a:solidFill>
              </a:rPr>
              <a:t>뜻하는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ko-KR" sz="2400" dirty="0" smtClean="0">
                <a:solidFill>
                  <a:schemeClr val="bg1"/>
                </a:solidFill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ko-KR" sz="2400" dirty="0" err="1" smtClean="0">
                <a:solidFill>
                  <a:schemeClr val="bg1"/>
                </a:solidFill>
              </a:rPr>
              <a:t>로짓변환을</a:t>
            </a:r>
            <a:r>
              <a:rPr lang="ko-KR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ko-KR" sz="2400" dirty="0">
                <a:solidFill>
                  <a:schemeClr val="bg1"/>
                </a:solidFill>
              </a:rPr>
              <a:t>실시하기 </a:t>
            </a:r>
            <a:r>
              <a:rPr lang="ko-KR" altLang="ko-KR" sz="2400" dirty="0" smtClean="0">
                <a:solidFill>
                  <a:schemeClr val="bg1"/>
                </a:solidFill>
              </a:rPr>
              <a:t>때문에 </a:t>
            </a:r>
            <a:r>
              <a:rPr lang="ko-KR" altLang="ko-KR" sz="2400" dirty="0" err="1" smtClean="0">
                <a:solidFill>
                  <a:schemeClr val="bg1"/>
                </a:solidFill>
              </a:rPr>
              <a:t>로지스틱</a:t>
            </a:r>
            <a:r>
              <a:rPr lang="ko-KR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ko-KR" sz="2400" dirty="0">
                <a:solidFill>
                  <a:schemeClr val="bg1"/>
                </a:solidFill>
              </a:rPr>
              <a:t>회귀라 불리며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ko-KR" sz="2400" dirty="0" smtClean="0">
                <a:solidFill>
                  <a:schemeClr val="bg1"/>
                </a:solidFill>
              </a:rPr>
              <a:t>회귀라는 </a:t>
            </a:r>
            <a:r>
              <a:rPr lang="ko-KR" altLang="ko-KR" sz="2400" dirty="0">
                <a:solidFill>
                  <a:schemeClr val="bg1"/>
                </a:solidFill>
              </a:rPr>
              <a:t>이름과 다르게 분류알고리즘이다</a:t>
            </a:r>
          </a:p>
        </p:txBody>
      </p:sp>
    </p:spTree>
    <p:extLst>
      <p:ext uri="{BB962C8B-B14F-4D97-AF65-F5344CB8AC3E}">
        <p14:creationId xmlns:p14="http://schemas.microsoft.com/office/powerpoint/2010/main" val="52083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38DB477-FB76-4864-BF7D-B98CE16541AC}"/>
              </a:ext>
            </a:extLst>
          </p:cNvPr>
          <p:cNvSpPr txBox="1"/>
          <p:nvPr/>
        </p:nvSpPr>
        <p:spPr>
          <a:xfrm>
            <a:off x="576650" y="381930"/>
            <a:ext cx="3603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딥러닝의</a:t>
            </a:r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발전과정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3411829-A4A0-4760-A8AE-12A944267E88}"/>
              </a:ext>
            </a:extLst>
          </p:cNvPr>
          <p:cNvSpPr txBox="1"/>
          <p:nvPr/>
        </p:nvSpPr>
        <p:spPr>
          <a:xfrm>
            <a:off x="11003854" y="6576070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별별선생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PPT 15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14ED566-64CC-4EAA-B4B6-F5ED557CC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447" y="5891640"/>
            <a:ext cx="685480" cy="68548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7E326D6-F0B5-4FBC-A928-8D2AC6259798}"/>
              </a:ext>
            </a:extLst>
          </p:cNvPr>
          <p:cNvSpPr/>
          <p:nvPr/>
        </p:nvSpPr>
        <p:spPr>
          <a:xfrm>
            <a:off x="576650" y="1591773"/>
            <a:ext cx="1076685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200" dirty="0" smtClean="0">
                <a:solidFill>
                  <a:schemeClr val="bg1"/>
                </a:solidFill>
              </a:rPr>
              <a:t> 1950</a:t>
            </a:r>
            <a:r>
              <a:rPr lang="ko-KR" altLang="en-US" sz="3200" dirty="0" smtClean="0">
                <a:solidFill>
                  <a:schemeClr val="bg1"/>
                </a:solidFill>
              </a:rPr>
              <a:t>년대 </a:t>
            </a:r>
            <a:r>
              <a:rPr lang="en-US" altLang="ko-KR" sz="3200" dirty="0" smtClean="0">
                <a:solidFill>
                  <a:schemeClr val="bg1"/>
                </a:solidFill>
              </a:rPr>
              <a:t>- </a:t>
            </a:r>
            <a:r>
              <a:rPr lang="ko-KR" altLang="en-US" sz="3200" dirty="0" smtClean="0">
                <a:solidFill>
                  <a:schemeClr val="bg1"/>
                </a:solidFill>
              </a:rPr>
              <a:t>초창기 버전의 신경망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32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3200" dirty="0" smtClean="0">
                <a:solidFill>
                  <a:schemeClr val="bg1"/>
                </a:solidFill>
              </a:rPr>
              <a:t> 1990</a:t>
            </a:r>
            <a:r>
              <a:rPr lang="ko-KR" altLang="en-US" sz="3200" dirty="0" smtClean="0">
                <a:solidFill>
                  <a:schemeClr val="bg1"/>
                </a:solidFill>
              </a:rPr>
              <a:t>년대 </a:t>
            </a:r>
            <a:r>
              <a:rPr lang="en-US" altLang="ko-KR" sz="3200" dirty="0" smtClean="0">
                <a:solidFill>
                  <a:schemeClr val="bg1"/>
                </a:solidFill>
              </a:rPr>
              <a:t>-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커널</a:t>
            </a:r>
            <a:r>
              <a:rPr lang="ko-KR" altLang="en-US" sz="3200" dirty="0" smtClean="0">
                <a:solidFill>
                  <a:schemeClr val="bg1"/>
                </a:solidFill>
              </a:rPr>
              <a:t> 방식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32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3200" dirty="0" smtClean="0">
                <a:solidFill>
                  <a:schemeClr val="bg1"/>
                </a:solidFill>
              </a:rPr>
              <a:t> 2000</a:t>
            </a:r>
            <a:r>
              <a:rPr lang="ko-KR" altLang="en-US" sz="3200" dirty="0" smtClean="0">
                <a:solidFill>
                  <a:schemeClr val="bg1"/>
                </a:solidFill>
              </a:rPr>
              <a:t>년대 </a:t>
            </a:r>
            <a:r>
              <a:rPr lang="en-US" altLang="ko-KR" sz="3200" dirty="0" smtClean="0">
                <a:solidFill>
                  <a:schemeClr val="bg1"/>
                </a:solidFill>
              </a:rPr>
              <a:t>–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결정트리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32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3200" dirty="0" smtClean="0">
                <a:solidFill>
                  <a:schemeClr val="bg1"/>
                </a:solidFill>
              </a:rPr>
              <a:t> 2014</a:t>
            </a:r>
            <a:r>
              <a:rPr lang="ko-KR" altLang="en-US" sz="3200" dirty="0" smtClean="0">
                <a:solidFill>
                  <a:schemeClr val="bg1"/>
                </a:solidFill>
              </a:rPr>
              <a:t>년 이후 </a:t>
            </a:r>
            <a:r>
              <a:rPr lang="en-US" altLang="ko-KR" sz="3200" dirty="0" smtClean="0">
                <a:solidFill>
                  <a:schemeClr val="bg1"/>
                </a:solidFill>
              </a:rPr>
              <a:t>–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그레디언트</a:t>
            </a:r>
            <a:r>
              <a:rPr lang="ko-KR" altLang="en-US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부스팅</a:t>
            </a:r>
            <a:endParaRPr lang="en-US" altLang="ko-KR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0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38DB477-FB76-4864-BF7D-B98CE16541AC}"/>
              </a:ext>
            </a:extLst>
          </p:cNvPr>
          <p:cNvSpPr txBox="1"/>
          <p:nvPr/>
        </p:nvSpPr>
        <p:spPr>
          <a:xfrm>
            <a:off x="448313" y="391111"/>
            <a:ext cx="769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1.2.2 </a:t>
            </a:r>
            <a:r>
              <a:rPr lang="en-US" altLang="ko-KR" sz="3200" dirty="0" smtClean="0">
                <a:solidFill>
                  <a:schemeClr val="bg1"/>
                </a:solidFill>
              </a:rPr>
              <a:t>1950</a:t>
            </a:r>
            <a:r>
              <a:rPr lang="ko-KR" altLang="en-US" sz="3200" dirty="0">
                <a:solidFill>
                  <a:schemeClr val="bg1"/>
                </a:solidFill>
              </a:rPr>
              <a:t>년대 </a:t>
            </a:r>
            <a:r>
              <a:rPr lang="en-US" altLang="ko-KR" sz="3200" dirty="0">
                <a:solidFill>
                  <a:schemeClr val="bg1"/>
                </a:solidFill>
              </a:rPr>
              <a:t>- </a:t>
            </a:r>
            <a:r>
              <a:rPr lang="ko-KR" altLang="en-US" sz="3200" dirty="0">
                <a:solidFill>
                  <a:schemeClr val="bg1"/>
                </a:solidFill>
              </a:rPr>
              <a:t>초창기 버전의 신경망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3411829-A4A0-4760-A8AE-12A944267E88}"/>
              </a:ext>
            </a:extLst>
          </p:cNvPr>
          <p:cNvSpPr txBox="1"/>
          <p:nvPr/>
        </p:nvSpPr>
        <p:spPr>
          <a:xfrm>
            <a:off x="11003854" y="6576070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별별선생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PPT 15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14ED566-64CC-4EAA-B4B6-F5ED557CC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447" y="5891640"/>
            <a:ext cx="685480" cy="68548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7E326D6-F0B5-4FBC-A928-8D2AC6259798}"/>
              </a:ext>
            </a:extLst>
          </p:cNvPr>
          <p:cNvSpPr/>
          <p:nvPr/>
        </p:nvSpPr>
        <p:spPr>
          <a:xfrm>
            <a:off x="576650" y="2133977"/>
            <a:ext cx="1076685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1950</a:t>
            </a:r>
            <a:r>
              <a:rPr lang="ko-KR" altLang="en-US" sz="2400" dirty="0" smtClean="0">
                <a:solidFill>
                  <a:schemeClr val="bg1"/>
                </a:solidFill>
              </a:rPr>
              <a:t>년대부터 작게나마 연구됨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하지만 대규모 신경망 훈련 방법 때문에 빛을 받지 못함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err="1" smtClean="0">
                <a:solidFill>
                  <a:schemeClr val="bg1"/>
                </a:solidFill>
              </a:rPr>
              <a:t>역전파</a:t>
            </a:r>
            <a:r>
              <a:rPr lang="ko-KR" altLang="en-US" sz="2400" dirty="0" smtClean="0">
                <a:solidFill>
                  <a:schemeClr val="bg1"/>
                </a:solidFill>
              </a:rPr>
              <a:t> 알고리즘 적용 후 다시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각광받게됨</a:t>
            </a:r>
            <a:endParaRPr lang="ko-KR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74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38DB477-FB76-4864-BF7D-B98CE16541AC}"/>
              </a:ext>
            </a:extLst>
          </p:cNvPr>
          <p:cNvSpPr txBox="1"/>
          <p:nvPr/>
        </p:nvSpPr>
        <p:spPr>
          <a:xfrm>
            <a:off x="448313" y="391111"/>
            <a:ext cx="5365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1.2.3 </a:t>
            </a:r>
            <a:r>
              <a:rPr lang="en-US" altLang="ko-KR" sz="3200" dirty="0" smtClean="0">
                <a:solidFill>
                  <a:schemeClr val="bg1"/>
                </a:solidFill>
              </a:rPr>
              <a:t>1990</a:t>
            </a:r>
            <a:r>
              <a:rPr lang="ko-KR" altLang="en-US" sz="3200" dirty="0">
                <a:solidFill>
                  <a:schemeClr val="bg1"/>
                </a:solidFill>
              </a:rPr>
              <a:t>년대 </a:t>
            </a:r>
            <a:r>
              <a:rPr lang="en-US" altLang="ko-KR" sz="3200" dirty="0">
                <a:solidFill>
                  <a:schemeClr val="bg1"/>
                </a:solidFill>
              </a:rPr>
              <a:t>- </a:t>
            </a:r>
            <a:r>
              <a:rPr lang="ko-KR" altLang="en-US" sz="3200" dirty="0" err="1">
                <a:solidFill>
                  <a:schemeClr val="bg1"/>
                </a:solidFill>
              </a:rPr>
              <a:t>커널</a:t>
            </a:r>
            <a:r>
              <a:rPr lang="ko-KR" altLang="en-US" sz="3200" dirty="0">
                <a:solidFill>
                  <a:schemeClr val="bg1"/>
                </a:solidFill>
              </a:rPr>
              <a:t> 방식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3411829-A4A0-4760-A8AE-12A944267E88}"/>
              </a:ext>
            </a:extLst>
          </p:cNvPr>
          <p:cNvSpPr txBox="1"/>
          <p:nvPr/>
        </p:nvSpPr>
        <p:spPr>
          <a:xfrm>
            <a:off x="11003854" y="6576070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별별선생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PPT 15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14ED566-64CC-4EAA-B4B6-F5ED557CC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447" y="5891640"/>
            <a:ext cx="685480" cy="68548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7E326D6-F0B5-4FBC-A928-8D2AC6259798}"/>
              </a:ext>
            </a:extLst>
          </p:cNvPr>
          <p:cNvSpPr/>
          <p:nvPr/>
        </p:nvSpPr>
        <p:spPr>
          <a:xfrm>
            <a:off x="712573" y="2454819"/>
            <a:ext cx="107668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</a:rPr>
              <a:t>커널</a:t>
            </a:r>
            <a:r>
              <a:rPr lang="ko-KR" altLang="en-US" sz="2400" dirty="0" smtClean="0">
                <a:solidFill>
                  <a:schemeClr val="bg1"/>
                </a:solidFill>
              </a:rPr>
              <a:t> 방법이란 분류 알고리즘의 한 종류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err="1" smtClean="0">
                <a:solidFill>
                  <a:schemeClr val="bg1"/>
                </a:solidFill>
              </a:rPr>
              <a:t>그중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서포트</a:t>
            </a:r>
            <a:r>
              <a:rPr lang="ko-KR" altLang="en-US" sz="2400" dirty="0" smtClean="0">
                <a:solidFill>
                  <a:schemeClr val="bg1"/>
                </a:solidFill>
              </a:rPr>
              <a:t> 벡터 머신</a:t>
            </a:r>
            <a:r>
              <a:rPr lang="en-US" altLang="ko-KR" sz="2400" dirty="0" smtClean="0">
                <a:solidFill>
                  <a:schemeClr val="bg1"/>
                </a:solidFill>
              </a:rPr>
              <a:t>(SVM) </a:t>
            </a:r>
            <a:r>
              <a:rPr lang="ko-KR" altLang="en-US" sz="2400" dirty="0" smtClean="0">
                <a:solidFill>
                  <a:schemeClr val="bg1"/>
                </a:solidFill>
              </a:rPr>
              <a:t>이 가장 유명하다</a:t>
            </a:r>
            <a:endParaRPr lang="ko-KR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40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38DB477-FB76-4864-BF7D-B98CE16541AC}"/>
              </a:ext>
            </a:extLst>
          </p:cNvPr>
          <p:cNvSpPr txBox="1"/>
          <p:nvPr/>
        </p:nvSpPr>
        <p:spPr>
          <a:xfrm>
            <a:off x="448313" y="391111"/>
            <a:ext cx="7956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1990</a:t>
            </a:r>
            <a:r>
              <a:rPr lang="ko-KR" altLang="en-US" sz="3200" dirty="0">
                <a:solidFill>
                  <a:schemeClr val="bg1"/>
                </a:solidFill>
              </a:rPr>
              <a:t>년대 </a:t>
            </a:r>
            <a:r>
              <a:rPr lang="en-US" altLang="ko-KR" sz="3200" dirty="0">
                <a:solidFill>
                  <a:schemeClr val="bg1"/>
                </a:solidFill>
              </a:rPr>
              <a:t>- </a:t>
            </a:r>
            <a:r>
              <a:rPr lang="ko-KR" altLang="en-US" sz="3200" dirty="0" err="1">
                <a:solidFill>
                  <a:schemeClr val="bg1"/>
                </a:solidFill>
              </a:rPr>
              <a:t>커널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방식 </a:t>
            </a:r>
            <a:r>
              <a:rPr lang="en-US" altLang="ko-KR" sz="3200" dirty="0" smtClean="0">
                <a:solidFill>
                  <a:schemeClr val="bg1"/>
                </a:solidFill>
              </a:rPr>
              <a:t>–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서포트</a:t>
            </a:r>
            <a:r>
              <a:rPr lang="ko-KR" altLang="en-US" sz="3200" dirty="0" smtClean="0">
                <a:solidFill>
                  <a:schemeClr val="bg1"/>
                </a:solidFill>
              </a:rPr>
              <a:t> 벡터 머신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3411829-A4A0-4760-A8AE-12A944267E88}"/>
              </a:ext>
            </a:extLst>
          </p:cNvPr>
          <p:cNvSpPr txBox="1"/>
          <p:nvPr/>
        </p:nvSpPr>
        <p:spPr>
          <a:xfrm>
            <a:off x="11003854" y="6576070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별별선생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PPT 15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14ED566-64CC-4EAA-B4B6-F5ED557CC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447" y="5891640"/>
            <a:ext cx="685480" cy="685480"/>
          </a:xfrm>
          <a:prstGeom prst="rect">
            <a:avLst/>
          </a:prstGeom>
        </p:spPr>
      </p:pic>
      <p:pic>
        <p:nvPicPr>
          <p:cNvPr id="9" name="그림 8" descr="EMB000003143a0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80" y="1627286"/>
            <a:ext cx="10221377" cy="3682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743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38DB477-FB76-4864-BF7D-B98CE16541AC}"/>
              </a:ext>
            </a:extLst>
          </p:cNvPr>
          <p:cNvSpPr txBox="1"/>
          <p:nvPr/>
        </p:nvSpPr>
        <p:spPr>
          <a:xfrm>
            <a:off x="448313" y="391111"/>
            <a:ext cx="7956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1990</a:t>
            </a:r>
            <a:r>
              <a:rPr lang="ko-KR" altLang="en-US" sz="3200" dirty="0">
                <a:solidFill>
                  <a:schemeClr val="bg1"/>
                </a:solidFill>
              </a:rPr>
              <a:t>년대 </a:t>
            </a:r>
            <a:r>
              <a:rPr lang="en-US" altLang="ko-KR" sz="3200" dirty="0">
                <a:solidFill>
                  <a:schemeClr val="bg1"/>
                </a:solidFill>
              </a:rPr>
              <a:t>- </a:t>
            </a:r>
            <a:r>
              <a:rPr lang="ko-KR" altLang="en-US" sz="3200" dirty="0" err="1">
                <a:solidFill>
                  <a:schemeClr val="bg1"/>
                </a:solidFill>
              </a:rPr>
              <a:t>커널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방식 </a:t>
            </a:r>
            <a:r>
              <a:rPr lang="en-US" altLang="ko-KR" sz="3200" dirty="0" smtClean="0">
                <a:solidFill>
                  <a:schemeClr val="bg1"/>
                </a:solidFill>
              </a:rPr>
              <a:t>–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서포트</a:t>
            </a:r>
            <a:r>
              <a:rPr lang="ko-KR" altLang="en-US" sz="3200" dirty="0" smtClean="0">
                <a:solidFill>
                  <a:schemeClr val="bg1"/>
                </a:solidFill>
              </a:rPr>
              <a:t> 벡터 머신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3411829-A4A0-4760-A8AE-12A944267E88}"/>
              </a:ext>
            </a:extLst>
          </p:cNvPr>
          <p:cNvSpPr txBox="1"/>
          <p:nvPr/>
        </p:nvSpPr>
        <p:spPr>
          <a:xfrm>
            <a:off x="11003854" y="6576070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별별선생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PPT 15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14ED566-64CC-4EAA-B4B6-F5ED557CC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447" y="5891640"/>
            <a:ext cx="685480" cy="685480"/>
          </a:xfrm>
          <a:prstGeom prst="rect">
            <a:avLst/>
          </a:prstGeom>
        </p:spPr>
      </p:pic>
      <p:pic>
        <p:nvPicPr>
          <p:cNvPr id="7" name="그림 6" descr="EMB0000031439f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48" y="1366726"/>
            <a:ext cx="10250904" cy="42643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04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38DB477-FB76-4864-BF7D-B98CE16541AC}"/>
              </a:ext>
            </a:extLst>
          </p:cNvPr>
          <p:cNvSpPr txBox="1"/>
          <p:nvPr/>
        </p:nvSpPr>
        <p:spPr>
          <a:xfrm>
            <a:off x="448313" y="391111"/>
            <a:ext cx="5262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1.2.4 </a:t>
            </a:r>
            <a:r>
              <a:rPr lang="en-US" altLang="ko-KR" sz="3200" dirty="0" smtClean="0">
                <a:solidFill>
                  <a:schemeClr val="bg1"/>
                </a:solidFill>
              </a:rPr>
              <a:t>2000</a:t>
            </a:r>
            <a:r>
              <a:rPr lang="ko-KR" altLang="en-US" sz="3200" dirty="0">
                <a:solidFill>
                  <a:schemeClr val="bg1"/>
                </a:solidFill>
              </a:rPr>
              <a:t>년대 </a:t>
            </a:r>
            <a:r>
              <a:rPr lang="en-US" altLang="ko-KR" sz="3200" dirty="0">
                <a:solidFill>
                  <a:schemeClr val="bg1"/>
                </a:solidFill>
              </a:rPr>
              <a:t>– </a:t>
            </a:r>
            <a:r>
              <a:rPr lang="ko-KR" altLang="en-US" sz="3200" dirty="0" err="1">
                <a:solidFill>
                  <a:schemeClr val="bg1"/>
                </a:solidFill>
              </a:rPr>
              <a:t>결정트리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3411829-A4A0-4760-A8AE-12A944267E88}"/>
              </a:ext>
            </a:extLst>
          </p:cNvPr>
          <p:cNvSpPr txBox="1"/>
          <p:nvPr/>
        </p:nvSpPr>
        <p:spPr>
          <a:xfrm>
            <a:off x="11003854" y="6576070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별별선생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PPT 15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14ED566-64CC-4EAA-B4B6-F5ED557CC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447" y="5891640"/>
            <a:ext cx="685480" cy="685480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10" y="1415716"/>
            <a:ext cx="10578516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480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38DB477-FB76-4864-BF7D-B98CE16541AC}"/>
              </a:ext>
            </a:extLst>
          </p:cNvPr>
          <p:cNvSpPr txBox="1"/>
          <p:nvPr/>
        </p:nvSpPr>
        <p:spPr>
          <a:xfrm>
            <a:off x="448313" y="391111"/>
            <a:ext cx="6968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2000</a:t>
            </a:r>
            <a:r>
              <a:rPr lang="ko-KR" altLang="en-US" sz="3200" dirty="0">
                <a:solidFill>
                  <a:schemeClr val="bg1"/>
                </a:solidFill>
              </a:rPr>
              <a:t>년대 </a:t>
            </a:r>
            <a:r>
              <a:rPr lang="en-US" altLang="ko-KR" sz="3200" dirty="0">
                <a:solidFill>
                  <a:schemeClr val="bg1"/>
                </a:solidFill>
              </a:rPr>
              <a:t>–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결정트리</a:t>
            </a:r>
            <a:r>
              <a:rPr lang="ko-KR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</a:rPr>
              <a:t>- </a:t>
            </a:r>
            <a:r>
              <a:rPr lang="ko-KR" altLang="en-US" sz="3200" dirty="0" err="1">
                <a:solidFill>
                  <a:schemeClr val="bg1"/>
                </a:solidFill>
              </a:rPr>
              <a:t>랜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덤포레스트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3411829-A4A0-4760-A8AE-12A944267E88}"/>
              </a:ext>
            </a:extLst>
          </p:cNvPr>
          <p:cNvSpPr txBox="1"/>
          <p:nvPr/>
        </p:nvSpPr>
        <p:spPr>
          <a:xfrm>
            <a:off x="11003854" y="6576070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별별선생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PPT 15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14ED566-64CC-4EAA-B4B6-F5ED557CC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447" y="5891640"/>
            <a:ext cx="685480" cy="685480"/>
          </a:xfrm>
          <a:prstGeom prst="rect">
            <a:avLst/>
          </a:prstGeom>
        </p:spPr>
      </p:pic>
      <p:pic>
        <p:nvPicPr>
          <p:cNvPr id="7" name="그림 6" descr="7.18 R에서 랜덤포레스트(Random Forest) 판별분석 실시하기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71" y="1357294"/>
            <a:ext cx="10565966" cy="4273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947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38DB477-FB76-4864-BF7D-B98CE16541AC}"/>
              </a:ext>
            </a:extLst>
          </p:cNvPr>
          <p:cNvSpPr txBox="1"/>
          <p:nvPr/>
        </p:nvSpPr>
        <p:spPr>
          <a:xfrm>
            <a:off x="448313" y="391111"/>
            <a:ext cx="7975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2000</a:t>
            </a:r>
            <a:r>
              <a:rPr lang="ko-KR" altLang="en-US" sz="3200" dirty="0">
                <a:solidFill>
                  <a:schemeClr val="bg1"/>
                </a:solidFill>
              </a:rPr>
              <a:t>년대 </a:t>
            </a:r>
            <a:r>
              <a:rPr lang="en-US" altLang="ko-KR" sz="3200" dirty="0">
                <a:solidFill>
                  <a:schemeClr val="bg1"/>
                </a:solidFill>
              </a:rPr>
              <a:t>–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결정트리</a:t>
            </a:r>
            <a:r>
              <a:rPr lang="ko-KR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</a:rPr>
              <a:t>–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그레디언트</a:t>
            </a:r>
            <a:r>
              <a:rPr lang="ko-KR" altLang="en-US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부스팅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3411829-A4A0-4760-A8AE-12A944267E88}"/>
              </a:ext>
            </a:extLst>
          </p:cNvPr>
          <p:cNvSpPr txBox="1"/>
          <p:nvPr/>
        </p:nvSpPr>
        <p:spPr>
          <a:xfrm>
            <a:off x="11003854" y="6576070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별별선생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PPT 15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14ED566-64CC-4EAA-B4B6-F5ED557CC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447" y="5891640"/>
            <a:ext cx="685480" cy="685480"/>
          </a:xfrm>
          <a:prstGeom prst="rect">
            <a:avLst/>
          </a:prstGeom>
        </p:spPr>
      </p:pic>
      <p:pic>
        <p:nvPicPr>
          <p:cNvPr id="9" name="그림 8" descr="Sequential ensemble approach.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95" y="1379620"/>
            <a:ext cx="10635916" cy="4491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248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D210467-139B-43DB-AAEA-37762AD856A0}"/>
              </a:ext>
            </a:extLst>
          </p:cNvPr>
          <p:cNvSpPr/>
          <p:nvPr/>
        </p:nvSpPr>
        <p:spPr>
          <a:xfrm>
            <a:off x="0" y="5617029"/>
            <a:ext cx="12192000" cy="1240971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38DB477-FB76-4864-BF7D-B98CE16541AC}"/>
              </a:ext>
            </a:extLst>
          </p:cNvPr>
          <p:cNvSpPr txBox="1"/>
          <p:nvPr/>
        </p:nvSpPr>
        <p:spPr>
          <a:xfrm>
            <a:off x="645070" y="508000"/>
            <a:ext cx="3876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1.3 </a:t>
            </a:r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왜 </a:t>
            </a:r>
            <a:r>
              <a:rPr lang="ko-KR" altLang="en-US" sz="32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딥러닝일까</a:t>
            </a:r>
            <a:r>
              <a:rPr lang="en-US" altLang="ko-KR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34BECAF7-B41B-431F-8D8A-2D497D09EF0A}"/>
              </a:ext>
            </a:extLst>
          </p:cNvPr>
          <p:cNvSpPr txBox="1"/>
          <p:nvPr/>
        </p:nvSpPr>
        <p:spPr>
          <a:xfrm>
            <a:off x="2139197" y="400195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하드웨어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93B6339C-3028-448F-9AB4-6A0C3A96B0F4}"/>
              </a:ext>
            </a:extLst>
          </p:cNvPr>
          <p:cNvSpPr txBox="1"/>
          <p:nvPr/>
        </p:nvSpPr>
        <p:spPr>
          <a:xfrm>
            <a:off x="5309679" y="3943537"/>
            <a:ext cx="1832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데이터셋과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24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벤치마크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75A0A347-31D1-4E6F-BB1A-EF5D64ED76CC}"/>
              </a:ext>
            </a:extLst>
          </p:cNvPr>
          <p:cNvSpPr txBox="1"/>
          <p:nvPr/>
        </p:nvSpPr>
        <p:spPr>
          <a:xfrm>
            <a:off x="8459279" y="3943537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알고리즘 향상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8" name="Picture 4" descr="하드웨어 cpu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007" y="202075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데이터 셋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793" y="1945179"/>
            <a:ext cx="2133600" cy="175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 descr="[모두의딥러닝] 은닉층과 출력층의 사이의 활성화 함수 - 시그모이드(Sigmoid) vs. ReLU(Rectified Linear Unit)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679" y="1861873"/>
            <a:ext cx="2705170" cy="18372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183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0" y="5672750"/>
            <a:ext cx="12192000" cy="1275591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38DB477-FB76-4864-BF7D-B98CE16541AC}"/>
              </a:ext>
            </a:extLst>
          </p:cNvPr>
          <p:cNvSpPr txBox="1"/>
          <p:nvPr/>
        </p:nvSpPr>
        <p:spPr>
          <a:xfrm>
            <a:off x="944880" y="463320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1.1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인공지능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6F8B45B-D151-4B6F-9F09-119BE3BE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7" y="381545"/>
            <a:ext cx="532883" cy="53288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684D821C-DC2B-4E0F-859A-35F87E1C5D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20" y="6210780"/>
            <a:ext cx="387616" cy="3876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3A9C99-B488-431A-BCE3-1E3AE67E6912}"/>
              </a:ext>
            </a:extLst>
          </p:cNvPr>
          <p:cNvSpPr txBox="1"/>
          <p:nvPr/>
        </p:nvSpPr>
        <p:spPr>
          <a:xfrm>
            <a:off x="944880" y="1432905"/>
            <a:ext cx="4525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1"/>
                </a:solidFill>
              </a:rPr>
              <a:t>컴퓨터가 </a:t>
            </a:r>
            <a:r>
              <a:rPr lang="en-US" altLang="ko-KR" sz="2400" dirty="0">
                <a:solidFill>
                  <a:schemeClr val="bg1"/>
                </a:solidFill>
              </a:rPr>
              <a:t>‘</a:t>
            </a:r>
            <a:r>
              <a:rPr lang="ko-KR" altLang="en-US" sz="2400" dirty="0">
                <a:solidFill>
                  <a:schemeClr val="bg1"/>
                </a:solidFill>
              </a:rPr>
              <a:t>생각</a:t>
            </a:r>
            <a:r>
              <a:rPr lang="en-US" altLang="ko-KR" sz="2400" dirty="0">
                <a:solidFill>
                  <a:schemeClr val="bg1"/>
                </a:solidFill>
              </a:rPr>
              <a:t>’</a:t>
            </a:r>
            <a:r>
              <a:rPr lang="ko-KR" altLang="en-US" sz="2400" dirty="0">
                <a:solidFill>
                  <a:schemeClr val="bg1"/>
                </a:solidFill>
              </a:rPr>
              <a:t>할 수 있는가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2A94CC4-3804-4478-9D5C-218519F27814}"/>
              </a:ext>
            </a:extLst>
          </p:cNvPr>
          <p:cNvSpPr txBox="1"/>
          <p:nvPr/>
        </p:nvSpPr>
        <p:spPr>
          <a:xfrm>
            <a:off x="748680" y="3013501"/>
            <a:ext cx="49295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보통의 사람이 수행하는 지능적인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작업을 자동화하기 위한 연구 시작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xmlns="" id="{36CBAFD3-3109-485F-BC49-2E9D55FE7D30}"/>
              </a:ext>
            </a:extLst>
          </p:cNvPr>
          <p:cNvSpPr/>
          <p:nvPr/>
        </p:nvSpPr>
        <p:spPr>
          <a:xfrm>
            <a:off x="2804524" y="2229310"/>
            <a:ext cx="357809" cy="36933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xmlns="" id="{C05A3D3D-8F73-4081-997A-ABF2A5EFE9CC}"/>
              </a:ext>
            </a:extLst>
          </p:cNvPr>
          <p:cNvSpPr/>
          <p:nvPr/>
        </p:nvSpPr>
        <p:spPr>
          <a:xfrm>
            <a:off x="2855649" y="4302238"/>
            <a:ext cx="357809" cy="36933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1568295-3985-4FA0-92F3-69D393A35765}"/>
              </a:ext>
            </a:extLst>
          </p:cNvPr>
          <p:cNvSpPr txBox="1"/>
          <p:nvPr/>
        </p:nvSpPr>
        <p:spPr>
          <a:xfrm>
            <a:off x="1975609" y="5129310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highlight>
                  <a:srgbClr val="000080"/>
                </a:highlight>
              </a:rPr>
              <a:t>심볼릭</a:t>
            </a:r>
            <a:r>
              <a:rPr lang="ko-KR" altLang="en-US" sz="2400" dirty="0">
                <a:solidFill>
                  <a:schemeClr val="bg1"/>
                </a:solidFill>
                <a:highlight>
                  <a:srgbClr val="000080"/>
                </a:highlight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000080"/>
                </a:highlight>
              </a:rPr>
              <a:t>AI</a:t>
            </a:r>
            <a:r>
              <a:rPr lang="ko-KR" altLang="en-US" sz="2400" dirty="0">
                <a:solidFill>
                  <a:schemeClr val="bg1"/>
                </a:solidFill>
                <a:highlight>
                  <a:srgbClr val="000080"/>
                </a:highlight>
              </a:rPr>
              <a:t>등장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23FCE14-CD00-46CC-B01D-7DBA647A8771}"/>
              </a:ext>
            </a:extLst>
          </p:cNvPr>
          <p:cNvSpPr txBox="1"/>
          <p:nvPr/>
        </p:nvSpPr>
        <p:spPr>
          <a:xfrm>
            <a:off x="6699673" y="3107755"/>
            <a:ext cx="5002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</a:rPr>
              <a:t> </a:t>
            </a:r>
            <a:r>
              <a:rPr lang="ko-KR" altLang="en-US" sz="2100" dirty="0">
                <a:solidFill>
                  <a:schemeClr val="bg1"/>
                </a:solidFill>
              </a:rPr>
              <a:t>인공지능 </a:t>
            </a:r>
            <a:r>
              <a:rPr lang="ko-KR" altLang="en-US" sz="2100" dirty="0" err="1">
                <a:solidFill>
                  <a:schemeClr val="bg1"/>
                </a:solidFill>
              </a:rPr>
              <a:t>머신러닝</a:t>
            </a:r>
            <a:r>
              <a:rPr lang="en-US" altLang="ko-KR" sz="2100" dirty="0">
                <a:solidFill>
                  <a:schemeClr val="bg1"/>
                </a:solidFill>
              </a:rPr>
              <a:t>, </a:t>
            </a:r>
            <a:r>
              <a:rPr lang="ko-KR" altLang="en-US" sz="2100" dirty="0" err="1">
                <a:solidFill>
                  <a:schemeClr val="bg1"/>
                </a:solidFill>
              </a:rPr>
              <a:t>딥러닝의</a:t>
            </a:r>
            <a:r>
              <a:rPr lang="ko-KR" altLang="en-US" sz="2100" dirty="0">
                <a:solidFill>
                  <a:schemeClr val="bg1"/>
                </a:solidFill>
              </a:rPr>
              <a:t> 공통 목표</a:t>
            </a:r>
            <a:endParaRPr lang="en-US" altLang="ko-KR" sz="2100" dirty="0">
              <a:solidFill>
                <a:schemeClr val="bg1"/>
              </a:solidFill>
            </a:endParaRPr>
          </a:p>
          <a:p>
            <a:endParaRPr lang="en-US" altLang="ko-KR" sz="2100" dirty="0">
              <a:solidFill>
                <a:schemeClr val="bg1"/>
              </a:solidFill>
            </a:endParaRPr>
          </a:p>
          <a:p>
            <a:r>
              <a:rPr lang="en-US" altLang="ko-KR" sz="2100" b="1" dirty="0">
                <a:solidFill>
                  <a:schemeClr val="bg1"/>
                </a:solidFill>
              </a:rPr>
              <a:t> ∴  </a:t>
            </a:r>
            <a:r>
              <a:rPr lang="ko-KR" altLang="en-US" sz="2100" b="1" u="sng" dirty="0">
                <a:solidFill>
                  <a:schemeClr val="bg1"/>
                </a:solidFill>
              </a:rPr>
              <a:t>인공지능은 </a:t>
            </a:r>
            <a:r>
              <a:rPr lang="ko-KR" altLang="en-US" sz="2100" b="1" u="sng" dirty="0" err="1">
                <a:solidFill>
                  <a:schemeClr val="bg1"/>
                </a:solidFill>
              </a:rPr>
              <a:t>머신러닝과</a:t>
            </a:r>
            <a:r>
              <a:rPr lang="ko-KR" altLang="en-US" sz="2100" b="1" u="sng" dirty="0">
                <a:solidFill>
                  <a:schemeClr val="bg1"/>
                </a:solidFill>
              </a:rPr>
              <a:t> </a:t>
            </a:r>
            <a:endParaRPr lang="en-US" altLang="ko-KR" sz="2100" b="1" u="sng" dirty="0">
              <a:solidFill>
                <a:schemeClr val="bg1"/>
              </a:solidFill>
            </a:endParaRPr>
          </a:p>
          <a:p>
            <a:r>
              <a:rPr lang="en-US" altLang="ko-KR" sz="2100" b="1" dirty="0">
                <a:solidFill>
                  <a:schemeClr val="bg1"/>
                </a:solidFill>
              </a:rPr>
              <a:t>     </a:t>
            </a:r>
            <a:r>
              <a:rPr lang="ko-KR" altLang="en-US" sz="2100" b="1" u="sng" dirty="0" err="1">
                <a:solidFill>
                  <a:schemeClr val="bg1"/>
                </a:solidFill>
              </a:rPr>
              <a:t>딥러닝을</a:t>
            </a:r>
            <a:r>
              <a:rPr lang="ko-KR" altLang="en-US" sz="2100" b="1" u="sng" dirty="0">
                <a:solidFill>
                  <a:schemeClr val="bg1"/>
                </a:solidFill>
              </a:rPr>
              <a:t> 포괄 하는 분야</a:t>
            </a:r>
            <a:endParaRPr lang="en-US" altLang="ko-KR" sz="2100" b="1" u="sng" dirty="0">
              <a:solidFill>
                <a:schemeClr val="bg1"/>
              </a:solidFill>
            </a:endParaRPr>
          </a:p>
        </p:txBody>
      </p:sp>
      <p:sp>
        <p:nvSpPr>
          <p:cNvPr id="18" name="같음 기호 17">
            <a:extLst>
              <a:ext uri="{FF2B5EF4-FFF2-40B4-BE49-F238E27FC236}">
                <a16:creationId xmlns:a16="http://schemas.microsoft.com/office/drawing/2014/main" xmlns="" id="{F65A94A2-F5AB-457D-B29D-9E74CD8F3B96}"/>
              </a:ext>
            </a:extLst>
          </p:cNvPr>
          <p:cNvSpPr/>
          <p:nvPr/>
        </p:nvSpPr>
        <p:spPr>
          <a:xfrm>
            <a:off x="5963480" y="3107755"/>
            <a:ext cx="550287" cy="437321"/>
          </a:xfrm>
          <a:prstGeom prst="mathEqual">
            <a:avLst>
              <a:gd name="adj1" fmla="val 23520"/>
              <a:gd name="adj2" fmla="val 3600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0C7D3147-7D15-4E18-9CD8-1F461A0879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476" y="381545"/>
            <a:ext cx="8752294" cy="572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0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D210467-139B-43DB-AAEA-37762AD856A0}"/>
              </a:ext>
            </a:extLst>
          </p:cNvPr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38DB477-FB76-4864-BF7D-B98CE16541AC}"/>
              </a:ext>
            </a:extLst>
          </p:cNvPr>
          <p:cNvSpPr txBox="1"/>
          <p:nvPr/>
        </p:nvSpPr>
        <p:spPr>
          <a:xfrm>
            <a:off x="1051470" y="35559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하드웨어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76F8B45B-D151-4B6F-9F09-119BE3BE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7" y="381545"/>
            <a:ext cx="532883" cy="532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B10E5C4-A7FE-424C-A45F-B279EB7A0439}"/>
              </a:ext>
            </a:extLst>
          </p:cNvPr>
          <p:cNvSpPr txBox="1"/>
          <p:nvPr/>
        </p:nvSpPr>
        <p:spPr>
          <a:xfrm>
            <a:off x="11003854" y="6576070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별별선생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PPT 15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684D821C-DC2B-4E0F-859A-35F87E1C5D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20" y="6210780"/>
            <a:ext cx="387616" cy="387616"/>
          </a:xfrm>
          <a:prstGeom prst="rect">
            <a:avLst/>
          </a:prstGeom>
        </p:spPr>
      </p:pic>
      <p:pic>
        <p:nvPicPr>
          <p:cNvPr id="2050" name="Picture 2" descr="하드웨어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225" y="1892597"/>
            <a:ext cx="3068595" cy="191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PU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70" y="1894413"/>
            <a:ext cx="1999301" cy="191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UDA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747" y="1892597"/>
            <a:ext cx="2737254" cy="191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96781" y="4438996"/>
            <a:ext cx="26615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</a:t>
            </a:r>
            <a:r>
              <a:rPr lang="en-US" altLang="ko-KR" dirty="0" smtClean="0">
                <a:solidFill>
                  <a:schemeClr val="bg1"/>
                </a:solidFill>
              </a:rPr>
              <a:t>   2000</a:t>
            </a:r>
            <a:r>
              <a:rPr lang="ko-KR" altLang="en-US" dirty="0" smtClean="0">
                <a:solidFill>
                  <a:schemeClr val="bg1"/>
                </a:solidFill>
              </a:rPr>
              <a:t>년대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     NVIDIA, AMD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회사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       GPU </a:t>
            </a:r>
            <a:r>
              <a:rPr lang="ko-KR" altLang="en-US" sz="1600" dirty="0" smtClean="0">
                <a:solidFill>
                  <a:schemeClr val="bg1"/>
                </a:solidFill>
              </a:rPr>
              <a:t>개발 투자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9985" y="4438996"/>
            <a:ext cx="26615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    </a:t>
            </a:r>
            <a:r>
              <a:rPr lang="en-US" altLang="ko-KR" dirty="0" smtClean="0">
                <a:solidFill>
                  <a:schemeClr val="bg1"/>
                </a:solidFill>
              </a:rPr>
              <a:t>2007</a:t>
            </a:r>
            <a:r>
              <a:rPr lang="ko-KR" altLang="en-US" dirty="0" smtClean="0">
                <a:solidFill>
                  <a:schemeClr val="bg1"/>
                </a:solidFill>
              </a:rPr>
              <a:t>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      NVIDIA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CUDA </a:t>
            </a:r>
            <a:r>
              <a:rPr lang="ko-KR" altLang="en-US" sz="1600" dirty="0" smtClean="0">
                <a:solidFill>
                  <a:schemeClr val="bg1"/>
                </a:solidFill>
              </a:rPr>
              <a:t>출시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          </a:t>
            </a:r>
            <a:r>
              <a:rPr lang="ko-KR" altLang="en-US" sz="1600" dirty="0" smtClean="0">
                <a:solidFill>
                  <a:schemeClr val="bg1"/>
                </a:solidFill>
              </a:rPr>
              <a:t>신경망 구현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49741" y="4438996"/>
            <a:ext cx="26615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           2016</a:t>
            </a:r>
            <a:r>
              <a:rPr lang="ko-KR" altLang="en-US" dirty="0" smtClean="0">
                <a:solidFill>
                  <a:schemeClr val="bg1"/>
                </a:solidFill>
              </a:rPr>
              <a:t>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	 </a:t>
            </a:r>
            <a:r>
              <a:rPr lang="ko-KR" altLang="en-US" sz="1600" dirty="0" smtClean="0">
                <a:solidFill>
                  <a:schemeClr val="bg1"/>
                </a:solidFill>
              </a:rPr>
              <a:t>구글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            TPU</a:t>
            </a:r>
            <a:r>
              <a:rPr lang="ko-KR" altLang="en-US" sz="1600" dirty="0" smtClean="0">
                <a:solidFill>
                  <a:schemeClr val="bg1"/>
                </a:solidFill>
              </a:rPr>
              <a:t>공개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93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D210467-139B-43DB-AAEA-37762AD856A0}"/>
              </a:ext>
            </a:extLst>
          </p:cNvPr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38DB477-FB76-4864-BF7D-B98CE16541AC}"/>
              </a:ext>
            </a:extLst>
          </p:cNvPr>
          <p:cNvSpPr txBox="1"/>
          <p:nvPr/>
        </p:nvSpPr>
        <p:spPr>
          <a:xfrm>
            <a:off x="1051470" y="35559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BB77099E-330D-4837-8E88-B4BBD94ECDEF}"/>
              </a:ext>
            </a:extLst>
          </p:cNvPr>
          <p:cNvGrpSpPr/>
          <p:nvPr/>
        </p:nvGrpSpPr>
        <p:grpSpPr>
          <a:xfrm>
            <a:off x="337737" y="415673"/>
            <a:ext cx="713733" cy="464623"/>
            <a:chOff x="5280667" y="2333109"/>
            <a:chExt cx="1563752" cy="1049208"/>
          </a:xfrm>
        </p:grpSpPr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B20060AD-0893-40CF-961E-7E9B78591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51226">
              <a:off x="5280667" y="2333109"/>
              <a:ext cx="1049208" cy="104920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="" xmlns:a16="http://schemas.microsoft.com/office/drawing/2014/main" id="{180CB6D7-F3EA-475A-B13D-54C959785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1528" y="2464791"/>
              <a:ext cx="802891" cy="80289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0E1F759-9136-4C27-8038-7B6519A3E00D}"/>
              </a:ext>
            </a:extLst>
          </p:cNvPr>
          <p:cNvSpPr txBox="1"/>
          <p:nvPr/>
        </p:nvSpPr>
        <p:spPr>
          <a:xfrm>
            <a:off x="11003854" y="6576070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별별선생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PPT 15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9D544A07-170E-43D3-BEE4-45EAD921D5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72" b="89844" l="2734" r="98438">
                        <a14:foregroundMark x1="21484" y1="59766" x2="44531" y2="59375"/>
                        <a14:foregroundMark x1="44531" y1="59375" x2="21094" y2="56250"/>
                        <a14:foregroundMark x1="21094" y1="56250" x2="22656" y2="46094"/>
                        <a14:foregroundMark x1="21484" y1="57422" x2="19141" y2="32422"/>
                        <a14:foregroundMark x1="19141" y1="32422" x2="34375" y2="19141"/>
                        <a14:foregroundMark x1="34375" y1="19141" x2="52734" y2="23438"/>
                        <a14:foregroundMark x1="52734" y1="23438" x2="35547" y2="41016"/>
                        <a14:foregroundMark x1="35547" y1="41016" x2="25000" y2="19141"/>
                        <a14:foregroundMark x1="25000" y1="19141" x2="44141" y2="20313"/>
                        <a14:foregroundMark x1="44141" y1="20313" x2="55078" y2="35938"/>
                        <a14:foregroundMark x1="55078" y1="35938" x2="39063" y2="50781"/>
                        <a14:foregroundMark x1="39063" y1="50781" x2="10547" y2="40625"/>
                        <a14:foregroundMark x1="10547" y1="40625" x2="9375" y2="3516"/>
                        <a14:foregroundMark x1="9375" y1="3516" x2="13281" y2="25391"/>
                        <a14:foregroundMark x1="13281" y1="25391" x2="30859" y2="14844"/>
                        <a14:foregroundMark x1="30859" y1="14844" x2="7422" y2="32422"/>
                        <a14:foregroundMark x1="7422" y1="32422" x2="13281" y2="12109"/>
                        <a14:foregroundMark x1="13281" y1="12109" x2="64844" y2="21484"/>
                        <a14:foregroundMark x1="64844" y1="21484" x2="83203" y2="49609"/>
                        <a14:foregroundMark x1="83203" y1="49609" x2="49219" y2="48828"/>
                        <a14:foregroundMark x1="49219" y1="48828" x2="27734" y2="9375"/>
                        <a14:foregroundMark x1="27734" y1="9375" x2="81641" y2="5078"/>
                        <a14:foregroundMark x1="81641" y1="5078" x2="87891" y2="27344"/>
                        <a14:foregroundMark x1="87891" y1="27344" x2="68750" y2="34766"/>
                        <a14:foregroundMark x1="68750" y1="34766" x2="80078" y2="17969"/>
                        <a14:foregroundMark x1="80078" y1="17969" x2="98438" y2="32031"/>
                        <a14:foregroundMark x1="98438" y1="32031" x2="77344" y2="57813"/>
                        <a14:foregroundMark x1="77344" y1="57813" x2="59766" y2="48438"/>
                        <a14:foregroundMark x1="59766" y1="48438" x2="59766" y2="47656"/>
                        <a14:foregroundMark x1="24609" y1="49609" x2="26172" y2="24219"/>
                        <a14:foregroundMark x1="26172" y1="24219" x2="46094" y2="8594"/>
                        <a14:foregroundMark x1="46094" y1="8594" x2="26563" y2="12109"/>
                        <a14:foregroundMark x1="26563" y1="12109" x2="38672" y2="29297"/>
                        <a14:foregroundMark x1="38672" y1="29297" x2="8203" y2="37500"/>
                        <a14:foregroundMark x1="8203" y1="37500" x2="3516" y2="15234"/>
                        <a14:foregroundMark x1="3516" y1="15234" x2="22266" y2="17578"/>
                        <a14:foregroundMark x1="22266" y1="17578" x2="9375" y2="38672"/>
                        <a14:foregroundMark x1="9375" y1="38672" x2="25000" y2="55078"/>
                        <a14:foregroundMark x1="25000" y1="55078" x2="3906" y2="64063"/>
                        <a14:foregroundMark x1="3906" y1="64063" x2="19531" y2="51172"/>
                        <a14:foregroundMark x1="19531" y1="51172" x2="19922" y2="61328"/>
                        <a14:foregroundMark x1="35938" y1="87109" x2="36328" y2="85938"/>
                        <a14:foregroundMark x1="36719" y1="86719" x2="35156" y2="87109"/>
                        <a14:foregroundMark x1="34766" y1="87109" x2="33984" y2="87500"/>
                        <a14:foregroundMark x1="84766" y1="50000" x2="73828" y2="28906"/>
                        <a14:foregroundMark x1="73828" y1="28906" x2="48047" y2="8594"/>
                        <a14:foregroundMark x1="48047" y1="8594" x2="66797" y2="6641"/>
                        <a14:foregroundMark x1="66797" y1="6641" x2="28125" y2="0"/>
                        <a14:foregroundMark x1="28125" y1="0" x2="93359" y2="12500"/>
                        <a14:foregroundMark x1="93359" y1="12500" x2="54297" y2="8594"/>
                        <a14:foregroundMark x1="54297" y1="8594" x2="78906" y2="7422"/>
                        <a14:foregroundMark x1="78906" y1="7422" x2="13672" y2="2734"/>
                        <a14:foregroundMark x1="13672" y1="2734" x2="50391" y2="6250"/>
                        <a14:foregroundMark x1="50391" y1="6250" x2="3906" y2="1172"/>
                        <a14:foregroundMark x1="3906" y1="1172" x2="87500" y2="13672"/>
                        <a14:foregroundMark x1="87500" y1="13672" x2="44531" y2="11719"/>
                        <a14:foregroundMark x1="44531" y1="11719" x2="68359" y2="6641"/>
                        <a14:foregroundMark x1="68359" y1="6641" x2="10938" y2="1172"/>
                        <a14:foregroundMark x1="10938" y1="1172" x2="74609" y2="5859"/>
                        <a14:foregroundMark x1="74609" y1="5859" x2="33594" y2="6641"/>
                        <a14:foregroundMark x1="33594" y1="6641" x2="62500" y2="781"/>
                        <a14:foregroundMark x1="62500" y1="781" x2="20703" y2="2344"/>
                        <a14:foregroundMark x1="20703" y1="2344" x2="62500" y2="3125"/>
                        <a14:foregroundMark x1="62500" y1="3125" x2="5859" y2="2734"/>
                        <a14:foregroundMark x1="5859" y1="2734" x2="65625" y2="10938"/>
                        <a14:foregroundMark x1="65625" y1="10938" x2="18750" y2="13281"/>
                        <a14:foregroundMark x1="18750" y1="13281" x2="57813" y2="15234"/>
                        <a14:foregroundMark x1="57813" y1="15234" x2="15234" y2="21094"/>
                        <a14:foregroundMark x1="15234" y1="21094" x2="46875" y2="21875"/>
                        <a14:foregroundMark x1="46875" y1="21875" x2="25391" y2="26563"/>
                        <a14:foregroundMark x1="25391" y1="26563" x2="62109" y2="26172"/>
                        <a14:foregroundMark x1="62109" y1="26172" x2="30859" y2="28516"/>
                        <a14:foregroundMark x1="30859" y1="28516" x2="75000" y2="35938"/>
                        <a14:foregroundMark x1="75000" y1="35938" x2="43359" y2="39844"/>
                        <a14:foregroundMark x1="43359" y1="39844" x2="67969" y2="42969"/>
                        <a14:foregroundMark x1="67969" y1="42969" x2="22656" y2="45313"/>
                        <a14:foregroundMark x1="22656" y1="45313" x2="63281" y2="45703"/>
                        <a14:foregroundMark x1="63281" y1="45703" x2="19141" y2="47656"/>
                        <a14:foregroundMark x1="19141" y1="47656" x2="60156" y2="42969"/>
                        <a14:foregroundMark x1="60156" y1="42969" x2="36719" y2="47656"/>
                        <a14:foregroundMark x1="36719" y1="47656" x2="68750" y2="50391"/>
                        <a14:foregroundMark x1="68750" y1="50391" x2="43750" y2="54297"/>
                        <a14:foregroundMark x1="43750" y1="54297" x2="72266" y2="57422"/>
                        <a14:foregroundMark x1="72266" y1="57422" x2="53906" y2="63281"/>
                        <a14:foregroundMark x1="53906" y1="63281" x2="75781" y2="65234"/>
                        <a14:foregroundMark x1="75781" y1="65234" x2="84766" y2="70703"/>
                        <a14:foregroundMark x1="88281" y1="73438" x2="85156" y2="51563"/>
                        <a14:foregroundMark x1="85156" y1="51563" x2="85938" y2="48438"/>
                        <a14:foregroundMark x1="88281" y1="42969" x2="88281" y2="18359"/>
                        <a14:foregroundMark x1="88281" y1="18359" x2="62891" y2="3125"/>
                        <a14:foregroundMark x1="62891" y1="3125" x2="42188" y2="0"/>
                        <a14:foregroundMark x1="42188" y1="0" x2="84375" y2="3906"/>
                        <a14:foregroundMark x1="84375" y1="3906" x2="65234" y2="1563"/>
                        <a14:foregroundMark x1="65234" y1="1563" x2="95703" y2="2344"/>
                        <a14:foregroundMark x1="95703" y1="2344" x2="67578" y2="1172"/>
                        <a14:foregroundMark x1="67578" y1="1172" x2="68359" y2="1172"/>
                        <a14:foregroundMark x1="19922" y1="19141" x2="39063" y2="28516"/>
                        <a14:foregroundMark x1="39063" y1="28516" x2="16797" y2="37500"/>
                        <a14:foregroundMark x1="16797" y1="37500" x2="2734" y2="53906"/>
                        <a14:foregroundMark x1="2734" y1="53906" x2="9766" y2="44922"/>
                        <a14:foregroundMark x1="8594" y1="57422" x2="17578" y2="35547"/>
                        <a14:foregroundMark x1="17578" y1="35547" x2="24609" y2="58203"/>
                        <a14:foregroundMark x1="24609" y1="58203" x2="11719" y2="42969"/>
                        <a14:foregroundMark x1="11719" y1="42969" x2="30859" y2="39063"/>
                        <a14:foregroundMark x1="30859" y1="39063" x2="9375" y2="49219"/>
                        <a14:foregroundMark x1="9375" y1="49219" x2="4688" y2="11328"/>
                        <a14:foregroundMark x1="4688" y1="11328" x2="36328" y2="24609"/>
                        <a14:foregroundMark x1="36328" y1="24609" x2="30078" y2="43750"/>
                        <a14:foregroundMark x1="30078" y1="43750" x2="3516" y2="33594"/>
                        <a14:foregroundMark x1="3516" y1="33594" x2="16406" y2="10156"/>
                        <a14:foregroundMark x1="16406" y1="10156" x2="50391" y2="22266"/>
                        <a14:foregroundMark x1="50391" y1="22266" x2="58594" y2="40625"/>
                        <a14:foregroundMark x1="58594" y1="40625" x2="30859" y2="60547"/>
                        <a14:foregroundMark x1="30859" y1="60547" x2="12109" y2="49219"/>
                        <a14:foregroundMark x1="12109" y1="49219" x2="12500" y2="26563"/>
                        <a14:foregroundMark x1="12500" y1="26563" x2="37109" y2="7031"/>
                        <a14:foregroundMark x1="37109" y1="7031" x2="67188" y2="9766"/>
                        <a14:foregroundMark x1="67188" y1="9766" x2="89453" y2="24609"/>
                        <a14:foregroundMark x1="89453" y1="24609" x2="61719" y2="55859"/>
                        <a14:foregroundMark x1="61719" y1="55859" x2="31250" y2="34375"/>
                        <a14:foregroundMark x1="31250" y1="34375" x2="49219" y2="22656"/>
                        <a14:foregroundMark x1="49219" y1="22656" x2="53906" y2="386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458" y="5750124"/>
            <a:ext cx="950396" cy="950396"/>
          </a:xfrm>
          <a:prstGeom prst="rect">
            <a:avLst/>
          </a:prstGeom>
        </p:spPr>
      </p:pic>
      <p:pic>
        <p:nvPicPr>
          <p:cNvPr id="3074" name="Picture 2" descr="플리커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704" y="1897097"/>
            <a:ext cx="2828919" cy="119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유튜브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005" y="1897097"/>
            <a:ext cx="2803755" cy="119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위키피디아에 대한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030" y="3882806"/>
            <a:ext cx="2320268" cy="211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NEt에 대한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005" y="4221083"/>
            <a:ext cx="2816629" cy="120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6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D210467-139B-43DB-AAEA-37762AD856A0}"/>
              </a:ext>
            </a:extLst>
          </p:cNvPr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38DB477-FB76-4864-BF7D-B98CE16541AC}"/>
              </a:ext>
            </a:extLst>
          </p:cNvPr>
          <p:cNvSpPr txBox="1"/>
          <p:nvPr/>
        </p:nvSpPr>
        <p:spPr>
          <a:xfrm>
            <a:off x="1051470" y="35559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알고리즘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0E1F759-9136-4C27-8038-7B6519A3E00D}"/>
              </a:ext>
            </a:extLst>
          </p:cNvPr>
          <p:cNvSpPr txBox="1"/>
          <p:nvPr/>
        </p:nvSpPr>
        <p:spPr>
          <a:xfrm>
            <a:off x="11003854" y="6576070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별별선생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PPT 15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9D544A07-170E-43D3-BEE4-45EAD921D5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72" b="89844" l="2734" r="98438">
                        <a14:foregroundMark x1="21484" y1="59766" x2="44531" y2="59375"/>
                        <a14:foregroundMark x1="44531" y1="59375" x2="21094" y2="56250"/>
                        <a14:foregroundMark x1="21094" y1="56250" x2="22656" y2="46094"/>
                        <a14:foregroundMark x1="21484" y1="57422" x2="19141" y2="32422"/>
                        <a14:foregroundMark x1="19141" y1="32422" x2="34375" y2="19141"/>
                        <a14:foregroundMark x1="34375" y1="19141" x2="52734" y2="23438"/>
                        <a14:foregroundMark x1="52734" y1="23438" x2="35547" y2="41016"/>
                        <a14:foregroundMark x1="35547" y1="41016" x2="25000" y2="19141"/>
                        <a14:foregroundMark x1="25000" y1="19141" x2="44141" y2="20313"/>
                        <a14:foregroundMark x1="44141" y1="20313" x2="55078" y2="35938"/>
                        <a14:foregroundMark x1="55078" y1="35938" x2="39063" y2="50781"/>
                        <a14:foregroundMark x1="39063" y1="50781" x2="10547" y2="40625"/>
                        <a14:foregroundMark x1="10547" y1="40625" x2="9375" y2="3516"/>
                        <a14:foregroundMark x1="9375" y1="3516" x2="13281" y2="25391"/>
                        <a14:foregroundMark x1="13281" y1="25391" x2="30859" y2="14844"/>
                        <a14:foregroundMark x1="30859" y1="14844" x2="7422" y2="32422"/>
                        <a14:foregroundMark x1="7422" y1="32422" x2="13281" y2="12109"/>
                        <a14:foregroundMark x1="13281" y1="12109" x2="64844" y2="21484"/>
                        <a14:foregroundMark x1="64844" y1="21484" x2="83203" y2="49609"/>
                        <a14:foregroundMark x1="83203" y1="49609" x2="49219" y2="48828"/>
                        <a14:foregroundMark x1="49219" y1="48828" x2="27734" y2="9375"/>
                        <a14:foregroundMark x1="27734" y1="9375" x2="81641" y2="5078"/>
                        <a14:foregroundMark x1="81641" y1="5078" x2="87891" y2="27344"/>
                        <a14:foregroundMark x1="87891" y1="27344" x2="68750" y2="34766"/>
                        <a14:foregroundMark x1="68750" y1="34766" x2="80078" y2="17969"/>
                        <a14:foregroundMark x1="80078" y1="17969" x2="98438" y2="32031"/>
                        <a14:foregroundMark x1="98438" y1="32031" x2="77344" y2="57813"/>
                        <a14:foregroundMark x1="77344" y1="57813" x2="59766" y2="48438"/>
                        <a14:foregroundMark x1="59766" y1="48438" x2="59766" y2="47656"/>
                        <a14:foregroundMark x1="24609" y1="49609" x2="26172" y2="24219"/>
                        <a14:foregroundMark x1="26172" y1="24219" x2="46094" y2="8594"/>
                        <a14:foregroundMark x1="46094" y1="8594" x2="26563" y2="12109"/>
                        <a14:foregroundMark x1="26563" y1="12109" x2="38672" y2="29297"/>
                        <a14:foregroundMark x1="38672" y1="29297" x2="8203" y2="37500"/>
                        <a14:foregroundMark x1="8203" y1="37500" x2="3516" y2="15234"/>
                        <a14:foregroundMark x1="3516" y1="15234" x2="22266" y2="17578"/>
                        <a14:foregroundMark x1="22266" y1="17578" x2="9375" y2="38672"/>
                        <a14:foregroundMark x1="9375" y1="38672" x2="25000" y2="55078"/>
                        <a14:foregroundMark x1="25000" y1="55078" x2="3906" y2="64063"/>
                        <a14:foregroundMark x1="3906" y1="64063" x2="19531" y2="51172"/>
                        <a14:foregroundMark x1="19531" y1="51172" x2="19922" y2="61328"/>
                        <a14:foregroundMark x1="35938" y1="87109" x2="36328" y2="85938"/>
                        <a14:foregroundMark x1="36719" y1="86719" x2="35156" y2="87109"/>
                        <a14:foregroundMark x1="34766" y1="87109" x2="33984" y2="87500"/>
                        <a14:foregroundMark x1="84766" y1="50000" x2="73828" y2="28906"/>
                        <a14:foregroundMark x1="73828" y1="28906" x2="48047" y2="8594"/>
                        <a14:foregroundMark x1="48047" y1="8594" x2="66797" y2="6641"/>
                        <a14:foregroundMark x1="66797" y1="6641" x2="28125" y2="0"/>
                        <a14:foregroundMark x1="28125" y1="0" x2="93359" y2="12500"/>
                        <a14:foregroundMark x1="93359" y1="12500" x2="54297" y2="8594"/>
                        <a14:foregroundMark x1="54297" y1="8594" x2="78906" y2="7422"/>
                        <a14:foregroundMark x1="78906" y1="7422" x2="13672" y2="2734"/>
                        <a14:foregroundMark x1="13672" y1="2734" x2="50391" y2="6250"/>
                        <a14:foregroundMark x1="50391" y1="6250" x2="3906" y2="1172"/>
                        <a14:foregroundMark x1="3906" y1="1172" x2="87500" y2="13672"/>
                        <a14:foregroundMark x1="87500" y1="13672" x2="44531" y2="11719"/>
                        <a14:foregroundMark x1="44531" y1="11719" x2="68359" y2="6641"/>
                        <a14:foregroundMark x1="68359" y1="6641" x2="10938" y2="1172"/>
                        <a14:foregroundMark x1="10938" y1="1172" x2="74609" y2="5859"/>
                        <a14:foregroundMark x1="74609" y1="5859" x2="33594" y2="6641"/>
                        <a14:foregroundMark x1="33594" y1="6641" x2="62500" y2="781"/>
                        <a14:foregroundMark x1="62500" y1="781" x2="20703" y2="2344"/>
                        <a14:foregroundMark x1="20703" y1="2344" x2="62500" y2="3125"/>
                        <a14:foregroundMark x1="62500" y1="3125" x2="5859" y2="2734"/>
                        <a14:foregroundMark x1="5859" y1="2734" x2="65625" y2="10938"/>
                        <a14:foregroundMark x1="65625" y1="10938" x2="18750" y2="13281"/>
                        <a14:foregroundMark x1="18750" y1="13281" x2="57813" y2="15234"/>
                        <a14:foregroundMark x1="57813" y1="15234" x2="15234" y2="21094"/>
                        <a14:foregroundMark x1="15234" y1="21094" x2="46875" y2="21875"/>
                        <a14:foregroundMark x1="46875" y1="21875" x2="25391" y2="26563"/>
                        <a14:foregroundMark x1="25391" y1="26563" x2="62109" y2="26172"/>
                        <a14:foregroundMark x1="62109" y1="26172" x2="30859" y2="28516"/>
                        <a14:foregroundMark x1="30859" y1="28516" x2="75000" y2="35938"/>
                        <a14:foregroundMark x1="75000" y1="35938" x2="43359" y2="39844"/>
                        <a14:foregroundMark x1="43359" y1="39844" x2="67969" y2="42969"/>
                        <a14:foregroundMark x1="67969" y1="42969" x2="22656" y2="45313"/>
                        <a14:foregroundMark x1="22656" y1="45313" x2="63281" y2="45703"/>
                        <a14:foregroundMark x1="63281" y1="45703" x2="19141" y2="47656"/>
                        <a14:foregroundMark x1="19141" y1="47656" x2="60156" y2="42969"/>
                        <a14:foregroundMark x1="60156" y1="42969" x2="36719" y2="47656"/>
                        <a14:foregroundMark x1="36719" y1="47656" x2="68750" y2="50391"/>
                        <a14:foregroundMark x1="68750" y1="50391" x2="43750" y2="54297"/>
                        <a14:foregroundMark x1="43750" y1="54297" x2="72266" y2="57422"/>
                        <a14:foregroundMark x1="72266" y1="57422" x2="53906" y2="63281"/>
                        <a14:foregroundMark x1="53906" y1="63281" x2="75781" y2="65234"/>
                        <a14:foregroundMark x1="75781" y1="65234" x2="84766" y2="70703"/>
                        <a14:foregroundMark x1="88281" y1="73438" x2="85156" y2="51563"/>
                        <a14:foregroundMark x1="85156" y1="51563" x2="85938" y2="48438"/>
                        <a14:foregroundMark x1="88281" y1="42969" x2="88281" y2="18359"/>
                        <a14:foregroundMark x1="88281" y1="18359" x2="62891" y2="3125"/>
                        <a14:foregroundMark x1="62891" y1="3125" x2="42188" y2="0"/>
                        <a14:foregroundMark x1="42188" y1="0" x2="84375" y2="3906"/>
                        <a14:foregroundMark x1="84375" y1="3906" x2="65234" y2="1563"/>
                        <a14:foregroundMark x1="65234" y1="1563" x2="95703" y2="2344"/>
                        <a14:foregroundMark x1="95703" y1="2344" x2="67578" y2="1172"/>
                        <a14:foregroundMark x1="67578" y1="1172" x2="68359" y2="1172"/>
                        <a14:foregroundMark x1="19922" y1="19141" x2="39063" y2="28516"/>
                        <a14:foregroundMark x1="39063" y1="28516" x2="16797" y2="37500"/>
                        <a14:foregroundMark x1="16797" y1="37500" x2="2734" y2="53906"/>
                        <a14:foregroundMark x1="2734" y1="53906" x2="9766" y2="44922"/>
                        <a14:foregroundMark x1="8594" y1="57422" x2="17578" y2="35547"/>
                        <a14:foregroundMark x1="17578" y1="35547" x2="24609" y2="58203"/>
                        <a14:foregroundMark x1="24609" y1="58203" x2="11719" y2="42969"/>
                        <a14:foregroundMark x1="11719" y1="42969" x2="30859" y2="39063"/>
                        <a14:foregroundMark x1="30859" y1="39063" x2="9375" y2="49219"/>
                        <a14:foregroundMark x1="9375" y1="49219" x2="4688" y2="11328"/>
                        <a14:foregroundMark x1="4688" y1="11328" x2="36328" y2="24609"/>
                        <a14:foregroundMark x1="36328" y1="24609" x2="30078" y2="43750"/>
                        <a14:foregroundMark x1="30078" y1="43750" x2="3516" y2="33594"/>
                        <a14:foregroundMark x1="3516" y1="33594" x2="16406" y2="10156"/>
                        <a14:foregroundMark x1="16406" y1="10156" x2="50391" y2="22266"/>
                        <a14:foregroundMark x1="50391" y1="22266" x2="58594" y2="40625"/>
                        <a14:foregroundMark x1="58594" y1="40625" x2="30859" y2="60547"/>
                        <a14:foregroundMark x1="30859" y1="60547" x2="12109" y2="49219"/>
                        <a14:foregroundMark x1="12109" y1="49219" x2="12500" y2="26563"/>
                        <a14:foregroundMark x1="12500" y1="26563" x2="37109" y2="7031"/>
                        <a14:foregroundMark x1="37109" y1="7031" x2="67188" y2="9766"/>
                        <a14:foregroundMark x1="67188" y1="9766" x2="89453" y2="24609"/>
                        <a14:foregroundMark x1="89453" y1="24609" x2="61719" y2="55859"/>
                        <a14:foregroundMark x1="61719" y1="55859" x2="31250" y2="34375"/>
                        <a14:foregroundMark x1="31250" y1="34375" x2="49219" y2="22656"/>
                        <a14:foregroundMark x1="49219" y1="22656" x2="53906" y2="386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458" y="5750124"/>
            <a:ext cx="950396" cy="9503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ABDA967E-8CD4-43C1-B6D5-B194D6D19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7" y="199745"/>
            <a:ext cx="1051470" cy="89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92787" y="2718790"/>
            <a:ext cx="187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2000</a:t>
            </a:r>
            <a:r>
              <a:rPr lang="ko-KR" altLang="en-US" dirty="0" smtClean="0">
                <a:solidFill>
                  <a:schemeClr val="bg1"/>
                </a:solidFill>
              </a:rPr>
              <a:t>년 후반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806" y="3311801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얕은 신경망만 훈련 가능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03034" y="2718790"/>
            <a:ext cx="187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2009</a:t>
            </a:r>
            <a:r>
              <a:rPr lang="ko-KR" altLang="en-US" dirty="0" smtClean="0">
                <a:solidFill>
                  <a:schemeClr val="bg1"/>
                </a:solidFill>
              </a:rPr>
              <a:t>년</a:t>
            </a:r>
            <a:r>
              <a:rPr lang="en-US" altLang="ko-KR" dirty="0" smtClean="0">
                <a:solidFill>
                  <a:schemeClr val="bg1"/>
                </a:solidFill>
              </a:rPr>
              <a:t>~2010</a:t>
            </a:r>
            <a:r>
              <a:rPr lang="ko-KR" altLang="en-US" dirty="0" smtClean="0">
                <a:solidFill>
                  <a:schemeClr val="bg1"/>
                </a:solidFill>
              </a:rPr>
              <a:t>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12335" y="3284908"/>
            <a:ext cx="2651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  </a:t>
            </a:r>
            <a:r>
              <a:rPr lang="ko-KR" altLang="en-US" sz="1600" dirty="0" smtClean="0">
                <a:solidFill>
                  <a:schemeClr val="bg1"/>
                </a:solidFill>
              </a:rPr>
              <a:t>중요한 알고리즘 개선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         활성화 함수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        가중치 초기화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         최적화 방법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13281" y="2718790"/>
            <a:ext cx="187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2014</a:t>
            </a:r>
            <a:r>
              <a:rPr lang="ko-KR" altLang="en-US" dirty="0" smtClean="0">
                <a:solidFill>
                  <a:schemeClr val="bg1"/>
                </a:solidFill>
              </a:rPr>
              <a:t>년</a:t>
            </a:r>
            <a:r>
              <a:rPr lang="en-US" altLang="ko-KR" dirty="0" smtClean="0">
                <a:solidFill>
                  <a:schemeClr val="bg1"/>
                </a:solidFill>
              </a:rPr>
              <a:t>~2016</a:t>
            </a:r>
            <a:r>
              <a:rPr lang="ko-KR" altLang="en-US" dirty="0" smtClean="0">
                <a:solidFill>
                  <a:schemeClr val="bg1"/>
                </a:solidFill>
              </a:rPr>
              <a:t>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29698" y="3284908"/>
            <a:ext cx="2651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       </a:t>
            </a:r>
            <a:r>
              <a:rPr lang="ko-KR" altLang="en-US" sz="1600" dirty="0" smtClean="0">
                <a:solidFill>
                  <a:schemeClr val="bg1"/>
                </a:solidFill>
              </a:rPr>
              <a:t>고급 알고리즘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          배치 정규화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          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잔차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열결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    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깊이별</a:t>
            </a:r>
            <a:r>
              <a:rPr lang="ko-KR" altLang="en-US" sz="1600" dirty="0" smtClean="0">
                <a:solidFill>
                  <a:schemeClr val="bg1"/>
                </a:solidFill>
              </a:rPr>
              <a:t> 분리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합성곱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3377514" y="2718790"/>
            <a:ext cx="864972" cy="4527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7212720" y="2718790"/>
            <a:ext cx="864972" cy="4527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D210467-139B-43DB-AAEA-37762AD856A0}"/>
              </a:ext>
            </a:extLst>
          </p:cNvPr>
          <p:cNvSpPr/>
          <p:nvPr/>
        </p:nvSpPr>
        <p:spPr>
          <a:xfrm>
            <a:off x="0" y="5617029"/>
            <a:ext cx="12192000" cy="1240971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38DB477-FB76-4864-BF7D-B98CE16541AC}"/>
              </a:ext>
            </a:extLst>
          </p:cNvPr>
          <p:cNvSpPr txBox="1"/>
          <p:nvPr/>
        </p:nvSpPr>
        <p:spPr>
          <a:xfrm>
            <a:off x="645070" y="508000"/>
            <a:ext cx="4969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1.3.4 </a:t>
            </a:r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새로운 투자의 바람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34BECAF7-B41B-431F-8D8A-2D497D09EF0A}"/>
              </a:ext>
            </a:extLst>
          </p:cNvPr>
          <p:cNvSpPr txBox="1"/>
          <p:nvPr/>
        </p:nvSpPr>
        <p:spPr>
          <a:xfrm>
            <a:off x="992041" y="381023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벤처 캐피탈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93B6339C-3028-448F-9AB4-6A0C3A96B0F4}"/>
              </a:ext>
            </a:extLst>
          </p:cNvPr>
          <p:cNvSpPr txBox="1"/>
          <p:nvPr/>
        </p:nvSpPr>
        <p:spPr>
          <a:xfrm>
            <a:off x="4025987" y="3774259"/>
            <a:ext cx="3278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딥마인드</a:t>
            </a:r>
            <a:r>
              <a:rPr lang="en-US" altLang="ko-KR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딥러닝</a:t>
            </a:r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연구센터</a:t>
            </a:r>
            <a:endParaRPr lang="ko-KR" alt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75A0A347-31D1-4E6F-BB1A-EF5D64ED76CC}"/>
              </a:ext>
            </a:extLst>
          </p:cNvPr>
          <p:cNvSpPr txBox="1"/>
          <p:nvPr/>
        </p:nvSpPr>
        <p:spPr>
          <a:xfrm>
            <a:off x="8597745" y="3774259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너바나</a:t>
            </a:r>
            <a:r>
              <a:rPr lang="ko-KR" altLang="en-US" sz="2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시스템즈</a:t>
            </a:r>
            <a:endParaRPr lang="ko-KR" alt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098" name="Picture 2" descr="벤처캐피탈 AI 투자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55" y="1796258"/>
            <a:ext cx="2808237" cy="144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딥마인드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7" y="1796258"/>
            <a:ext cx="2809671" cy="151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너바나시스템즈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551" y="1796258"/>
            <a:ext cx="2554374" cy="151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1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D210467-139B-43DB-AAEA-37762AD856A0}"/>
              </a:ext>
            </a:extLst>
          </p:cNvPr>
          <p:cNvSpPr/>
          <p:nvPr/>
        </p:nvSpPr>
        <p:spPr>
          <a:xfrm>
            <a:off x="0" y="5617029"/>
            <a:ext cx="12192000" cy="1240971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38DB477-FB76-4864-BF7D-B98CE16541AC}"/>
              </a:ext>
            </a:extLst>
          </p:cNvPr>
          <p:cNvSpPr txBox="1"/>
          <p:nvPr/>
        </p:nvSpPr>
        <p:spPr>
          <a:xfrm>
            <a:off x="645070" y="508000"/>
            <a:ext cx="4414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1.3.5 </a:t>
            </a:r>
            <a:r>
              <a:rPr lang="ko-KR" altLang="en-US" sz="32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딥러닝의</a:t>
            </a:r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대중화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146" name="Picture 2" descr="케라스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058" y="1605684"/>
            <a:ext cx="3971925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thebook.io/img/006975/09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40" y="1605684"/>
            <a:ext cx="57150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files.itworld.co.kr/archive/image/2018/06/TensorFlow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058" y="3038363"/>
            <a:ext cx="3516660" cy="155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41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D210467-139B-43DB-AAEA-37762AD856A0}"/>
              </a:ext>
            </a:extLst>
          </p:cNvPr>
          <p:cNvSpPr/>
          <p:nvPr/>
        </p:nvSpPr>
        <p:spPr>
          <a:xfrm>
            <a:off x="0" y="5617029"/>
            <a:ext cx="12192000" cy="1240971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38DB477-FB76-4864-BF7D-B98CE16541AC}"/>
              </a:ext>
            </a:extLst>
          </p:cNvPr>
          <p:cNvSpPr txBox="1"/>
          <p:nvPr/>
        </p:nvSpPr>
        <p:spPr>
          <a:xfrm>
            <a:off x="645070" y="508000"/>
            <a:ext cx="3466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1.3.6</a:t>
            </a: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지속 될까</a:t>
            </a:r>
            <a:r>
              <a:rPr lang="en-US" altLang="ko-KR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1042" y="2667216"/>
            <a:ext cx="2277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단순함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53000" y="2667698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확장성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83271" y="2451772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다용도 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ko-KR" altLang="en-US" sz="2800" dirty="0" err="1" smtClean="0">
                <a:solidFill>
                  <a:schemeClr val="bg1"/>
                </a:solidFill>
              </a:rPr>
              <a:t>재사용성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3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D210467-139B-43DB-AAEA-37762AD856A0}"/>
              </a:ext>
            </a:extLst>
          </p:cNvPr>
          <p:cNvSpPr/>
          <p:nvPr/>
        </p:nvSpPr>
        <p:spPr>
          <a:xfrm>
            <a:off x="0" y="5617029"/>
            <a:ext cx="12192000" cy="1240971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38DB477-FB76-4864-BF7D-B98CE16541AC}"/>
              </a:ext>
            </a:extLst>
          </p:cNvPr>
          <p:cNvSpPr txBox="1"/>
          <p:nvPr/>
        </p:nvSpPr>
        <p:spPr>
          <a:xfrm>
            <a:off x="616868" y="341746"/>
            <a:ext cx="4423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2.1</a:t>
            </a:r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신경망과의 첫 만남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BC4BC91D-3FC6-4A92-AE05-0AB63DEE9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68" y="973945"/>
            <a:ext cx="5772150" cy="7048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D00D36DC-F670-412D-8EAC-07120C6B6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68" y="1640695"/>
            <a:ext cx="3448050" cy="19335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40761086-FFE9-42D3-BE20-3E33E9F09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69" y="3567486"/>
            <a:ext cx="3448050" cy="1895475"/>
          </a:xfrm>
          <a:prstGeom prst="rect">
            <a:avLst/>
          </a:prstGeom>
        </p:spPr>
      </p:pic>
      <p:cxnSp>
        <p:nvCxnSpPr>
          <p:cNvPr id="4" name="직선 연결선 3"/>
          <p:cNvCxnSpPr>
            <a:stCxn id="11" idx="3"/>
          </p:cNvCxnSpPr>
          <p:nvPr/>
        </p:nvCxnSpPr>
        <p:spPr>
          <a:xfrm flipV="1">
            <a:off x="6389018" y="1309816"/>
            <a:ext cx="1478117" cy="165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867135" y="1125150"/>
            <a:ext cx="264434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MNIST</a:t>
            </a:r>
            <a:r>
              <a:rPr lang="ko-KR" altLang="en-US" dirty="0" smtClean="0"/>
              <a:t>에 있는 </a:t>
            </a:r>
            <a:r>
              <a:rPr lang="ko-KR" altLang="en-US" dirty="0" err="1" smtClean="0"/>
              <a:t>데이터셋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064918" y="1678795"/>
            <a:ext cx="2220552" cy="10314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4064918" y="2710249"/>
            <a:ext cx="2220552" cy="8572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064918" y="3567486"/>
            <a:ext cx="2220552" cy="10314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4064918" y="4598940"/>
            <a:ext cx="2220552" cy="8572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285470" y="2710249"/>
            <a:ext cx="15816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285470" y="4598940"/>
            <a:ext cx="15816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67135" y="2525936"/>
            <a:ext cx="2644346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모델이 학습할 훈련 세트 구성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867135" y="4414274"/>
            <a:ext cx="264434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테스트 될 테스트 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9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D210467-139B-43DB-AAEA-37762AD856A0}"/>
              </a:ext>
            </a:extLst>
          </p:cNvPr>
          <p:cNvSpPr/>
          <p:nvPr/>
        </p:nvSpPr>
        <p:spPr>
          <a:xfrm>
            <a:off x="0" y="5617029"/>
            <a:ext cx="12192000" cy="1240971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38DB477-FB76-4864-BF7D-B98CE16541AC}"/>
              </a:ext>
            </a:extLst>
          </p:cNvPr>
          <p:cNvSpPr txBox="1"/>
          <p:nvPr/>
        </p:nvSpPr>
        <p:spPr>
          <a:xfrm>
            <a:off x="616868" y="341746"/>
            <a:ext cx="4423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2.1</a:t>
            </a:r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신경망과의 첫 만남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DB81764F-63D2-45C5-A9BA-D44FDFF3E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26521"/>
            <a:ext cx="5562600" cy="1123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CEAB59E-C890-4FA2-9644-8BC778D12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31167"/>
            <a:ext cx="3848100" cy="609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CCB0B21D-DA60-486C-B0F6-5DC4D7EDE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281282"/>
            <a:ext cx="4286250" cy="9334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112033F1-2727-4836-B600-459CBD2A7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378979"/>
            <a:ext cx="4000500" cy="8001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 flipV="1">
            <a:off x="4305300" y="2226405"/>
            <a:ext cx="3800732" cy="4103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16" idx="1"/>
          </p:cNvCxnSpPr>
          <p:nvPr/>
        </p:nvCxnSpPr>
        <p:spPr>
          <a:xfrm flipV="1">
            <a:off x="4305300" y="2627768"/>
            <a:ext cx="3800732" cy="206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305300" y="3017639"/>
            <a:ext cx="3800732" cy="221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06032" y="1998041"/>
            <a:ext cx="135100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 smtClean="0"/>
              <a:t>옵티마이저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06032" y="2443102"/>
            <a:ext cx="135100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손실 함수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06032" y="2888163"/>
            <a:ext cx="135100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정확도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6096000" y="988541"/>
            <a:ext cx="2010032" cy="7414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06032" y="828660"/>
            <a:ext cx="142514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신경망 구조</a:t>
            </a:r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8097794" y="1471726"/>
            <a:ext cx="255373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컴파일 단계에 포함 될</a:t>
            </a:r>
            <a:endParaRPr lang="ko-KR" altLang="en-US" dirty="0"/>
          </a:p>
        </p:txBody>
      </p:sp>
      <p:cxnSp>
        <p:nvCxnSpPr>
          <p:cNvPr id="45" name="직선 연결선 44"/>
          <p:cNvCxnSpPr>
            <a:stCxn id="10" idx="3"/>
          </p:cNvCxnSpPr>
          <p:nvPr/>
        </p:nvCxnSpPr>
        <p:spPr>
          <a:xfrm>
            <a:off x="4743450" y="3748007"/>
            <a:ext cx="3354344" cy="1402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106031" y="3748007"/>
            <a:ext cx="142514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/>
              <a:t>스케일 조정</a:t>
            </a:r>
            <a:endParaRPr lang="ko-KR" altLang="en-US" dirty="0"/>
          </a:p>
        </p:txBody>
      </p:sp>
      <p:cxnSp>
        <p:nvCxnSpPr>
          <p:cNvPr id="48" name="직선 연결선 47"/>
          <p:cNvCxnSpPr>
            <a:stCxn id="15" idx="3"/>
          </p:cNvCxnSpPr>
          <p:nvPr/>
        </p:nvCxnSpPr>
        <p:spPr>
          <a:xfrm flipV="1">
            <a:off x="4457700" y="4761470"/>
            <a:ext cx="3640094" cy="17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106031" y="4594363"/>
            <a:ext cx="213360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 smtClean="0"/>
              <a:t>범주형으로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인코딩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59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D210467-139B-43DB-AAEA-37762AD856A0}"/>
              </a:ext>
            </a:extLst>
          </p:cNvPr>
          <p:cNvSpPr/>
          <p:nvPr/>
        </p:nvSpPr>
        <p:spPr>
          <a:xfrm>
            <a:off x="0" y="5617029"/>
            <a:ext cx="12192000" cy="1240971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38DB477-FB76-4864-BF7D-B98CE16541AC}"/>
              </a:ext>
            </a:extLst>
          </p:cNvPr>
          <p:cNvSpPr txBox="1"/>
          <p:nvPr/>
        </p:nvSpPr>
        <p:spPr>
          <a:xfrm>
            <a:off x="616868" y="341746"/>
            <a:ext cx="4423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2.1</a:t>
            </a:r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신경망과의 첫 만남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C0C759E0-503E-4A91-AE71-9DC35647F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68" y="1052450"/>
            <a:ext cx="6743700" cy="22193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71DADB84-CAB8-4FF6-9983-355F530B7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68" y="3472910"/>
            <a:ext cx="5048250" cy="1228725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7360568" y="1178011"/>
            <a:ext cx="8278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180173" y="1052449"/>
            <a:ext cx="289148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Fit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호출하여 학습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141728" y="1351005"/>
            <a:ext cx="516469" cy="178273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219568" y="1351005"/>
            <a:ext cx="471645" cy="178273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endCxn id="18" idx="1"/>
          </p:cNvCxnSpPr>
          <p:nvPr/>
        </p:nvCxnSpPr>
        <p:spPr>
          <a:xfrm>
            <a:off x="5665118" y="2059459"/>
            <a:ext cx="2515054" cy="2183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18" idx="1"/>
          </p:cNvCxnSpPr>
          <p:nvPr/>
        </p:nvCxnSpPr>
        <p:spPr>
          <a:xfrm flipV="1">
            <a:off x="6691213" y="2277760"/>
            <a:ext cx="1488959" cy="997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80172" y="1954594"/>
            <a:ext cx="2891481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훈련 데이터에 대한 네트워크의 손실과 정확도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1268627" y="4390768"/>
            <a:ext cx="782595" cy="41189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531347" y="2709492"/>
            <a:ext cx="782595" cy="41189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21" idx="6"/>
          </p:cNvCxnSpPr>
          <p:nvPr/>
        </p:nvCxnSpPr>
        <p:spPr>
          <a:xfrm>
            <a:off x="2051222" y="4596714"/>
            <a:ext cx="4871422" cy="2630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2" idx="4"/>
          </p:cNvCxnSpPr>
          <p:nvPr/>
        </p:nvCxnSpPr>
        <p:spPr>
          <a:xfrm flipH="1">
            <a:off x="6922644" y="3121383"/>
            <a:ext cx="1" cy="14753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폭발 2 28"/>
          <p:cNvSpPr/>
          <p:nvPr/>
        </p:nvSpPr>
        <p:spPr>
          <a:xfrm>
            <a:off x="5713970" y="3271775"/>
            <a:ext cx="4596713" cy="2113070"/>
          </a:xfrm>
          <a:prstGeom prst="irregularSeal2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과대 적합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2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D210467-139B-43DB-AAEA-37762AD856A0}"/>
              </a:ext>
            </a:extLst>
          </p:cNvPr>
          <p:cNvSpPr/>
          <p:nvPr/>
        </p:nvSpPr>
        <p:spPr>
          <a:xfrm>
            <a:off x="0" y="5617029"/>
            <a:ext cx="12192000" cy="1240971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38DB477-FB76-4864-BF7D-B98CE16541AC}"/>
              </a:ext>
            </a:extLst>
          </p:cNvPr>
          <p:cNvSpPr txBox="1"/>
          <p:nvPr/>
        </p:nvSpPr>
        <p:spPr>
          <a:xfrm>
            <a:off x="645070" y="508000"/>
            <a:ext cx="5934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2.2 </a:t>
            </a:r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신경망을 위한 데이터 표현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3084" y="1471353"/>
            <a:ext cx="52370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b="1" dirty="0" err="1">
                <a:solidFill>
                  <a:schemeClr val="bg1"/>
                </a:solidFill>
              </a:rPr>
              <a:t>텐서</a:t>
            </a:r>
            <a:r>
              <a:rPr lang="en-US" altLang="ko-KR" b="1" dirty="0">
                <a:solidFill>
                  <a:schemeClr val="bg1"/>
                </a:solidFill>
              </a:rPr>
              <a:t>(tensor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</a:p>
          <a:p>
            <a:pPr fontAlgn="base"/>
            <a:endParaRPr lang="ko-KR" altLang="en-US" dirty="0">
              <a:solidFill>
                <a:schemeClr val="bg1"/>
              </a:solidFill>
            </a:endParaRPr>
          </a:p>
          <a:p>
            <a:pPr fontAlgn="base"/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 err="1">
                <a:solidFill>
                  <a:schemeClr val="bg1"/>
                </a:solidFill>
              </a:rPr>
              <a:t>텐서는</a:t>
            </a:r>
            <a:r>
              <a:rPr lang="ko-KR" altLang="en-US" dirty="0">
                <a:solidFill>
                  <a:schemeClr val="bg1"/>
                </a:solidFill>
              </a:rPr>
              <a:t> 다차원 </a:t>
            </a:r>
            <a:r>
              <a:rPr lang="ko-KR" altLang="en-US" dirty="0" smtClean="0">
                <a:solidFill>
                  <a:schemeClr val="bg1"/>
                </a:solidFill>
              </a:rPr>
              <a:t>배열입니다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fontAlgn="base"/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모든 머신 러닝 시스템은 일반적으로 </a:t>
            </a:r>
            <a:r>
              <a:rPr lang="ko-KR" altLang="en-US" dirty="0" err="1">
                <a:solidFill>
                  <a:schemeClr val="bg1"/>
                </a:solidFill>
              </a:rPr>
              <a:t>텐서를</a:t>
            </a:r>
            <a:r>
              <a:rPr lang="ko-KR" altLang="en-US" dirty="0">
                <a:solidFill>
                  <a:schemeClr val="bg1"/>
                </a:solidFill>
              </a:rPr>
              <a:t> 기본 데이터 구조로 사용합니다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fontAlgn="base"/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 err="1">
                <a:solidFill>
                  <a:schemeClr val="bg1"/>
                </a:solidFill>
              </a:rPr>
              <a:t>텐서는</a:t>
            </a:r>
            <a:r>
              <a:rPr lang="ko-KR" altLang="en-US" dirty="0">
                <a:solidFill>
                  <a:schemeClr val="bg1"/>
                </a:solidFill>
              </a:rPr>
              <a:t> 데이터를 위한 컨테이너 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pPr fontAlgn="base"/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거의 항상 </a:t>
            </a:r>
            <a:r>
              <a:rPr lang="ko-KR" altLang="en-US" dirty="0" err="1">
                <a:solidFill>
                  <a:schemeClr val="bg1"/>
                </a:solidFill>
              </a:rPr>
              <a:t>수치형</a:t>
            </a:r>
            <a:r>
              <a:rPr lang="ko-KR" altLang="en-US" dirty="0">
                <a:solidFill>
                  <a:schemeClr val="bg1"/>
                </a:solidFill>
              </a:rPr>
              <a:t> 데이터를 다루므로 숫자를 위한 컨테이너 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 fontAlgn="base">
              <a:buFontTx/>
              <a:buChar char="-"/>
            </a:pPr>
            <a:r>
              <a:rPr lang="ko-KR" altLang="en-US" dirty="0" err="1" smtClean="0">
                <a:solidFill>
                  <a:schemeClr val="bg1"/>
                </a:solidFill>
              </a:rPr>
              <a:t>텐서는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임의의 차원 개수를 가지는 행렬의 일반화된 모습입니다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 fontAlgn="base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텐서에서는</a:t>
            </a:r>
            <a:r>
              <a:rPr lang="ko-KR" altLang="en-US" dirty="0">
                <a:solidFill>
                  <a:schemeClr val="bg1"/>
                </a:solidFill>
              </a:rPr>
              <a:t> 차원</a:t>
            </a:r>
            <a:r>
              <a:rPr lang="en-US" altLang="ko-KR" dirty="0">
                <a:solidFill>
                  <a:schemeClr val="bg1"/>
                </a:solidFill>
              </a:rPr>
              <a:t>(dimension)</a:t>
            </a:r>
            <a:r>
              <a:rPr lang="ko-KR" altLang="en-US" dirty="0">
                <a:solidFill>
                  <a:schemeClr val="bg1"/>
                </a:solidFill>
              </a:rPr>
              <a:t>을 축</a:t>
            </a:r>
            <a:r>
              <a:rPr lang="en-US" altLang="ko-KR" dirty="0">
                <a:solidFill>
                  <a:schemeClr val="bg1"/>
                </a:solidFill>
              </a:rPr>
              <a:t>(axis)</a:t>
            </a:r>
            <a:r>
              <a:rPr lang="ko-KR" altLang="en-US" dirty="0">
                <a:solidFill>
                  <a:schemeClr val="bg1"/>
                </a:solidFill>
              </a:rPr>
              <a:t>라고도 </a:t>
            </a:r>
            <a:r>
              <a:rPr lang="ko-KR" altLang="en-US" dirty="0" smtClean="0">
                <a:solidFill>
                  <a:schemeClr val="bg1"/>
                </a:solidFill>
              </a:rPr>
              <a:t>부릅니다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170" name="Picture 2" descr="텐서 차원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334" y="1092775"/>
            <a:ext cx="5779386" cy="388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48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0" y="5617029"/>
            <a:ext cx="12192000" cy="1240971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6AF1820-EC5D-4407-A333-7504FDC06EE1}"/>
              </a:ext>
            </a:extLst>
          </p:cNvPr>
          <p:cNvSpPr txBox="1"/>
          <p:nvPr/>
        </p:nvSpPr>
        <p:spPr>
          <a:xfrm>
            <a:off x="944880" y="463320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1.1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인공 지능과 머신 러닝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딥러닝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AD4C9B50-CDDF-43C6-AD31-2BE801642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7" y="381545"/>
            <a:ext cx="532883" cy="532883"/>
          </a:xfrm>
          <a:prstGeom prst="rect">
            <a:avLst/>
          </a:prstGeom>
        </p:spPr>
      </p:pic>
      <p:pic>
        <p:nvPicPr>
          <p:cNvPr id="4" name="그림 3" descr="장난감, 테이블이(가) 표시된 사진&#10;&#10;자동 생성된 설명">
            <a:extLst>
              <a:ext uri="{FF2B5EF4-FFF2-40B4-BE49-F238E27FC236}">
                <a16:creationId xmlns:a16="http://schemas.microsoft.com/office/drawing/2014/main" xmlns="" id="{7CB190C5-46DE-4BE7-BDA8-8F5EA9B9C6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65" y="2552117"/>
            <a:ext cx="5126014" cy="2883383"/>
          </a:xfrm>
          <a:prstGeom prst="rect">
            <a:avLst/>
          </a:prstGeom>
        </p:spPr>
      </p:pic>
      <p:pic>
        <p:nvPicPr>
          <p:cNvPr id="6" name="그림 5" descr="동물, 개이(가) 표시된 사진&#10;&#10;자동 생성된 설명">
            <a:extLst>
              <a:ext uri="{FF2B5EF4-FFF2-40B4-BE49-F238E27FC236}">
                <a16:creationId xmlns:a16="http://schemas.microsoft.com/office/drawing/2014/main" xmlns="" id="{2E4FBCED-2DBE-47A2-9A70-A76D888D1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024" y="2054234"/>
            <a:ext cx="4161227" cy="4642080"/>
          </a:xfrm>
          <a:prstGeom prst="rect">
            <a:avLst/>
          </a:prstGeom>
        </p:spPr>
      </p:pic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xmlns="" id="{4A5B9094-D44E-4253-A34A-A9A9568EB1C7}"/>
              </a:ext>
            </a:extLst>
          </p:cNvPr>
          <p:cNvSpPr/>
          <p:nvPr/>
        </p:nvSpPr>
        <p:spPr>
          <a:xfrm>
            <a:off x="1808424" y="2289238"/>
            <a:ext cx="3137114" cy="3092788"/>
          </a:xfrm>
          <a:prstGeom prst="donut">
            <a:avLst>
              <a:gd name="adj" fmla="val 1660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1E8F3E4-42FE-4071-82CD-AD465796E6F4}"/>
              </a:ext>
            </a:extLst>
          </p:cNvPr>
          <p:cNvSpPr txBox="1"/>
          <p:nvPr/>
        </p:nvSpPr>
        <p:spPr>
          <a:xfrm>
            <a:off x="1360143" y="1317007"/>
            <a:ext cx="42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체스처럼 잘 정의된 논리문제</a:t>
            </a:r>
          </a:p>
        </p:txBody>
      </p:sp>
      <p:sp>
        <p:nvSpPr>
          <p:cNvPr id="11" name="곱하기 기호 10">
            <a:extLst>
              <a:ext uri="{FF2B5EF4-FFF2-40B4-BE49-F238E27FC236}">
                <a16:creationId xmlns:a16="http://schemas.microsoft.com/office/drawing/2014/main" xmlns="" id="{AE5E2947-0633-432D-A14B-15D4D959536B}"/>
              </a:ext>
            </a:extLst>
          </p:cNvPr>
          <p:cNvSpPr/>
          <p:nvPr/>
        </p:nvSpPr>
        <p:spPr>
          <a:xfrm>
            <a:off x="6783297" y="1239551"/>
            <a:ext cx="4557738" cy="4917877"/>
          </a:xfrm>
          <a:prstGeom prst="mathMultiply">
            <a:avLst>
              <a:gd name="adj1" fmla="val 1175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3EC3E12-875C-485B-95E1-94D70840FC44}"/>
              </a:ext>
            </a:extLst>
          </p:cNvPr>
          <p:cNvSpPr txBox="1"/>
          <p:nvPr/>
        </p:nvSpPr>
        <p:spPr>
          <a:xfrm>
            <a:off x="7351417" y="1270972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복잡하고 불분명한 문제</a:t>
            </a:r>
          </a:p>
        </p:txBody>
      </p:sp>
    </p:spTree>
    <p:extLst>
      <p:ext uri="{BB962C8B-B14F-4D97-AF65-F5344CB8AC3E}">
        <p14:creationId xmlns:p14="http://schemas.microsoft.com/office/powerpoint/2010/main" val="254451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D210467-139B-43DB-AAEA-37762AD856A0}"/>
              </a:ext>
            </a:extLst>
          </p:cNvPr>
          <p:cNvSpPr/>
          <p:nvPr/>
        </p:nvSpPr>
        <p:spPr>
          <a:xfrm>
            <a:off x="0" y="5617029"/>
            <a:ext cx="12192000" cy="1240971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38DB477-FB76-4864-BF7D-B98CE16541AC}"/>
              </a:ext>
            </a:extLst>
          </p:cNvPr>
          <p:cNvSpPr txBox="1"/>
          <p:nvPr/>
        </p:nvSpPr>
        <p:spPr>
          <a:xfrm>
            <a:off x="645070" y="508000"/>
            <a:ext cx="3183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2.2.5 </a:t>
            </a:r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핵심 속성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5070" y="2628268"/>
            <a:ext cx="945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축의 개수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랭크</a:t>
            </a:r>
            <a:r>
              <a:rPr lang="en-US" altLang="ko-KR" dirty="0" smtClean="0"/>
              <a:t>)                             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(shape)                                  </a:t>
            </a:r>
            <a:r>
              <a:rPr lang="ko-KR" altLang="en-US" dirty="0" smtClean="0"/>
              <a:t>데이터 타입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70" y="1507575"/>
            <a:ext cx="5915025" cy="600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70" y="3924525"/>
            <a:ext cx="2514600" cy="6191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843" y="3886313"/>
            <a:ext cx="2872913" cy="6297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5802" y="3800737"/>
            <a:ext cx="3057525" cy="71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38DB477-FB76-4864-BF7D-B98CE16541AC}"/>
              </a:ext>
            </a:extLst>
          </p:cNvPr>
          <p:cNvSpPr txBox="1"/>
          <p:nvPr/>
        </p:nvSpPr>
        <p:spPr>
          <a:xfrm>
            <a:off x="645070" y="508000"/>
            <a:ext cx="3183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2.2.5 </a:t>
            </a:r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핵심 속성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1397" y="1363287"/>
            <a:ext cx="438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맷플롭립</a:t>
            </a:r>
            <a:r>
              <a:rPr lang="ko-KR" altLang="en-US" dirty="0" smtClean="0"/>
              <a:t> 라이브러리 사용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97" y="2746057"/>
            <a:ext cx="3714750" cy="10001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991" y="2022937"/>
            <a:ext cx="26765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9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38DB477-FB76-4864-BF7D-B98CE16541AC}"/>
              </a:ext>
            </a:extLst>
          </p:cNvPr>
          <p:cNvSpPr txBox="1"/>
          <p:nvPr/>
        </p:nvSpPr>
        <p:spPr>
          <a:xfrm>
            <a:off x="645070" y="508000"/>
            <a:ext cx="5790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2.2.6 </a:t>
            </a:r>
            <a:r>
              <a:rPr lang="ko-KR" altLang="en-US" sz="32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넘파이로</a:t>
            </a:r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텐서</a:t>
            </a:r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조작하기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34" y="1499494"/>
            <a:ext cx="4114800" cy="733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34" y="2730124"/>
            <a:ext cx="5219700" cy="1381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73" y="4608454"/>
            <a:ext cx="3124200" cy="3619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874" y="5463451"/>
            <a:ext cx="3185422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0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38DB477-FB76-4864-BF7D-B98CE16541AC}"/>
              </a:ext>
            </a:extLst>
          </p:cNvPr>
          <p:cNvSpPr txBox="1"/>
          <p:nvPr/>
        </p:nvSpPr>
        <p:spPr>
          <a:xfrm>
            <a:off x="645070" y="508000"/>
            <a:ext cx="3594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2.2.7 </a:t>
            </a:r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배치 데이터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5070" y="162656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-apple-system"/>
              </a:rPr>
              <a:t>일반적으로 데이터 </a:t>
            </a:r>
            <a:r>
              <a:rPr lang="ko-KR" altLang="en-US" dirty="0" err="1">
                <a:solidFill>
                  <a:schemeClr val="bg1"/>
                </a:solidFill>
                <a:latin typeface="-apple-system"/>
              </a:rPr>
              <a:t>텐서의</a:t>
            </a:r>
            <a:r>
              <a:rPr lang="ko-KR" altLang="en-US" dirty="0">
                <a:solidFill>
                  <a:schemeClr val="bg1"/>
                </a:solidFill>
                <a:latin typeface="-apple-system"/>
              </a:rPr>
              <a:t> 첫번째 축은 </a:t>
            </a:r>
            <a:r>
              <a:rPr lang="ko-KR" altLang="en-US" dirty="0" err="1">
                <a:solidFill>
                  <a:schemeClr val="bg1"/>
                </a:solidFill>
                <a:latin typeface="-apple-system"/>
              </a:rPr>
              <a:t>샘플축</a:t>
            </a:r>
            <a:r>
              <a:rPr lang="ko-KR" altLang="en-US" dirty="0">
                <a:solidFill>
                  <a:schemeClr val="bg1"/>
                </a:solidFill>
                <a:latin typeface="-apple-system"/>
              </a:rPr>
              <a:t> 이다</a:t>
            </a:r>
            <a:r>
              <a:rPr lang="en-US" altLang="ko-KR" dirty="0">
                <a:solidFill>
                  <a:schemeClr val="bg1"/>
                </a:solidFill>
                <a:latin typeface="-apple-system"/>
              </a:rPr>
              <a:t>. </a:t>
            </a:r>
            <a:endParaRPr lang="en-US" altLang="ko-KR" dirty="0" smtClean="0">
              <a:solidFill>
                <a:schemeClr val="bg1"/>
              </a:solidFill>
              <a:latin typeface="-apple-system"/>
            </a:endParaRPr>
          </a:p>
          <a:p>
            <a:endParaRPr lang="en-US" altLang="ko-KR" dirty="0">
              <a:solidFill>
                <a:schemeClr val="bg1"/>
              </a:solidFill>
              <a:latin typeface="-apple-system"/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  <a:latin typeface="-apple-system"/>
              </a:rPr>
              <a:t>딥러닝</a:t>
            </a:r>
            <a:r>
              <a:rPr lang="ko-KR" altLang="en-US" dirty="0" smtClean="0">
                <a:solidFill>
                  <a:schemeClr val="bg1"/>
                </a:solidFill>
                <a:latin typeface="-apple-system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-apple-system"/>
              </a:rPr>
              <a:t>모뎅은</a:t>
            </a:r>
            <a:r>
              <a:rPr lang="ko-KR" altLang="en-US" dirty="0" smtClean="0">
                <a:solidFill>
                  <a:schemeClr val="bg1"/>
                </a:solidFill>
                <a:latin typeface="-apple-system"/>
              </a:rPr>
              <a:t> 전체 데이터 셋을 작은 배치로 나눕니다</a:t>
            </a:r>
            <a:r>
              <a:rPr lang="en-US" altLang="ko-KR" dirty="0" smtClean="0">
                <a:solidFill>
                  <a:schemeClr val="bg1"/>
                </a:solidFill>
                <a:latin typeface="-apple-system"/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  <a:latin typeface="-apple-system"/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한 </a:t>
            </a:r>
            <a:r>
              <a:rPr lang="ko-KR" altLang="en-US" dirty="0" err="1">
                <a:solidFill>
                  <a:schemeClr val="bg1"/>
                </a:solidFill>
              </a:rPr>
              <a:t>배치마다</a:t>
            </a:r>
            <a:r>
              <a:rPr lang="ko-KR" altLang="en-US" dirty="0">
                <a:solidFill>
                  <a:schemeClr val="bg1"/>
                </a:solidFill>
              </a:rPr>
              <a:t> 크기가 </a:t>
            </a:r>
            <a:r>
              <a:rPr lang="en-US" altLang="ko-KR" dirty="0">
                <a:solidFill>
                  <a:schemeClr val="bg1"/>
                </a:solidFill>
              </a:rPr>
              <a:t>128</a:t>
            </a:r>
            <a:r>
              <a:rPr lang="ko-KR" altLang="en-US" dirty="0">
                <a:solidFill>
                  <a:schemeClr val="bg1"/>
                </a:solidFill>
              </a:rPr>
              <a:t>로 하려면 다음과 같이 해준다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70" y="3466241"/>
            <a:ext cx="3267075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1200" y="4334933"/>
            <a:ext cx="554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첫 번째 축</a:t>
            </a:r>
            <a:r>
              <a:rPr lang="en-US" altLang="ko-KR" dirty="0" smtClean="0">
                <a:solidFill>
                  <a:schemeClr val="bg1"/>
                </a:solidFill>
              </a:rPr>
              <a:t>(0</a:t>
            </a:r>
            <a:r>
              <a:rPr lang="ko-KR" altLang="en-US" dirty="0" smtClean="0">
                <a:solidFill>
                  <a:schemeClr val="bg1"/>
                </a:solidFill>
              </a:rPr>
              <a:t>번 축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을 배치 축 또는 차원 이라고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513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38DB477-FB76-4864-BF7D-B98CE16541AC}"/>
              </a:ext>
            </a:extLst>
          </p:cNvPr>
          <p:cNvSpPr txBox="1"/>
          <p:nvPr/>
        </p:nvSpPr>
        <p:spPr>
          <a:xfrm>
            <a:off x="645070" y="508000"/>
            <a:ext cx="455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2.2.8 </a:t>
            </a:r>
            <a:r>
              <a:rPr lang="ko-KR" altLang="en-US" sz="32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텐서의</a:t>
            </a:r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실제 사례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2589" y="1767040"/>
            <a:ext cx="2452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벡터 데이터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(samples, features)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크기의 </a:t>
            </a:r>
            <a:r>
              <a:rPr lang="en-US" altLang="ko-KR" dirty="0" smtClean="0">
                <a:solidFill>
                  <a:schemeClr val="bg1"/>
                </a:solidFill>
              </a:rPr>
              <a:t>2D</a:t>
            </a:r>
            <a:r>
              <a:rPr lang="ko-KR" altLang="en-US" dirty="0" err="1" smtClean="0">
                <a:solidFill>
                  <a:schemeClr val="bg1"/>
                </a:solidFill>
              </a:rPr>
              <a:t>텐서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4546" y="1767040"/>
            <a:ext cx="521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시계열</a:t>
            </a:r>
            <a:r>
              <a:rPr lang="ko-KR" altLang="en-US" dirty="0" smtClean="0">
                <a:solidFill>
                  <a:schemeClr val="bg1"/>
                </a:solidFill>
              </a:rPr>
              <a:t> 데이터 또는 </a:t>
            </a:r>
            <a:r>
              <a:rPr lang="ko-KR" altLang="en-US" dirty="0" err="1" smtClean="0">
                <a:solidFill>
                  <a:schemeClr val="bg1"/>
                </a:solidFill>
              </a:rPr>
              <a:t>시퀀셜</a:t>
            </a:r>
            <a:r>
              <a:rPr lang="ko-KR" altLang="en-US" dirty="0" smtClean="0">
                <a:solidFill>
                  <a:schemeClr val="bg1"/>
                </a:solidFill>
              </a:rPr>
              <a:t> 데이터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4546" y="2135265"/>
            <a:ext cx="384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(samples, </a:t>
            </a:r>
            <a:r>
              <a:rPr lang="en-US" altLang="ko-KR" dirty="0" err="1" smtClean="0">
                <a:solidFill>
                  <a:schemeClr val="bg1"/>
                </a:solidFill>
              </a:rPr>
              <a:t>timesteps</a:t>
            </a:r>
            <a:r>
              <a:rPr lang="en-US" altLang="ko-KR" dirty="0" smtClean="0">
                <a:solidFill>
                  <a:schemeClr val="bg1"/>
                </a:solidFill>
              </a:rPr>
              <a:t>, features)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크기의 </a:t>
            </a:r>
            <a:r>
              <a:rPr lang="en-US" altLang="ko-KR" dirty="0" smtClean="0">
                <a:solidFill>
                  <a:schemeClr val="bg1"/>
                </a:solidFill>
              </a:rPr>
              <a:t>3D</a:t>
            </a:r>
            <a:r>
              <a:rPr lang="ko-KR" altLang="en-US" dirty="0" err="1" smtClean="0">
                <a:solidFill>
                  <a:schemeClr val="bg1"/>
                </a:solidFill>
              </a:rPr>
              <a:t>텐서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2589" y="3798366"/>
            <a:ext cx="221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이미지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2589" y="4161380"/>
            <a:ext cx="3732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(samples, height, width, channels)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(samples, channels, height, width)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크기의 </a:t>
            </a:r>
            <a:r>
              <a:rPr lang="en-US" altLang="ko-KR" dirty="0" smtClean="0">
                <a:solidFill>
                  <a:schemeClr val="bg1"/>
                </a:solidFill>
              </a:rPr>
              <a:t>4D</a:t>
            </a:r>
            <a:r>
              <a:rPr lang="ko-KR" altLang="en-US" dirty="0" err="1" smtClean="0">
                <a:solidFill>
                  <a:schemeClr val="bg1"/>
                </a:solidFill>
              </a:rPr>
              <a:t>텐서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4546" y="3641634"/>
            <a:ext cx="316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동영상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4546" y="4010966"/>
            <a:ext cx="5286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(samples, frames, height, width, channels)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(samples, frames</a:t>
            </a:r>
            <a:r>
              <a:rPr lang="en-US" altLang="ko-KR" dirty="0" smtClean="0">
                <a:solidFill>
                  <a:schemeClr val="bg1"/>
                </a:solidFill>
              </a:rPr>
              <a:t>, channels, </a:t>
            </a:r>
            <a:r>
              <a:rPr lang="en-US" altLang="ko-KR" dirty="0">
                <a:solidFill>
                  <a:schemeClr val="bg1"/>
                </a:solidFill>
              </a:rPr>
              <a:t>height, </a:t>
            </a:r>
            <a:r>
              <a:rPr lang="en-US" altLang="ko-KR" dirty="0" smtClean="0">
                <a:solidFill>
                  <a:schemeClr val="bg1"/>
                </a:solidFill>
              </a:rPr>
              <a:t>width)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크기의 </a:t>
            </a:r>
            <a:r>
              <a:rPr lang="en-US" altLang="ko-KR" dirty="0" smtClean="0">
                <a:solidFill>
                  <a:schemeClr val="bg1"/>
                </a:solidFill>
              </a:rPr>
              <a:t>5D</a:t>
            </a:r>
            <a:r>
              <a:rPr lang="ko-KR" altLang="en-US" dirty="0" err="1" smtClean="0">
                <a:solidFill>
                  <a:schemeClr val="bg1"/>
                </a:solidFill>
              </a:rPr>
              <a:t>텐서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2589" y="5731041"/>
            <a:ext cx="970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https://youtu.be/m0qwxNA7IzI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8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38DB477-FB76-4864-BF7D-B98CE16541AC}"/>
              </a:ext>
            </a:extLst>
          </p:cNvPr>
          <p:cNvSpPr txBox="1"/>
          <p:nvPr/>
        </p:nvSpPr>
        <p:spPr>
          <a:xfrm>
            <a:off x="645070" y="508000"/>
            <a:ext cx="455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2.2.8 </a:t>
            </a:r>
            <a:r>
              <a:rPr lang="ko-KR" altLang="en-US" sz="32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텐서의</a:t>
            </a:r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실제 사례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2589" y="1767040"/>
            <a:ext cx="245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벡터 데이터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2589" y="2455827"/>
            <a:ext cx="370804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/>
          </a:p>
          <a:p>
            <a:r>
              <a:rPr lang="en-US" altLang="ko-KR" sz="1600" dirty="0">
                <a:solidFill>
                  <a:schemeClr val="bg1"/>
                </a:solidFill>
              </a:rPr>
              <a:t>1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</a:rPr>
              <a:t>대부분의 </a:t>
            </a:r>
            <a:r>
              <a:rPr lang="ko-KR" altLang="en-US" sz="1600" dirty="0">
                <a:solidFill>
                  <a:schemeClr val="bg1"/>
                </a:solidFill>
              </a:rPr>
              <a:t>경우 벡터 데이터이다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벡터 데이터 이므로 두 개의 축이 존재하는데 첫 번째 축은 </a:t>
            </a:r>
            <a:r>
              <a:rPr lang="ko-KR" altLang="en-US" sz="1600" dirty="0" err="1">
                <a:solidFill>
                  <a:schemeClr val="bg1"/>
                </a:solidFill>
              </a:rPr>
              <a:t>샘플축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두 번째 축은 </a:t>
            </a:r>
            <a:r>
              <a:rPr lang="ko-KR" altLang="en-US" sz="1600" dirty="0" err="1">
                <a:solidFill>
                  <a:schemeClr val="bg1"/>
                </a:solidFill>
              </a:rPr>
              <a:t>특성축이다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2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</a:rPr>
              <a:t>사람의 </a:t>
            </a:r>
            <a:r>
              <a:rPr lang="ko-KR" altLang="en-US" sz="1600" dirty="0">
                <a:solidFill>
                  <a:schemeClr val="bg1"/>
                </a:solidFill>
              </a:rPr>
              <a:t>나이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우편번호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소득으로 구성된 인구 통계 데이터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각 사람은 </a:t>
            </a:r>
            <a:r>
              <a:rPr lang="en-US" altLang="ko-KR" sz="1600" dirty="0">
                <a:solidFill>
                  <a:schemeClr val="bg1"/>
                </a:solidFill>
              </a:rPr>
              <a:t>3</a:t>
            </a:r>
            <a:r>
              <a:rPr lang="ko-KR" altLang="en-US" sz="1600" dirty="0">
                <a:solidFill>
                  <a:schemeClr val="bg1"/>
                </a:solidFill>
              </a:rPr>
              <a:t>개의 값을 가진 벡터로 구성되고 </a:t>
            </a:r>
            <a:r>
              <a:rPr lang="en-US" altLang="ko-KR" sz="1600" dirty="0">
                <a:solidFill>
                  <a:schemeClr val="bg1"/>
                </a:solidFill>
              </a:rPr>
              <a:t>10</a:t>
            </a:r>
            <a:r>
              <a:rPr lang="ko-KR" altLang="en-US" sz="1600" dirty="0">
                <a:solidFill>
                  <a:schemeClr val="bg1"/>
                </a:solidFill>
              </a:rPr>
              <a:t>만 명이 포함된 전체 </a:t>
            </a:r>
            <a:r>
              <a:rPr lang="ko-KR" altLang="en-US" sz="1600" dirty="0" err="1">
                <a:solidFill>
                  <a:schemeClr val="bg1"/>
                </a:solidFill>
              </a:rPr>
              <a:t>데이터셋은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(100000, 3) </a:t>
            </a:r>
            <a:r>
              <a:rPr lang="ko-KR" altLang="en-US" sz="1600" dirty="0">
                <a:solidFill>
                  <a:schemeClr val="bg1"/>
                </a:solidFill>
              </a:rPr>
              <a:t>크기의 </a:t>
            </a:r>
            <a:r>
              <a:rPr lang="ko-KR" altLang="en-US" sz="1600" dirty="0" err="1">
                <a:solidFill>
                  <a:schemeClr val="bg1"/>
                </a:solidFill>
              </a:rPr>
              <a:t>텐서에</a:t>
            </a:r>
            <a:r>
              <a:rPr lang="ko-KR" altLang="en-US" sz="1600" dirty="0">
                <a:solidFill>
                  <a:schemeClr val="bg1"/>
                </a:solidFill>
              </a:rPr>
              <a:t> 저장 될 수 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34546" y="1767040"/>
            <a:ext cx="521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시계열</a:t>
            </a:r>
            <a:r>
              <a:rPr lang="ko-KR" altLang="en-US" dirty="0" smtClean="0">
                <a:solidFill>
                  <a:schemeClr val="bg1"/>
                </a:solidFill>
              </a:rPr>
              <a:t> 데이터 또는 </a:t>
            </a:r>
            <a:r>
              <a:rPr lang="ko-KR" altLang="en-US" dirty="0" err="1" smtClean="0">
                <a:solidFill>
                  <a:schemeClr val="bg1"/>
                </a:solidFill>
              </a:rPr>
              <a:t>시퀀셜</a:t>
            </a:r>
            <a:r>
              <a:rPr lang="ko-KR" altLang="en-US" dirty="0" smtClean="0">
                <a:solidFill>
                  <a:schemeClr val="bg1"/>
                </a:solidFill>
              </a:rPr>
              <a:t> 데이터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4546" y="2455827"/>
            <a:ext cx="454706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600" dirty="0"/>
          </a:p>
          <a:p>
            <a:r>
              <a:rPr lang="en-US" altLang="ko-KR" sz="1600" dirty="0">
                <a:solidFill>
                  <a:schemeClr val="bg1"/>
                </a:solidFill>
              </a:rPr>
              <a:t>1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</a:rPr>
              <a:t>데이터에서 </a:t>
            </a:r>
            <a:r>
              <a:rPr lang="ko-KR" altLang="en-US" sz="1600" dirty="0">
                <a:solidFill>
                  <a:schemeClr val="bg1"/>
                </a:solidFill>
              </a:rPr>
              <a:t>시간 </a:t>
            </a:r>
            <a:r>
              <a:rPr lang="en-US" altLang="ko-KR" sz="1600" dirty="0">
                <a:solidFill>
                  <a:schemeClr val="bg1"/>
                </a:solidFill>
              </a:rPr>
              <a:t>or </a:t>
            </a:r>
            <a:r>
              <a:rPr lang="ko-KR" altLang="en-US" sz="1600" dirty="0">
                <a:solidFill>
                  <a:schemeClr val="bg1"/>
                </a:solidFill>
              </a:rPr>
              <a:t>연속된 순서가 중요할 때 시간 축을 포함한다</a:t>
            </a:r>
            <a:r>
              <a:rPr lang="en-US" altLang="ko-KR" sz="1600" dirty="0">
                <a:solidFill>
                  <a:schemeClr val="bg1"/>
                </a:solidFill>
              </a:rPr>
              <a:t>. (</a:t>
            </a:r>
            <a:r>
              <a:rPr lang="ko-KR" altLang="en-US" sz="1600" dirty="0">
                <a:solidFill>
                  <a:schemeClr val="bg1"/>
                </a:solidFill>
              </a:rPr>
              <a:t>시간 축은 두 번째 축을 사용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주식 가격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데이터셋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2</a:t>
            </a:r>
            <a:r>
              <a:rPr lang="en-US" altLang="ko-KR" sz="1600" dirty="0" smtClean="0">
                <a:solidFill>
                  <a:schemeClr val="bg1"/>
                </a:solidFill>
              </a:rPr>
              <a:t>. 1</a:t>
            </a:r>
            <a:r>
              <a:rPr lang="ko-KR" altLang="en-US" sz="1600" dirty="0">
                <a:solidFill>
                  <a:schemeClr val="bg1"/>
                </a:solidFill>
              </a:rPr>
              <a:t>분마다 현재 주식 가격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지난 </a:t>
            </a:r>
            <a:r>
              <a:rPr lang="en-US" altLang="ko-KR" sz="1600" dirty="0">
                <a:solidFill>
                  <a:schemeClr val="bg1"/>
                </a:solidFill>
              </a:rPr>
              <a:t>1</a:t>
            </a:r>
            <a:r>
              <a:rPr lang="ko-KR" altLang="en-US" sz="1600" dirty="0">
                <a:solidFill>
                  <a:schemeClr val="bg1"/>
                </a:solidFill>
              </a:rPr>
              <a:t>분 동안에 최고 가격과 </a:t>
            </a:r>
            <a:r>
              <a:rPr lang="ko-KR" altLang="en-US" sz="1600" dirty="0" err="1">
                <a:solidFill>
                  <a:schemeClr val="bg1"/>
                </a:solidFill>
              </a:rPr>
              <a:t>최소가격을</a:t>
            </a:r>
            <a:r>
              <a:rPr lang="ko-KR" altLang="en-US" sz="1600" dirty="0">
                <a:solidFill>
                  <a:schemeClr val="bg1"/>
                </a:solidFill>
              </a:rPr>
              <a:t> 저장한다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하루의 거래 시간이 </a:t>
            </a:r>
            <a:r>
              <a:rPr lang="en-US" altLang="ko-KR" sz="1600" dirty="0">
                <a:solidFill>
                  <a:schemeClr val="bg1"/>
                </a:solidFill>
              </a:rPr>
              <a:t>390</a:t>
            </a:r>
            <a:r>
              <a:rPr lang="ko-KR" altLang="en-US" sz="1600" dirty="0">
                <a:solidFill>
                  <a:schemeClr val="bg1"/>
                </a:solidFill>
              </a:rPr>
              <a:t>분이라고 하면 </a:t>
            </a:r>
            <a:r>
              <a:rPr lang="en-US" altLang="ko-KR" sz="1600" dirty="0">
                <a:solidFill>
                  <a:schemeClr val="bg1"/>
                </a:solidFill>
              </a:rPr>
              <a:t>250</a:t>
            </a:r>
            <a:r>
              <a:rPr lang="ko-KR" altLang="en-US" sz="1600" dirty="0">
                <a:solidFill>
                  <a:schemeClr val="bg1"/>
                </a:solidFill>
              </a:rPr>
              <a:t>일치의 데이터는 </a:t>
            </a:r>
            <a:r>
              <a:rPr lang="en-US" altLang="ko-KR" sz="1600" dirty="0">
                <a:solidFill>
                  <a:schemeClr val="bg1"/>
                </a:solidFill>
              </a:rPr>
              <a:t>(250, 390, 3) </a:t>
            </a:r>
            <a:r>
              <a:rPr lang="ko-KR" altLang="en-US" sz="1600" dirty="0">
                <a:solidFill>
                  <a:schemeClr val="bg1"/>
                </a:solidFill>
              </a:rPr>
              <a:t>크기의 </a:t>
            </a:r>
            <a:r>
              <a:rPr lang="en-US" altLang="ko-KR" sz="1600" dirty="0">
                <a:solidFill>
                  <a:schemeClr val="bg1"/>
                </a:solidFill>
              </a:rPr>
              <a:t>3D </a:t>
            </a:r>
            <a:r>
              <a:rPr lang="ko-KR" altLang="en-US" sz="1600" dirty="0" err="1">
                <a:solidFill>
                  <a:schemeClr val="bg1"/>
                </a:solidFill>
              </a:rPr>
              <a:t>텐서로</a:t>
            </a:r>
            <a:r>
              <a:rPr lang="ko-KR" altLang="en-US" sz="1600" dirty="0">
                <a:solidFill>
                  <a:schemeClr val="bg1"/>
                </a:solidFill>
              </a:rPr>
              <a:t> 저장 될 수 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5946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38DB477-FB76-4864-BF7D-B98CE16541AC}"/>
              </a:ext>
            </a:extLst>
          </p:cNvPr>
          <p:cNvSpPr txBox="1"/>
          <p:nvPr/>
        </p:nvSpPr>
        <p:spPr>
          <a:xfrm>
            <a:off x="645070" y="508000"/>
            <a:ext cx="455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2.2.8 </a:t>
            </a:r>
            <a:r>
              <a:rPr lang="ko-KR" altLang="en-US" sz="32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텐서의</a:t>
            </a:r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실제 사례</a:t>
            </a:r>
            <a:endParaRPr lang="ko-KR" altLang="en-US" sz="3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615157"/>
            <a:ext cx="245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이미지 데이터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271161"/>
            <a:ext cx="37080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1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</a:rPr>
              <a:t>이미지는 </a:t>
            </a:r>
            <a:r>
              <a:rPr lang="ko-KR" altLang="en-US" sz="1600" dirty="0">
                <a:solidFill>
                  <a:schemeClr val="bg1"/>
                </a:solidFill>
              </a:rPr>
              <a:t>높이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너비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컬러 채널의 </a:t>
            </a:r>
            <a:r>
              <a:rPr lang="en-US" altLang="ko-KR" sz="1600" dirty="0">
                <a:solidFill>
                  <a:schemeClr val="bg1"/>
                </a:solidFill>
              </a:rPr>
              <a:t>3</a:t>
            </a:r>
            <a:r>
              <a:rPr lang="ko-KR" altLang="en-US" sz="1600" dirty="0">
                <a:solidFill>
                  <a:schemeClr val="bg1"/>
                </a:solidFill>
              </a:rPr>
              <a:t>차원으로 구성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흑백이미지의 경우에는 </a:t>
            </a:r>
            <a:r>
              <a:rPr lang="en-US" altLang="ko-KR" sz="1600" dirty="0" smtClean="0">
                <a:solidFill>
                  <a:schemeClr val="bg1"/>
                </a:solidFill>
              </a:rPr>
              <a:t>2D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텐서로</a:t>
            </a:r>
            <a:r>
              <a:rPr lang="ko-KR" altLang="en-US" sz="1600" dirty="0" smtClean="0">
                <a:solidFill>
                  <a:schemeClr val="bg1"/>
                </a:solidFill>
              </a:rPr>
              <a:t> 저장 될 수 있지만 관례상 </a:t>
            </a:r>
            <a:r>
              <a:rPr lang="en-US" altLang="ko-KR" sz="1600" dirty="0" smtClean="0">
                <a:solidFill>
                  <a:schemeClr val="bg1"/>
                </a:solidFill>
              </a:rPr>
              <a:t>3D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텐서로</a:t>
            </a:r>
            <a:r>
              <a:rPr lang="ko-KR" altLang="en-US" sz="1600" dirty="0" smtClean="0">
                <a:solidFill>
                  <a:schemeClr val="bg1"/>
                </a:solidFill>
              </a:rPr>
              <a:t> 저장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2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</a:rPr>
              <a:t>컬러 </a:t>
            </a:r>
            <a:r>
              <a:rPr lang="ko-KR" altLang="en-US" sz="1600" dirty="0">
                <a:solidFill>
                  <a:schemeClr val="bg1"/>
                </a:solidFill>
              </a:rPr>
              <a:t>이미지의 경우에는 컬러 채널의 차원 크기가 </a:t>
            </a:r>
            <a:r>
              <a:rPr lang="en-US" altLang="ko-KR" sz="1600" dirty="0">
                <a:solidFill>
                  <a:schemeClr val="bg1"/>
                </a:solidFill>
              </a:rPr>
              <a:t>3</a:t>
            </a: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3</a:t>
            </a:r>
            <a:r>
              <a:rPr lang="en-US" altLang="ko-KR" sz="1600" dirty="0" smtClean="0">
                <a:solidFill>
                  <a:schemeClr val="bg1"/>
                </a:solidFill>
              </a:rPr>
              <a:t>. 256 </a:t>
            </a:r>
            <a:r>
              <a:rPr lang="en-US" altLang="ko-KR" sz="1600" dirty="0">
                <a:solidFill>
                  <a:schemeClr val="bg1"/>
                </a:solidFill>
              </a:rPr>
              <a:t>* 256 </a:t>
            </a:r>
            <a:r>
              <a:rPr lang="ko-KR" altLang="en-US" sz="1600" dirty="0">
                <a:solidFill>
                  <a:schemeClr val="bg1"/>
                </a:solidFill>
              </a:rPr>
              <a:t>크기의 흑백 이미지 </a:t>
            </a:r>
            <a:r>
              <a:rPr lang="en-US" altLang="ko-KR" sz="1600" dirty="0">
                <a:solidFill>
                  <a:schemeClr val="bg1"/>
                </a:solidFill>
              </a:rPr>
              <a:t>128</a:t>
            </a:r>
            <a:r>
              <a:rPr lang="ko-KR" altLang="en-US" sz="1600" dirty="0">
                <a:solidFill>
                  <a:schemeClr val="bg1"/>
                </a:solidFill>
              </a:rPr>
              <a:t>개의 배치는 </a:t>
            </a:r>
            <a:r>
              <a:rPr lang="en-US" altLang="ko-KR" sz="1600" dirty="0">
                <a:solidFill>
                  <a:schemeClr val="bg1"/>
                </a:solidFill>
              </a:rPr>
              <a:t>(128, 256, 256, 1) </a:t>
            </a:r>
            <a:r>
              <a:rPr lang="ko-KR" altLang="en-US" sz="1600" dirty="0">
                <a:solidFill>
                  <a:schemeClr val="bg1"/>
                </a:solidFill>
              </a:rPr>
              <a:t>크기의 </a:t>
            </a:r>
            <a:r>
              <a:rPr lang="ko-KR" altLang="en-US" sz="1600" dirty="0" err="1">
                <a:solidFill>
                  <a:schemeClr val="bg1"/>
                </a:solidFill>
              </a:rPr>
              <a:t>텐서에</a:t>
            </a:r>
            <a:r>
              <a:rPr lang="ko-KR" altLang="en-US" sz="1600" dirty="0">
                <a:solidFill>
                  <a:schemeClr val="bg1"/>
                </a:solidFill>
              </a:rPr>
              <a:t> 저장 될 수 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4546" y="1615157"/>
            <a:ext cx="521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비디오 데이터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4096" y="2517382"/>
            <a:ext cx="48047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</a:rPr>
              <a:t>하나의 </a:t>
            </a:r>
            <a:r>
              <a:rPr lang="ko-KR" altLang="en-US" sz="1600" dirty="0">
                <a:solidFill>
                  <a:schemeClr val="bg1"/>
                </a:solidFill>
              </a:rPr>
              <a:t>비디오는 프레임의 연속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프레임은 하나의 컬러 </a:t>
            </a:r>
            <a:r>
              <a:rPr lang="ko-KR" altLang="en-US" sz="1600" dirty="0" smtClean="0">
                <a:solidFill>
                  <a:schemeClr val="bg1"/>
                </a:solidFill>
              </a:rPr>
              <a:t>이미지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800100" lvl="1" indent="-342900">
              <a:buAutoNum type="arabicPeriod"/>
            </a:pPr>
            <a:endParaRPr lang="ko-KR" altLang="en-US" sz="1600" dirty="0">
              <a:solidFill>
                <a:schemeClr val="bg1"/>
              </a:solidFill>
            </a:endParaRPr>
          </a:p>
          <a:p>
            <a:pPr lvl="1"/>
            <a:r>
              <a:rPr lang="en-US" altLang="ko-KR" sz="1600" dirty="0" smtClean="0">
                <a:solidFill>
                  <a:schemeClr val="bg1"/>
                </a:solidFill>
              </a:rPr>
              <a:t>2. </a:t>
            </a:r>
            <a:r>
              <a:rPr lang="ko-KR" altLang="en-US" sz="1600" dirty="0" smtClean="0">
                <a:solidFill>
                  <a:schemeClr val="bg1"/>
                </a:solidFill>
              </a:rPr>
              <a:t>하나의 </a:t>
            </a:r>
            <a:r>
              <a:rPr lang="ko-KR" altLang="en-US" sz="1600" dirty="0">
                <a:solidFill>
                  <a:schemeClr val="bg1"/>
                </a:solidFill>
              </a:rPr>
              <a:t>프레임이 </a:t>
            </a:r>
            <a:r>
              <a:rPr lang="en-US" altLang="ko-KR" sz="1600" dirty="0" smtClean="0">
                <a:solidFill>
                  <a:schemeClr val="bg1"/>
                </a:solidFill>
              </a:rPr>
              <a:t>3D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텐서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프레임의 </a:t>
            </a:r>
            <a:r>
              <a:rPr lang="ko-KR" altLang="en-US" sz="1600" dirty="0">
                <a:solidFill>
                  <a:schemeClr val="bg1"/>
                </a:solidFill>
              </a:rPr>
              <a:t>연속은 </a:t>
            </a:r>
            <a:r>
              <a:rPr lang="en-US" altLang="ko-KR" sz="1600" dirty="0" smtClean="0">
                <a:solidFill>
                  <a:schemeClr val="bg1"/>
                </a:solidFill>
              </a:rPr>
              <a:t>4D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텐서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여러 </a:t>
            </a:r>
            <a:r>
              <a:rPr lang="ko-KR" altLang="en-US" sz="1600" dirty="0">
                <a:solidFill>
                  <a:schemeClr val="bg1"/>
                </a:solidFill>
              </a:rPr>
              <a:t>비디오의 배치는 </a:t>
            </a:r>
            <a:r>
              <a:rPr lang="en-US" altLang="ko-KR" sz="1600" dirty="0">
                <a:solidFill>
                  <a:schemeClr val="bg1"/>
                </a:solidFill>
              </a:rPr>
              <a:t>(samples, frames, height, depth, </a:t>
            </a:r>
            <a:r>
              <a:rPr lang="en-US" altLang="ko-KR" sz="1600" dirty="0" err="1">
                <a:solidFill>
                  <a:schemeClr val="bg1"/>
                </a:solidFill>
              </a:rPr>
              <a:t>color_depth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r>
              <a:rPr lang="ko-KR" altLang="en-US" sz="1600" dirty="0" smtClean="0">
                <a:solidFill>
                  <a:schemeClr val="bg1"/>
                </a:solidFill>
              </a:rPr>
              <a:t>의 </a:t>
            </a:r>
            <a:r>
              <a:rPr lang="en-US" altLang="ko-KR" sz="1600" dirty="0" smtClean="0">
                <a:solidFill>
                  <a:schemeClr val="bg1"/>
                </a:solidFill>
              </a:rPr>
              <a:t>5D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1"/>
            <a:r>
              <a:rPr lang="ko-KR" altLang="en-US" sz="1600" dirty="0" err="1" smtClean="0">
                <a:solidFill>
                  <a:schemeClr val="bg1"/>
                </a:solidFill>
              </a:rPr>
              <a:t>텐서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lvl="1"/>
            <a:endParaRPr lang="en-US" altLang="ko-KR" sz="1600" dirty="0" smtClean="0">
              <a:solidFill>
                <a:schemeClr val="bg1"/>
              </a:solidFill>
            </a:endParaRPr>
          </a:p>
          <a:p>
            <a:pPr lvl="1"/>
            <a:r>
              <a:rPr lang="en-US" altLang="ko-KR" sz="1600" dirty="0" smtClean="0">
                <a:solidFill>
                  <a:schemeClr val="bg1"/>
                </a:solidFill>
              </a:rPr>
              <a:t>3. 60</a:t>
            </a:r>
            <a:r>
              <a:rPr lang="ko-KR" altLang="en-US" sz="1600" dirty="0">
                <a:solidFill>
                  <a:schemeClr val="bg1"/>
                </a:solidFill>
              </a:rPr>
              <a:t>초 </a:t>
            </a:r>
            <a:r>
              <a:rPr lang="ko-KR" altLang="en-US" sz="1600" dirty="0" err="1">
                <a:solidFill>
                  <a:schemeClr val="bg1"/>
                </a:solidFill>
              </a:rPr>
              <a:t>짜리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144*256 </a:t>
            </a:r>
            <a:r>
              <a:rPr lang="ko-KR" altLang="en-US" sz="1600" dirty="0">
                <a:solidFill>
                  <a:schemeClr val="bg1"/>
                </a:solidFill>
              </a:rPr>
              <a:t>유튜브 비디오 클립을 </a:t>
            </a:r>
            <a:r>
              <a:rPr lang="ko-KR" altLang="en-US" sz="1600" dirty="0" smtClean="0">
                <a:solidFill>
                  <a:schemeClr val="bg1"/>
                </a:solidFill>
              </a:rPr>
              <a:t>  초당 </a:t>
            </a:r>
            <a:r>
              <a:rPr lang="en-US" altLang="ko-KR" sz="1600" dirty="0">
                <a:solidFill>
                  <a:schemeClr val="bg1"/>
                </a:solidFill>
              </a:rPr>
              <a:t>4</a:t>
            </a:r>
            <a:r>
              <a:rPr lang="ko-KR" altLang="en-US" sz="1600" dirty="0">
                <a:solidFill>
                  <a:schemeClr val="bg1"/>
                </a:solidFill>
              </a:rPr>
              <a:t>프레임으로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샘플링하면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240 </a:t>
            </a:r>
            <a:r>
              <a:rPr lang="ko-KR" altLang="en-US" sz="1600" dirty="0">
                <a:solidFill>
                  <a:schemeClr val="bg1"/>
                </a:solidFill>
              </a:rPr>
              <a:t>프레임이 </a:t>
            </a:r>
            <a:r>
              <a:rPr lang="ko-KR" altLang="en-US" sz="1600" dirty="0" smtClean="0">
                <a:solidFill>
                  <a:schemeClr val="bg1"/>
                </a:solidFill>
              </a:rPr>
              <a:t>  되고 </a:t>
            </a:r>
            <a:r>
              <a:rPr lang="ko-KR" altLang="en-US" sz="1600" dirty="0">
                <a:solidFill>
                  <a:schemeClr val="bg1"/>
                </a:solidFill>
              </a:rPr>
              <a:t>이런 클립을 </a:t>
            </a:r>
            <a:r>
              <a:rPr lang="en-US" altLang="ko-KR" sz="1600" dirty="0">
                <a:solidFill>
                  <a:schemeClr val="bg1"/>
                </a:solidFill>
              </a:rPr>
              <a:t>4</a:t>
            </a:r>
            <a:r>
              <a:rPr lang="ko-KR" altLang="en-US" sz="1600" dirty="0">
                <a:solidFill>
                  <a:schemeClr val="bg1"/>
                </a:solidFill>
              </a:rPr>
              <a:t>개 가진 배치는 </a:t>
            </a:r>
            <a:r>
              <a:rPr lang="en-US" altLang="ko-KR" sz="1600" dirty="0">
                <a:solidFill>
                  <a:schemeClr val="bg1"/>
                </a:solidFill>
              </a:rPr>
              <a:t>(4, 240, </a:t>
            </a:r>
            <a:r>
              <a:rPr lang="en-US" altLang="ko-KR" sz="1600" dirty="0" smtClean="0">
                <a:solidFill>
                  <a:schemeClr val="bg1"/>
                </a:solidFill>
              </a:rPr>
              <a:t>  144</a:t>
            </a:r>
            <a:r>
              <a:rPr lang="en-US" altLang="ko-KR" sz="1600" dirty="0">
                <a:solidFill>
                  <a:schemeClr val="bg1"/>
                </a:solidFill>
              </a:rPr>
              <a:t>, 256, 3) </a:t>
            </a:r>
            <a:r>
              <a:rPr lang="ko-KR" altLang="en-US" sz="1600" dirty="0">
                <a:solidFill>
                  <a:schemeClr val="bg1"/>
                </a:solidFill>
              </a:rPr>
              <a:t>크기의 </a:t>
            </a:r>
            <a:r>
              <a:rPr lang="ko-KR" altLang="en-US" sz="1600" dirty="0" err="1">
                <a:solidFill>
                  <a:schemeClr val="bg1"/>
                </a:solidFill>
              </a:rPr>
              <a:t>텐서에</a:t>
            </a:r>
            <a:r>
              <a:rPr lang="ko-KR" altLang="en-US" sz="1600" dirty="0">
                <a:solidFill>
                  <a:schemeClr val="bg1"/>
                </a:solidFill>
              </a:rPr>
              <a:t> 저장될 수 있다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31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38DB477-FB76-4864-BF7D-B98CE16541AC}"/>
              </a:ext>
            </a:extLst>
          </p:cNvPr>
          <p:cNvSpPr txBox="1"/>
          <p:nvPr/>
        </p:nvSpPr>
        <p:spPr>
          <a:xfrm>
            <a:off x="1051470" y="355598"/>
            <a:ext cx="391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2.3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신경망의 톱니바퀴 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텐서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연산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7AB33C3-EBDB-41C8-B77F-D2705ECC1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10" y="244413"/>
            <a:ext cx="695960" cy="6959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14ED566-64CC-4EAA-B4B6-F5ED557CC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55" y="5715382"/>
            <a:ext cx="685480" cy="685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92B95A9-27AA-4C0D-AA49-2EFB3292B3BE}"/>
              </a:ext>
            </a:extLst>
          </p:cNvPr>
          <p:cNvSpPr txBox="1"/>
          <p:nvPr/>
        </p:nvSpPr>
        <p:spPr>
          <a:xfrm>
            <a:off x="440016" y="1479549"/>
            <a:ext cx="50239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err="1">
                <a:solidFill>
                  <a:schemeClr val="bg1"/>
                </a:solidFill>
              </a:rPr>
              <a:t>텐서</a:t>
            </a:r>
            <a:r>
              <a:rPr lang="ko-KR" altLang="en-US" sz="2300" b="1" dirty="0">
                <a:solidFill>
                  <a:schemeClr val="bg1"/>
                </a:solidFill>
              </a:rPr>
              <a:t> 연산</a:t>
            </a:r>
            <a:r>
              <a:rPr lang="en-US" altLang="ko-KR" sz="2300" b="1" dirty="0">
                <a:solidFill>
                  <a:schemeClr val="bg1"/>
                </a:solidFill>
              </a:rPr>
              <a:t>(tensor operation) :</a:t>
            </a:r>
          </a:p>
          <a:p>
            <a:r>
              <a:rPr lang="ko-KR" altLang="en-US" sz="2300" dirty="0">
                <a:solidFill>
                  <a:schemeClr val="bg1"/>
                </a:solidFill>
              </a:rPr>
              <a:t>심층</a:t>
            </a:r>
            <a:r>
              <a:rPr lang="en-US" altLang="ko-KR" sz="2300" dirty="0">
                <a:solidFill>
                  <a:schemeClr val="bg1"/>
                </a:solidFill>
              </a:rPr>
              <a:t> </a:t>
            </a:r>
            <a:r>
              <a:rPr lang="ko-KR" altLang="en-US" sz="2300" dirty="0">
                <a:solidFill>
                  <a:schemeClr val="bg1"/>
                </a:solidFill>
              </a:rPr>
              <a:t>신경망이 학습한 모든 변환을</a:t>
            </a:r>
            <a:endParaRPr lang="en-US" altLang="ko-KR" sz="2300" dirty="0">
              <a:solidFill>
                <a:schemeClr val="bg1"/>
              </a:solidFill>
            </a:endParaRPr>
          </a:p>
          <a:p>
            <a:r>
              <a:rPr lang="en-US" altLang="ko-KR" sz="2300" dirty="0">
                <a:solidFill>
                  <a:schemeClr val="bg1"/>
                </a:solidFill>
              </a:rPr>
              <a:t>-&gt; </a:t>
            </a:r>
            <a:r>
              <a:rPr lang="ko-KR" altLang="en-US" sz="2300" dirty="0">
                <a:solidFill>
                  <a:schemeClr val="bg1"/>
                </a:solidFill>
              </a:rPr>
              <a:t>수치 데이터 </a:t>
            </a:r>
            <a:r>
              <a:rPr lang="ko-KR" altLang="en-US" sz="2300" dirty="0" err="1">
                <a:solidFill>
                  <a:schemeClr val="bg1"/>
                </a:solidFill>
              </a:rPr>
              <a:t>텐서에</a:t>
            </a:r>
            <a:r>
              <a:rPr lang="ko-KR" altLang="en-US" sz="2300" dirty="0">
                <a:solidFill>
                  <a:schemeClr val="bg1"/>
                </a:solidFill>
              </a:rPr>
              <a:t> </a:t>
            </a:r>
            <a:r>
              <a:rPr lang="ko-KR" altLang="en-US" sz="2300" dirty="0" err="1">
                <a:solidFill>
                  <a:schemeClr val="bg1"/>
                </a:solidFill>
              </a:rPr>
              <a:t>적용하는것</a:t>
            </a:r>
            <a:endParaRPr lang="en-US" altLang="ko-KR" sz="2300" dirty="0">
              <a:solidFill>
                <a:schemeClr val="bg1"/>
              </a:solidFill>
            </a:endParaRPr>
          </a:p>
          <a:p>
            <a:r>
              <a:rPr lang="en-US" altLang="ko-KR" sz="2300" dirty="0">
                <a:solidFill>
                  <a:schemeClr val="bg1"/>
                </a:solidFill>
              </a:rPr>
              <a:t>(</a:t>
            </a:r>
            <a:r>
              <a:rPr lang="ko-KR" altLang="en-US" sz="2300" dirty="0" err="1">
                <a:solidFill>
                  <a:schemeClr val="bg1"/>
                </a:solidFill>
              </a:rPr>
              <a:t>텐서</a:t>
            </a:r>
            <a:r>
              <a:rPr lang="ko-KR" altLang="en-US" sz="2300" dirty="0">
                <a:solidFill>
                  <a:schemeClr val="bg1"/>
                </a:solidFill>
              </a:rPr>
              <a:t> 덧셈</a:t>
            </a:r>
            <a:r>
              <a:rPr lang="en-US" altLang="ko-KR" sz="2300" dirty="0">
                <a:solidFill>
                  <a:schemeClr val="bg1"/>
                </a:solidFill>
              </a:rPr>
              <a:t>, </a:t>
            </a:r>
            <a:r>
              <a:rPr lang="ko-KR" altLang="en-US" sz="2300" dirty="0" err="1">
                <a:solidFill>
                  <a:schemeClr val="bg1"/>
                </a:solidFill>
              </a:rPr>
              <a:t>텐서</a:t>
            </a:r>
            <a:r>
              <a:rPr lang="ko-KR" altLang="en-US" sz="2300" dirty="0">
                <a:solidFill>
                  <a:schemeClr val="bg1"/>
                </a:solidFill>
              </a:rPr>
              <a:t> 곱셈 등등</a:t>
            </a:r>
            <a:r>
              <a:rPr lang="en-US" altLang="ko-KR" sz="2300" dirty="0">
                <a:solidFill>
                  <a:schemeClr val="bg1"/>
                </a:solidFill>
              </a:rPr>
              <a:t>)</a:t>
            </a:r>
            <a:endParaRPr lang="ko-KR" altLang="en-US" sz="23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5552C7A-149E-4853-B448-63D6B9E8EB93}"/>
              </a:ext>
            </a:extLst>
          </p:cNvPr>
          <p:cNvSpPr/>
          <p:nvPr/>
        </p:nvSpPr>
        <p:spPr>
          <a:xfrm>
            <a:off x="355510" y="3896688"/>
            <a:ext cx="766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keras.layers.Dense</a:t>
            </a:r>
            <a:r>
              <a:rPr lang="en-US" altLang="ko-KR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2400" b="1" dirty="0">
                <a:solidFill>
                  <a:srgbClr val="9CDCFE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4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relu</a:t>
            </a:r>
            <a:r>
              <a:rPr lang="en-US" altLang="ko-KR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D51DC8B-4BD0-4F0A-8D0B-8D65CD8C613A}"/>
              </a:ext>
            </a:extLst>
          </p:cNvPr>
          <p:cNvSpPr/>
          <p:nvPr/>
        </p:nvSpPr>
        <p:spPr>
          <a:xfrm>
            <a:off x="355510" y="4266020"/>
            <a:ext cx="70102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FF00"/>
                </a:solidFill>
                <a:latin typeface="Consolas" panose="020B0609020204030204" pitchFamily="49" charset="0"/>
              </a:rPr>
              <a:t>#Dense</a:t>
            </a:r>
            <a:r>
              <a:rPr lang="ko-KR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층을 쌓아서 신경망 생성 </a:t>
            </a:r>
            <a:r>
              <a:rPr lang="en-US" altLang="ko-KR" sz="24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케라스의</a:t>
            </a:r>
            <a:r>
              <a:rPr lang="ko-KR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 층</a:t>
            </a:r>
            <a:r>
              <a:rPr lang="en-US" altLang="ko-KR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FFFF00"/>
                </a:solidFill>
                <a:latin typeface="Consolas" panose="020B0609020204030204" pitchFamily="49" charset="0"/>
              </a:rPr>
              <a:t>#2D</a:t>
            </a:r>
            <a:r>
              <a:rPr lang="ko-KR" altLang="en-US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입력받고</a:t>
            </a:r>
            <a:r>
              <a:rPr lang="ko-KR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FF00"/>
                </a:solidFill>
                <a:latin typeface="Consolas" panose="020B0609020204030204" pitchFamily="49" charset="0"/>
              </a:rPr>
              <a:t>2D</a:t>
            </a:r>
            <a:r>
              <a:rPr lang="ko-KR" altLang="en-US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텐서</a:t>
            </a:r>
            <a:r>
              <a:rPr lang="ko-KR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 반환</a:t>
            </a:r>
            <a:endParaRPr lang="ko-KR" altLang="en-US" sz="2400" b="0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0ECB911-1362-49E1-80CC-06ED7ADE4A5F}"/>
              </a:ext>
            </a:extLst>
          </p:cNvPr>
          <p:cNvSpPr/>
          <p:nvPr/>
        </p:nvSpPr>
        <p:spPr>
          <a:xfrm>
            <a:off x="5900940" y="1316709"/>
            <a:ext cx="528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output = </a:t>
            </a:r>
            <a:r>
              <a:rPr lang="en-US" altLang="ko-KR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relu</a:t>
            </a:r>
            <a:r>
              <a:rPr lang="en-US" altLang="ko-KR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(dot(</a:t>
            </a:r>
            <a:r>
              <a:rPr lang="en-US" altLang="ko-KR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W,</a:t>
            </a:r>
            <a:r>
              <a:rPr lang="en-US" altLang="ko-KR" sz="24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)+b)</a:t>
            </a:r>
            <a:endParaRPr lang="en-US" altLang="ko-KR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D91507E0-80F0-4E5D-AA9F-97310472ED30}"/>
              </a:ext>
            </a:extLst>
          </p:cNvPr>
          <p:cNvSpPr/>
          <p:nvPr/>
        </p:nvSpPr>
        <p:spPr>
          <a:xfrm>
            <a:off x="5605960" y="2207691"/>
            <a:ext cx="6394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FF00"/>
                </a:solidFill>
                <a:latin typeface="Consolas" panose="020B0609020204030204" pitchFamily="49" charset="0"/>
              </a:rPr>
              <a:t>#W</a:t>
            </a:r>
            <a:r>
              <a:rPr lang="ko-KR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는 </a:t>
            </a:r>
            <a:r>
              <a:rPr lang="en-US" altLang="ko-KR" sz="2400" dirty="0">
                <a:solidFill>
                  <a:srgbClr val="FFFF00"/>
                </a:solidFill>
                <a:latin typeface="Consolas" panose="020B0609020204030204" pitchFamily="49" charset="0"/>
              </a:rPr>
              <a:t>2D</a:t>
            </a:r>
            <a:r>
              <a:rPr lang="ko-KR" altLang="en-US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텐서고</a:t>
            </a:r>
            <a:r>
              <a:rPr lang="en-US" altLang="ko-KR" sz="2400" dirty="0">
                <a:solidFill>
                  <a:srgbClr val="FFFF00"/>
                </a:solidFill>
                <a:latin typeface="Consolas" panose="020B0609020204030204" pitchFamily="49" charset="0"/>
              </a:rPr>
              <a:t>, b</a:t>
            </a:r>
            <a:r>
              <a:rPr lang="ko-KR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는 벡터</a:t>
            </a:r>
            <a:r>
              <a:rPr lang="en-US" altLang="ko-KR" sz="2400" dirty="0">
                <a:solidFill>
                  <a:srgbClr val="FFFF00"/>
                </a:solidFill>
                <a:latin typeface="Consolas" panose="020B0609020204030204" pitchFamily="49" charset="0"/>
              </a:rPr>
              <a:t>, </a:t>
            </a:r>
            <a:r>
              <a:rPr lang="ko-KR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모두 층의 속성</a:t>
            </a:r>
            <a:endParaRPr lang="ko-KR" altLang="en-US" sz="2400" b="0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00835B82-2212-4334-8F16-25CD0DB55B9B}"/>
              </a:ext>
            </a:extLst>
          </p:cNvPr>
          <p:cNvCxnSpPr/>
          <p:nvPr/>
        </p:nvCxnSpPr>
        <p:spPr>
          <a:xfrm>
            <a:off x="8945188" y="1778374"/>
            <a:ext cx="12076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B26284B0-AD9F-4460-A9B4-244E886F2D2A}"/>
              </a:ext>
            </a:extLst>
          </p:cNvPr>
          <p:cNvCxnSpPr>
            <a:cxnSpLocks/>
          </p:cNvCxnSpPr>
          <p:nvPr/>
        </p:nvCxnSpPr>
        <p:spPr>
          <a:xfrm>
            <a:off x="9044848" y="1340471"/>
            <a:ext cx="1814006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xmlns="" id="{A1D90414-D8A3-44C0-8315-4D2AF886B142}"/>
              </a:ext>
            </a:extLst>
          </p:cNvPr>
          <p:cNvSpPr/>
          <p:nvPr/>
        </p:nvSpPr>
        <p:spPr>
          <a:xfrm>
            <a:off x="7153407" y="1304923"/>
            <a:ext cx="1174898" cy="680484"/>
          </a:xfrm>
          <a:custGeom>
            <a:avLst/>
            <a:gdLst>
              <a:gd name="connsiteX0" fmla="*/ 792126 w 1174898"/>
              <a:gd name="connsiteY0" fmla="*/ 680484 h 680484"/>
              <a:gd name="connsiteX1" fmla="*/ 685800 w 1174898"/>
              <a:gd name="connsiteY1" fmla="*/ 659219 h 680484"/>
              <a:gd name="connsiteX2" fmla="*/ 600740 w 1174898"/>
              <a:gd name="connsiteY2" fmla="*/ 637954 h 680484"/>
              <a:gd name="connsiteX3" fmla="*/ 451884 w 1174898"/>
              <a:gd name="connsiteY3" fmla="*/ 616689 h 680484"/>
              <a:gd name="connsiteX4" fmla="*/ 260498 w 1174898"/>
              <a:gd name="connsiteY4" fmla="*/ 574158 h 680484"/>
              <a:gd name="connsiteX5" fmla="*/ 132907 w 1174898"/>
              <a:gd name="connsiteY5" fmla="*/ 510363 h 680484"/>
              <a:gd name="connsiteX6" fmla="*/ 69112 w 1174898"/>
              <a:gd name="connsiteY6" fmla="*/ 489098 h 680484"/>
              <a:gd name="connsiteX7" fmla="*/ 5317 w 1174898"/>
              <a:gd name="connsiteY7" fmla="*/ 425303 h 680484"/>
              <a:gd name="connsiteX8" fmla="*/ 69112 w 1174898"/>
              <a:gd name="connsiteY8" fmla="*/ 148856 h 680484"/>
              <a:gd name="connsiteX9" fmla="*/ 154172 w 1174898"/>
              <a:gd name="connsiteY9" fmla="*/ 85061 h 680484"/>
              <a:gd name="connsiteX10" fmla="*/ 217968 w 1174898"/>
              <a:gd name="connsiteY10" fmla="*/ 42531 h 680484"/>
              <a:gd name="connsiteX11" fmla="*/ 324293 w 1174898"/>
              <a:gd name="connsiteY11" fmla="*/ 21265 h 680484"/>
              <a:gd name="connsiteX12" fmla="*/ 388089 w 1174898"/>
              <a:gd name="connsiteY12" fmla="*/ 0 h 680484"/>
              <a:gd name="connsiteX13" fmla="*/ 1068572 w 1174898"/>
              <a:gd name="connsiteY13" fmla="*/ 21265 h 680484"/>
              <a:gd name="connsiteX14" fmla="*/ 1132368 w 1174898"/>
              <a:gd name="connsiteY14" fmla="*/ 42531 h 680484"/>
              <a:gd name="connsiteX15" fmla="*/ 1174898 w 1174898"/>
              <a:gd name="connsiteY15" fmla="*/ 106326 h 680484"/>
              <a:gd name="connsiteX16" fmla="*/ 1153633 w 1174898"/>
              <a:gd name="connsiteY16" fmla="*/ 467833 h 680484"/>
              <a:gd name="connsiteX17" fmla="*/ 1111103 w 1174898"/>
              <a:gd name="connsiteY17" fmla="*/ 531628 h 680484"/>
              <a:gd name="connsiteX18" fmla="*/ 1026042 w 1174898"/>
              <a:gd name="connsiteY18" fmla="*/ 616689 h 680484"/>
              <a:gd name="connsiteX19" fmla="*/ 664535 w 1174898"/>
              <a:gd name="connsiteY19" fmla="*/ 637954 h 68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98" h="680484">
                <a:moveTo>
                  <a:pt x="792126" y="680484"/>
                </a:moveTo>
                <a:cubicBezTo>
                  <a:pt x="756684" y="673396"/>
                  <a:pt x="721083" y="667060"/>
                  <a:pt x="685800" y="659219"/>
                </a:cubicBezTo>
                <a:cubicBezTo>
                  <a:pt x="657270" y="652879"/>
                  <a:pt x="629495" y="643182"/>
                  <a:pt x="600740" y="637954"/>
                </a:cubicBezTo>
                <a:cubicBezTo>
                  <a:pt x="551426" y="628988"/>
                  <a:pt x="501324" y="624929"/>
                  <a:pt x="451884" y="616689"/>
                </a:cubicBezTo>
                <a:cubicBezTo>
                  <a:pt x="399250" y="607917"/>
                  <a:pt x="314034" y="589454"/>
                  <a:pt x="260498" y="574158"/>
                </a:cubicBezTo>
                <a:cubicBezTo>
                  <a:pt x="135778" y="538523"/>
                  <a:pt x="257174" y="572496"/>
                  <a:pt x="132907" y="510363"/>
                </a:cubicBezTo>
                <a:cubicBezTo>
                  <a:pt x="112858" y="500339"/>
                  <a:pt x="90377" y="496186"/>
                  <a:pt x="69112" y="489098"/>
                </a:cubicBezTo>
                <a:cubicBezTo>
                  <a:pt x="47847" y="467833"/>
                  <a:pt x="9890" y="455027"/>
                  <a:pt x="5317" y="425303"/>
                </a:cubicBezTo>
                <a:cubicBezTo>
                  <a:pt x="-8007" y="338699"/>
                  <a:pt x="389" y="217580"/>
                  <a:pt x="69112" y="148856"/>
                </a:cubicBezTo>
                <a:cubicBezTo>
                  <a:pt x="94173" y="123795"/>
                  <a:pt x="125332" y="105661"/>
                  <a:pt x="154172" y="85061"/>
                </a:cubicBezTo>
                <a:cubicBezTo>
                  <a:pt x="174969" y="70206"/>
                  <a:pt x="194038" y="51505"/>
                  <a:pt x="217968" y="42531"/>
                </a:cubicBezTo>
                <a:cubicBezTo>
                  <a:pt x="251810" y="29840"/>
                  <a:pt x="289229" y="30031"/>
                  <a:pt x="324293" y="21265"/>
                </a:cubicBezTo>
                <a:cubicBezTo>
                  <a:pt x="346039" y="15828"/>
                  <a:pt x="366824" y="7088"/>
                  <a:pt x="388089" y="0"/>
                </a:cubicBezTo>
                <a:cubicBezTo>
                  <a:pt x="614917" y="7088"/>
                  <a:pt x="842003" y="8318"/>
                  <a:pt x="1068572" y="21265"/>
                </a:cubicBezTo>
                <a:cubicBezTo>
                  <a:pt x="1090951" y="22544"/>
                  <a:pt x="1114864" y="28528"/>
                  <a:pt x="1132368" y="42531"/>
                </a:cubicBezTo>
                <a:cubicBezTo>
                  <a:pt x="1152325" y="58497"/>
                  <a:pt x="1160721" y="85061"/>
                  <a:pt x="1174898" y="106326"/>
                </a:cubicBezTo>
                <a:cubicBezTo>
                  <a:pt x="1167810" y="226828"/>
                  <a:pt x="1171539" y="348458"/>
                  <a:pt x="1153633" y="467833"/>
                </a:cubicBezTo>
                <a:cubicBezTo>
                  <a:pt x="1149842" y="493108"/>
                  <a:pt x="1127736" y="512223"/>
                  <a:pt x="1111103" y="531628"/>
                </a:cubicBezTo>
                <a:cubicBezTo>
                  <a:pt x="1085007" y="562073"/>
                  <a:pt x="1064943" y="606964"/>
                  <a:pt x="1026042" y="616689"/>
                </a:cubicBezTo>
                <a:cubicBezTo>
                  <a:pt x="851584" y="660303"/>
                  <a:pt x="970208" y="637954"/>
                  <a:pt x="664535" y="637954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C2553A0-FAFB-4C26-BDC6-252C6196A01A}"/>
              </a:ext>
            </a:extLst>
          </p:cNvPr>
          <p:cNvSpPr txBox="1"/>
          <p:nvPr/>
        </p:nvSpPr>
        <p:spPr>
          <a:xfrm>
            <a:off x="10070075" y="172278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첫번째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FE57E38-5BC1-4301-A1B0-43741D940508}"/>
              </a:ext>
            </a:extLst>
          </p:cNvPr>
          <p:cNvSpPr txBox="1"/>
          <p:nvPr/>
        </p:nvSpPr>
        <p:spPr>
          <a:xfrm>
            <a:off x="10167515" y="82563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FF00"/>
                </a:solidFill>
              </a:rPr>
              <a:t>두번째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A20C9F4-7B70-4C79-B9BA-11EB9FEA1131}"/>
              </a:ext>
            </a:extLst>
          </p:cNvPr>
          <p:cNvSpPr txBox="1"/>
          <p:nvPr/>
        </p:nvSpPr>
        <p:spPr>
          <a:xfrm>
            <a:off x="9004155" y="3845912"/>
            <a:ext cx="2807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B050"/>
                </a:solidFill>
              </a:rPr>
              <a:t>세번째</a:t>
            </a:r>
            <a:r>
              <a:rPr lang="ko-KR" altLang="en-US" sz="2400" dirty="0">
                <a:solidFill>
                  <a:srgbClr val="00B050"/>
                </a:solidFill>
              </a:rPr>
              <a:t> </a:t>
            </a:r>
            <a:r>
              <a:rPr lang="ko-KR" altLang="en-US" sz="2800" dirty="0" err="1">
                <a:solidFill>
                  <a:srgbClr val="00B050"/>
                </a:solidFill>
              </a:rPr>
              <a:t>텐서연산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xmlns="" id="{E59735C6-EA12-44E6-84BD-A4568909D7E4}"/>
              </a:ext>
            </a:extLst>
          </p:cNvPr>
          <p:cNvSpPr/>
          <p:nvPr/>
        </p:nvSpPr>
        <p:spPr>
          <a:xfrm>
            <a:off x="5351516" y="1256546"/>
            <a:ext cx="3325546" cy="5227602"/>
          </a:xfrm>
          <a:custGeom>
            <a:avLst/>
            <a:gdLst>
              <a:gd name="connsiteX0" fmla="*/ 29453 w 3325546"/>
              <a:gd name="connsiteY0" fmla="*/ 0 h 5227602"/>
              <a:gd name="connsiteX1" fmla="*/ 390960 w 3325546"/>
              <a:gd name="connsiteY1" fmla="*/ 2232837 h 5227602"/>
              <a:gd name="connsiteX2" fmla="*/ 2772653 w 3325546"/>
              <a:gd name="connsiteY2" fmla="*/ 2339163 h 5227602"/>
              <a:gd name="connsiteX3" fmla="*/ 3197955 w 3325546"/>
              <a:gd name="connsiteY3" fmla="*/ 4890977 h 5227602"/>
              <a:gd name="connsiteX4" fmla="*/ 3325546 w 3325546"/>
              <a:gd name="connsiteY4" fmla="*/ 5124893 h 522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5546" h="5227602" extrusionOk="0">
                <a:moveTo>
                  <a:pt x="29453" y="0"/>
                </a:moveTo>
                <a:cubicBezTo>
                  <a:pt x="-78229" y="884580"/>
                  <a:pt x="-199498" y="1892991"/>
                  <a:pt x="390960" y="2232837"/>
                </a:cubicBezTo>
                <a:cubicBezTo>
                  <a:pt x="940328" y="2642101"/>
                  <a:pt x="2118552" y="1902063"/>
                  <a:pt x="2772653" y="2339163"/>
                </a:cubicBezTo>
                <a:cubicBezTo>
                  <a:pt x="3202338" y="2819440"/>
                  <a:pt x="3081994" y="4558306"/>
                  <a:pt x="3197955" y="4890977"/>
                </a:cubicBezTo>
                <a:cubicBezTo>
                  <a:pt x="3281356" y="5350479"/>
                  <a:pt x="3329674" y="5250518"/>
                  <a:pt x="3325546" y="5124893"/>
                </a:cubicBezTo>
              </a:path>
            </a:pathLst>
          </a:custGeom>
          <a:noFill/>
          <a:ln cmpd="dbl">
            <a:solidFill>
              <a:schemeClr val="bg1"/>
            </a:solidFill>
            <a:prstDash val="dash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29453 w 3325546"/>
                      <a:gd name="connsiteY0" fmla="*/ 0 h 5227602"/>
                      <a:gd name="connsiteX1" fmla="*/ 390960 w 3325546"/>
                      <a:gd name="connsiteY1" fmla="*/ 2232837 h 5227602"/>
                      <a:gd name="connsiteX2" fmla="*/ 2772653 w 3325546"/>
                      <a:gd name="connsiteY2" fmla="*/ 2339163 h 5227602"/>
                      <a:gd name="connsiteX3" fmla="*/ 3197955 w 3325546"/>
                      <a:gd name="connsiteY3" fmla="*/ 4890977 h 5227602"/>
                      <a:gd name="connsiteX4" fmla="*/ 3325546 w 3325546"/>
                      <a:gd name="connsiteY4" fmla="*/ 5124893 h 5227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25546" h="5227602">
                        <a:moveTo>
                          <a:pt x="29453" y="0"/>
                        </a:moveTo>
                        <a:cubicBezTo>
                          <a:pt x="-18394" y="921488"/>
                          <a:pt x="-66240" y="1842977"/>
                          <a:pt x="390960" y="2232837"/>
                        </a:cubicBezTo>
                        <a:cubicBezTo>
                          <a:pt x="848160" y="2622697"/>
                          <a:pt x="2304821" y="1896140"/>
                          <a:pt x="2772653" y="2339163"/>
                        </a:cubicBezTo>
                        <a:cubicBezTo>
                          <a:pt x="3240486" y="2782186"/>
                          <a:pt x="3105806" y="4426689"/>
                          <a:pt x="3197955" y="4890977"/>
                        </a:cubicBezTo>
                        <a:cubicBezTo>
                          <a:pt x="3290104" y="5355265"/>
                          <a:pt x="3307825" y="5240079"/>
                          <a:pt x="3325546" y="5124893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xmlns="" id="{992CD61F-A43B-47BA-9393-69653F514475}"/>
              </a:ext>
            </a:extLst>
          </p:cNvPr>
          <p:cNvSpPr/>
          <p:nvPr/>
        </p:nvSpPr>
        <p:spPr>
          <a:xfrm rot="16200000" flipH="1">
            <a:off x="7833136" y="2220126"/>
            <a:ext cx="1830135" cy="1303662"/>
          </a:xfrm>
          <a:custGeom>
            <a:avLst/>
            <a:gdLst>
              <a:gd name="connsiteX0" fmla="*/ 42530 w 1425649"/>
              <a:gd name="connsiteY0" fmla="*/ 0 h 1607920"/>
              <a:gd name="connsiteX1" fmla="*/ 21265 w 1425649"/>
              <a:gd name="connsiteY1" fmla="*/ 106326 h 1607920"/>
              <a:gd name="connsiteX2" fmla="*/ 0 w 1425649"/>
              <a:gd name="connsiteY2" fmla="*/ 170121 h 1607920"/>
              <a:gd name="connsiteX3" fmla="*/ 21265 w 1425649"/>
              <a:gd name="connsiteY3" fmla="*/ 382772 h 1607920"/>
              <a:gd name="connsiteX4" fmla="*/ 106326 w 1425649"/>
              <a:gd name="connsiteY4" fmla="*/ 489098 h 1607920"/>
              <a:gd name="connsiteX5" fmla="*/ 127591 w 1425649"/>
              <a:gd name="connsiteY5" fmla="*/ 552893 h 1607920"/>
              <a:gd name="connsiteX6" fmla="*/ 318977 w 1425649"/>
              <a:gd name="connsiteY6" fmla="*/ 723014 h 1607920"/>
              <a:gd name="connsiteX7" fmla="*/ 382772 w 1425649"/>
              <a:gd name="connsiteY7" fmla="*/ 744279 h 1607920"/>
              <a:gd name="connsiteX8" fmla="*/ 552893 w 1425649"/>
              <a:gd name="connsiteY8" fmla="*/ 850605 h 1607920"/>
              <a:gd name="connsiteX9" fmla="*/ 616688 w 1425649"/>
              <a:gd name="connsiteY9" fmla="*/ 871870 h 1607920"/>
              <a:gd name="connsiteX10" fmla="*/ 680484 w 1425649"/>
              <a:gd name="connsiteY10" fmla="*/ 893135 h 1607920"/>
              <a:gd name="connsiteX11" fmla="*/ 1084521 w 1425649"/>
              <a:gd name="connsiteY11" fmla="*/ 871870 h 1607920"/>
              <a:gd name="connsiteX12" fmla="*/ 1105786 w 1425649"/>
              <a:gd name="connsiteY12" fmla="*/ 680484 h 1607920"/>
              <a:gd name="connsiteX13" fmla="*/ 999460 w 1425649"/>
              <a:gd name="connsiteY13" fmla="*/ 595423 h 1607920"/>
              <a:gd name="connsiteX14" fmla="*/ 850605 w 1425649"/>
              <a:gd name="connsiteY14" fmla="*/ 531628 h 1607920"/>
              <a:gd name="connsiteX15" fmla="*/ 680484 w 1425649"/>
              <a:gd name="connsiteY15" fmla="*/ 552893 h 1607920"/>
              <a:gd name="connsiteX16" fmla="*/ 659219 w 1425649"/>
              <a:gd name="connsiteY16" fmla="*/ 616689 h 1607920"/>
              <a:gd name="connsiteX17" fmla="*/ 680484 w 1425649"/>
              <a:gd name="connsiteY17" fmla="*/ 808075 h 1607920"/>
              <a:gd name="connsiteX18" fmla="*/ 786809 w 1425649"/>
              <a:gd name="connsiteY18" fmla="*/ 999461 h 1607920"/>
              <a:gd name="connsiteX19" fmla="*/ 893135 w 1425649"/>
              <a:gd name="connsiteY19" fmla="*/ 1105786 h 1607920"/>
              <a:gd name="connsiteX20" fmla="*/ 999460 w 1425649"/>
              <a:gd name="connsiteY20" fmla="*/ 1190847 h 1607920"/>
              <a:gd name="connsiteX21" fmla="*/ 1041991 w 1425649"/>
              <a:gd name="connsiteY21" fmla="*/ 1233377 h 1607920"/>
              <a:gd name="connsiteX22" fmla="*/ 1169581 w 1425649"/>
              <a:gd name="connsiteY22" fmla="*/ 1318437 h 1607920"/>
              <a:gd name="connsiteX23" fmla="*/ 1233377 w 1425649"/>
              <a:gd name="connsiteY23" fmla="*/ 1360968 h 1607920"/>
              <a:gd name="connsiteX24" fmla="*/ 1297172 w 1425649"/>
              <a:gd name="connsiteY24" fmla="*/ 1403498 h 1607920"/>
              <a:gd name="connsiteX25" fmla="*/ 1360967 w 1425649"/>
              <a:gd name="connsiteY25" fmla="*/ 1446028 h 1607920"/>
              <a:gd name="connsiteX26" fmla="*/ 1403498 w 1425649"/>
              <a:gd name="connsiteY26" fmla="*/ 1488558 h 1607920"/>
              <a:gd name="connsiteX27" fmla="*/ 1382233 w 1425649"/>
              <a:gd name="connsiteY27" fmla="*/ 1297172 h 1607920"/>
              <a:gd name="connsiteX28" fmla="*/ 1360967 w 1425649"/>
              <a:gd name="connsiteY28" fmla="*/ 1233377 h 1607920"/>
              <a:gd name="connsiteX29" fmla="*/ 1382233 w 1425649"/>
              <a:gd name="connsiteY29" fmla="*/ 1297172 h 1607920"/>
              <a:gd name="connsiteX30" fmla="*/ 1403498 w 1425649"/>
              <a:gd name="connsiteY30" fmla="*/ 1488558 h 1607920"/>
              <a:gd name="connsiteX31" fmla="*/ 1382233 w 1425649"/>
              <a:gd name="connsiteY31" fmla="*/ 1594884 h 1607920"/>
              <a:gd name="connsiteX32" fmla="*/ 1169581 w 1425649"/>
              <a:gd name="connsiteY32" fmla="*/ 1594884 h 160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25649" h="1607920">
                <a:moveTo>
                  <a:pt x="42530" y="0"/>
                </a:moveTo>
                <a:cubicBezTo>
                  <a:pt x="35442" y="35442"/>
                  <a:pt x="30031" y="71261"/>
                  <a:pt x="21265" y="106326"/>
                </a:cubicBezTo>
                <a:cubicBezTo>
                  <a:pt x="15829" y="128072"/>
                  <a:pt x="0" y="147706"/>
                  <a:pt x="0" y="170121"/>
                </a:cubicBezTo>
                <a:cubicBezTo>
                  <a:pt x="0" y="241358"/>
                  <a:pt x="5247" y="313359"/>
                  <a:pt x="21265" y="382772"/>
                </a:cubicBezTo>
                <a:cubicBezTo>
                  <a:pt x="29313" y="417648"/>
                  <a:pt x="81497" y="464269"/>
                  <a:pt x="106326" y="489098"/>
                </a:cubicBezTo>
                <a:cubicBezTo>
                  <a:pt x="113414" y="510363"/>
                  <a:pt x="113829" y="535199"/>
                  <a:pt x="127591" y="552893"/>
                </a:cubicBezTo>
                <a:cubicBezTo>
                  <a:pt x="163459" y="599009"/>
                  <a:pt x="251789" y="689420"/>
                  <a:pt x="318977" y="723014"/>
                </a:cubicBezTo>
                <a:cubicBezTo>
                  <a:pt x="339026" y="733038"/>
                  <a:pt x="361507" y="737191"/>
                  <a:pt x="382772" y="744279"/>
                </a:cubicBezTo>
                <a:cubicBezTo>
                  <a:pt x="450169" y="845377"/>
                  <a:pt x="401056" y="799993"/>
                  <a:pt x="552893" y="850605"/>
                </a:cubicBezTo>
                <a:lnTo>
                  <a:pt x="616688" y="871870"/>
                </a:lnTo>
                <a:lnTo>
                  <a:pt x="680484" y="893135"/>
                </a:lnTo>
                <a:cubicBezTo>
                  <a:pt x="815163" y="886047"/>
                  <a:pt x="952037" y="897105"/>
                  <a:pt x="1084521" y="871870"/>
                </a:cubicBezTo>
                <a:cubicBezTo>
                  <a:pt x="1164047" y="856722"/>
                  <a:pt x="1109188" y="690689"/>
                  <a:pt x="1105786" y="680484"/>
                </a:cubicBezTo>
                <a:cubicBezTo>
                  <a:pt x="1077109" y="594452"/>
                  <a:pt x="1064446" y="627916"/>
                  <a:pt x="999460" y="595423"/>
                </a:cubicBezTo>
                <a:cubicBezTo>
                  <a:pt x="852608" y="521997"/>
                  <a:pt x="1027630" y="575884"/>
                  <a:pt x="850605" y="531628"/>
                </a:cubicBezTo>
                <a:cubicBezTo>
                  <a:pt x="793898" y="538716"/>
                  <a:pt x="732707" y="529683"/>
                  <a:pt x="680484" y="552893"/>
                </a:cubicBezTo>
                <a:cubicBezTo>
                  <a:pt x="660000" y="561997"/>
                  <a:pt x="659219" y="594273"/>
                  <a:pt x="659219" y="616689"/>
                </a:cubicBezTo>
                <a:cubicBezTo>
                  <a:pt x="659219" y="680877"/>
                  <a:pt x="669932" y="744760"/>
                  <a:pt x="680484" y="808075"/>
                </a:cubicBezTo>
                <a:cubicBezTo>
                  <a:pt x="691180" y="872252"/>
                  <a:pt x="750276" y="962928"/>
                  <a:pt x="786809" y="999461"/>
                </a:cubicBezTo>
                <a:cubicBezTo>
                  <a:pt x="822251" y="1034903"/>
                  <a:pt x="865332" y="1064082"/>
                  <a:pt x="893135" y="1105786"/>
                </a:cubicBezTo>
                <a:cubicBezTo>
                  <a:pt x="948099" y="1188233"/>
                  <a:pt x="911419" y="1161500"/>
                  <a:pt x="999460" y="1190847"/>
                </a:cubicBezTo>
                <a:cubicBezTo>
                  <a:pt x="1013637" y="1205024"/>
                  <a:pt x="1025952" y="1221348"/>
                  <a:pt x="1041991" y="1233377"/>
                </a:cubicBezTo>
                <a:cubicBezTo>
                  <a:pt x="1082883" y="1264046"/>
                  <a:pt x="1127051" y="1290084"/>
                  <a:pt x="1169581" y="1318437"/>
                </a:cubicBezTo>
                <a:lnTo>
                  <a:pt x="1233377" y="1360968"/>
                </a:lnTo>
                <a:lnTo>
                  <a:pt x="1297172" y="1403498"/>
                </a:lnTo>
                <a:cubicBezTo>
                  <a:pt x="1318437" y="1417675"/>
                  <a:pt x="1342895" y="1427956"/>
                  <a:pt x="1360967" y="1446028"/>
                </a:cubicBezTo>
                <a:lnTo>
                  <a:pt x="1403498" y="1488558"/>
                </a:lnTo>
                <a:cubicBezTo>
                  <a:pt x="1438940" y="1382233"/>
                  <a:pt x="1431852" y="1446027"/>
                  <a:pt x="1382233" y="1297172"/>
                </a:cubicBezTo>
                <a:lnTo>
                  <a:pt x="1360967" y="1233377"/>
                </a:lnTo>
                <a:lnTo>
                  <a:pt x="1382233" y="1297172"/>
                </a:lnTo>
                <a:cubicBezTo>
                  <a:pt x="1389321" y="1360967"/>
                  <a:pt x="1403498" y="1424370"/>
                  <a:pt x="1403498" y="1488558"/>
                </a:cubicBezTo>
                <a:cubicBezTo>
                  <a:pt x="1403498" y="1524702"/>
                  <a:pt x="1415137" y="1579928"/>
                  <a:pt x="1382233" y="1594884"/>
                </a:cubicBezTo>
                <a:cubicBezTo>
                  <a:pt x="1317703" y="1624216"/>
                  <a:pt x="1240465" y="1594884"/>
                  <a:pt x="1169581" y="1594884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92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-63260" y="6543040"/>
            <a:ext cx="1225526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6F8B45B-D151-4B6F-9F09-119BE3BE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7" y="381545"/>
            <a:ext cx="532883" cy="5328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44FE12-2EAD-47CF-99D2-56F93A3A6481}"/>
              </a:ext>
            </a:extLst>
          </p:cNvPr>
          <p:cNvSpPr txBox="1"/>
          <p:nvPr/>
        </p:nvSpPr>
        <p:spPr>
          <a:xfrm>
            <a:off x="1151914" y="463320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2.3.1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원소별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7880" y="1356261"/>
            <a:ext cx="349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relu</a:t>
            </a:r>
            <a:r>
              <a:rPr lang="ko-KR" altLang="en-US" dirty="0" smtClean="0">
                <a:solidFill>
                  <a:schemeClr val="bg1"/>
                </a:solidFill>
              </a:rPr>
              <a:t>함수와 덧셈은 </a:t>
            </a:r>
            <a:r>
              <a:rPr lang="ko-KR" altLang="en-US" dirty="0" err="1" smtClean="0">
                <a:solidFill>
                  <a:schemeClr val="bg1"/>
                </a:solidFill>
              </a:rPr>
              <a:t>원소별</a:t>
            </a:r>
            <a:r>
              <a:rPr lang="ko-KR" altLang="en-US" dirty="0" smtClean="0">
                <a:solidFill>
                  <a:schemeClr val="bg1"/>
                </a:solidFill>
              </a:rPr>
              <a:t> 연산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944880" y="2502280"/>
            <a:ext cx="6691423" cy="3416320"/>
            <a:chOff x="944880" y="2502280"/>
            <a:chExt cx="6691423" cy="34163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FADA2A05-1C81-42AC-93B6-3918C940E55C}"/>
                </a:ext>
              </a:extLst>
            </p:cNvPr>
            <p:cNvSpPr/>
            <p:nvPr/>
          </p:nvSpPr>
          <p:spPr>
            <a:xfrm>
              <a:off x="944880" y="2502280"/>
              <a:ext cx="6691423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569CD6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ko-KR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neive_relu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dirty="0">
                  <a:solidFill>
                    <a:srgbClr val="9CDCFE"/>
                  </a:solidFill>
                  <a:latin typeface="Consolas" panose="020B0609020204030204" pitchFamily="49" charset="0"/>
                </a:rPr>
                <a:t>x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):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ko-KR" dirty="0">
                  <a:solidFill>
                    <a:srgbClr val="C586C0"/>
                  </a:solidFill>
                  <a:latin typeface="Consolas" panose="020B0609020204030204" pitchFamily="49" charset="0"/>
                </a:rPr>
                <a:t>assert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ko-KR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len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x.shape</a:t>
              </a:r>
              <a:r>
                <a:rPr lang="en-US" altLang="ko-KR" dirty="0" smtClean="0">
                  <a:solidFill>
                    <a:srgbClr val="D4D4D4"/>
                  </a:solidFill>
                  <a:latin typeface="Consolas" panose="020B0609020204030204" pitchFamily="49" charset="0"/>
                </a:rPr>
                <a:t>)== </a:t>
              </a:r>
              <a:r>
                <a:rPr lang="en-US" altLang="ko-KR" dirty="0" smtClean="0">
                  <a:solidFill>
                    <a:srgbClr val="B5CEA8"/>
                  </a:solidFill>
                  <a:latin typeface="Consolas" panose="020B0609020204030204" pitchFamily="49" charset="0"/>
                </a:rPr>
                <a:t>2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ko-KR" dirty="0">
                  <a:solidFill>
                    <a:srgbClr val="FFFF00"/>
                  </a:solidFill>
                  <a:latin typeface="Consolas" panose="020B0609020204030204" pitchFamily="49" charset="0"/>
                </a:rPr>
                <a:t>#x</a:t>
              </a:r>
              <a:r>
                <a:rPr lang="ko-KR" altLang="en-US" dirty="0">
                  <a:solidFill>
                    <a:srgbClr val="FFFF00"/>
                  </a:solidFill>
                  <a:latin typeface="Consolas" panose="020B0609020204030204" pitchFamily="49" charset="0"/>
                </a:rPr>
                <a:t>는 </a:t>
              </a:r>
              <a:r>
                <a:rPr lang="en-US" altLang="ko-KR" dirty="0">
                  <a:solidFill>
                    <a:srgbClr val="FFFF00"/>
                  </a:solidFill>
                  <a:latin typeface="Consolas" panose="020B0609020204030204" pitchFamily="49" charset="0"/>
                </a:rPr>
                <a:t>2D </a:t>
              </a:r>
              <a:r>
                <a:rPr lang="ko-KR" altLang="en-US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넘파이</a:t>
              </a:r>
              <a:r>
                <a:rPr lang="ko-KR" altLang="en-US" dirty="0">
                  <a:solidFill>
                    <a:srgbClr val="FFFF00"/>
                  </a:solidFill>
                  <a:latin typeface="Consolas" panose="020B0609020204030204" pitchFamily="49" charset="0"/>
                </a:rPr>
                <a:t> 배열</a:t>
              </a: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/>
              </a:r>
              <a:br>
                <a:rPr lang="ko-KR" alt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ko-KR" alt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x=</a:t>
              </a:r>
              <a:r>
                <a:rPr lang="en-US" altLang="ko-KR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x.copy</a:t>
              </a:r>
              <a:r>
                <a:rPr lang="en-US" altLang="ko-KR" dirty="0" smtClean="0">
                  <a:solidFill>
                    <a:srgbClr val="D4D4D4"/>
                  </a:solidFill>
                  <a:latin typeface="Consolas" panose="020B0609020204030204" pitchFamily="49" charset="0"/>
                </a:rPr>
                <a:t>()  </a:t>
              </a:r>
              <a:r>
                <a:rPr lang="en-US" altLang="ko-KR" dirty="0" smtClean="0">
                  <a:solidFill>
                    <a:srgbClr val="FFFF00"/>
                  </a:solidFill>
                  <a:latin typeface="Consolas" panose="020B0609020204030204" pitchFamily="49" charset="0"/>
                </a:rPr>
                <a:t>#</a:t>
              </a:r>
              <a:r>
                <a:rPr lang="ko-KR" altLang="en-US" dirty="0">
                  <a:solidFill>
                    <a:srgbClr val="FFFF00"/>
                  </a:solidFill>
                  <a:latin typeface="Consolas" panose="020B0609020204030204" pitchFamily="49" charset="0"/>
                </a:rPr>
                <a:t>입력 </a:t>
              </a:r>
              <a:r>
                <a:rPr lang="ko-KR" altLang="en-US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텐서</a:t>
              </a:r>
              <a:r>
                <a:rPr lang="ko-KR" altLang="en-US" dirty="0">
                  <a:solidFill>
                    <a:srgbClr val="FFFF00"/>
                  </a:solidFill>
                  <a:latin typeface="Consolas" panose="020B0609020204030204" pitchFamily="49" charset="0"/>
                </a:rPr>
                <a:t> 자체를 바꾸지 않도록 복사</a:t>
              </a: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ko-KR" dirty="0">
                  <a:solidFill>
                    <a:srgbClr val="C586C0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ko-KR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ko-KR" dirty="0">
                  <a:solidFill>
                    <a:srgbClr val="569CD6"/>
                  </a:solidFill>
                  <a:latin typeface="Consolas" panose="020B0609020204030204" pitchFamily="49" charset="0"/>
                </a:rPr>
                <a:t>in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ko-KR" dirty="0">
                  <a:solidFill>
                    <a:srgbClr val="DCDCAA"/>
                  </a:solidFill>
                  <a:latin typeface="Consolas" panose="020B0609020204030204" pitchFamily="49" charset="0"/>
                </a:rPr>
                <a:t>range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x.shape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dirty="0">
                  <a:solidFill>
                    <a:srgbClr val="B5CEA8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]):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altLang="ko-KR" dirty="0">
                  <a:solidFill>
                    <a:srgbClr val="C586C0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j </a:t>
              </a:r>
              <a:r>
                <a:rPr lang="en-US" altLang="ko-KR" dirty="0">
                  <a:solidFill>
                    <a:srgbClr val="569CD6"/>
                  </a:solidFill>
                  <a:latin typeface="Consolas" panose="020B0609020204030204" pitchFamily="49" charset="0"/>
                </a:rPr>
                <a:t>in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ko-KR" dirty="0">
                  <a:solidFill>
                    <a:srgbClr val="DCDCAA"/>
                  </a:solidFill>
                  <a:latin typeface="Consolas" panose="020B0609020204030204" pitchFamily="49" charset="0"/>
                </a:rPr>
                <a:t>range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x.shape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dirty="0">
                  <a:solidFill>
                    <a:srgbClr val="B5CEA8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]):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    x[</a:t>
              </a:r>
              <a:r>
                <a:rPr lang="en-US" altLang="ko-KR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i,j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]=</a:t>
              </a:r>
              <a:r>
                <a:rPr lang="en-US" altLang="ko-KR" dirty="0">
                  <a:solidFill>
                    <a:srgbClr val="DCDCAA"/>
                  </a:solidFill>
                  <a:latin typeface="Consolas" panose="020B0609020204030204" pitchFamily="49" charset="0"/>
                </a:rPr>
                <a:t>max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(x[</a:t>
              </a:r>
              <a:r>
                <a:rPr lang="en-US" altLang="ko-KR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i,j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],</a:t>
              </a:r>
              <a:r>
                <a:rPr lang="en-US" altLang="ko-KR" dirty="0">
                  <a:solidFill>
                    <a:srgbClr val="B5CEA8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ko-KR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x    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25700" y="5054600"/>
              <a:ext cx="2908300" cy="444500"/>
            </a:xfrm>
            <a:prstGeom prst="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1409700" y="3029372"/>
              <a:ext cx="1016000" cy="381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47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-63260" y="6543040"/>
            <a:ext cx="1225526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6F8B45B-D151-4B6F-9F09-119BE3BE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7" y="381545"/>
            <a:ext cx="532883" cy="5328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44FE12-2EAD-47CF-99D2-56F93A3A6481}"/>
              </a:ext>
            </a:extLst>
          </p:cNvPr>
          <p:cNvSpPr txBox="1"/>
          <p:nvPr/>
        </p:nvSpPr>
        <p:spPr>
          <a:xfrm>
            <a:off x="1151914" y="463320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2.3.1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원소별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연산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E2B6321-C1BD-48D4-A320-F1CD996426E2}"/>
              </a:ext>
            </a:extLst>
          </p:cNvPr>
          <p:cNvSpPr/>
          <p:nvPr/>
        </p:nvSpPr>
        <p:spPr>
          <a:xfrm>
            <a:off x="6667500" y="2651632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z=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x+y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FFFF00"/>
                </a:solidFill>
                <a:latin typeface="Consolas" panose="020B0609020204030204" pitchFamily="49" charset="0"/>
              </a:rPr>
              <a:t> #</a:t>
            </a:r>
            <a:r>
              <a:rPr lang="ko-KR" alt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원소별</a:t>
            </a:r>
            <a:r>
              <a:rPr lang="ko-KR" altLang="en-US" dirty="0">
                <a:solidFill>
                  <a:srgbClr val="FFFF00"/>
                </a:solidFill>
                <a:latin typeface="Consolas" panose="020B0609020204030204" pitchFamily="49" charset="0"/>
              </a:rPr>
              <a:t> 덧셈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z=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np.maximum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(z,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  </a:t>
            </a:r>
            <a:r>
              <a:rPr lang="en-US" altLang="ko-KR" dirty="0">
                <a:solidFill>
                  <a:srgbClr val="FFFF00"/>
                </a:solidFill>
                <a:latin typeface="Consolas" panose="020B0609020204030204" pitchFamily="49" charset="0"/>
              </a:rPr>
              <a:t>#</a:t>
            </a:r>
            <a:r>
              <a:rPr lang="ko-KR" alt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원소별</a:t>
            </a:r>
            <a:r>
              <a:rPr lang="ko-KR" altLang="en-US" dirty="0">
                <a:solidFill>
                  <a:srgbClr val="FFFF00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렐루</a:t>
            </a:r>
            <a:r>
              <a:rPr lang="ko-KR" altLang="en-US" dirty="0">
                <a:solidFill>
                  <a:srgbClr val="FFFF00"/>
                </a:solidFill>
                <a:latin typeface="Consolas" panose="020B0609020204030204" pitchFamily="49" charset="0"/>
              </a:rPr>
              <a:t> 함수</a:t>
            </a:r>
            <a:endParaRPr lang="ko-KR" altLang="en-US" b="0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9C6D702-61C0-4CCC-9671-DB19060BA27F}"/>
              </a:ext>
            </a:extLst>
          </p:cNvPr>
          <p:cNvSpPr/>
          <p:nvPr/>
        </p:nvSpPr>
        <p:spPr>
          <a:xfrm>
            <a:off x="571500" y="1765874"/>
            <a:ext cx="6096000" cy="38318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naive_add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x.shape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)==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x.shape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y.shape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x=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x.copy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i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x.shape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j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x.shape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x[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,j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]+=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y[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,j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x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99364" y="4766901"/>
            <a:ext cx="2096977" cy="444500"/>
          </a:xfrm>
          <a:prstGeom prst="rect">
            <a:avLst/>
          </a:prstGeom>
          <a:noFill/>
          <a:ln w="317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7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BB77099E-330D-4837-8E88-B4BBD94ECDEF}"/>
              </a:ext>
            </a:extLst>
          </p:cNvPr>
          <p:cNvGrpSpPr/>
          <p:nvPr/>
        </p:nvGrpSpPr>
        <p:grpSpPr>
          <a:xfrm>
            <a:off x="337737" y="415673"/>
            <a:ext cx="713733" cy="464623"/>
            <a:chOff x="5280667" y="2333109"/>
            <a:chExt cx="1563752" cy="104920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B20060AD-0893-40CF-961E-7E9B78591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51226">
              <a:off x="5280667" y="2333109"/>
              <a:ext cx="1049208" cy="104920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180CB6D7-F3EA-475A-B13D-54C959785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1528" y="2464791"/>
              <a:ext cx="802891" cy="802891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D544A07-170E-43D3-BEE4-45EAD921D5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72" b="89844" l="2734" r="98438">
                        <a14:foregroundMark x1="21484" y1="59766" x2="44531" y2="59375"/>
                        <a14:foregroundMark x1="44531" y1="59375" x2="21094" y2="56250"/>
                        <a14:foregroundMark x1="21094" y1="56250" x2="22656" y2="46094"/>
                        <a14:foregroundMark x1="21484" y1="57422" x2="19141" y2="32422"/>
                        <a14:foregroundMark x1="19141" y1="32422" x2="34375" y2="19141"/>
                        <a14:foregroundMark x1="34375" y1="19141" x2="52734" y2="23438"/>
                        <a14:foregroundMark x1="52734" y1="23438" x2="35547" y2="41016"/>
                        <a14:foregroundMark x1="35547" y1="41016" x2="25000" y2="19141"/>
                        <a14:foregroundMark x1="25000" y1="19141" x2="44141" y2="20313"/>
                        <a14:foregroundMark x1="44141" y1="20313" x2="55078" y2="35938"/>
                        <a14:foregroundMark x1="55078" y1="35938" x2="39063" y2="50781"/>
                        <a14:foregroundMark x1="39063" y1="50781" x2="10547" y2="40625"/>
                        <a14:foregroundMark x1="10547" y1="40625" x2="9375" y2="3516"/>
                        <a14:foregroundMark x1="9375" y1="3516" x2="13281" y2="25391"/>
                        <a14:foregroundMark x1="13281" y1="25391" x2="30859" y2="14844"/>
                        <a14:foregroundMark x1="30859" y1="14844" x2="7422" y2="32422"/>
                        <a14:foregroundMark x1="7422" y1="32422" x2="13281" y2="12109"/>
                        <a14:foregroundMark x1="13281" y1="12109" x2="64844" y2="21484"/>
                        <a14:foregroundMark x1="64844" y1="21484" x2="83203" y2="49609"/>
                        <a14:foregroundMark x1="83203" y1="49609" x2="49219" y2="48828"/>
                        <a14:foregroundMark x1="49219" y1="48828" x2="27734" y2="9375"/>
                        <a14:foregroundMark x1="27734" y1="9375" x2="81641" y2="5078"/>
                        <a14:foregroundMark x1="81641" y1="5078" x2="87891" y2="27344"/>
                        <a14:foregroundMark x1="87891" y1="27344" x2="68750" y2="34766"/>
                        <a14:foregroundMark x1="68750" y1="34766" x2="80078" y2="17969"/>
                        <a14:foregroundMark x1="80078" y1="17969" x2="98438" y2="32031"/>
                        <a14:foregroundMark x1="98438" y1="32031" x2="77344" y2="57813"/>
                        <a14:foregroundMark x1="77344" y1="57813" x2="59766" y2="48438"/>
                        <a14:foregroundMark x1="59766" y1="48438" x2="59766" y2="47656"/>
                        <a14:foregroundMark x1="24609" y1="49609" x2="26172" y2="24219"/>
                        <a14:foregroundMark x1="26172" y1="24219" x2="46094" y2="8594"/>
                        <a14:foregroundMark x1="46094" y1="8594" x2="26563" y2="12109"/>
                        <a14:foregroundMark x1="26563" y1="12109" x2="38672" y2="29297"/>
                        <a14:foregroundMark x1="38672" y1="29297" x2="8203" y2="37500"/>
                        <a14:foregroundMark x1="8203" y1="37500" x2="3516" y2="15234"/>
                        <a14:foregroundMark x1="3516" y1="15234" x2="22266" y2="17578"/>
                        <a14:foregroundMark x1="22266" y1="17578" x2="9375" y2="38672"/>
                        <a14:foregroundMark x1="9375" y1="38672" x2="25000" y2="55078"/>
                        <a14:foregroundMark x1="25000" y1="55078" x2="3906" y2="64063"/>
                        <a14:foregroundMark x1="3906" y1="64063" x2="19531" y2="51172"/>
                        <a14:foregroundMark x1="19531" y1="51172" x2="19922" y2="61328"/>
                        <a14:foregroundMark x1="35938" y1="87109" x2="36328" y2="85938"/>
                        <a14:foregroundMark x1="36719" y1="86719" x2="35156" y2="87109"/>
                        <a14:foregroundMark x1="34766" y1="87109" x2="33984" y2="87500"/>
                        <a14:foregroundMark x1="84766" y1="50000" x2="73828" y2="28906"/>
                        <a14:foregroundMark x1="73828" y1="28906" x2="48047" y2="8594"/>
                        <a14:foregroundMark x1="48047" y1="8594" x2="66797" y2="6641"/>
                        <a14:foregroundMark x1="66797" y1="6641" x2="28125" y2="0"/>
                        <a14:foregroundMark x1="28125" y1="0" x2="93359" y2="12500"/>
                        <a14:foregroundMark x1="93359" y1="12500" x2="54297" y2="8594"/>
                        <a14:foregroundMark x1="54297" y1="8594" x2="78906" y2="7422"/>
                        <a14:foregroundMark x1="78906" y1="7422" x2="13672" y2="2734"/>
                        <a14:foregroundMark x1="13672" y1="2734" x2="50391" y2="6250"/>
                        <a14:foregroundMark x1="50391" y1="6250" x2="3906" y2="1172"/>
                        <a14:foregroundMark x1="3906" y1="1172" x2="87500" y2="13672"/>
                        <a14:foregroundMark x1="87500" y1="13672" x2="44531" y2="11719"/>
                        <a14:foregroundMark x1="44531" y1="11719" x2="68359" y2="6641"/>
                        <a14:foregroundMark x1="68359" y1="6641" x2="10938" y2="1172"/>
                        <a14:foregroundMark x1="10938" y1="1172" x2="74609" y2="5859"/>
                        <a14:foregroundMark x1="74609" y1="5859" x2="33594" y2="6641"/>
                        <a14:foregroundMark x1="33594" y1="6641" x2="62500" y2="781"/>
                        <a14:foregroundMark x1="62500" y1="781" x2="20703" y2="2344"/>
                        <a14:foregroundMark x1="20703" y1="2344" x2="62500" y2="3125"/>
                        <a14:foregroundMark x1="62500" y1="3125" x2="5859" y2="2734"/>
                        <a14:foregroundMark x1="5859" y1="2734" x2="65625" y2="10938"/>
                        <a14:foregroundMark x1="65625" y1="10938" x2="18750" y2="13281"/>
                        <a14:foregroundMark x1="18750" y1="13281" x2="57813" y2="15234"/>
                        <a14:foregroundMark x1="57813" y1="15234" x2="15234" y2="21094"/>
                        <a14:foregroundMark x1="15234" y1="21094" x2="46875" y2="21875"/>
                        <a14:foregroundMark x1="46875" y1="21875" x2="25391" y2="26563"/>
                        <a14:foregroundMark x1="25391" y1="26563" x2="62109" y2="26172"/>
                        <a14:foregroundMark x1="62109" y1="26172" x2="30859" y2="28516"/>
                        <a14:foregroundMark x1="30859" y1="28516" x2="75000" y2="35938"/>
                        <a14:foregroundMark x1="75000" y1="35938" x2="43359" y2="39844"/>
                        <a14:foregroundMark x1="43359" y1="39844" x2="67969" y2="42969"/>
                        <a14:foregroundMark x1="67969" y1="42969" x2="22656" y2="45313"/>
                        <a14:foregroundMark x1="22656" y1="45313" x2="63281" y2="45703"/>
                        <a14:foregroundMark x1="63281" y1="45703" x2="19141" y2="47656"/>
                        <a14:foregroundMark x1="19141" y1="47656" x2="60156" y2="42969"/>
                        <a14:foregroundMark x1="60156" y1="42969" x2="36719" y2="47656"/>
                        <a14:foregroundMark x1="36719" y1="47656" x2="68750" y2="50391"/>
                        <a14:foregroundMark x1="68750" y1="50391" x2="43750" y2="54297"/>
                        <a14:foregroundMark x1="43750" y1="54297" x2="72266" y2="57422"/>
                        <a14:foregroundMark x1="72266" y1="57422" x2="53906" y2="63281"/>
                        <a14:foregroundMark x1="53906" y1="63281" x2="75781" y2="65234"/>
                        <a14:foregroundMark x1="75781" y1="65234" x2="84766" y2="70703"/>
                        <a14:foregroundMark x1="88281" y1="73438" x2="85156" y2="51563"/>
                        <a14:foregroundMark x1="85156" y1="51563" x2="85938" y2="48438"/>
                        <a14:foregroundMark x1="88281" y1="42969" x2="88281" y2="18359"/>
                        <a14:foregroundMark x1="88281" y1="18359" x2="62891" y2="3125"/>
                        <a14:foregroundMark x1="62891" y1="3125" x2="42188" y2="0"/>
                        <a14:foregroundMark x1="42188" y1="0" x2="84375" y2="3906"/>
                        <a14:foregroundMark x1="84375" y1="3906" x2="65234" y2="1563"/>
                        <a14:foregroundMark x1="65234" y1="1563" x2="95703" y2="2344"/>
                        <a14:foregroundMark x1="95703" y1="2344" x2="67578" y2="1172"/>
                        <a14:foregroundMark x1="67578" y1="1172" x2="68359" y2="1172"/>
                        <a14:foregroundMark x1="19922" y1="19141" x2="39063" y2="28516"/>
                        <a14:foregroundMark x1="39063" y1="28516" x2="16797" y2="37500"/>
                        <a14:foregroundMark x1="16797" y1="37500" x2="2734" y2="53906"/>
                        <a14:foregroundMark x1="2734" y1="53906" x2="9766" y2="44922"/>
                        <a14:foregroundMark x1="8594" y1="57422" x2="17578" y2="35547"/>
                        <a14:foregroundMark x1="17578" y1="35547" x2="24609" y2="58203"/>
                        <a14:foregroundMark x1="24609" y1="58203" x2="11719" y2="42969"/>
                        <a14:foregroundMark x1="11719" y1="42969" x2="30859" y2="39063"/>
                        <a14:foregroundMark x1="30859" y1="39063" x2="9375" y2="49219"/>
                        <a14:foregroundMark x1="9375" y1="49219" x2="4688" y2="11328"/>
                        <a14:foregroundMark x1="4688" y1="11328" x2="36328" y2="24609"/>
                        <a14:foregroundMark x1="36328" y1="24609" x2="30078" y2="43750"/>
                        <a14:foregroundMark x1="30078" y1="43750" x2="3516" y2="33594"/>
                        <a14:foregroundMark x1="3516" y1="33594" x2="16406" y2="10156"/>
                        <a14:foregroundMark x1="16406" y1="10156" x2="50391" y2="22266"/>
                        <a14:foregroundMark x1="50391" y1="22266" x2="58594" y2="40625"/>
                        <a14:foregroundMark x1="58594" y1="40625" x2="30859" y2="60547"/>
                        <a14:foregroundMark x1="30859" y1="60547" x2="12109" y2="49219"/>
                        <a14:foregroundMark x1="12109" y1="49219" x2="12500" y2="26563"/>
                        <a14:foregroundMark x1="12500" y1="26563" x2="37109" y2="7031"/>
                        <a14:foregroundMark x1="37109" y1="7031" x2="67188" y2="9766"/>
                        <a14:foregroundMark x1="67188" y1="9766" x2="89453" y2="24609"/>
                        <a14:foregroundMark x1="89453" y1="24609" x2="61719" y2="55859"/>
                        <a14:foregroundMark x1="61719" y1="55859" x2="31250" y2="34375"/>
                        <a14:foregroundMark x1="31250" y1="34375" x2="49219" y2="22656"/>
                        <a14:foregroundMark x1="49219" y1="22656" x2="53906" y2="386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458" y="5750124"/>
            <a:ext cx="950396" cy="9503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18C3089-E933-4F66-B337-6CD50C03E85F}"/>
              </a:ext>
            </a:extLst>
          </p:cNvPr>
          <p:cNvSpPr txBox="1"/>
          <p:nvPr/>
        </p:nvSpPr>
        <p:spPr>
          <a:xfrm>
            <a:off x="1051470" y="406842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1.1.2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머신러닝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C2F7835-5EE0-4B2A-A682-0DE54056D28A}"/>
              </a:ext>
            </a:extLst>
          </p:cNvPr>
          <p:cNvSpPr txBox="1"/>
          <p:nvPr/>
        </p:nvSpPr>
        <p:spPr>
          <a:xfrm>
            <a:off x="669642" y="1212402"/>
            <a:ext cx="6865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1"/>
                </a:solidFill>
              </a:rPr>
              <a:t>특정 작업을 수행하는 법을 학습할 수 있는가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7DF04D1-6677-4335-A1E6-F35DEF3DDDB6}"/>
              </a:ext>
            </a:extLst>
          </p:cNvPr>
          <p:cNvSpPr txBox="1"/>
          <p:nvPr/>
        </p:nvSpPr>
        <p:spPr>
          <a:xfrm>
            <a:off x="669642" y="1674067"/>
            <a:ext cx="55835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1"/>
                </a:solidFill>
              </a:rPr>
              <a:t>인간의 </a:t>
            </a:r>
            <a:r>
              <a:rPr lang="ko-KR" altLang="en-US" sz="2400" dirty="0" err="1">
                <a:solidFill>
                  <a:schemeClr val="bg1"/>
                </a:solidFill>
              </a:rPr>
              <a:t>규칙말고</a:t>
            </a:r>
            <a:r>
              <a:rPr lang="ko-KR" altLang="en-US" sz="2400" dirty="0">
                <a:solidFill>
                  <a:schemeClr val="bg1"/>
                </a:solidFill>
              </a:rPr>
              <a:t> 컴퓨터가 자동으로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    규칙을 학습할 수 있을까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xmlns="" id="{1B2DCE76-44DB-4C92-9A78-CF80759DC937}"/>
              </a:ext>
            </a:extLst>
          </p:cNvPr>
          <p:cNvSpPr/>
          <p:nvPr/>
        </p:nvSpPr>
        <p:spPr>
          <a:xfrm>
            <a:off x="2856412" y="2690639"/>
            <a:ext cx="372441" cy="83099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287681B-41E9-412D-BC62-1680190CF51D}"/>
              </a:ext>
            </a:extLst>
          </p:cNvPr>
          <p:cNvSpPr txBox="1"/>
          <p:nvPr/>
        </p:nvSpPr>
        <p:spPr>
          <a:xfrm>
            <a:off x="669642" y="4172646"/>
            <a:ext cx="50155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highlight>
                  <a:srgbClr val="000080"/>
                </a:highlight>
              </a:rPr>
              <a:t>머신러닝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(machine learning)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		   =</a:t>
            </a:r>
            <a:r>
              <a:rPr lang="ko-KR" altLang="en-US" sz="2400" dirty="0">
                <a:solidFill>
                  <a:schemeClr val="bg1"/>
                </a:solidFill>
              </a:rPr>
              <a:t>기계학습</a:t>
            </a:r>
          </a:p>
        </p:txBody>
      </p:sp>
      <p:pic>
        <p:nvPicPr>
          <p:cNvPr id="27" name="그림 26" descr="텍스트, 지도, 그리기이(가) 표시된 사진&#10;&#10;자동 생성된 설명">
            <a:extLst>
              <a:ext uri="{FF2B5EF4-FFF2-40B4-BE49-F238E27FC236}">
                <a16:creationId xmlns:a16="http://schemas.microsoft.com/office/drawing/2014/main" xmlns="" id="{400F67EF-5B13-411C-86C8-3816C8E6C6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543" y="2402239"/>
            <a:ext cx="5639749" cy="284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1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-63260" y="6543040"/>
            <a:ext cx="1225526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6F8B45B-D151-4B6F-9F09-119BE3BE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7" y="381545"/>
            <a:ext cx="532883" cy="5328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44FE12-2EAD-47CF-99D2-56F93A3A6481}"/>
              </a:ext>
            </a:extLst>
          </p:cNvPr>
          <p:cNvSpPr txBox="1"/>
          <p:nvPr/>
        </p:nvSpPr>
        <p:spPr>
          <a:xfrm>
            <a:off x="1151914" y="463320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2.3.2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브로드캐스팅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45A5F4B-1C65-4CFE-B3EC-A4580A1E342F}"/>
              </a:ext>
            </a:extLst>
          </p:cNvPr>
          <p:cNvSpPr/>
          <p:nvPr/>
        </p:nvSpPr>
        <p:spPr>
          <a:xfrm>
            <a:off x="944880" y="112596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naive_add_matrix_and_vector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x.shape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)==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FFFF00"/>
                </a:solidFill>
                <a:latin typeface="Consolas" panose="020B0609020204030204" pitchFamily="49" charset="0"/>
              </a:rPr>
              <a:t> #x</a:t>
            </a:r>
            <a:r>
              <a:rPr lang="ko-KR" altLang="en-US" dirty="0">
                <a:solidFill>
                  <a:srgbClr val="FFFF00"/>
                </a:solidFill>
                <a:latin typeface="Consolas" panose="020B0609020204030204" pitchFamily="49" charset="0"/>
              </a:rPr>
              <a:t>는 </a:t>
            </a:r>
            <a:r>
              <a:rPr lang="en-US" altLang="ko-KR" dirty="0">
                <a:solidFill>
                  <a:srgbClr val="FFFF00"/>
                </a:solidFill>
                <a:latin typeface="Consolas" panose="020B0609020204030204" pitchFamily="49" charset="0"/>
              </a:rPr>
              <a:t>2D </a:t>
            </a:r>
            <a:r>
              <a:rPr lang="ko-KR" alt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넘파이</a:t>
            </a:r>
            <a:r>
              <a:rPr lang="ko-KR" altLang="en-US" dirty="0">
                <a:solidFill>
                  <a:srgbClr val="FFFF00"/>
                </a:solidFill>
                <a:latin typeface="Consolas" panose="020B0609020204030204" pitchFamily="49" charset="0"/>
              </a:rPr>
              <a:t> 배열</a:t>
            </a: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y.shape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)==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FFFF00"/>
                </a:solidFill>
                <a:latin typeface="Consolas" panose="020B0609020204030204" pitchFamily="49" charset="0"/>
              </a:rPr>
              <a:t> #y</a:t>
            </a:r>
            <a:r>
              <a:rPr lang="ko-KR" altLang="en-US" dirty="0">
                <a:solidFill>
                  <a:srgbClr val="FFFF00"/>
                </a:solidFill>
                <a:latin typeface="Consolas" panose="020B0609020204030204" pitchFamily="49" charset="0"/>
              </a:rPr>
              <a:t>는 </a:t>
            </a:r>
            <a:r>
              <a:rPr lang="ko-KR" alt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넘파이</a:t>
            </a:r>
            <a:r>
              <a:rPr lang="ko-KR" altLang="en-US" dirty="0">
                <a:solidFill>
                  <a:srgbClr val="FFFF00"/>
                </a:solidFill>
                <a:latin typeface="Consolas" panose="020B0609020204030204" pitchFamily="49" charset="0"/>
              </a:rPr>
              <a:t> 벡터</a:t>
            </a: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x.shape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]==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y.shape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x=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x.copy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x.shape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]):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j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x.shape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]):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x[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i,j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 += y[j]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x</a:t>
            </a:r>
          </a:p>
          <a:p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-----------------------------------------------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F23BA358-4C2A-465F-8519-F8D2FD361E05}"/>
              </a:ext>
            </a:extLst>
          </p:cNvPr>
          <p:cNvSpPr/>
          <p:nvPr/>
        </p:nvSpPr>
        <p:spPr>
          <a:xfrm>
            <a:off x="1068980" y="4388502"/>
            <a:ext cx="100952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np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x=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np.random.random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))  </a:t>
            </a:r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y=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np.random.random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)) 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z=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np.maximum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x,y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  </a:t>
            </a:r>
            <a:r>
              <a:rPr lang="en-US" altLang="ko-KR" dirty="0">
                <a:solidFill>
                  <a:srgbClr val="FFFF00"/>
                </a:solidFill>
                <a:latin typeface="Consolas" panose="020B0609020204030204" pitchFamily="49" charset="0"/>
              </a:rPr>
              <a:t>#</a:t>
            </a:r>
            <a:r>
              <a:rPr lang="ko-KR" altLang="en-US" dirty="0">
                <a:solidFill>
                  <a:srgbClr val="FFFF00"/>
                </a:solidFill>
                <a:latin typeface="Consolas" panose="020B0609020204030204" pitchFamily="49" charset="0"/>
              </a:rPr>
              <a:t>출력 </a:t>
            </a:r>
            <a:r>
              <a:rPr lang="en-US" altLang="ko-KR" dirty="0">
                <a:solidFill>
                  <a:srgbClr val="FFFF00"/>
                </a:solidFill>
                <a:latin typeface="Consolas" panose="020B0609020204030204" pitchFamily="49" charset="0"/>
              </a:rPr>
              <a:t>z</a:t>
            </a:r>
            <a:r>
              <a:rPr lang="ko-KR" altLang="en-US" dirty="0">
                <a:solidFill>
                  <a:srgbClr val="FFFF00"/>
                </a:solidFill>
                <a:latin typeface="Consolas" panose="020B0609020204030204" pitchFamily="49" charset="0"/>
              </a:rPr>
              <a:t>크기는 </a:t>
            </a:r>
            <a:r>
              <a:rPr lang="en-US" altLang="ko-KR" dirty="0">
                <a:solidFill>
                  <a:srgbClr val="FFFF00"/>
                </a:solidFill>
                <a:latin typeface="Consolas" panose="020B0609020204030204" pitchFamily="49" charset="0"/>
              </a:rPr>
              <a:t>y</a:t>
            </a:r>
            <a:r>
              <a:rPr lang="ko-KR" altLang="en-US" dirty="0">
                <a:solidFill>
                  <a:srgbClr val="FFFF00"/>
                </a:solidFill>
                <a:latin typeface="Consolas" panose="020B0609020204030204" pitchFamily="49" charset="0"/>
              </a:rPr>
              <a:t>와 동일하게 </a:t>
            </a:r>
            <a:r>
              <a:rPr lang="en-US" altLang="ko-KR" dirty="0">
                <a:solidFill>
                  <a:srgbClr val="FFFF00"/>
                </a:solidFill>
                <a:latin typeface="Consolas" panose="020B0609020204030204" pitchFamily="49" charset="0"/>
              </a:rPr>
              <a:t>(64,3,32,10)</a:t>
            </a:r>
            <a:endParaRPr lang="ko-KR" altLang="en-US" b="0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71600" y="1405176"/>
            <a:ext cx="5803900" cy="99512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15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-63260" y="6543040"/>
            <a:ext cx="1225526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6F8B45B-D151-4B6F-9F09-119BE3BE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7" y="381545"/>
            <a:ext cx="532883" cy="5328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44FE12-2EAD-47CF-99D2-56F93A3A6481}"/>
              </a:ext>
            </a:extLst>
          </p:cNvPr>
          <p:cNvSpPr txBox="1"/>
          <p:nvPr/>
        </p:nvSpPr>
        <p:spPr>
          <a:xfrm>
            <a:off x="1151914" y="46332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2.3.3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텐서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점곱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63242DB-29B3-4414-A6D8-55FBF1F36CFE}"/>
              </a:ext>
            </a:extLst>
          </p:cNvPr>
          <p:cNvSpPr/>
          <p:nvPr/>
        </p:nvSpPr>
        <p:spPr>
          <a:xfrm>
            <a:off x="1151913" y="1349530"/>
            <a:ext cx="743919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naive_vector_dot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000" dirty="0">
                <a:solidFill>
                  <a:srgbClr val="C586C0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s.shape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)==</a:t>
            </a:r>
            <a:r>
              <a:rPr lang="en-US" altLang="ko-KR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000" dirty="0">
                <a:solidFill>
                  <a:srgbClr val="C586C0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y.shape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)==</a:t>
            </a:r>
            <a:r>
              <a:rPr lang="en-US" altLang="ko-KR" sz="2000" dirty="0">
                <a:solidFill>
                  <a:srgbClr val="B5CEA8"/>
                </a:solidFill>
                <a:latin typeface="Consolas" panose="020B0609020204030204" pitchFamily="49" charset="0"/>
              </a:rPr>
              <a:t>1 </a:t>
            </a:r>
            <a:r>
              <a:rPr lang="ko-KR" altLang="en-US" sz="2400" dirty="0">
                <a:solidFill>
                  <a:srgbClr val="00B050"/>
                </a:solidFill>
              </a:rPr>
              <a:t> </a:t>
            </a:r>
            <a:r>
              <a:rPr lang="en-US" altLang="ko-KR" sz="2400" dirty="0">
                <a:solidFill>
                  <a:srgbClr val="FFFF00"/>
                </a:solidFill>
              </a:rPr>
              <a:t>#x</a:t>
            </a:r>
            <a:r>
              <a:rPr lang="ko-KR" altLang="en-US" sz="2400" dirty="0">
                <a:solidFill>
                  <a:srgbClr val="FFFF00"/>
                </a:solidFill>
              </a:rPr>
              <a:t>와</a:t>
            </a:r>
            <a:r>
              <a:rPr lang="en-US" altLang="ko-KR" sz="2400" dirty="0">
                <a:solidFill>
                  <a:srgbClr val="FFFF00"/>
                </a:solidFill>
              </a:rPr>
              <a:t>y</a:t>
            </a:r>
            <a:r>
              <a:rPr lang="ko-KR" altLang="en-US" sz="2400" dirty="0">
                <a:solidFill>
                  <a:srgbClr val="FFFF00"/>
                </a:solidFill>
              </a:rPr>
              <a:t>는 </a:t>
            </a:r>
            <a:r>
              <a:rPr lang="ko-KR" altLang="en-US" sz="2400" dirty="0" err="1">
                <a:solidFill>
                  <a:srgbClr val="FFFF00"/>
                </a:solidFill>
              </a:rPr>
              <a:t>넘파이</a:t>
            </a:r>
            <a:r>
              <a:rPr lang="ko-KR" altLang="en-US" sz="2400" dirty="0">
                <a:solidFill>
                  <a:srgbClr val="FFFF00"/>
                </a:solidFill>
              </a:rPr>
              <a:t> 벡터</a:t>
            </a:r>
            <a:endParaRPr lang="ko-KR" altLang="en-US" sz="2000" dirty="0">
              <a:solidFill>
                <a:srgbClr val="FFFF00"/>
              </a:solidFill>
            </a:endParaRPr>
          </a:p>
          <a:p>
            <a:endParaRPr lang="en-US" altLang="ko-K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000" dirty="0">
                <a:solidFill>
                  <a:srgbClr val="C586C0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x.shape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]==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y.shape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z=</a:t>
            </a:r>
            <a:r>
              <a:rPr lang="en-US" altLang="ko-KR" sz="20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0.</a:t>
            </a:r>
            <a:endParaRPr lang="en-US" altLang="ko-K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x.shape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]):</a:t>
            </a:r>
          </a:p>
          <a:p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z += x[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] * y[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z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63700" y="1714500"/>
            <a:ext cx="6400800" cy="1409700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77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-63260" y="6543040"/>
            <a:ext cx="1225526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6F8B45B-D151-4B6F-9F09-119BE3BE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7" y="381545"/>
            <a:ext cx="532883" cy="5328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44FE12-2EAD-47CF-99D2-56F93A3A6481}"/>
              </a:ext>
            </a:extLst>
          </p:cNvPr>
          <p:cNvSpPr txBox="1"/>
          <p:nvPr/>
        </p:nvSpPr>
        <p:spPr>
          <a:xfrm>
            <a:off x="1151914" y="46332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2.3.3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텐서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점곱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D2F46FF-EB44-4CB9-A8C0-F160AF9F4316}"/>
              </a:ext>
            </a:extLst>
          </p:cNvPr>
          <p:cNvSpPr/>
          <p:nvPr/>
        </p:nvSpPr>
        <p:spPr>
          <a:xfrm>
            <a:off x="411997" y="1127241"/>
            <a:ext cx="6096000" cy="51212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np</a:t>
            </a:r>
            <a:endParaRPr lang="en-US" altLang="ko-K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naive_matrix_vector_dot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000" dirty="0">
                <a:solidFill>
                  <a:srgbClr val="C586C0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x.shape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en-US" altLang="ko-KR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altLang="ko-K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000" dirty="0">
                <a:solidFill>
                  <a:srgbClr val="C586C0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y.shape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en-US" altLang="ko-KR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000" dirty="0">
                <a:solidFill>
                  <a:srgbClr val="C586C0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x.shape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] == 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y,shape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z = 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np.zeros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s.shape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x.shape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]):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2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j </a:t>
            </a:r>
            <a:r>
              <a:rPr lang="en-US" altLang="ko-KR" sz="2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x.shape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]):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z[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 += 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x[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i,j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 * y[j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z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5EC10BC-0F68-442B-8F14-EC4F7930A103}"/>
              </a:ext>
            </a:extLst>
          </p:cNvPr>
          <p:cNvSpPr/>
          <p:nvPr/>
        </p:nvSpPr>
        <p:spPr>
          <a:xfrm>
            <a:off x="5799174" y="1919142"/>
            <a:ext cx="6096000" cy="23512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naive_matrix_vector_dot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20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z = 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np.zeros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x.shape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x.shape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]):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z[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naive_vector_dot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(x[</a:t>
            </a:r>
            <a:r>
              <a:rPr lang="en-US" altLang="ko-KR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, :], y)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 z</a:t>
            </a:r>
            <a:endParaRPr lang="en-US" altLang="ko-K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5500" y="2120900"/>
            <a:ext cx="4749800" cy="1422400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13500" y="2032000"/>
            <a:ext cx="3276600" cy="444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43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-63260" y="6543040"/>
            <a:ext cx="1225526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6F8B45B-D151-4B6F-9F09-119BE3BE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7" y="381545"/>
            <a:ext cx="532883" cy="5328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44FE12-2EAD-47CF-99D2-56F93A3A6481}"/>
              </a:ext>
            </a:extLst>
          </p:cNvPr>
          <p:cNvSpPr txBox="1"/>
          <p:nvPr/>
        </p:nvSpPr>
        <p:spPr>
          <a:xfrm>
            <a:off x="1151914" y="46332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2.3.3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텐서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점곱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32733CC-A362-42C9-A49F-E0A08449360A}"/>
              </a:ext>
            </a:extLst>
          </p:cNvPr>
          <p:cNvSpPr/>
          <p:nvPr/>
        </p:nvSpPr>
        <p:spPr>
          <a:xfrm>
            <a:off x="411997" y="1004078"/>
            <a:ext cx="11780003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naive_matrix_dot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C586C0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x.shape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#</a:t>
            </a:r>
            <a:r>
              <a:rPr lang="en-US" altLang="ko-KR" b="1" dirty="0">
                <a:solidFill>
                  <a:srgbClr val="FFFF00"/>
                </a:solidFill>
                <a:latin typeface="Consolas" panose="020B0609020204030204" pitchFamily="49" charset="0"/>
              </a:rPr>
              <a:t> x</a:t>
            </a:r>
            <a:r>
              <a:rPr lang="ko-KR" alt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와 </a:t>
            </a:r>
            <a:r>
              <a:rPr lang="en-US" altLang="ko-KR" b="1" dirty="0">
                <a:solidFill>
                  <a:srgbClr val="FFFF00"/>
                </a:solidFill>
                <a:latin typeface="Consolas" panose="020B0609020204030204" pitchFamily="49" charset="0"/>
              </a:rPr>
              <a:t>y</a:t>
            </a:r>
            <a:r>
              <a:rPr lang="ko-KR" alt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는 </a:t>
            </a:r>
            <a:r>
              <a:rPr lang="ko-KR" altLang="en-US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넘파이</a:t>
            </a:r>
            <a:r>
              <a:rPr lang="ko-KR" alt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 행렬입니다</a:t>
            </a:r>
            <a:r>
              <a:rPr lang="en-US" altLang="ko-KR" b="1" dirty="0">
                <a:solidFill>
                  <a:srgbClr val="FFFF00"/>
                </a:solidFill>
                <a:latin typeface="Consolas" panose="020B0609020204030204" pitchFamily="49" charset="0"/>
              </a:rPr>
              <a:t>.</a:t>
            </a:r>
            <a:endParaRPr lang="ko-KR" altLang="en-US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586C0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y.shape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altLang="ko-KR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586C0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x.shape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] == 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y.shape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]   </a:t>
            </a:r>
            <a:r>
              <a:rPr lang="en-US" altLang="ko-KR" b="1" dirty="0">
                <a:solidFill>
                  <a:srgbClr val="FFFF00"/>
                </a:solidFill>
                <a:latin typeface="Consolas" panose="020B0609020204030204" pitchFamily="49" charset="0"/>
              </a:rPr>
              <a:t># x</a:t>
            </a:r>
            <a:r>
              <a:rPr lang="ko-KR" alt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의 두 번째 차원이 </a:t>
            </a:r>
            <a:r>
              <a:rPr lang="en-US" altLang="ko-KR" b="1" dirty="0">
                <a:solidFill>
                  <a:srgbClr val="FFFF00"/>
                </a:solidFill>
                <a:latin typeface="Consolas" panose="020B0609020204030204" pitchFamily="49" charset="0"/>
              </a:rPr>
              <a:t>y</a:t>
            </a:r>
            <a:r>
              <a:rPr lang="ko-KR" alt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의 첫 번째 차원과 같아야 합니다</a:t>
            </a:r>
            <a:r>
              <a:rPr lang="en-US" altLang="ko-KR" b="1" dirty="0">
                <a:solidFill>
                  <a:srgbClr val="FFFF00"/>
                </a:solidFill>
                <a:latin typeface="Consolas" panose="020B0609020204030204" pitchFamily="49" charset="0"/>
              </a:rPr>
              <a:t>!</a:t>
            </a:r>
            <a:endParaRPr lang="ko-KR" altLang="en-US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ko-KR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z = 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np.zeros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x.shape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y.shape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])) </a:t>
            </a:r>
            <a:endParaRPr lang="ko-KR" alt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b="1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x.shape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]): </a:t>
            </a:r>
            <a:endParaRPr lang="en-US" altLang="ko-KR" b="1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b="1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j </a:t>
            </a:r>
            <a:r>
              <a:rPr lang="en-US" altLang="ko-KR" b="1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b="1" dirty="0" smtClean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y.shape</a:t>
            </a:r>
            <a:r>
              <a:rPr lang="en-US" altLang="ko-KR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]):</a:t>
            </a:r>
            <a:endParaRPr lang="ko-KR" altLang="en-US" b="1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row_x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= x[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 :]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column_y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= y[:, j]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z[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 j] = 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naive_vector_dot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row_x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column_y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z</a:t>
            </a:r>
            <a:endParaRPr lang="en-US" altLang="ko-KR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3974" y="1637632"/>
            <a:ext cx="4360110" cy="1683084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-63260" y="6543040"/>
            <a:ext cx="1225526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6F8B45B-D151-4B6F-9F09-119BE3BE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7" y="381545"/>
            <a:ext cx="532883" cy="5328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44FE12-2EAD-47CF-99D2-56F93A3A6481}"/>
              </a:ext>
            </a:extLst>
          </p:cNvPr>
          <p:cNvSpPr txBox="1"/>
          <p:nvPr/>
        </p:nvSpPr>
        <p:spPr>
          <a:xfrm>
            <a:off x="1151914" y="46332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2.3.4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텐서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크기 변환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4880" y="1362574"/>
            <a:ext cx="7267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rain_images</a:t>
            </a:r>
            <a:r>
              <a:rPr lang="en-US" altLang="ko-KR" sz="2000" dirty="0" smtClean="0">
                <a:solidFill>
                  <a:schemeClr val="bg1"/>
                </a:solidFill>
              </a:rPr>
              <a:t> = </a:t>
            </a:r>
            <a:r>
              <a:rPr lang="en-US" altLang="ko-KR" sz="2000" spc="300" dirty="0" err="1" smtClean="0">
                <a:solidFill>
                  <a:schemeClr val="bg1"/>
                </a:solidFill>
              </a:rPr>
              <a:t>train_images.reshape</a:t>
            </a:r>
            <a:r>
              <a:rPr lang="en-US" altLang="ko-KR" sz="2000" dirty="0" smtClean="0">
                <a:solidFill>
                  <a:schemeClr val="bg1"/>
                </a:solidFill>
              </a:rPr>
              <a:t>((60000, 28*28))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24926" y="1362574"/>
            <a:ext cx="1379622" cy="417095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64940" y="1918145"/>
            <a:ext cx="511390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FF00"/>
                </a:solidFill>
              </a:rPr>
              <a:t>#</a:t>
            </a:r>
            <a:r>
              <a:rPr lang="ko-KR" altLang="en-US" b="1" dirty="0" err="1" smtClean="0">
                <a:solidFill>
                  <a:srgbClr val="FFFF00"/>
                </a:solidFill>
              </a:rPr>
              <a:t>텐서</a:t>
            </a:r>
            <a:r>
              <a:rPr lang="ko-KR" altLang="en-US" b="1" dirty="0" smtClean="0">
                <a:solidFill>
                  <a:srgbClr val="FFFF00"/>
                </a:solidFill>
              </a:rPr>
              <a:t> 크기 변환 </a:t>
            </a:r>
            <a:r>
              <a:rPr lang="en-US" altLang="ko-KR" b="1" dirty="0" smtClean="0">
                <a:solidFill>
                  <a:srgbClr val="FFFF0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FF00"/>
                </a:solidFill>
              </a:rPr>
              <a:t>#</a:t>
            </a:r>
            <a:r>
              <a:rPr lang="ko-KR" altLang="en-US" b="1" dirty="0" smtClean="0">
                <a:solidFill>
                  <a:srgbClr val="FFFF00"/>
                </a:solidFill>
              </a:rPr>
              <a:t>특정 크기에 맞게 열</a:t>
            </a:r>
            <a:r>
              <a:rPr lang="ko-KR" altLang="en-US" b="1" dirty="0">
                <a:solidFill>
                  <a:srgbClr val="FFFF00"/>
                </a:solidFill>
              </a:rPr>
              <a:t>과</a:t>
            </a:r>
            <a:r>
              <a:rPr lang="ko-KR" altLang="en-US" b="1" dirty="0" smtClean="0">
                <a:solidFill>
                  <a:srgbClr val="FFFF00"/>
                </a:solidFill>
              </a:rPr>
              <a:t> 행을 재배열 한다는 뜻</a:t>
            </a:r>
            <a:r>
              <a:rPr lang="en-US" altLang="ko-KR" b="1" dirty="0" smtClean="0">
                <a:solidFill>
                  <a:srgbClr val="FFFF00"/>
                </a:solidFill>
              </a:rPr>
              <a:t>.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151914" y="3883064"/>
            <a:ext cx="2084225" cy="17543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# array([[0.],</a:t>
            </a:r>
            <a:b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#        [1.],</a:t>
            </a:r>
            <a:b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#        [2.],</a:t>
            </a:r>
            <a:b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#        [3.],</a:t>
            </a:r>
            <a:b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#        [4.],</a:t>
            </a:r>
            <a:b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#        [5.]])</a:t>
            </a:r>
            <a:endParaRPr kumimoji="0" lang="ko-KR" altLang="ko-KR" sz="44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4940" y="3072425"/>
            <a:ext cx="267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x=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x.reshape</a:t>
            </a:r>
            <a:r>
              <a:rPr lang="en-US" altLang="ko-KR" sz="2400" dirty="0" smtClean="0">
                <a:solidFill>
                  <a:schemeClr val="bg1"/>
                </a:solidFill>
              </a:rPr>
              <a:t>((6,1))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06653" y="2620738"/>
            <a:ext cx="29065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100" b="1" dirty="0" smtClean="0">
                <a:solidFill>
                  <a:schemeClr val="bg1"/>
                </a:solidFill>
              </a:rPr>
              <a:t>전치 </a:t>
            </a:r>
            <a:r>
              <a:rPr lang="en-US" altLang="ko-KR" sz="2100" b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ko-KR" altLang="en-US" sz="2100" b="1" dirty="0" smtClean="0">
                <a:solidFill>
                  <a:schemeClr val="bg1"/>
                </a:solidFill>
              </a:rPr>
              <a:t>   행과 열을 바꾸는 것</a:t>
            </a:r>
            <a:endParaRPr lang="ko-KR" altLang="en-US" sz="2100" b="1" dirty="0">
              <a:solidFill>
                <a:schemeClr val="bg1"/>
              </a:solidFill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106653" y="3435099"/>
            <a:ext cx="3583032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x=np.zeros((300,20))</a:t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x=np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transpose(x)</a:t>
            </a:r>
            <a:endParaRPr kumimoji="0" lang="ko-KR" altLang="ko-KR" sz="5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7169170" y="4477708"/>
            <a:ext cx="2844048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en-US" altLang="ko-KR" b="0" i="1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(300,20)</a:t>
            </a:r>
            <a:r>
              <a:rPr kumimoji="0" lang="en-US" altLang="ko-KR" b="0" i="1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-&gt; (20,300)</a:t>
            </a:r>
            <a:endParaRPr kumimoji="0" lang="ko-KR" altLang="ko-KR" sz="4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4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-63260" y="6543040"/>
            <a:ext cx="1225526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6F8B45B-D151-4B6F-9F09-119BE3BE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7" y="381545"/>
            <a:ext cx="532883" cy="5328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44FE12-2EAD-47CF-99D2-56F93A3A6481}"/>
              </a:ext>
            </a:extLst>
          </p:cNvPr>
          <p:cNvSpPr txBox="1"/>
          <p:nvPr/>
        </p:nvSpPr>
        <p:spPr>
          <a:xfrm>
            <a:off x="1151914" y="463320"/>
            <a:ext cx="36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2.3.5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텐서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연산의 기하학적 해석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984" y="2022057"/>
            <a:ext cx="6952018" cy="22130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54070" y="4486727"/>
            <a:ext cx="63658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bg1"/>
                </a:solidFill>
              </a:rPr>
              <a:t>머신러닝은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복잡한 데이터에서 깔끔한 표현을 찾는 것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ko-KR" altLang="en-US" sz="2000" b="1" dirty="0" smtClean="0">
                <a:solidFill>
                  <a:schemeClr val="bg1"/>
                </a:solidFill>
              </a:rPr>
              <a:t>각 층에서 데이터를 조금씩 풀어주는 변환을 하고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ko-KR" altLang="en-US" sz="2000" b="1" dirty="0" smtClean="0">
                <a:solidFill>
                  <a:schemeClr val="bg1"/>
                </a:solidFill>
              </a:rPr>
              <a:t>그 층을 깊게 쌓기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-&gt;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복잡한 문제 해결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67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-63260" y="6543040"/>
            <a:ext cx="1225526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6F8B45B-D151-4B6F-9F09-119BE3BE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7" y="381545"/>
            <a:ext cx="532883" cy="5328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44FE12-2EAD-47CF-99D2-56F93A3A6481}"/>
              </a:ext>
            </a:extLst>
          </p:cNvPr>
          <p:cNvSpPr txBox="1"/>
          <p:nvPr/>
        </p:nvSpPr>
        <p:spPr>
          <a:xfrm>
            <a:off x="1151914" y="463320"/>
            <a:ext cx="476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2.4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신경망의 엔진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그래디언트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기반 최적화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0ECB911-1362-49E1-80CC-06ED7ADE4A5F}"/>
              </a:ext>
            </a:extLst>
          </p:cNvPr>
          <p:cNvSpPr/>
          <p:nvPr/>
        </p:nvSpPr>
        <p:spPr>
          <a:xfrm>
            <a:off x="678438" y="1409109"/>
            <a:ext cx="528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output = </a:t>
            </a:r>
            <a:r>
              <a:rPr lang="en-US" altLang="ko-KR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relu</a:t>
            </a:r>
            <a:r>
              <a:rPr lang="en-US" altLang="ko-KR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(dot(</a:t>
            </a:r>
            <a:r>
              <a:rPr lang="en-US" altLang="ko-KR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W,</a:t>
            </a:r>
            <a:r>
              <a:rPr lang="en-US" altLang="ko-KR" sz="24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)+b)</a:t>
            </a:r>
            <a:endParaRPr lang="en-US" altLang="ko-KR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36845" y="1224442"/>
            <a:ext cx="3780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bg1"/>
                </a:solidFill>
              </a:rPr>
              <a:t>W : </a:t>
            </a:r>
            <a:r>
              <a:rPr lang="ko-KR" altLang="en-US" sz="2400" dirty="0" smtClean="0">
                <a:solidFill>
                  <a:schemeClr val="bg1"/>
                </a:solidFill>
              </a:rPr>
              <a:t>가중치</a:t>
            </a:r>
            <a:r>
              <a:rPr lang="en-US" altLang="ko-KR" sz="2400" dirty="0" smtClean="0">
                <a:solidFill>
                  <a:schemeClr val="bg1"/>
                </a:solidFill>
              </a:rPr>
              <a:t>(weight)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</a:rPr>
              <a:t>가중치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조정 </a:t>
            </a:r>
            <a:r>
              <a:rPr lang="en-US" altLang="ko-KR" sz="2400" dirty="0" smtClean="0">
                <a:solidFill>
                  <a:schemeClr val="bg1"/>
                </a:solidFill>
              </a:rPr>
              <a:t>-&gt; “</a:t>
            </a:r>
            <a:r>
              <a:rPr lang="ko-KR" altLang="en-US" sz="2400" dirty="0" smtClean="0">
                <a:solidFill>
                  <a:schemeClr val="bg1"/>
                </a:solidFill>
              </a:rPr>
              <a:t>훈련</a:t>
            </a:r>
            <a:r>
              <a:rPr lang="en-US" altLang="ko-KR" sz="2400" dirty="0" smtClean="0">
                <a:solidFill>
                  <a:schemeClr val="bg1"/>
                </a:solidFill>
              </a:rPr>
              <a:t>＂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7410" y="2550120"/>
            <a:ext cx="11647740" cy="3344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</a:rPr>
              <a:t>&lt;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훈련 반복 루프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</a:rPr>
              <a:t>1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  <a:r>
              <a:rPr lang="ko-KR" altLang="en-US" sz="2400" dirty="0">
                <a:solidFill>
                  <a:schemeClr val="bg1"/>
                </a:solidFill>
              </a:rPr>
              <a:t> 훈련 샘플 </a:t>
            </a:r>
            <a:r>
              <a:rPr lang="en-US" altLang="ko-KR" sz="2400" dirty="0">
                <a:solidFill>
                  <a:schemeClr val="bg1"/>
                </a:solidFill>
              </a:rPr>
              <a:t>x</a:t>
            </a:r>
            <a:r>
              <a:rPr lang="ko-KR" altLang="en-US" sz="2400" dirty="0">
                <a:solidFill>
                  <a:schemeClr val="bg1"/>
                </a:solidFill>
              </a:rPr>
              <a:t>와 </a:t>
            </a:r>
            <a:r>
              <a:rPr lang="ko-KR" altLang="en-US" sz="2400" dirty="0" smtClean="0">
                <a:solidFill>
                  <a:schemeClr val="bg1"/>
                </a:solidFill>
              </a:rPr>
              <a:t>타깃 </a:t>
            </a:r>
            <a:r>
              <a:rPr lang="en-US" altLang="ko-KR" sz="2400" dirty="0">
                <a:solidFill>
                  <a:schemeClr val="bg1"/>
                </a:solidFill>
              </a:rPr>
              <a:t>y</a:t>
            </a:r>
            <a:r>
              <a:rPr lang="ko-KR" altLang="en-US" sz="2400" dirty="0">
                <a:solidFill>
                  <a:schemeClr val="bg1"/>
                </a:solidFill>
              </a:rPr>
              <a:t>의 배치를 </a:t>
            </a:r>
            <a:r>
              <a:rPr lang="ko-KR" altLang="en-US" sz="2400" dirty="0" smtClean="0">
                <a:solidFill>
                  <a:schemeClr val="bg1"/>
                </a:solidFill>
              </a:rPr>
              <a:t>추출</a:t>
            </a:r>
            <a:endParaRPr lang="en-US" altLang="ko-KR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</a:rPr>
              <a:t>2.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x</a:t>
            </a:r>
            <a:r>
              <a:rPr lang="ko-KR" altLang="en-US" sz="2400" dirty="0">
                <a:solidFill>
                  <a:schemeClr val="bg1"/>
                </a:solidFill>
              </a:rPr>
              <a:t>를 사용하여 네트워크를 </a:t>
            </a:r>
            <a:r>
              <a:rPr lang="ko-KR" altLang="en-US" sz="2400" dirty="0" smtClean="0">
                <a:solidFill>
                  <a:schemeClr val="bg1"/>
                </a:solidFill>
              </a:rPr>
              <a:t>실행하고 예측 </a:t>
            </a:r>
            <a:r>
              <a:rPr lang="en-US" altLang="ko-KR" sz="2400" dirty="0" err="1">
                <a:solidFill>
                  <a:schemeClr val="bg1"/>
                </a:solidFill>
              </a:rPr>
              <a:t>y_pred</a:t>
            </a:r>
            <a:r>
              <a:rPr lang="ko-KR" altLang="en-US" sz="2400" dirty="0">
                <a:solidFill>
                  <a:schemeClr val="bg1"/>
                </a:solidFill>
              </a:rPr>
              <a:t>를 구합니다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</a:rPr>
              <a:t>3.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y_pred</a:t>
            </a:r>
            <a:r>
              <a:rPr lang="ko-KR" altLang="en-US" sz="2400" dirty="0">
                <a:solidFill>
                  <a:schemeClr val="bg1"/>
                </a:solidFill>
              </a:rPr>
              <a:t>와 </a:t>
            </a:r>
            <a:r>
              <a:rPr lang="en-US" altLang="ko-KR" sz="2400" dirty="0">
                <a:solidFill>
                  <a:schemeClr val="bg1"/>
                </a:solidFill>
              </a:rPr>
              <a:t>y</a:t>
            </a:r>
            <a:r>
              <a:rPr lang="ko-KR" altLang="en-US" sz="2400" dirty="0">
                <a:solidFill>
                  <a:schemeClr val="bg1"/>
                </a:solidFill>
              </a:rPr>
              <a:t>의 차이를 측정하여 이 배치에 대한 </a:t>
            </a:r>
            <a:r>
              <a:rPr lang="ko-KR" altLang="en-US" sz="2400" u="sng" dirty="0">
                <a:solidFill>
                  <a:schemeClr val="bg1"/>
                </a:solidFill>
              </a:rPr>
              <a:t>네트워크의 손실</a:t>
            </a:r>
            <a:r>
              <a:rPr lang="ko-KR" altLang="en-US" sz="2400" dirty="0">
                <a:solidFill>
                  <a:schemeClr val="bg1"/>
                </a:solidFill>
              </a:rPr>
              <a:t>을 계산합니다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</a:rPr>
              <a:t>4.</a:t>
            </a:r>
            <a:r>
              <a:rPr lang="ko-KR" altLang="en-US" sz="2400" dirty="0">
                <a:solidFill>
                  <a:schemeClr val="bg1"/>
                </a:solidFill>
              </a:rPr>
              <a:t> 배치에 대한 손실이 조금 감소되도록 네트워크의 모든 가중치를 업데이트합니다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67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-63260" y="6543040"/>
            <a:ext cx="1225526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6F8B45B-D151-4B6F-9F09-119BE3BE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7" y="381545"/>
            <a:ext cx="532883" cy="5328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44FE12-2EAD-47CF-99D2-56F93A3A6481}"/>
              </a:ext>
            </a:extLst>
          </p:cNvPr>
          <p:cNvSpPr txBox="1"/>
          <p:nvPr/>
        </p:nvSpPr>
        <p:spPr>
          <a:xfrm>
            <a:off x="1151914" y="463320"/>
            <a:ext cx="476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2.4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신경망의 엔진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그래디언트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기반 최적화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438" y="1379320"/>
            <a:ext cx="5330305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FF6699"/>
                </a:solidFill>
              </a:rPr>
              <a:t>더 좋은 방법 </a:t>
            </a:r>
            <a:r>
              <a:rPr lang="en-US" altLang="ko-KR" sz="3200" dirty="0" smtClean="0">
                <a:solidFill>
                  <a:srgbClr val="FF6699"/>
                </a:solidFill>
              </a:rPr>
              <a:t>!</a:t>
            </a:r>
          </a:p>
          <a:p>
            <a:endParaRPr lang="en-US" altLang="ko-KR" sz="3200" dirty="0" smtClean="0">
              <a:solidFill>
                <a:srgbClr val="FF669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chemeClr val="bg1"/>
                </a:solidFill>
              </a:rPr>
              <a:t>미분 가능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bg1"/>
                </a:solidFill>
              </a:rPr>
              <a:t>-&gt;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네트워크 가중치 손실의 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     “</a:t>
            </a:r>
            <a:r>
              <a:rPr lang="ko-KR" altLang="en-US" sz="3200" b="1" dirty="0" err="1" smtClean="0">
                <a:solidFill>
                  <a:schemeClr val="bg1"/>
                </a:solidFill>
              </a:rPr>
              <a:t>그래디언트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”</a:t>
            </a:r>
          </a:p>
          <a:p>
            <a:pPr>
              <a:lnSpc>
                <a:spcPct val="150000"/>
              </a:lnSpc>
            </a:pPr>
            <a:endParaRPr lang="ko-KR" altLang="en-US" sz="3200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5866" y="4786497"/>
            <a:ext cx="4935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그래디언트의</a:t>
            </a:r>
            <a:r>
              <a:rPr lang="ko-KR" altLang="en-US" sz="2000" dirty="0" smtClean="0">
                <a:solidFill>
                  <a:schemeClr val="bg1"/>
                </a:solidFill>
              </a:rPr>
              <a:t> 반대 방향으로 가중치를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이동하면 손실이 감소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924" y="1926205"/>
            <a:ext cx="5489341" cy="321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38DB477-FB76-4864-BF7D-B98CE16541AC}"/>
              </a:ext>
            </a:extLst>
          </p:cNvPr>
          <p:cNvSpPr txBox="1"/>
          <p:nvPr/>
        </p:nvSpPr>
        <p:spPr>
          <a:xfrm>
            <a:off x="2140846" y="2672306"/>
            <a:ext cx="81211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2.4 </a:t>
            </a:r>
            <a:r>
              <a:rPr lang="ko-KR" altLang="en-US" sz="5000" dirty="0" err="1" smtClean="0">
                <a:solidFill>
                  <a:schemeClr val="bg1"/>
                </a:solidFill>
              </a:rPr>
              <a:t>그래디언트</a:t>
            </a:r>
            <a:r>
              <a:rPr lang="ko-KR" altLang="en-US" sz="5000" dirty="0" smtClean="0">
                <a:solidFill>
                  <a:schemeClr val="bg1"/>
                </a:solidFill>
              </a:rPr>
              <a:t> </a:t>
            </a:r>
            <a:r>
              <a:rPr lang="ko-KR" altLang="en-US" sz="5000" dirty="0" smtClean="0">
                <a:solidFill>
                  <a:schemeClr val="bg1"/>
                </a:solidFill>
              </a:rPr>
              <a:t>기반 최적화</a:t>
            </a:r>
            <a:endParaRPr lang="en-US" altLang="ko-KR" sz="5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3411829-A4A0-4760-A8AE-12A944267E88}"/>
              </a:ext>
            </a:extLst>
          </p:cNvPr>
          <p:cNvSpPr txBox="1"/>
          <p:nvPr/>
        </p:nvSpPr>
        <p:spPr>
          <a:xfrm>
            <a:off x="11003854" y="6576070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별별선생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PPT 15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14ED566-64CC-4EAA-B4B6-F5ED557CC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447" y="5891640"/>
            <a:ext cx="685480" cy="68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9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38DB477-FB76-4864-BF7D-B98CE16541AC}"/>
              </a:ext>
            </a:extLst>
          </p:cNvPr>
          <p:cNvSpPr txBox="1"/>
          <p:nvPr/>
        </p:nvSpPr>
        <p:spPr>
          <a:xfrm>
            <a:off x="448313" y="391111"/>
            <a:ext cx="6239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</a:rPr>
              <a:t>그래디언트</a:t>
            </a:r>
            <a:r>
              <a:rPr lang="ko-KR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</a:rPr>
              <a:t>=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텐서연산의</a:t>
            </a:r>
            <a:r>
              <a:rPr lang="ko-KR" altLang="en-US" sz="3200" dirty="0" smtClean="0">
                <a:solidFill>
                  <a:schemeClr val="bg1"/>
                </a:solidFill>
              </a:rPr>
              <a:t> 변화율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3411829-A4A0-4760-A8AE-12A944267E88}"/>
              </a:ext>
            </a:extLst>
          </p:cNvPr>
          <p:cNvSpPr txBox="1"/>
          <p:nvPr/>
        </p:nvSpPr>
        <p:spPr>
          <a:xfrm>
            <a:off x="11003854" y="6576070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별별선생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PPT 15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14ED566-64CC-4EAA-B4B6-F5ED557CC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447" y="5891640"/>
            <a:ext cx="685480" cy="685480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736600" y="1270000"/>
            <a:ext cx="10642600" cy="460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3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0" y="6567645"/>
            <a:ext cx="1219200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BB77099E-330D-4837-8E88-B4BBD94ECDEF}"/>
              </a:ext>
            </a:extLst>
          </p:cNvPr>
          <p:cNvGrpSpPr/>
          <p:nvPr/>
        </p:nvGrpSpPr>
        <p:grpSpPr>
          <a:xfrm>
            <a:off x="276697" y="428392"/>
            <a:ext cx="713733" cy="464623"/>
            <a:chOff x="5280667" y="2333109"/>
            <a:chExt cx="1563752" cy="104920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B20060AD-0893-40CF-961E-7E9B78591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51226">
              <a:off x="5280667" y="2333109"/>
              <a:ext cx="1049208" cy="104920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180CB6D7-F3EA-475A-B13D-54C959785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1528" y="2464791"/>
              <a:ext cx="802891" cy="802891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D544A07-170E-43D3-BEE4-45EAD921D5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72" b="89844" l="2734" r="98438">
                        <a14:foregroundMark x1="21484" y1="59766" x2="44531" y2="59375"/>
                        <a14:foregroundMark x1="44531" y1="59375" x2="21094" y2="56250"/>
                        <a14:foregroundMark x1="21094" y1="56250" x2="22656" y2="46094"/>
                        <a14:foregroundMark x1="21484" y1="57422" x2="19141" y2="32422"/>
                        <a14:foregroundMark x1="19141" y1="32422" x2="34375" y2="19141"/>
                        <a14:foregroundMark x1="34375" y1="19141" x2="52734" y2="23438"/>
                        <a14:foregroundMark x1="52734" y1="23438" x2="35547" y2="41016"/>
                        <a14:foregroundMark x1="35547" y1="41016" x2="25000" y2="19141"/>
                        <a14:foregroundMark x1="25000" y1="19141" x2="44141" y2="20313"/>
                        <a14:foregroundMark x1="44141" y1="20313" x2="55078" y2="35938"/>
                        <a14:foregroundMark x1="55078" y1="35938" x2="39063" y2="50781"/>
                        <a14:foregroundMark x1="39063" y1="50781" x2="10547" y2="40625"/>
                        <a14:foregroundMark x1="10547" y1="40625" x2="9375" y2="3516"/>
                        <a14:foregroundMark x1="9375" y1="3516" x2="13281" y2="25391"/>
                        <a14:foregroundMark x1="13281" y1="25391" x2="30859" y2="14844"/>
                        <a14:foregroundMark x1="30859" y1="14844" x2="7422" y2="32422"/>
                        <a14:foregroundMark x1="7422" y1="32422" x2="13281" y2="12109"/>
                        <a14:foregroundMark x1="13281" y1="12109" x2="64844" y2="21484"/>
                        <a14:foregroundMark x1="64844" y1="21484" x2="83203" y2="49609"/>
                        <a14:foregroundMark x1="83203" y1="49609" x2="49219" y2="48828"/>
                        <a14:foregroundMark x1="49219" y1="48828" x2="27734" y2="9375"/>
                        <a14:foregroundMark x1="27734" y1="9375" x2="81641" y2="5078"/>
                        <a14:foregroundMark x1="81641" y1="5078" x2="87891" y2="27344"/>
                        <a14:foregroundMark x1="87891" y1="27344" x2="68750" y2="34766"/>
                        <a14:foregroundMark x1="68750" y1="34766" x2="80078" y2="17969"/>
                        <a14:foregroundMark x1="80078" y1="17969" x2="98438" y2="32031"/>
                        <a14:foregroundMark x1="98438" y1="32031" x2="77344" y2="57813"/>
                        <a14:foregroundMark x1="77344" y1="57813" x2="59766" y2="48438"/>
                        <a14:foregroundMark x1="59766" y1="48438" x2="59766" y2="47656"/>
                        <a14:foregroundMark x1="24609" y1="49609" x2="26172" y2="24219"/>
                        <a14:foregroundMark x1="26172" y1="24219" x2="46094" y2="8594"/>
                        <a14:foregroundMark x1="46094" y1="8594" x2="26563" y2="12109"/>
                        <a14:foregroundMark x1="26563" y1="12109" x2="38672" y2="29297"/>
                        <a14:foregroundMark x1="38672" y1="29297" x2="8203" y2="37500"/>
                        <a14:foregroundMark x1="8203" y1="37500" x2="3516" y2="15234"/>
                        <a14:foregroundMark x1="3516" y1="15234" x2="22266" y2="17578"/>
                        <a14:foregroundMark x1="22266" y1="17578" x2="9375" y2="38672"/>
                        <a14:foregroundMark x1="9375" y1="38672" x2="25000" y2="55078"/>
                        <a14:foregroundMark x1="25000" y1="55078" x2="3906" y2="64063"/>
                        <a14:foregroundMark x1="3906" y1="64063" x2="19531" y2="51172"/>
                        <a14:foregroundMark x1="19531" y1="51172" x2="19922" y2="61328"/>
                        <a14:foregroundMark x1="35938" y1="87109" x2="36328" y2="85938"/>
                        <a14:foregroundMark x1="36719" y1="86719" x2="35156" y2="87109"/>
                        <a14:foregroundMark x1="34766" y1="87109" x2="33984" y2="87500"/>
                        <a14:foregroundMark x1="84766" y1="50000" x2="73828" y2="28906"/>
                        <a14:foregroundMark x1="73828" y1="28906" x2="48047" y2="8594"/>
                        <a14:foregroundMark x1="48047" y1="8594" x2="66797" y2="6641"/>
                        <a14:foregroundMark x1="66797" y1="6641" x2="28125" y2="0"/>
                        <a14:foregroundMark x1="28125" y1="0" x2="93359" y2="12500"/>
                        <a14:foregroundMark x1="93359" y1="12500" x2="54297" y2="8594"/>
                        <a14:foregroundMark x1="54297" y1="8594" x2="78906" y2="7422"/>
                        <a14:foregroundMark x1="78906" y1="7422" x2="13672" y2="2734"/>
                        <a14:foregroundMark x1="13672" y1="2734" x2="50391" y2="6250"/>
                        <a14:foregroundMark x1="50391" y1="6250" x2="3906" y2="1172"/>
                        <a14:foregroundMark x1="3906" y1="1172" x2="87500" y2="13672"/>
                        <a14:foregroundMark x1="87500" y1="13672" x2="44531" y2="11719"/>
                        <a14:foregroundMark x1="44531" y1="11719" x2="68359" y2="6641"/>
                        <a14:foregroundMark x1="68359" y1="6641" x2="10938" y2="1172"/>
                        <a14:foregroundMark x1="10938" y1="1172" x2="74609" y2="5859"/>
                        <a14:foregroundMark x1="74609" y1="5859" x2="33594" y2="6641"/>
                        <a14:foregroundMark x1="33594" y1="6641" x2="62500" y2="781"/>
                        <a14:foregroundMark x1="62500" y1="781" x2="20703" y2="2344"/>
                        <a14:foregroundMark x1="20703" y1="2344" x2="62500" y2="3125"/>
                        <a14:foregroundMark x1="62500" y1="3125" x2="5859" y2="2734"/>
                        <a14:foregroundMark x1="5859" y1="2734" x2="65625" y2="10938"/>
                        <a14:foregroundMark x1="65625" y1="10938" x2="18750" y2="13281"/>
                        <a14:foregroundMark x1="18750" y1="13281" x2="57813" y2="15234"/>
                        <a14:foregroundMark x1="57813" y1="15234" x2="15234" y2="21094"/>
                        <a14:foregroundMark x1="15234" y1="21094" x2="46875" y2="21875"/>
                        <a14:foregroundMark x1="46875" y1="21875" x2="25391" y2="26563"/>
                        <a14:foregroundMark x1="25391" y1="26563" x2="62109" y2="26172"/>
                        <a14:foregroundMark x1="62109" y1="26172" x2="30859" y2="28516"/>
                        <a14:foregroundMark x1="30859" y1="28516" x2="75000" y2="35938"/>
                        <a14:foregroundMark x1="75000" y1="35938" x2="43359" y2="39844"/>
                        <a14:foregroundMark x1="43359" y1="39844" x2="67969" y2="42969"/>
                        <a14:foregroundMark x1="67969" y1="42969" x2="22656" y2="45313"/>
                        <a14:foregroundMark x1="22656" y1="45313" x2="63281" y2="45703"/>
                        <a14:foregroundMark x1="63281" y1="45703" x2="19141" y2="47656"/>
                        <a14:foregroundMark x1="19141" y1="47656" x2="60156" y2="42969"/>
                        <a14:foregroundMark x1="60156" y1="42969" x2="36719" y2="47656"/>
                        <a14:foregroundMark x1="36719" y1="47656" x2="68750" y2="50391"/>
                        <a14:foregroundMark x1="68750" y1="50391" x2="43750" y2="54297"/>
                        <a14:foregroundMark x1="43750" y1="54297" x2="72266" y2="57422"/>
                        <a14:foregroundMark x1="72266" y1="57422" x2="53906" y2="63281"/>
                        <a14:foregroundMark x1="53906" y1="63281" x2="75781" y2="65234"/>
                        <a14:foregroundMark x1="75781" y1="65234" x2="84766" y2="70703"/>
                        <a14:foregroundMark x1="88281" y1="73438" x2="85156" y2="51563"/>
                        <a14:foregroundMark x1="85156" y1="51563" x2="85938" y2="48438"/>
                        <a14:foregroundMark x1="88281" y1="42969" x2="88281" y2="18359"/>
                        <a14:foregroundMark x1="88281" y1="18359" x2="62891" y2="3125"/>
                        <a14:foregroundMark x1="62891" y1="3125" x2="42188" y2="0"/>
                        <a14:foregroundMark x1="42188" y1="0" x2="84375" y2="3906"/>
                        <a14:foregroundMark x1="84375" y1="3906" x2="65234" y2="1563"/>
                        <a14:foregroundMark x1="65234" y1="1563" x2="95703" y2="2344"/>
                        <a14:foregroundMark x1="95703" y1="2344" x2="67578" y2="1172"/>
                        <a14:foregroundMark x1="67578" y1="1172" x2="68359" y2="1172"/>
                        <a14:foregroundMark x1="19922" y1="19141" x2="39063" y2="28516"/>
                        <a14:foregroundMark x1="39063" y1="28516" x2="16797" y2="37500"/>
                        <a14:foregroundMark x1="16797" y1="37500" x2="2734" y2="53906"/>
                        <a14:foregroundMark x1="2734" y1="53906" x2="9766" y2="44922"/>
                        <a14:foregroundMark x1="8594" y1="57422" x2="17578" y2="35547"/>
                        <a14:foregroundMark x1="17578" y1="35547" x2="24609" y2="58203"/>
                        <a14:foregroundMark x1="24609" y1="58203" x2="11719" y2="42969"/>
                        <a14:foregroundMark x1="11719" y1="42969" x2="30859" y2="39063"/>
                        <a14:foregroundMark x1="30859" y1="39063" x2="9375" y2="49219"/>
                        <a14:foregroundMark x1="9375" y1="49219" x2="4688" y2="11328"/>
                        <a14:foregroundMark x1="4688" y1="11328" x2="36328" y2="24609"/>
                        <a14:foregroundMark x1="36328" y1="24609" x2="30078" y2="43750"/>
                        <a14:foregroundMark x1="30078" y1="43750" x2="3516" y2="33594"/>
                        <a14:foregroundMark x1="3516" y1="33594" x2="16406" y2="10156"/>
                        <a14:foregroundMark x1="16406" y1="10156" x2="50391" y2="22266"/>
                        <a14:foregroundMark x1="50391" y1="22266" x2="58594" y2="40625"/>
                        <a14:foregroundMark x1="58594" y1="40625" x2="30859" y2="60547"/>
                        <a14:foregroundMark x1="30859" y1="60547" x2="12109" y2="49219"/>
                        <a14:foregroundMark x1="12109" y1="49219" x2="12500" y2="26563"/>
                        <a14:foregroundMark x1="12500" y1="26563" x2="37109" y2="7031"/>
                        <a14:foregroundMark x1="37109" y1="7031" x2="67188" y2="9766"/>
                        <a14:foregroundMark x1="67188" y1="9766" x2="89453" y2="24609"/>
                        <a14:foregroundMark x1="89453" y1="24609" x2="61719" y2="55859"/>
                        <a14:foregroundMark x1="61719" y1="55859" x2="31250" y2="34375"/>
                        <a14:foregroundMark x1="31250" y1="34375" x2="49219" y2="22656"/>
                        <a14:foregroundMark x1="49219" y1="22656" x2="53906" y2="386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458" y="5750124"/>
            <a:ext cx="950396" cy="9503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18C3089-E933-4F66-B337-6CD50C03E85F}"/>
              </a:ext>
            </a:extLst>
          </p:cNvPr>
          <p:cNvSpPr txBox="1"/>
          <p:nvPr/>
        </p:nvSpPr>
        <p:spPr>
          <a:xfrm>
            <a:off x="944880" y="463320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1.1.2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머신러닝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 descr="장난감, 테이블이(가) 표시된 사진&#10;&#10;자동 생성된 설명">
            <a:extLst>
              <a:ext uri="{FF2B5EF4-FFF2-40B4-BE49-F238E27FC236}">
                <a16:creationId xmlns:a16="http://schemas.microsoft.com/office/drawing/2014/main" xmlns="" id="{06EE844B-F9C6-43D8-AAE6-C34885954B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6" r="947" b="10794"/>
          <a:stretch/>
        </p:blipFill>
        <p:spPr>
          <a:xfrm>
            <a:off x="9056517" y="1139147"/>
            <a:ext cx="1674723" cy="1710534"/>
          </a:xfrm>
          <a:prstGeom prst="rect">
            <a:avLst/>
          </a:prstGeom>
        </p:spPr>
      </p:pic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xmlns="" id="{A1ABF0D9-05D8-4838-B3EB-5FE5AAA250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1130988"/>
              </p:ext>
            </p:extLst>
          </p:nvPr>
        </p:nvGraphicFramePr>
        <p:xfrm>
          <a:off x="1087801" y="509703"/>
          <a:ext cx="6755564" cy="3363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다이어그램 16">
            <a:extLst>
              <a:ext uri="{FF2B5EF4-FFF2-40B4-BE49-F238E27FC236}">
                <a16:creationId xmlns:a16="http://schemas.microsoft.com/office/drawing/2014/main" xmlns="" id="{5E739F4C-882E-44F9-A525-1BE732EAB9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1779088"/>
              </p:ext>
            </p:extLst>
          </p:nvPr>
        </p:nvGraphicFramePr>
        <p:xfrm>
          <a:off x="944880" y="2861755"/>
          <a:ext cx="6969271" cy="3421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xmlns="" id="{638EFA50-46F5-4D15-AF61-731E2D67FF9C}"/>
              </a:ext>
            </a:extLst>
          </p:cNvPr>
          <p:cNvSpPr/>
          <p:nvPr/>
        </p:nvSpPr>
        <p:spPr>
          <a:xfrm>
            <a:off x="3138465" y="4603332"/>
            <a:ext cx="432872" cy="61047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xmlns="" id="{FB71A693-FA9E-4C15-B4F2-FFBBE78A45D0}"/>
              </a:ext>
            </a:extLst>
          </p:cNvPr>
          <p:cNvSpPr/>
          <p:nvPr/>
        </p:nvSpPr>
        <p:spPr>
          <a:xfrm>
            <a:off x="2950864" y="2191486"/>
            <a:ext cx="404037" cy="58629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21036D15-0AB0-43FC-A199-5D07E7C6DBF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56517" y="3297298"/>
            <a:ext cx="1916510" cy="19165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412CC56-B8C4-4E44-BF82-4A42FF42DA56}"/>
              </a:ext>
            </a:extLst>
          </p:cNvPr>
          <p:cNvSpPr txBox="1"/>
          <p:nvPr/>
        </p:nvSpPr>
        <p:spPr>
          <a:xfrm>
            <a:off x="1931876" y="5733160"/>
            <a:ext cx="5067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70AD47"/>
                </a:solidFill>
              </a:rPr>
              <a:t>샘플   </a:t>
            </a:r>
            <a:r>
              <a:rPr lang="en-US" altLang="ko-KR" sz="2400" b="1" dirty="0">
                <a:solidFill>
                  <a:srgbClr val="70AD47"/>
                </a:solidFill>
              </a:rPr>
              <a:t>-&gt;   </a:t>
            </a:r>
            <a:r>
              <a:rPr lang="ko-KR" altLang="en-US" sz="2400" b="1" dirty="0">
                <a:solidFill>
                  <a:srgbClr val="70AD47"/>
                </a:solidFill>
              </a:rPr>
              <a:t>통계적 구조   </a:t>
            </a:r>
            <a:r>
              <a:rPr lang="en-US" altLang="ko-KR" sz="2400" b="1" dirty="0">
                <a:solidFill>
                  <a:srgbClr val="70AD47"/>
                </a:solidFill>
              </a:rPr>
              <a:t>-&gt;   </a:t>
            </a:r>
            <a:r>
              <a:rPr lang="ko-KR" altLang="en-US" sz="2400" b="1" dirty="0">
                <a:solidFill>
                  <a:srgbClr val="70AD47"/>
                </a:solidFill>
              </a:rPr>
              <a:t>규칙</a:t>
            </a:r>
          </a:p>
        </p:txBody>
      </p:sp>
    </p:spTree>
    <p:extLst>
      <p:ext uri="{BB962C8B-B14F-4D97-AF65-F5344CB8AC3E}">
        <p14:creationId xmlns:p14="http://schemas.microsoft.com/office/powerpoint/2010/main" val="407038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38DB477-FB76-4864-BF7D-B98CE16541AC}"/>
              </a:ext>
            </a:extLst>
          </p:cNvPr>
          <p:cNvSpPr txBox="1"/>
          <p:nvPr/>
        </p:nvSpPr>
        <p:spPr>
          <a:xfrm>
            <a:off x="448313" y="391111"/>
            <a:ext cx="5814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2.4.3 </a:t>
            </a:r>
            <a:r>
              <a:rPr lang="ko-KR" altLang="en-US" sz="3200" dirty="0" smtClean="0">
                <a:solidFill>
                  <a:schemeClr val="bg1"/>
                </a:solidFill>
              </a:rPr>
              <a:t>확률적 </a:t>
            </a:r>
            <a:r>
              <a:rPr lang="ko-KR" altLang="en-US" sz="3200" dirty="0" smtClean="0">
                <a:solidFill>
                  <a:schemeClr val="bg1"/>
                </a:solidFill>
              </a:rPr>
              <a:t>경사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하강법</a:t>
            </a:r>
            <a:r>
              <a:rPr lang="en-US" altLang="ko-KR" sz="3200" dirty="0" smtClean="0">
                <a:solidFill>
                  <a:schemeClr val="bg1"/>
                </a:solidFill>
              </a:rPr>
              <a:t>(SGD)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3411829-A4A0-4760-A8AE-12A944267E88}"/>
              </a:ext>
            </a:extLst>
          </p:cNvPr>
          <p:cNvSpPr txBox="1"/>
          <p:nvPr/>
        </p:nvSpPr>
        <p:spPr>
          <a:xfrm>
            <a:off x="11003854" y="6576070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별별선생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PPT 15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14ED566-64CC-4EAA-B4B6-F5ED557CC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447" y="5891640"/>
            <a:ext cx="685480" cy="685480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1193800"/>
            <a:ext cx="103886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38DB477-FB76-4864-BF7D-B98CE16541AC}"/>
              </a:ext>
            </a:extLst>
          </p:cNvPr>
          <p:cNvSpPr txBox="1"/>
          <p:nvPr/>
        </p:nvSpPr>
        <p:spPr>
          <a:xfrm>
            <a:off x="448313" y="391111"/>
            <a:ext cx="6348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미니배치와 다양한 </a:t>
            </a:r>
            <a:r>
              <a:rPr lang="en-US" altLang="ko-KR" sz="3200" dirty="0" smtClean="0">
                <a:solidFill>
                  <a:schemeClr val="bg1"/>
                </a:solidFill>
              </a:rPr>
              <a:t>SGD</a:t>
            </a:r>
            <a:r>
              <a:rPr lang="ko-KR" altLang="en-US" sz="3200" dirty="0" smtClean="0">
                <a:solidFill>
                  <a:schemeClr val="bg1"/>
                </a:solidFill>
              </a:rPr>
              <a:t>의 변종들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3411829-A4A0-4760-A8AE-12A944267E88}"/>
              </a:ext>
            </a:extLst>
          </p:cNvPr>
          <p:cNvSpPr txBox="1"/>
          <p:nvPr/>
        </p:nvSpPr>
        <p:spPr>
          <a:xfrm>
            <a:off x="11003854" y="6576070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별별선생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PPT 15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14ED566-64CC-4EAA-B4B6-F5ED557CC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447" y="5891640"/>
            <a:ext cx="685480" cy="685480"/>
          </a:xfrm>
          <a:prstGeom prst="rect">
            <a:avLst/>
          </a:prstGeom>
        </p:spPr>
      </p:pic>
      <p:pic>
        <p:nvPicPr>
          <p:cNvPr id="7" name="내용 개체 틀 5"/>
          <p:cNvPicPr/>
          <p:nvPr/>
        </p:nvPicPr>
        <p:blipFill>
          <a:blip r:embed="rId3"/>
          <a:stretch>
            <a:fillRect/>
          </a:stretch>
        </p:blipFill>
        <p:spPr>
          <a:xfrm>
            <a:off x="673101" y="1219200"/>
            <a:ext cx="10924826" cy="465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38DB477-FB76-4864-BF7D-B98CE16541AC}"/>
              </a:ext>
            </a:extLst>
          </p:cNvPr>
          <p:cNvSpPr txBox="1"/>
          <p:nvPr/>
        </p:nvSpPr>
        <p:spPr>
          <a:xfrm>
            <a:off x="448313" y="391111"/>
            <a:ext cx="3972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</a:rPr>
              <a:t>모멘텀</a:t>
            </a:r>
            <a:r>
              <a:rPr lang="ko-KR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</a:rPr>
              <a:t>(momentum)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3411829-A4A0-4760-A8AE-12A944267E88}"/>
              </a:ext>
            </a:extLst>
          </p:cNvPr>
          <p:cNvSpPr txBox="1"/>
          <p:nvPr/>
        </p:nvSpPr>
        <p:spPr>
          <a:xfrm>
            <a:off x="11003854" y="6576070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별별선생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PPT 15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14ED566-64CC-4EAA-B4B6-F5ED557CC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447" y="5891640"/>
            <a:ext cx="685480" cy="685480"/>
          </a:xfrm>
          <a:prstGeom prst="rect">
            <a:avLst/>
          </a:prstGeom>
        </p:spPr>
      </p:pic>
      <p:pic>
        <p:nvPicPr>
          <p:cNvPr id="9" name="내용 개체 틀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4" y="2099572"/>
            <a:ext cx="11047383" cy="273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7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38DB477-FB76-4864-BF7D-B98CE16541AC}"/>
              </a:ext>
            </a:extLst>
          </p:cNvPr>
          <p:cNvSpPr txBox="1"/>
          <p:nvPr/>
        </p:nvSpPr>
        <p:spPr>
          <a:xfrm>
            <a:off x="448313" y="391111"/>
            <a:ext cx="3972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</a:rPr>
              <a:t>모멘텀</a:t>
            </a:r>
            <a:r>
              <a:rPr lang="ko-KR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</a:rPr>
              <a:t>(momentum)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3411829-A4A0-4760-A8AE-12A944267E88}"/>
              </a:ext>
            </a:extLst>
          </p:cNvPr>
          <p:cNvSpPr txBox="1"/>
          <p:nvPr/>
        </p:nvSpPr>
        <p:spPr>
          <a:xfrm>
            <a:off x="11003854" y="6576070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별별선생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PPT 15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14ED566-64CC-4EAA-B4B6-F5ED557CC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447" y="5891640"/>
            <a:ext cx="685480" cy="685480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346200"/>
            <a:ext cx="106299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4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38DB477-FB76-4864-BF7D-B98CE16541AC}"/>
              </a:ext>
            </a:extLst>
          </p:cNvPr>
          <p:cNvSpPr txBox="1"/>
          <p:nvPr/>
        </p:nvSpPr>
        <p:spPr>
          <a:xfrm>
            <a:off x="448313" y="391111"/>
            <a:ext cx="1810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AdaGrad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3411829-A4A0-4760-A8AE-12A944267E88}"/>
              </a:ext>
            </a:extLst>
          </p:cNvPr>
          <p:cNvSpPr txBox="1"/>
          <p:nvPr/>
        </p:nvSpPr>
        <p:spPr>
          <a:xfrm>
            <a:off x="11003854" y="6576070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별별선생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PPT 15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14ED566-64CC-4EAA-B4B6-F5ED557CC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447" y="5891640"/>
            <a:ext cx="685480" cy="685480"/>
          </a:xfrm>
          <a:prstGeom prst="rect">
            <a:avLst/>
          </a:prstGeom>
        </p:spPr>
      </p:pic>
      <p:pic>
        <p:nvPicPr>
          <p:cNvPr id="9" name="그림 8" descr="https://blogfiles.pstatic.net/MjAxODA5MjNfOTYg/MDAxNTM3NjY5OTQ4MDY2.deTLeBngieSq9rjT9Lvml08a_w60b2KBuOvpdayzwt0g.xAkyNOolh395cG1uzg_9iQ3e_uzlILFObKlnfb6gr3og.PNG.ssdyka/fig_6-6.png?type=w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181100"/>
            <a:ext cx="10871200" cy="4710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822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38DB477-FB76-4864-BF7D-B98CE16541AC}"/>
              </a:ext>
            </a:extLst>
          </p:cNvPr>
          <p:cNvSpPr txBox="1"/>
          <p:nvPr/>
        </p:nvSpPr>
        <p:spPr>
          <a:xfrm>
            <a:off x="448313" y="391111"/>
            <a:ext cx="1900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RMSProp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3411829-A4A0-4760-A8AE-12A944267E88}"/>
              </a:ext>
            </a:extLst>
          </p:cNvPr>
          <p:cNvSpPr txBox="1"/>
          <p:nvPr/>
        </p:nvSpPr>
        <p:spPr>
          <a:xfrm>
            <a:off x="11003854" y="6576070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별별선생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PPT 15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14ED566-64CC-4EAA-B4B6-F5ED557CC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447" y="5891640"/>
            <a:ext cx="685480" cy="685480"/>
          </a:xfrm>
          <a:prstGeom prst="rect">
            <a:avLst/>
          </a:prstGeom>
        </p:spPr>
      </p:pic>
      <p:pic>
        <p:nvPicPr>
          <p:cNvPr id="7" name="그림 6" descr="https://postfiles.pstatic.net/MjAxOTA4MTVfNzIg/MDAxNTY1ODc5NzE2ODE5.5fgBMhHx9TIp_hKtnOEz3D-ZZLcKxAeR08JyoaSF4aIg.-wzVzD2-OL9qos6IxWv2TBzbuIjUb-KvulggkcQvVK4g.PNG.jesusss91/image.png?type=w96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10988327" cy="43356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86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6F8B45B-D151-4B6F-9F09-119BE3BE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7" y="381545"/>
            <a:ext cx="532883" cy="53288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684D821C-DC2B-4E0F-859A-35F87E1C5D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20" y="6210780"/>
            <a:ext cx="387616" cy="387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44FE12-2EAD-47CF-99D2-56F93A3A6481}"/>
              </a:ext>
            </a:extLst>
          </p:cNvPr>
          <p:cNvSpPr txBox="1"/>
          <p:nvPr/>
        </p:nvSpPr>
        <p:spPr>
          <a:xfrm>
            <a:off x="944880" y="463320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1.1.2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머신러닝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01E443C-1E74-4C77-AB48-8D0E5360F7C1}"/>
              </a:ext>
            </a:extLst>
          </p:cNvPr>
          <p:cNvSpPr txBox="1"/>
          <p:nvPr/>
        </p:nvSpPr>
        <p:spPr>
          <a:xfrm>
            <a:off x="1065650" y="2384433"/>
            <a:ext cx="811311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</a:rPr>
              <a:t>베이지안 분석처럼 전통적인 통계 분석 방법은 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ko-KR" altLang="en-US" sz="2800" b="1" dirty="0">
                <a:solidFill>
                  <a:schemeClr val="bg1"/>
                </a:solidFill>
              </a:rPr>
              <a:t>   적용이 힘들다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894B625-29B2-4A62-8592-8676ADAF2904}"/>
              </a:ext>
            </a:extLst>
          </p:cNvPr>
          <p:cNvSpPr txBox="1"/>
          <p:nvPr/>
        </p:nvSpPr>
        <p:spPr>
          <a:xfrm>
            <a:off x="8125464" y="690206"/>
            <a:ext cx="4751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※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베이지안 분석</a:t>
            </a:r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확률을 주장에 대한 의지 </a:t>
            </a:r>
            <a:endParaRPr lang="en-US" altLang="ko-K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혹은 확신에 대한 수치화</a:t>
            </a:r>
            <a:endParaRPr lang="en-US" altLang="ko-K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/>
              <a:t> 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CCDD44B-5AB8-47ED-8627-5226766C47E5}"/>
              </a:ext>
            </a:extLst>
          </p:cNvPr>
          <p:cNvSpPr txBox="1"/>
          <p:nvPr/>
        </p:nvSpPr>
        <p:spPr>
          <a:xfrm>
            <a:off x="1065650" y="3678907"/>
            <a:ext cx="57038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</a:rPr>
              <a:t>수학적 이론 </a:t>
            </a:r>
            <a:r>
              <a:rPr lang="en-US" altLang="ko-KR" sz="4400" b="1" dirty="0">
                <a:solidFill>
                  <a:schemeClr val="bg1"/>
                </a:solidFill>
              </a:rPr>
              <a:t>&lt; </a:t>
            </a:r>
            <a:r>
              <a:rPr lang="ko-KR" altLang="en-US" sz="4400" b="1" dirty="0">
                <a:solidFill>
                  <a:schemeClr val="bg1"/>
                </a:solidFill>
              </a:rPr>
              <a:t>엔지니어링</a:t>
            </a:r>
            <a:endParaRPr lang="ko-KR" altLang="en-US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E9E53E06-86DE-43CB-A85C-8DA46B9D5AEC}"/>
              </a:ext>
            </a:extLst>
          </p:cNvPr>
          <p:cNvCxnSpPr>
            <a:cxnSpLocks/>
          </p:cNvCxnSpPr>
          <p:nvPr/>
        </p:nvCxnSpPr>
        <p:spPr>
          <a:xfrm>
            <a:off x="1380227" y="2753765"/>
            <a:ext cx="219110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4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-63260" y="6543040"/>
            <a:ext cx="1225526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6F8B45B-D151-4B6F-9F09-119BE3BE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7" y="381545"/>
            <a:ext cx="532883" cy="53288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684D821C-DC2B-4E0F-859A-35F87E1C5D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560" y="6210780"/>
            <a:ext cx="387616" cy="387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44FE12-2EAD-47CF-99D2-56F93A3A6481}"/>
              </a:ext>
            </a:extLst>
          </p:cNvPr>
          <p:cNvSpPr txBox="1"/>
          <p:nvPr/>
        </p:nvSpPr>
        <p:spPr>
          <a:xfrm>
            <a:off x="944880" y="463320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1.1.3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데이터에서 표현을 학습하기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D6752F-A891-4368-8B07-3E77C5593354}"/>
              </a:ext>
            </a:extLst>
          </p:cNvPr>
          <p:cNvSpPr txBox="1"/>
          <p:nvPr/>
        </p:nvSpPr>
        <p:spPr>
          <a:xfrm>
            <a:off x="410426" y="3631442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입력 데이터 포인트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86BD6F3-1709-42FE-9AEE-CBC75D6C8829}"/>
              </a:ext>
            </a:extLst>
          </p:cNvPr>
          <p:cNvSpPr txBox="1"/>
          <p:nvPr/>
        </p:nvSpPr>
        <p:spPr>
          <a:xfrm>
            <a:off x="5253891" y="361864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기대출력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A6D422A-E626-46C9-A0CD-250806861BB2}"/>
              </a:ext>
            </a:extLst>
          </p:cNvPr>
          <p:cNvSpPr txBox="1"/>
          <p:nvPr/>
        </p:nvSpPr>
        <p:spPr>
          <a:xfrm>
            <a:off x="7891127" y="3599253"/>
            <a:ext cx="33105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알고리즘의 성능을 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ko-KR" altLang="en-US" sz="2800" b="1" dirty="0">
                <a:solidFill>
                  <a:schemeClr val="bg1"/>
                </a:solidFill>
              </a:rPr>
              <a:t>측정 방법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6F7FB75-E094-4D6E-A15E-5DC94D56D409}"/>
              </a:ext>
            </a:extLst>
          </p:cNvPr>
          <p:cNvSpPr txBox="1"/>
          <p:nvPr/>
        </p:nvSpPr>
        <p:spPr>
          <a:xfrm>
            <a:off x="7103062" y="4456299"/>
            <a:ext cx="453611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현재출력과 기대출력 간의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차이 결정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그 측정값은 다시 피드백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800" b="1" dirty="0">
                <a:solidFill>
                  <a:schemeClr val="bg1"/>
                </a:solidFill>
              </a:rPr>
              <a:t>             </a:t>
            </a:r>
            <a:r>
              <a:rPr lang="en-US" altLang="ko-KR" sz="2800" b="1" dirty="0">
                <a:solidFill>
                  <a:srgbClr val="FFFF00"/>
                </a:solidFill>
              </a:rPr>
              <a:t>“</a:t>
            </a:r>
            <a:r>
              <a:rPr lang="ko-KR" altLang="en-US" sz="2800" b="1" dirty="0">
                <a:solidFill>
                  <a:srgbClr val="FFFF00"/>
                </a:solidFill>
              </a:rPr>
              <a:t>학습</a:t>
            </a:r>
            <a:r>
              <a:rPr lang="en-US" altLang="ko-KR" sz="2800" b="1" dirty="0">
                <a:solidFill>
                  <a:srgbClr val="FFFF00"/>
                </a:solidFill>
              </a:rPr>
              <a:t>”</a:t>
            </a:r>
            <a:r>
              <a:rPr lang="en-US" altLang="ko-KR" sz="1600" dirty="0">
                <a:solidFill>
                  <a:srgbClr val="FFFF00"/>
                </a:solidFill>
              </a:rPr>
              <a:t>(learning)</a:t>
            </a:r>
            <a:endParaRPr lang="en-US" altLang="ko-KR" sz="4000" dirty="0">
              <a:solidFill>
                <a:srgbClr val="FFFF00"/>
              </a:solidFill>
            </a:endParaRPr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B5378E8-C553-4ADE-9BBF-13CF6E219285}"/>
              </a:ext>
            </a:extLst>
          </p:cNvPr>
          <p:cNvSpPr txBox="1"/>
          <p:nvPr/>
        </p:nvSpPr>
        <p:spPr>
          <a:xfrm>
            <a:off x="3627645" y="1488105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solidFill>
                  <a:schemeClr val="bg2">
                    <a:lumMod val="75000"/>
                  </a:schemeClr>
                </a:solidFill>
              </a:rPr>
              <a:t>머신러닝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 위해 필요한 세가지</a:t>
            </a:r>
            <a:endParaRPr lang="en-US" altLang="ko-KR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C8EB6AF1-D51B-4987-B8FB-E06648D7B173}"/>
              </a:ext>
            </a:extLst>
          </p:cNvPr>
          <p:cNvCxnSpPr/>
          <p:nvPr/>
        </p:nvCxnSpPr>
        <p:spPr>
          <a:xfrm flipV="1">
            <a:off x="2214113" y="2155784"/>
            <a:ext cx="1846052" cy="124946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E896F059-88D9-4145-A31E-085784265967}"/>
              </a:ext>
            </a:extLst>
          </p:cNvPr>
          <p:cNvCxnSpPr>
            <a:cxnSpLocks/>
          </p:cNvCxnSpPr>
          <p:nvPr/>
        </p:nvCxnSpPr>
        <p:spPr>
          <a:xfrm flipV="1">
            <a:off x="6064370" y="2155784"/>
            <a:ext cx="0" cy="110500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3B19809F-75EC-4499-B03B-AB2C88CD3C8D}"/>
              </a:ext>
            </a:extLst>
          </p:cNvPr>
          <p:cNvCxnSpPr>
            <a:cxnSpLocks/>
          </p:cNvCxnSpPr>
          <p:nvPr/>
        </p:nvCxnSpPr>
        <p:spPr>
          <a:xfrm flipH="1" flipV="1">
            <a:off x="8068576" y="1991642"/>
            <a:ext cx="902896" cy="143735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94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D210467-139B-43DB-AAEA-37762AD856A0}"/>
              </a:ext>
            </a:extLst>
          </p:cNvPr>
          <p:cNvSpPr/>
          <p:nvPr/>
        </p:nvSpPr>
        <p:spPr>
          <a:xfrm>
            <a:off x="0" y="6543040"/>
            <a:ext cx="12192000" cy="314960"/>
          </a:xfrm>
          <a:prstGeom prst="rect">
            <a:avLst/>
          </a:prstGeom>
          <a:solidFill>
            <a:srgbClr val="C3D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6F8B45B-D151-4B6F-9F09-119BE3BE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7" y="381545"/>
            <a:ext cx="532883" cy="53288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684D821C-DC2B-4E0F-859A-35F87E1C5D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820" y="6210780"/>
            <a:ext cx="387616" cy="387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44FE12-2EAD-47CF-99D2-56F93A3A6481}"/>
              </a:ext>
            </a:extLst>
          </p:cNvPr>
          <p:cNvSpPr txBox="1"/>
          <p:nvPr/>
        </p:nvSpPr>
        <p:spPr>
          <a:xfrm>
            <a:off x="944880" y="463320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1.1.3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데이터에서 표현을 학습하기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1D40BE-1CB8-47DE-B4FA-694CD2DE6273}"/>
              </a:ext>
            </a:extLst>
          </p:cNvPr>
          <p:cNvSpPr txBox="1"/>
          <p:nvPr/>
        </p:nvSpPr>
        <p:spPr>
          <a:xfrm>
            <a:off x="810883" y="1730548"/>
            <a:ext cx="11128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</a:rPr>
              <a:t>핵심</a:t>
            </a:r>
            <a:r>
              <a:rPr lang="en-US" altLang="ko-KR" sz="2400" dirty="0">
                <a:solidFill>
                  <a:schemeClr val="bg1"/>
                </a:solidFill>
              </a:rPr>
              <a:t>!! </a:t>
            </a:r>
            <a:r>
              <a:rPr lang="ko-KR" altLang="en-US" sz="2400" dirty="0" err="1">
                <a:solidFill>
                  <a:schemeClr val="bg1"/>
                </a:solidFill>
              </a:rPr>
              <a:t>의미있는</a:t>
            </a:r>
            <a:r>
              <a:rPr lang="ko-KR" altLang="en-US" sz="2400" dirty="0">
                <a:solidFill>
                  <a:schemeClr val="bg1"/>
                </a:solidFill>
              </a:rPr>
              <a:t> 데이터로의 변환하기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</a:rPr>
              <a:t>입력 데이터로부터 우리가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원하는 출력에 최대한 가깝게 표현하기 위해</a:t>
            </a:r>
          </a:p>
        </p:txBody>
      </p:sp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344327E9-DD4D-4002-A599-E873E5AAA2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76" y="3288992"/>
            <a:ext cx="3054990" cy="2857469"/>
          </a:xfrm>
          <a:prstGeom prst="rect">
            <a:avLst/>
          </a:prstGeom>
        </p:spPr>
      </p:pic>
      <p:pic>
        <p:nvPicPr>
          <p:cNvPr id="12" name="그림 11" descr="장치이(가) 표시된 사진&#10;&#10;자동 생성된 설명">
            <a:extLst>
              <a:ext uri="{FF2B5EF4-FFF2-40B4-BE49-F238E27FC236}">
                <a16:creationId xmlns:a16="http://schemas.microsoft.com/office/drawing/2014/main" xmlns="" id="{4A54E4AF-8EC6-4253-9A09-70E9442A8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225" y="3288992"/>
            <a:ext cx="3436851" cy="27522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2DFAC0B-0B50-49FB-BF34-68CD04FC3481}"/>
              </a:ext>
            </a:extLst>
          </p:cNvPr>
          <p:cNvSpPr txBox="1"/>
          <p:nvPr/>
        </p:nvSpPr>
        <p:spPr>
          <a:xfrm>
            <a:off x="8150194" y="5414963"/>
            <a:ext cx="1259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HSV</a:t>
            </a:r>
            <a:endParaRPr lang="ko-KR" altLang="en-US" sz="3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5B5F247-3775-478C-83B5-13B73CF584EB}"/>
              </a:ext>
            </a:extLst>
          </p:cNvPr>
          <p:cNvSpPr txBox="1"/>
          <p:nvPr/>
        </p:nvSpPr>
        <p:spPr>
          <a:xfrm>
            <a:off x="810883" y="4002657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색 </a:t>
            </a:r>
            <a:r>
              <a:rPr lang="en-US" altLang="ko-KR" sz="2400" dirty="0">
                <a:solidFill>
                  <a:schemeClr val="bg1"/>
                </a:solidFill>
              </a:rPr>
              <a:t>-&gt;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52A36BB-82C6-4305-BE20-E75F4B263C57}"/>
              </a:ext>
            </a:extLst>
          </p:cNvPr>
          <p:cNvSpPr txBox="1"/>
          <p:nvPr/>
        </p:nvSpPr>
        <p:spPr>
          <a:xfrm>
            <a:off x="6396904" y="4258119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채도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-&gt;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43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1600</Words>
  <Application>Microsoft Office PowerPoint</Application>
  <PresentationFormat>와이드스크린</PresentationFormat>
  <Paragraphs>446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3" baseType="lpstr">
      <vt:lpstr>-apple-system</vt:lpstr>
      <vt:lpstr>HY견고딕</vt:lpstr>
      <vt:lpstr>나눔스퀘어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SIM WOOHEE</dc:creator>
  <cp:lastModifiedBy>2018305008</cp:lastModifiedBy>
  <cp:revision>19</cp:revision>
  <dcterms:created xsi:type="dcterms:W3CDTF">2018-09-06T02:00:25Z</dcterms:created>
  <dcterms:modified xsi:type="dcterms:W3CDTF">2020-01-08T12:30:43Z</dcterms:modified>
</cp:coreProperties>
</file>