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66" r:id="rId7"/>
    <p:sldId id="264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태학 이" initials="태이" lastIdx="2" clrIdx="0">
    <p:extLst>
      <p:ext uri="{19B8F6BF-5375-455C-9EA6-DF929625EA0E}">
        <p15:presenceInfo xmlns:p15="http://schemas.microsoft.com/office/powerpoint/2012/main" userId="7c5f8933894d13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3300"/>
    <a:srgbClr val="0071FA"/>
    <a:srgbClr val="BF69FF"/>
    <a:srgbClr val="4B7AFF"/>
    <a:srgbClr val="92D050"/>
    <a:srgbClr val="7D00DA"/>
    <a:srgbClr val="323232"/>
    <a:srgbClr val="FF09DC"/>
    <a:srgbClr val="907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4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8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6C0B6-25BD-4772-A64A-1CD3F243414E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17425-C66F-49B5-B9C4-FD2DE1605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0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7307-224F-4015-909E-565CF1A6B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818FB-ECB1-4C3C-9E00-FA993EF3F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AF705-0835-4D02-BEB6-9937522E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006F-B59C-41B4-AD5C-DE0A194C92B9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C89B7-4D51-44A0-90D3-77CBF6AA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5D85C-4223-4FEE-AF14-C39C902C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6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9BA86-36AD-454D-B12B-6C781814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BD737E-C521-49E8-829C-383CAF6D5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A52BB-0924-4C5C-9E22-2CA8C478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F5ED-11BA-43B5-852D-7BA6D15411F7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7348A-AFB1-4A7E-95D4-12A24972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BAF36-F756-4257-8E9A-167A0119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6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FA2D86-EC52-4A48-B4D7-A652DBD25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05C38-0728-4A0A-99E6-CB45634D6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E56FC-BC7E-41A6-9E1C-7A702095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D94D-1B32-49AD-8976-A6A26ECD7193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AE92E-2CE5-47ED-9BC3-57BF517F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BA587-F3B0-4282-9D87-8AC2460D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C935C-6E9B-4D63-9810-F9303121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9D13D-FA04-49B5-9D1A-54691EB7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BB809-DBAA-4223-B0E8-574ED436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BAD0-5A91-4146-AC60-2D28DA950A83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D3ECA-A882-4100-9EEB-35533230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AE899-5BA5-4E1C-A8C1-A8993F0C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07994-EB01-4255-9A20-0F01124B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68BEE-51C2-44BA-AB95-F3183F3E3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1617C-25C3-4AAA-9BBD-D9A57D1B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D314-424D-457A-9221-B06F87C9786B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7DA73-241B-4E6F-895E-4515A5A8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A4301-3B00-4FE3-98F4-B3CE784C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5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E5414-884F-4860-8AC9-5C07C815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4A425-E2B7-4F93-AA4A-5CB95B09B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5B11A-F37E-41CA-BA0A-E89B85ADF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C1F0F-A577-4580-99F3-CF3924B7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149B-79F1-465C-8CFA-F2520CC5D23E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1701D2-4E60-4436-A089-361D8E3B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0E65B-B966-40F4-8E54-E193F141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3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8C74F-C682-4097-ACF1-C807E2A8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A4325-3354-489C-8F0E-C625FA13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389F4-A028-453C-BA4F-5FA70C0CA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E41BAF-F557-438B-80B9-4B0740086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3ECC9-4D74-4CEA-AF7D-AACF99A31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AF2C64-FF0B-4ECD-A1CB-C4BCAF9C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FC76-4F2C-4CE8-8B1F-3777645A1D97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D0050E-D1DE-49C5-80AB-008F0ACD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5D534A-FC9C-432D-B4FC-890F5EB4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5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A2C9-B3A0-4A33-920A-A1326E37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B787B6-1B3D-438B-BC4C-5333C4D9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6F81-FE3A-4448-AB0B-DC1334412414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C4AFEB-C58E-4151-AEF7-58ADD62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17FD9-E91D-469B-A346-C4F1D68D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1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EA087A-12FA-46D2-8CAE-9E3EA51B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069D-1F14-46E5-A36E-0529A403F2DF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FE534A-765A-4CA1-A321-6D98D627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11C3D-41EF-43F9-801A-83ED9149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99BBB-E8AD-426D-9066-43B01DAE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2B3E2-9483-43FC-AB73-81448CC1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8538D2-C8DC-4295-9ADF-492E781D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6F33F-4629-4C48-8D84-AD6C127D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DCB-894B-4199-856D-A3E0621E3BC5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7F866-155E-409A-8232-2E44F716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D86CC-62BB-436D-96C6-27D25E4D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80457-2E89-4641-BEE6-ACA20E0D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3ADF6C-F2AE-40DA-AE43-7600DDDB6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358A70-C013-40A3-BE89-1615B56AE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916FA-6A94-48A2-8EFC-7BD7BB05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626E-D7F8-46C0-A262-A252BAB55857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5CCAD2-B1C9-4BEB-9B5C-454A08E8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8DFE5-DF16-49BC-994E-C5CE8DE2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2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0989BD-5854-4E62-AA03-7F7BD27E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1CD04-6179-48DE-A7A6-60886BC97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E4204-5A6B-4FC8-A7B9-BB59A01EE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8665-FC2F-4063-B34D-78DEBE3E2FC5}" type="datetime1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F8FC0-7D4E-4D93-B5B5-E28884AA9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72D1F-FAF6-464C-AA75-9CB1914F4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654A-47D9-40E7-9E30-F89685321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2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F6085-CA3A-42A5-9B00-4FFF95DC7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E6E6E6"/>
                </a:solidFill>
              </a:rPr>
              <a:t>데이터 증식</a:t>
            </a:r>
            <a:endParaRPr lang="ko-KR" altLang="en-US" dirty="0">
              <a:solidFill>
                <a:srgbClr val="E6E6E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5579D-9AA4-4071-872A-CA9B70836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이태학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1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865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chemeClr val="bg1"/>
                </a:solidFill>
              </a:rPr>
              <a:t>실행 </a:t>
            </a:r>
            <a:r>
              <a:rPr lang="ko-KR" altLang="en-US" dirty="0" smtClean="0">
                <a:solidFill>
                  <a:schemeClr val="bg1"/>
                </a:solidFill>
              </a:rPr>
              <a:t>결과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1800" dirty="0" smtClean="0">
                <a:solidFill>
                  <a:schemeClr val="bg1"/>
                </a:solidFill>
              </a:rPr>
              <a:t>horizontal</a:t>
            </a:r>
            <a:r>
              <a:rPr lang="en-US" altLang="ko-KR" sz="1800" dirty="0" smtClean="0">
                <a:solidFill>
                  <a:schemeClr val="bg1"/>
                </a:solidFill>
              </a:rPr>
              <a:t>_flip </a:t>
            </a:r>
            <a:r>
              <a:rPr lang="ko-KR" altLang="en-US" sz="1800" dirty="0" smtClean="0">
                <a:solidFill>
                  <a:schemeClr val="bg1"/>
                </a:solidFill>
              </a:rPr>
              <a:t>조정</a:t>
            </a:r>
            <a:r>
              <a:rPr lang="en-US" altLang="ko-KR" sz="1800" dirty="0" smtClean="0">
                <a:solidFill>
                  <a:schemeClr val="bg1"/>
                </a:solidFill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r>
              <a:rPr lang="ko-KR" altLang="ko-KR" sz="1800" dirty="0">
                <a:solidFill>
                  <a:schemeClr val="bg1"/>
                </a:solidFill>
                <a:ea typeface="Nanum Barun Gothic"/>
              </a:rPr>
              <a:t>True로 설정할 경우, </a:t>
            </a:r>
            <a:r>
              <a:rPr lang="en-US" altLang="ko-KR" sz="1800" dirty="0" smtClean="0">
                <a:solidFill>
                  <a:schemeClr val="bg1"/>
                </a:solidFill>
                <a:ea typeface="Nanum Barun Gothic"/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  <a:ea typeface="Nanum Barun Gothic"/>
              </a:rPr>
            </a:br>
            <a:r>
              <a:rPr lang="ko-KR" altLang="ko-KR" sz="1800" dirty="0" smtClean="0">
                <a:solidFill>
                  <a:schemeClr val="bg1"/>
                </a:solidFill>
                <a:ea typeface="Nanum Barun Gothic"/>
              </a:rPr>
              <a:t>50</a:t>
            </a:r>
            <a:r>
              <a:rPr lang="ko-KR" altLang="ko-KR" sz="1800" dirty="0">
                <a:solidFill>
                  <a:schemeClr val="bg1"/>
                </a:solidFill>
                <a:ea typeface="Nanum Barun Gothic"/>
              </a:rPr>
              <a:t>% 확률로 이미지를 수평으로 </a:t>
            </a:r>
            <a:r>
              <a:rPr lang="en-US" altLang="ko-KR" sz="1800" dirty="0" smtClean="0">
                <a:solidFill>
                  <a:schemeClr val="bg1"/>
                </a:solidFill>
                <a:ea typeface="Nanum Barun Gothic"/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  <a:ea typeface="Nanum Barun Gothic"/>
              </a:rPr>
            </a:br>
            <a:r>
              <a:rPr lang="ko-KR" altLang="ko-KR" sz="1800" dirty="0" smtClean="0">
                <a:solidFill>
                  <a:schemeClr val="bg1"/>
                </a:solidFill>
                <a:ea typeface="Nanum Barun Gothic"/>
              </a:rPr>
              <a:t>뒤집습니다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10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7545" y="329673"/>
            <a:ext cx="2045543" cy="62085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1" y="329673"/>
            <a:ext cx="1891831" cy="62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1268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chemeClr val="bg1"/>
                </a:solidFill>
              </a:rPr>
              <a:t>실행 </a:t>
            </a:r>
            <a:r>
              <a:rPr lang="ko-KR" altLang="en-US" dirty="0" smtClean="0">
                <a:solidFill>
                  <a:schemeClr val="bg1"/>
                </a:solidFill>
              </a:rPr>
              <a:t>결과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2000" dirty="0" smtClean="0">
                <a:solidFill>
                  <a:schemeClr val="bg1"/>
                </a:solidFill>
              </a:rPr>
              <a:t>fill_mode </a:t>
            </a:r>
            <a:r>
              <a:rPr lang="ko-KR" altLang="en-US" sz="2000" dirty="0" smtClean="0">
                <a:solidFill>
                  <a:schemeClr val="bg1"/>
                </a:solidFill>
              </a:rPr>
              <a:t>조정</a:t>
            </a:r>
            <a:r>
              <a:rPr lang="en-US" altLang="ko-KR" sz="2000" dirty="0" smtClean="0">
                <a:solidFill>
                  <a:schemeClr val="bg1"/>
                </a:solidFill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</a:rPr>
            </a:br>
            <a:r>
              <a:rPr lang="ko-KR" altLang="ko-KR" sz="20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>이미지를 회전, </a:t>
            </a: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r>
              <a:rPr lang="ko-KR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>이동하거나 </a:t>
            </a:r>
            <a:r>
              <a:rPr lang="ko-KR" altLang="ko-KR" sz="20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>축소할 때 </a:t>
            </a: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r>
              <a:rPr lang="ko-KR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>생기는 </a:t>
            </a:r>
            <a:r>
              <a:rPr lang="ko-KR" altLang="ko-KR" sz="20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>공간을 채우는 방식</a:t>
            </a:r>
            <a:br>
              <a:rPr lang="ko-KR" altLang="ko-KR" sz="20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11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4312" y="478454"/>
            <a:ext cx="1930028" cy="58579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199" y="2569562"/>
            <a:ext cx="399682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'constant‘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c_val=k)</a:t>
            </a:r>
            <a:endParaRPr lang="en-US" altLang="ko-KR" sz="2200" b="1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kkkkkkkk|abcd|kkkkkkkk</a:t>
            </a:r>
          </a:p>
          <a:p>
            <a:endParaRPr lang="en-US" altLang="ko-KR" sz="2200" b="1" dirty="0" smtClean="0">
              <a:solidFill>
                <a:schemeClr val="bg1"/>
              </a:solidFill>
            </a:endParaRPr>
          </a:p>
          <a:p>
            <a:r>
              <a:rPr lang="en-US" altLang="ko-KR" sz="2200" b="1" dirty="0" smtClean="0">
                <a:solidFill>
                  <a:schemeClr val="bg1"/>
                </a:solidFill>
              </a:rPr>
              <a:t>'nearest‘(default)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aaaaaaaa|abcd|dddddddd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200" b="1" dirty="0" smtClean="0">
                <a:solidFill>
                  <a:schemeClr val="bg1"/>
                </a:solidFill>
              </a:rPr>
              <a:t>'reflect‘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abcddcba|abcd|dcbaabcd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200" b="1" dirty="0" smtClean="0">
                <a:solidFill>
                  <a:schemeClr val="bg1"/>
                </a:solidFill>
              </a:rPr>
              <a:t>'wrap‘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abcdabcd|abcd|abcdabcd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680" y="478273"/>
            <a:ext cx="1788604" cy="58583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641" y="478272"/>
            <a:ext cx="1803518" cy="58655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7270" y="478453"/>
            <a:ext cx="1796529" cy="585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12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25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끝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7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라이브러리 불러오기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내용 개체 틀 16"/>
          <p:cNvSpPr>
            <a:spLocks noGrp="1"/>
          </p:cNvSpPr>
          <p:nvPr>
            <p:ph idx="1"/>
          </p:nvPr>
        </p:nvSpPr>
        <p:spPr>
          <a:xfrm>
            <a:off x="838200" y="2786361"/>
            <a:ext cx="10515600" cy="350283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Keras - </a:t>
            </a:r>
            <a:r>
              <a:rPr lang="ko-KR" altLang="en-US" dirty="0" smtClean="0">
                <a:solidFill>
                  <a:schemeClr val="bg1"/>
                </a:solidFill>
              </a:rPr>
              <a:t>케라스패키지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Keras.preprocessing – </a:t>
            </a:r>
            <a:r>
              <a:rPr lang="ko-KR" altLang="en-US" dirty="0" smtClean="0">
                <a:solidFill>
                  <a:schemeClr val="bg1"/>
                </a:solidFill>
              </a:rPr>
              <a:t>전처리 및 증식파트 담당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Image – </a:t>
            </a:r>
            <a:r>
              <a:rPr lang="ko-KR" altLang="en-US" dirty="0" smtClean="0">
                <a:solidFill>
                  <a:schemeClr val="bg1"/>
                </a:solidFill>
              </a:rPr>
              <a:t>이미지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bg1"/>
                </a:solidFill>
              </a:rPr>
              <a:t>ImageDataGenerator – </a:t>
            </a:r>
            <a:r>
              <a:rPr lang="ko-KR" altLang="en-US" dirty="0" smtClean="0">
                <a:solidFill>
                  <a:schemeClr val="bg1"/>
                </a:solidFill>
              </a:rPr>
              <a:t>이미지데이터발생기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Cv2 – </a:t>
            </a:r>
            <a:r>
              <a:rPr lang="ko-KR" altLang="en-US" dirty="0" smtClean="0">
                <a:solidFill>
                  <a:schemeClr val="bg1"/>
                </a:solidFill>
              </a:rPr>
              <a:t>컴퓨터비전 라이브러리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2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3137"/>
            <a:ext cx="10515600" cy="9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1692288"/>
          </a:xfrm>
          <a:prstGeom prst="rect">
            <a:avLst/>
          </a:prstGeom>
        </p:spPr>
      </p:pic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데이터 증식 옵션 설정하기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3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3335111"/>
            <a:ext cx="10515600" cy="27699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rotation_range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: 이미지 회전 범위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 (degrees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)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Nanum Barun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width_shift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,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Nanum Barun Gothic"/>
              </a:rPr>
              <a:t> 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height_shift</a:t>
            </a: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: 그림을 수평 또는 수직으로 랜덤하게 평행 이동시키는 범위 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Nanum Barun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500" dirty="0">
                <a:solidFill>
                  <a:schemeClr val="bg1"/>
                </a:solidFill>
                <a:ea typeface="Nanum Barun Gothic"/>
              </a:rPr>
              <a:t>	</a:t>
            </a:r>
            <a:r>
              <a:rPr lang="en-US" altLang="ko-KR" sz="1500" dirty="0" smtClean="0">
                <a:solidFill>
                  <a:schemeClr val="bg1"/>
                </a:solidFill>
                <a:ea typeface="Nanum Barun Gothic"/>
              </a:rPr>
              <a:t>	      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원본 가로, 세로 길이에 대한 비율 값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)</a:t>
            </a: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Nanum Barun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shear_range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: 임의 전단 변환 (shearing transformation)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범위</a:t>
            </a: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Nanum Barun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zoom_range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: 임의 확대/축소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범위</a:t>
            </a: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Nanum Barun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horizontal_flip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: True로 설정할 경우, 50% 확률로 이미지를 수평으로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뒤집습니다</a:t>
            </a: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Nanum Barun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Nanum Barun Gothic"/>
              </a:rPr>
              <a:t>fill_mode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Nanum Barun Gothic"/>
              </a:rPr>
              <a:t> 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Nanum Barun Gothic"/>
              </a:rPr>
              <a:t>이미지를 회전, 이동하거나 축소할 때 생기는 공간을 채우는 방식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5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##</a:t>
            </a:r>
            <a:r>
              <a:rPr lang="en-US" altLang="ko-KR" sz="1500" dirty="0">
                <a:solidFill>
                  <a:schemeClr val="bg1"/>
                </a:solidFill>
                <a:latin typeface="Arial Unicode MS"/>
                <a:ea typeface="Nanum Barun Gothic"/>
              </a:rPr>
              <a:t>r</a:t>
            </a:r>
            <a:r>
              <a:rPr lang="ko-KR" altLang="ko-KR" sz="1500" dirty="0">
                <a:solidFill>
                  <a:schemeClr val="bg1"/>
                </a:solidFill>
                <a:latin typeface="Arial Unicode MS"/>
                <a:ea typeface="Nanum Barun Gothic"/>
              </a:rPr>
              <a:t>escale</a:t>
            </a:r>
            <a:r>
              <a:rPr lang="en-US" altLang="ko-KR" sz="1500" dirty="0">
                <a:solidFill>
                  <a:schemeClr val="bg1"/>
                </a:solidFill>
                <a:latin typeface="Arial Unicode MS"/>
                <a:ea typeface="Nanum Barun Gothic"/>
              </a:rPr>
              <a:t> </a:t>
            </a:r>
            <a:r>
              <a:rPr lang="ko-KR" altLang="ko-KR" sz="1500" dirty="0">
                <a:solidFill>
                  <a:schemeClr val="bg1"/>
                </a:solidFill>
                <a:ea typeface="Nanum Barun Gothic"/>
              </a:rPr>
              <a:t>: 원본 영상은 0-255의 RGB 계수로 구성</a:t>
            </a:r>
            <a:r>
              <a:rPr lang="en-US" altLang="ko-KR" sz="1500" dirty="0">
                <a:solidFill>
                  <a:schemeClr val="bg1"/>
                </a:solidFill>
                <a:ea typeface="Nanum Barun Gothic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ea typeface="Nanum Barun Gothic"/>
              </a:rPr>
              <a:t>너무 큼</a:t>
            </a:r>
            <a:r>
              <a:rPr lang="en-US" altLang="ko-KR" sz="1500" dirty="0">
                <a:solidFill>
                  <a:schemeClr val="bg1"/>
                </a:solidFill>
                <a:ea typeface="Nanum Barun Gothic"/>
              </a:rPr>
              <a:t>) -&gt;</a:t>
            </a:r>
            <a:r>
              <a:rPr lang="ko-KR" altLang="ko-KR" sz="1500" dirty="0">
                <a:solidFill>
                  <a:schemeClr val="bg1"/>
                </a:solidFill>
                <a:ea typeface="Nanum Barun Gothic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ea typeface="Nanum Barun Gothic"/>
              </a:rPr>
              <a:t>학습의 용이성을 위해 </a:t>
            </a:r>
            <a:r>
              <a:rPr lang="ko-KR" altLang="ko-KR" sz="1500" dirty="0">
                <a:solidFill>
                  <a:schemeClr val="bg1"/>
                </a:solidFill>
                <a:ea typeface="Nanum Barun Gothic"/>
              </a:rPr>
              <a:t>이를 1/255로 스케일링</a:t>
            </a:r>
            <a:r>
              <a:rPr lang="en-US" altLang="ko-KR" sz="1500" dirty="0">
                <a:solidFill>
                  <a:schemeClr val="bg1"/>
                </a:solidFill>
                <a:ea typeface="Nanum Barun Gothic"/>
              </a:rPr>
              <a:t>(</a:t>
            </a:r>
            <a:r>
              <a:rPr lang="ko-KR" altLang="ko-KR" sz="1500" dirty="0">
                <a:solidFill>
                  <a:schemeClr val="bg1"/>
                </a:solidFill>
                <a:ea typeface="Nanum Barun Gothic"/>
              </a:rPr>
              <a:t>0-1 범위</a:t>
            </a:r>
            <a:r>
              <a:rPr lang="en-US" altLang="ko-KR" sz="1500" dirty="0">
                <a:solidFill>
                  <a:schemeClr val="bg1"/>
                </a:solidFill>
                <a:ea typeface="Nanum Barun Gothic"/>
              </a:rPr>
              <a:t>)</a:t>
            </a:r>
            <a:endParaRPr lang="ko-KR" altLang="ko-KR" sz="1500" dirty="0">
              <a:solidFill>
                <a:schemeClr val="bg1"/>
              </a:solidFill>
              <a:latin typeface="Arial" panose="020B0604020202020204" pitchFamily="34" charset="0"/>
              <a:ea typeface="Nanum Barun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059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데이터 증식하기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4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4304608"/>
            <a:ext cx="1051560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Line1 = Img_path  : </a:t>
            </a:r>
            <a:r>
              <a:rPr lang="ko-KR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이미</a:t>
            </a:r>
            <a:r>
              <a:rPr lang="ko-KR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지</a:t>
            </a:r>
            <a:r>
              <a:rPr lang="ko-KR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 저장</a:t>
            </a:r>
            <a:endParaRPr lang="en-US" altLang="ko-KR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Line 3 = X : </a:t>
            </a:r>
            <a:r>
              <a:rPr lang="ko-KR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이미지 </a:t>
            </a:r>
            <a:r>
              <a:rPr lang="en-US" altLang="ko-KR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-&gt; </a:t>
            </a:r>
            <a:r>
              <a:rPr lang="ko-KR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배열</a:t>
            </a:r>
            <a:r>
              <a:rPr lang="en-US" altLang="ko-KR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텐서</a:t>
            </a:r>
            <a:r>
              <a:rPr lang="en-US" altLang="ko-KR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변환 저장</a:t>
            </a:r>
            <a:r>
              <a:rPr lang="en-US" altLang="ko-KR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추가적으로 </a:t>
            </a:r>
            <a:r>
              <a:rPr lang="ko-KR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바로 아래서</a:t>
            </a:r>
            <a:r>
              <a:rPr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차원</a:t>
            </a:r>
            <a:r>
              <a:rPr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개 </a:t>
            </a:r>
            <a:r>
              <a:rPr lang="ko-KR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추가</a:t>
            </a:r>
            <a:r>
              <a:rPr lang="en-US" altLang="ko-KR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Line 7~10 = </a:t>
            </a:r>
            <a:r>
              <a:rPr lang="ko-KR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이미지랜덤생성</a:t>
            </a:r>
            <a:endParaRPr lang="en-US" altLang="ko-KR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4672"/>
            <a:ext cx="94202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059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실행 결과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5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9177" y="1825625"/>
            <a:ext cx="14336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8147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chemeClr val="bg1"/>
                </a:solidFill>
              </a:rPr>
              <a:t>실행 </a:t>
            </a:r>
            <a:r>
              <a:rPr lang="ko-KR" altLang="en-US" dirty="0" smtClean="0">
                <a:solidFill>
                  <a:schemeClr val="bg1"/>
                </a:solidFill>
              </a:rPr>
              <a:t>결과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1700" dirty="0">
                <a:solidFill>
                  <a:schemeClr val="bg1"/>
                </a:solidFill>
              </a:rPr>
              <a:t>rotation_range </a:t>
            </a:r>
            <a:r>
              <a:rPr lang="ko-KR" altLang="en-US" sz="1700" dirty="0" smtClean="0">
                <a:solidFill>
                  <a:schemeClr val="bg1"/>
                </a:solidFill>
              </a:rPr>
              <a:t>조정</a:t>
            </a:r>
            <a:r>
              <a:rPr lang="en-US" altLang="ko-KR" sz="1700" dirty="0" smtClean="0">
                <a:solidFill>
                  <a:schemeClr val="bg1"/>
                </a:solidFill>
              </a:rPr>
              <a:t/>
            </a:r>
            <a:br>
              <a:rPr lang="en-US" altLang="ko-KR" sz="1700" dirty="0" smtClean="0">
                <a:solidFill>
                  <a:schemeClr val="bg1"/>
                </a:solidFill>
              </a:rPr>
            </a:br>
            <a:r>
              <a:rPr lang="ko-KR" altLang="ko-KR" sz="1700" dirty="0">
                <a:solidFill>
                  <a:schemeClr val="bg1"/>
                </a:solidFill>
                <a:ea typeface="Nanum Barun Gothic"/>
              </a:rPr>
              <a:t>이미지 회전 범위</a:t>
            </a:r>
            <a:r>
              <a:rPr lang="en-US" altLang="ko-KR" sz="1700" dirty="0">
                <a:solidFill>
                  <a:schemeClr val="bg1"/>
                </a:solidFill>
                <a:ea typeface="Nanum Barun Gothic"/>
              </a:rPr>
              <a:t> (degrees)</a:t>
            </a:r>
            <a:br>
              <a:rPr lang="en-US" altLang="ko-KR" sz="1700" dirty="0">
                <a:solidFill>
                  <a:schemeClr val="bg1"/>
                </a:solidFill>
                <a:ea typeface="Nanum Barun Gothic"/>
              </a:rPr>
            </a:b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6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7545" y="329673"/>
            <a:ext cx="2045543" cy="62085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1" y="324727"/>
            <a:ext cx="1904053" cy="62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309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chemeClr val="bg1"/>
                </a:solidFill>
              </a:rPr>
              <a:t>실행 </a:t>
            </a:r>
            <a:r>
              <a:rPr lang="ko-KR" altLang="en-US" dirty="0" smtClean="0">
                <a:solidFill>
                  <a:schemeClr val="bg1"/>
                </a:solidFill>
              </a:rPr>
              <a:t>결과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1700" dirty="0" smtClean="0">
                <a:solidFill>
                  <a:schemeClr val="bg1"/>
                </a:solidFill>
              </a:rPr>
              <a:t>width_shift_range </a:t>
            </a:r>
            <a:r>
              <a:rPr lang="ko-KR" altLang="en-US" sz="1700" dirty="0" smtClean="0">
                <a:solidFill>
                  <a:schemeClr val="bg1"/>
                </a:solidFill>
              </a:rPr>
              <a:t>조정</a:t>
            </a:r>
            <a:r>
              <a:rPr lang="en-US" altLang="ko-KR" sz="1700" dirty="0">
                <a:solidFill>
                  <a:schemeClr val="bg1"/>
                </a:solidFill>
              </a:rPr>
              <a:t/>
            </a:r>
            <a:br>
              <a:rPr lang="en-US" altLang="ko-KR" sz="1700" dirty="0">
                <a:solidFill>
                  <a:schemeClr val="bg1"/>
                </a:solidFill>
              </a:rPr>
            </a:br>
            <a:r>
              <a:rPr lang="en-US" altLang="ko-KR" sz="1700" dirty="0" smtClean="0">
                <a:solidFill>
                  <a:schemeClr val="bg1"/>
                </a:solidFill>
              </a:rPr>
              <a:t>height_shift_range </a:t>
            </a:r>
            <a:r>
              <a:rPr lang="ko-KR" altLang="en-US" sz="1700" dirty="0">
                <a:solidFill>
                  <a:schemeClr val="bg1"/>
                </a:solidFill>
              </a:rPr>
              <a:t>조정</a:t>
            </a:r>
            <a:r>
              <a:rPr lang="en-US" altLang="ko-KR" sz="1700" dirty="0" smtClean="0">
                <a:solidFill>
                  <a:schemeClr val="bg1"/>
                </a:solidFill>
              </a:rPr>
              <a:t/>
            </a:r>
            <a:br>
              <a:rPr lang="en-US" altLang="ko-KR" sz="1700" dirty="0" smtClean="0">
                <a:solidFill>
                  <a:schemeClr val="bg1"/>
                </a:solidFill>
              </a:rPr>
            </a:br>
            <a:r>
              <a:rPr lang="ko-KR" altLang="ko-KR" sz="1700" dirty="0">
                <a:solidFill>
                  <a:schemeClr val="bg1"/>
                </a:solidFill>
                <a:ea typeface="Nanum Barun Gothic"/>
              </a:rPr>
              <a:t>그림을 수평 또는 수직으로 </a:t>
            </a:r>
            <a:r>
              <a:rPr lang="en-US" altLang="ko-KR" sz="1700" dirty="0" smtClean="0">
                <a:solidFill>
                  <a:schemeClr val="bg1"/>
                </a:solidFill>
                <a:ea typeface="Nanum Barun Gothic"/>
              </a:rPr>
              <a:t/>
            </a:r>
            <a:br>
              <a:rPr lang="en-US" altLang="ko-KR" sz="1700" dirty="0" smtClean="0">
                <a:solidFill>
                  <a:schemeClr val="bg1"/>
                </a:solidFill>
                <a:ea typeface="Nanum Barun Gothic"/>
              </a:rPr>
            </a:br>
            <a:r>
              <a:rPr lang="ko-KR" altLang="ko-KR" sz="1700" dirty="0" smtClean="0">
                <a:solidFill>
                  <a:schemeClr val="bg1"/>
                </a:solidFill>
                <a:ea typeface="Nanum Barun Gothic"/>
              </a:rPr>
              <a:t>랜덤하게 </a:t>
            </a:r>
            <a:r>
              <a:rPr lang="ko-KR" altLang="ko-KR" sz="1700" dirty="0">
                <a:solidFill>
                  <a:schemeClr val="bg1"/>
                </a:solidFill>
                <a:ea typeface="Nanum Barun Gothic"/>
              </a:rPr>
              <a:t>평행 이동시키는 범위 </a:t>
            </a:r>
            <a:r>
              <a:rPr lang="en-US" altLang="ko-KR" sz="1700" dirty="0" smtClean="0">
                <a:solidFill>
                  <a:schemeClr val="bg1"/>
                </a:solidFill>
                <a:ea typeface="Nanum Barun Gothic"/>
              </a:rPr>
              <a:t/>
            </a:r>
            <a:br>
              <a:rPr lang="en-US" altLang="ko-KR" sz="1700" dirty="0" smtClean="0">
                <a:solidFill>
                  <a:schemeClr val="bg1"/>
                </a:solidFill>
                <a:ea typeface="Nanum Barun Gothic"/>
              </a:rPr>
            </a:br>
            <a:r>
              <a:rPr lang="ko-KR" altLang="ko-KR" sz="1700" dirty="0" smtClean="0">
                <a:solidFill>
                  <a:schemeClr val="bg1"/>
                </a:solidFill>
                <a:ea typeface="Nanum Barun Gothic"/>
              </a:rPr>
              <a:t>(</a:t>
            </a:r>
            <a:r>
              <a:rPr lang="ko-KR" altLang="ko-KR" sz="1700" dirty="0">
                <a:solidFill>
                  <a:schemeClr val="bg1"/>
                </a:solidFill>
                <a:ea typeface="Nanum Barun Gothic"/>
              </a:rPr>
              <a:t>원본 가로, 세로 길이에 대한 비율 값)</a:t>
            </a:r>
            <a:r>
              <a:rPr lang="ko-KR" altLang="ko-KR" sz="17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ko-KR" altLang="ko-KR" sz="17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7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7545" y="329673"/>
            <a:ext cx="2045543" cy="62085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609" y="339564"/>
            <a:ext cx="1913360" cy="61986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9079" y="339564"/>
            <a:ext cx="1906911" cy="6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309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chemeClr val="bg1"/>
                </a:solidFill>
              </a:rPr>
              <a:t>실행 </a:t>
            </a:r>
            <a:r>
              <a:rPr lang="ko-KR" altLang="en-US" dirty="0" smtClean="0">
                <a:solidFill>
                  <a:schemeClr val="bg1"/>
                </a:solidFill>
              </a:rPr>
              <a:t>결과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1800" dirty="0" smtClean="0">
                <a:solidFill>
                  <a:schemeClr val="bg1"/>
                </a:solidFill>
              </a:rPr>
              <a:t>shear_range </a:t>
            </a:r>
            <a:r>
              <a:rPr lang="ko-KR" altLang="en-US" sz="1800" dirty="0" smtClean="0">
                <a:solidFill>
                  <a:schemeClr val="bg1"/>
                </a:solidFill>
              </a:rPr>
              <a:t>조정</a:t>
            </a:r>
            <a:r>
              <a:rPr lang="en-US" altLang="ko-KR" sz="1800" dirty="0" smtClean="0">
                <a:solidFill>
                  <a:schemeClr val="bg1"/>
                </a:solidFill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r>
              <a:rPr lang="ko-KR" altLang="ko-KR" sz="1800" dirty="0">
                <a:solidFill>
                  <a:schemeClr val="bg1"/>
                </a:solidFill>
                <a:ea typeface="Nanum Barun Gothic"/>
              </a:rPr>
              <a:t>임의 전단 </a:t>
            </a:r>
            <a:r>
              <a:rPr lang="ko-KR" altLang="ko-KR" sz="1800" dirty="0" smtClean="0">
                <a:solidFill>
                  <a:schemeClr val="bg1"/>
                </a:solidFill>
                <a:ea typeface="Nanum Barun Gothic"/>
              </a:rPr>
              <a:t>변환</a:t>
            </a:r>
            <a:r>
              <a:rPr lang="ko-KR" altLang="ko-KR" sz="1800" dirty="0">
                <a:solidFill>
                  <a:schemeClr val="bg1"/>
                </a:solidFill>
                <a:ea typeface="Nanum Barun Gothic"/>
              </a:rPr>
              <a:t> 범위</a:t>
            </a:r>
            <a:r>
              <a:rPr lang="en-US" altLang="ko-KR" sz="1800" dirty="0" smtClean="0">
                <a:solidFill>
                  <a:schemeClr val="bg1"/>
                </a:solidFill>
                <a:ea typeface="Nanum Barun Gothic"/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  <a:ea typeface="Nanum Barun Gothic"/>
              </a:rPr>
            </a:br>
            <a:r>
              <a:rPr lang="ko-KR" altLang="ko-KR" sz="1800" dirty="0" smtClean="0">
                <a:solidFill>
                  <a:schemeClr val="bg1"/>
                </a:solidFill>
                <a:ea typeface="Nanum Barun Gothic"/>
              </a:rPr>
              <a:t>(shearing</a:t>
            </a:r>
            <a:r>
              <a:rPr lang="en-US" altLang="ko-KR" sz="1800" dirty="0" smtClean="0">
                <a:solidFill>
                  <a:schemeClr val="bg1"/>
                </a:solidFill>
                <a:ea typeface="Nanum Barun Gothic"/>
              </a:rPr>
              <a:t>_</a:t>
            </a:r>
            <a:r>
              <a:rPr lang="ko-KR" altLang="ko-KR" sz="1800" dirty="0" smtClean="0">
                <a:solidFill>
                  <a:schemeClr val="bg1"/>
                </a:solidFill>
                <a:ea typeface="Nanum Barun Gothic"/>
              </a:rPr>
              <a:t>transformation)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8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7545" y="329673"/>
            <a:ext cx="2045543" cy="62085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586433"/>
            <a:ext cx="3610347" cy="16209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1" y="329673"/>
            <a:ext cx="1849186" cy="62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9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83" y="0"/>
            <a:ext cx="6911433" cy="68704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0A348F-BA38-45F0-AF92-9E2C422A1DF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309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chemeClr val="bg1"/>
                </a:solidFill>
              </a:rPr>
              <a:t>실행 </a:t>
            </a:r>
            <a:r>
              <a:rPr lang="ko-KR" altLang="en-US" dirty="0" smtClean="0">
                <a:solidFill>
                  <a:schemeClr val="bg1"/>
                </a:solidFill>
              </a:rPr>
              <a:t>결과</a:t>
            </a:r>
            <a:r>
              <a:rPr lang="en-US" altLang="ko-KR" dirty="0" smtClean="0">
                <a:solidFill>
                  <a:schemeClr val="bg1"/>
                </a:solidFill>
              </a:rPr>
              <a:t/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1800" dirty="0" smtClean="0">
                <a:solidFill>
                  <a:schemeClr val="bg1"/>
                </a:solidFill>
              </a:rPr>
              <a:t>zoom</a:t>
            </a:r>
            <a:r>
              <a:rPr lang="en-US" altLang="ko-KR" sz="1800" dirty="0" smtClean="0">
                <a:solidFill>
                  <a:schemeClr val="bg1"/>
                </a:solidFill>
              </a:rPr>
              <a:t>_range </a:t>
            </a:r>
            <a:r>
              <a:rPr lang="ko-KR" altLang="en-US" sz="1800" dirty="0" smtClean="0">
                <a:solidFill>
                  <a:schemeClr val="bg1"/>
                </a:solidFill>
              </a:rPr>
              <a:t>조정</a:t>
            </a:r>
            <a:r>
              <a:rPr lang="en-US" altLang="ko-KR" sz="1800" dirty="0" smtClean="0">
                <a:solidFill>
                  <a:schemeClr val="bg1"/>
                </a:solidFill>
              </a:rPr>
              <a:t/>
            </a:r>
            <a:br>
              <a:rPr lang="en-US" altLang="ko-KR" sz="1800" dirty="0" smtClean="0">
                <a:solidFill>
                  <a:schemeClr val="bg1"/>
                </a:solidFill>
              </a:rPr>
            </a:br>
            <a:r>
              <a:rPr lang="ko-KR" altLang="ko-KR" sz="1800" dirty="0">
                <a:solidFill>
                  <a:schemeClr val="bg1"/>
                </a:solidFill>
                <a:ea typeface="Nanum Barun Gothic"/>
              </a:rPr>
              <a:t>임의 확대/축소 범위</a:t>
            </a:r>
            <a:r>
              <a:rPr lang="ko-KR" altLang="ko-KR" sz="28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  <a:t/>
            </a:r>
            <a:br>
              <a:rPr lang="ko-KR" altLang="ko-KR" sz="2800" dirty="0">
                <a:solidFill>
                  <a:schemeClr val="bg1"/>
                </a:solidFill>
                <a:latin typeface="Arial" panose="020B0604020202020204" pitchFamily="34" charset="0"/>
                <a:ea typeface="Nanum Barun Gothic"/>
              </a:rPr>
            </a:br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9F13-F0F9-40BB-9F73-11A02D50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654A-47D9-40E7-9E30-F89685321D9F}" type="slidenum">
              <a:rPr lang="ko-KR" altLang="en-US" sz="1600" smtClean="0">
                <a:solidFill>
                  <a:schemeClr val="bg1"/>
                </a:solidFill>
              </a:rPr>
              <a:t>9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7545" y="329673"/>
            <a:ext cx="2045543" cy="62085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1" y="329673"/>
            <a:ext cx="1884737" cy="62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118</Words>
  <Application>Microsoft Office PowerPoint</Application>
  <PresentationFormat>와이드스크린</PresentationFormat>
  <Paragraphs>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Nanum Barun Gothic</vt:lpstr>
      <vt:lpstr>맑은 고딕</vt:lpstr>
      <vt:lpstr>Arial</vt:lpstr>
      <vt:lpstr>Office 테마</vt:lpstr>
      <vt:lpstr>데이터 증식</vt:lpstr>
      <vt:lpstr>라이브러리 불러오기</vt:lpstr>
      <vt:lpstr>데이터 증식 옵션 설정하기</vt:lpstr>
      <vt:lpstr>데이터 증식하기</vt:lpstr>
      <vt:lpstr>실행 결과</vt:lpstr>
      <vt:lpstr>실행 결과 rotation_range 조정 이미지 회전 범위 (degrees) </vt:lpstr>
      <vt:lpstr>실행 결과 width_shift_range 조정 height_shift_range 조정 그림을 수평 또는 수직으로  랜덤하게 평행 이동시키는 범위  (원본 가로, 세로 길이에 대한 비율 값) </vt:lpstr>
      <vt:lpstr>실행 결과 shear_range 조정 임의 전단 변환 범위 (shearing_transformation)</vt:lpstr>
      <vt:lpstr>실행 결과 zoom_range 조정 임의 확대/축소 범위 </vt:lpstr>
      <vt:lpstr>실행 결과 horizontal_flip 조정 True로 설정할 경우,  50% 확률로 이미지를 수평으로  뒤집습니다</vt:lpstr>
      <vt:lpstr>실행 결과 fill_mode 조정 이미지를 회전,  이동하거나 축소할 때  생기는 공간을 채우는 방식              </vt:lpstr>
      <vt:lpstr>-끝-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태학 이</dc:creator>
  <cp:lastModifiedBy>admin</cp:lastModifiedBy>
  <cp:revision>276</cp:revision>
  <dcterms:created xsi:type="dcterms:W3CDTF">2019-12-03T14:36:56Z</dcterms:created>
  <dcterms:modified xsi:type="dcterms:W3CDTF">2020-01-19T21:28:08Z</dcterms:modified>
</cp:coreProperties>
</file>