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7" r:id="rId2"/>
    <p:sldId id="258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259" r:id="rId13"/>
    <p:sldId id="260" r:id="rId14"/>
    <p:sldId id="261" r:id="rId15"/>
    <p:sldId id="262" r:id="rId16"/>
    <p:sldId id="263" r:id="rId17"/>
    <p:sldId id="266" r:id="rId18"/>
    <p:sldId id="264" r:id="rId19"/>
    <p:sldId id="265" r:id="rId20"/>
    <p:sldId id="267" r:id="rId21"/>
    <p:sldId id="268" r:id="rId22"/>
    <p:sldId id="269" r:id="rId23"/>
    <p:sldId id="270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40" r:id="rId42"/>
    <p:sldId id="336" r:id="rId43"/>
    <p:sldId id="337" r:id="rId44"/>
    <p:sldId id="338" r:id="rId45"/>
    <p:sldId id="339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67" r:id="rId74"/>
    <p:sldId id="368" r:id="rId75"/>
    <p:sldId id="369" r:id="rId76"/>
    <p:sldId id="370" r:id="rId77"/>
    <p:sldId id="371" r:id="rId78"/>
    <p:sldId id="372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28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273" r:id="rId97"/>
    <p:sldId id="274" r:id="rId98"/>
    <p:sldId id="275" r:id="rId99"/>
    <p:sldId id="276" r:id="rId100"/>
    <p:sldId id="277" r:id="rId101"/>
    <p:sldId id="278" r:id="rId102"/>
    <p:sldId id="279" r:id="rId103"/>
    <p:sldId id="280" r:id="rId10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6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8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33FEE-534D-4ECC-A91A-C55755359416}" type="doc">
      <dgm:prSet loTypeId="urn:microsoft.com/office/officeart/2005/8/layout/hierarchy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F7CAF3F0-22D3-4769-B2DA-8E739CA4F6D4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>
              <a:latin typeface="+mn-ea"/>
              <a:ea typeface="+mn-ea"/>
            </a:rPr>
            <a:t>케라스</a:t>
          </a:r>
          <a:endParaRPr lang="ko-KR" altLang="en-US" sz="2000" dirty="0">
            <a:latin typeface="+mn-ea"/>
            <a:ea typeface="+mn-ea"/>
          </a:endParaRPr>
        </a:p>
      </dgm:t>
    </dgm:pt>
    <dgm:pt modelId="{A161EE98-A5E4-4163-B2EC-AF1BB12FC1C2}" type="parTrans" cxnId="{AA51D93F-3926-4F4C-93A6-B4A880206BB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907433D7-C16C-4909-A5F7-A5D06E26410A}" type="sibTrans" cxnId="{AA51D93F-3926-4F4C-93A6-B4A880206BB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614E5C1F-B7F4-4C77-86D4-B2DF8BB3CDF6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>
              <a:latin typeface="+mn-ea"/>
              <a:ea typeface="+mn-ea"/>
            </a:rPr>
            <a:t>텐서플로</a:t>
          </a:r>
          <a:r>
            <a:rPr lang="ko-KR" altLang="en-US" sz="2000" dirty="0" smtClean="0">
              <a:latin typeface="+mn-ea"/>
              <a:ea typeface="+mn-ea"/>
            </a:rPr>
            <a:t> </a:t>
          </a:r>
          <a:r>
            <a:rPr lang="en-US" altLang="ko-KR" sz="2000" dirty="0" smtClean="0">
              <a:latin typeface="+mn-ea"/>
              <a:ea typeface="+mn-ea"/>
            </a:rPr>
            <a:t>/ </a:t>
          </a:r>
          <a:r>
            <a:rPr lang="ko-KR" altLang="en-US" sz="2000" dirty="0" err="1" smtClean="0">
              <a:latin typeface="+mn-ea"/>
              <a:ea typeface="+mn-ea"/>
            </a:rPr>
            <a:t>씨아노</a:t>
          </a:r>
          <a:r>
            <a:rPr lang="ko-KR" altLang="en-US" sz="2000" dirty="0" smtClean="0">
              <a:latin typeface="+mn-ea"/>
              <a:ea typeface="+mn-ea"/>
            </a:rPr>
            <a:t> </a:t>
          </a:r>
          <a:r>
            <a:rPr lang="en-US" altLang="ko-KR" sz="2000" dirty="0" smtClean="0">
              <a:latin typeface="+mn-ea"/>
              <a:ea typeface="+mn-ea"/>
            </a:rPr>
            <a:t>/ CNTK / …</a:t>
          </a:r>
          <a:endParaRPr lang="ko-KR" altLang="en-US" sz="2000" dirty="0">
            <a:latin typeface="+mn-ea"/>
            <a:ea typeface="+mn-ea"/>
          </a:endParaRPr>
        </a:p>
      </dgm:t>
    </dgm:pt>
    <dgm:pt modelId="{35A947F9-3C54-46FA-AD74-981A1BEE2BDA}" type="parTrans" cxnId="{7531ACDA-3B2B-4A63-8862-03F595CE1FE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A77058DB-6367-41E9-A5B9-2C6222CEB721}" type="sibTrans" cxnId="{7531ACDA-3B2B-4A63-8862-03F595CE1FE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D66C89F3-234B-4273-979C-804A30E20031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+mn-ea"/>
              <a:ea typeface="+mn-ea"/>
            </a:rPr>
            <a:t>CUDA / </a:t>
          </a:r>
          <a:r>
            <a:rPr lang="en-US" altLang="ko-KR" sz="2000" dirty="0" err="1" smtClean="0">
              <a:latin typeface="+mn-ea"/>
              <a:ea typeface="+mn-ea"/>
            </a:rPr>
            <a:t>cuDNN</a:t>
          </a:r>
          <a:endParaRPr lang="ko-KR" altLang="en-US" sz="2000" dirty="0">
            <a:latin typeface="+mn-ea"/>
            <a:ea typeface="+mn-ea"/>
          </a:endParaRPr>
        </a:p>
      </dgm:t>
    </dgm:pt>
    <dgm:pt modelId="{64AB0EB6-2AB1-4BFC-BCE8-01DC6B112A0D}" type="parTrans" cxnId="{F2507691-217F-4F6C-8D30-DF8AF1F9C04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C28F4353-ED22-40C3-B082-8DC5D9435234}" type="sibTrans" cxnId="{F2507691-217F-4F6C-8D30-DF8AF1F9C044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1C165833-629E-4211-BD2C-FA336D0375F4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+mn-ea"/>
              <a:ea typeface="+mn-ea"/>
            </a:rPr>
            <a:t>BLAS, Eigen</a:t>
          </a:r>
          <a:endParaRPr lang="ko-KR" altLang="en-US" sz="2000" dirty="0">
            <a:latin typeface="+mn-ea"/>
            <a:ea typeface="+mn-ea"/>
          </a:endParaRPr>
        </a:p>
      </dgm:t>
    </dgm:pt>
    <dgm:pt modelId="{46AD8473-6EA4-4C82-A8B2-06E6BBDD944F}" type="parTrans" cxnId="{545AA6EF-802D-4524-B292-FDDE0F1C2CC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365AD842-BEAF-4CB7-8F9C-621106EC5A7F}" type="sibTrans" cxnId="{545AA6EF-802D-4524-B292-FDDE0F1C2CC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378202E9-3416-44DC-8654-B97A344BA525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+mn-ea"/>
              <a:ea typeface="+mn-ea"/>
            </a:rPr>
            <a:t>CPU</a:t>
          </a:r>
          <a:endParaRPr lang="ko-KR" altLang="en-US" sz="2000" dirty="0">
            <a:latin typeface="+mn-ea"/>
            <a:ea typeface="+mn-ea"/>
          </a:endParaRPr>
        </a:p>
      </dgm:t>
    </dgm:pt>
    <dgm:pt modelId="{81DB2C5D-1EA4-4DA0-BB5C-B538DF7CE7E6}" type="parTrans" cxnId="{669F9D2F-45D5-4A2B-B7B9-BF602D37CC7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D3529B27-BFD2-4B94-8DD4-56DE932B0C6F}" type="sibTrans" cxnId="{669F9D2F-45D5-4A2B-B7B9-BF602D37CC7A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95A01910-787E-4060-9612-EA22AF17CAE6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+mn-ea"/>
              <a:ea typeface="+mn-ea"/>
            </a:rPr>
            <a:t>GPU</a:t>
          </a:r>
          <a:endParaRPr lang="ko-KR" altLang="en-US" sz="2000" dirty="0">
            <a:latin typeface="+mn-ea"/>
            <a:ea typeface="+mn-ea"/>
          </a:endParaRPr>
        </a:p>
      </dgm:t>
    </dgm:pt>
    <dgm:pt modelId="{0809F001-706B-45FA-BCD0-314DA8E7B357}" type="parTrans" cxnId="{9D94FB71-4232-4D63-97E0-72D2EC2C665F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48BE88AB-1688-4149-A97A-5B25F6BFC731}" type="sibTrans" cxnId="{9D94FB71-4232-4D63-97E0-72D2EC2C665F}">
      <dgm:prSet/>
      <dgm:spPr/>
      <dgm:t>
        <a:bodyPr/>
        <a:lstStyle/>
        <a:p>
          <a:pPr latinLnBrk="1"/>
          <a:endParaRPr lang="ko-KR" altLang="en-US" sz="2000">
            <a:latin typeface="+mn-ea"/>
            <a:ea typeface="+mn-ea"/>
          </a:endParaRPr>
        </a:p>
      </dgm:t>
    </dgm:pt>
    <dgm:pt modelId="{ABC62D6D-9BC4-48C0-8BE9-6A912348BD44}" type="pres">
      <dgm:prSet presAssocID="{9AF33FEE-534D-4ECC-A91A-C5575535941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253541-3B6E-4BBD-8121-1D99EB422E87}" type="pres">
      <dgm:prSet presAssocID="{F7CAF3F0-22D3-4769-B2DA-8E739CA4F6D4}" presName="vertOne" presStyleCnt="0"/>
      <dgm:spPr/>
    </dgm:pt>
    <dgm:pt modelId="{5377D98F-8D07-4BB0-8481-79C8EDF2F230}" type="pres">
      <dgm:prSet presAssocID="{F7CAF3F0-22D3-4769-B2DA-8E739CA4F6D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F788E-DD5F-45A3-BEAB-CFBEE4995D3B}" type="pres">
      <dgm:prSet presAssocID="{F7CAF3F0-22D3-4769-B2DA-8E739CA4F6D4}" presName="parTransOne" presStyleCnt="0"/>
      <dgm:spPr/>
    </dgm:pt>
    <dgm:pt modelId="{DDC1DE1B-CBB5-4757-A07A-92330368020F}" type="pres">
      <dgm:prSet presAssocID="{F7CAF3F0-22D3-4769-B2DA-8E739CA4F6D4}" presName="horzOne" presStyleCnt="0"/>
      <dgm:spPr/>
    </dgm:pt>
    <dgm:pt modelId="{14A3D96E-30D7-4AA8-AB64-24BA0762C7B1}" type="pres">
      <dgm:prSet presAssocID="{614E5C1F-B7F4-4C77-86D4-B2DF8BB3CDF6}" presName="vertTwo" presStyleCnt="0"/>
      <dgm:spPr/>
    </dgm:pt>
    <dgm:pt modelId="{0B2D7CAA-919B-4000-A085-A34FAC08CAD9}" type="pres">
      <dgm:prSet presAssocID="{614E5C1F-B7F4-4C77-86D4-B2DF8BB3CDF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14F579-36AA-493E-A956-86EA7E12FE89}" type="pres">
      <dgm:prSet presAssocID="{614E5C1F-B7F4-4C77-86D4-B2DF8BB3CDF6}" presName="parTransTwo" presStyleCnt="0"/>
      <dgm:spPr/>
    </dgm:pt>
    <dgm:pt modelId="{5FC44B36-BC23-4AAB-A30A-85BE285DE8BA}" type="pres">
      <dgm:prSet presAssocID="{614E5C1F-B7F4-4C77-86D4-B2DF8BB3CDF6}" presName="horzTwo" presStyleCnt="0"/>
      <dgm:spPr/>
    </dgm:pt>
    <dgm:pt modelId="{03AEAFF9-AAB1-4104-9200-D98DC648E4F0}" type="pres">
      <dgm:prSet presAssocID="{D66C89F3-234B-4273-979C-804A30E20031}" presName="vertThree" presStyleCnt="0"/>
      <dgm:spPr/>
    </dgm:pt>
    <dgm:pt modelId="{F67C53AE-CDBB-4B0C-81C0-434436534373}" type="pres">
      <dgm:prSet presAssocID="{D66C89F3-234B-4273-979C-804A30E20031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17A01F-69E7-4612-A5B4-C4015F967075}" type="pres">
      <dgm:prSet presAssocID="{D66C89F3-234B-4273-979C-804A30E20031}" presName="parTransThree" presStyleCnt="0"/>
      <dgm:spPr/>
    </dgm:pt>
    <dgm:pt modelId="{05DD818E-A964-4C72-9D70-6B61C7FFE440}" type="pres">
      <dgm:prSet presAssocID="{D66C89F3-234B-4273-979C-804A30E20031}" presName="horzThree" presStyleCnt="0"/>
      <dgm:spPr/>
    </dgm:pt>
    <dgm:pt modelId="{99E871BF-1352-4F07-9713-7118C71C8CE8}" type="pres">
      <dgm:prSet presAssocID="{95A01910-787E-4060-9612-EA22AF17CAE6}" presName="vertFour" presStyleCnt="0">
        <dgm:presLayoutVars>
          <dgm:chPref val="3"/>
        </dgm:presLayoutVars>
      </dgm:prSet>
      <dgm:spPr/>
    </dgm:pt>
    <dgm:pt modelId="{7465892E-7246-49F1-824D-C66BB7B0F9C6}" type="pres">
      <dgm:prSet presAssocID="{95A01910-787E-4060-9612-EA22AF17CAE6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316581-12C5-43F9-A91D-D6601C295DF8}" type="pres">
      <dgm:prSet presAssocID="{95A01910-787E-4060-9612-EA22AF17CAE6}" presName="horzFour" presStyleCnt="0"/>
      <dgm:spPr/>
    </dgm:pt>
    <dgm:pt modelId="{CD9E6507-FB18-49C4-BCC2-4204A52C148D}" type="pres">
      <dgm:prSet presAssocID="{C28F4353-ED22-40C3-B082-8DC5D9435234}" presName="sibSpaceThree" presStyleCnt="0"/>
      <dgm:spPr/>
    </dgm:pt>
    <dgm:pt modelId="{3340307A-123D-4079-A0D2-BCD43AA24326}" type="pres">
      <dgm:prSet presAssocID="{1C165833-629E-4211-BD2C-FA336D0375F4}" presName="vertThree" presStyleCnt="0"/>
      <dgm:spPr/>
    </dgm:pt>
    <dgm:pt modelId="{99BDADCB-4DED-49C6-B371-4EC07B0AA74C}" type="pres">
      <dgm:prSet presAssocID="{1C165833-629E-4211-BD2C-FA336D0375F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3EA0BC-7414-4A8E-84E2-FD5524C56854}" type="pres">
      <dgm:prSet presAssocID="{1C165833-629E-4211-BD2C-FA336D0375F4}" presName="parTransThree" presStyleCnt="0"/>
      <dgm:spPr/>
    </dgm:pt>
    <dgm:pt modelId="{0A498183-7755-48A8-8FF8-CCEF090052E5}" type="pres">
      <dgm:prSet presAssocID="{1C165833-629E-4211-BD2C-FA336D0375F4}" presName="horzThree" presStyleCnt="0"/>
      <dgm:spPr/>
    </dgm:pt>
    <dgm:pt modelId="{4C5F2AFC-0A90-4527-98F1-C5ABA7560996}" type="pres">
      <dgm:prSet presAssocID="{378202E9-3416-44DC-8654-B97A344BA525}" presName="vertFour" presStyleCnt="0">
        <dgm:presLayoutVars>
          <dgm:chPref val="3"/>
        </dgm:presLayoutVars>
      </dgm:prSet>
      <dgm:spPr/>
    </dgm:pt>
    <dgm:pt modelId="{E3165C91-7F25-45AB-80CA-6DC5CE6B55A1}" type="pres">
      <dgm:prSet presAssocID="{378202E9-3416-44DC-8654-B97A344BA525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23879B-E660-4A81-A8CD-D68A7173295D}" type="pres">
      <dgm:prSet presAssocID="{378202E9-3416-44DC-8654-B97A344BA525}" presName="horzFour" presStyleCnt="0"/>
      <dgm:spPr/>
    </dgm:pt>
  </dgm:ptLst>
  <dgm:cxnLst>
    <dgm:cxn modelId="{0874FFA6-3EE3-486F-A3EB-0A3521833D4A}" type="presOf" srcId="{95A01910-787E-4060-9612-EA22AF17CAE6}" destId="{7465892E-7246-49F1-824D-C66BB7B0F9C6}" srcOrd="0" destOrd="0" presId="urn:microsoft.com/office/officeart/2005/8/layout/hierarchy4"/>
    <dgm:cxn modelId="{18C9C3A7-2239-4E20-9BB9-5F0BA44BF731}" type="presOf" srcId="{D66C89F3-234B-4273-979C-804A30E20031}" destId="{F67C53AE-CDBB-4B0C-81C0-434436534373}" srcOrd="0" destOrd="0" presId="urn:microsoft.com/office/officeart/2005/8/layout/hierarchy4"/>
    <dgm:cxn modelId="{7A729C52-FC48-4B02-8A12-B2E2FD0FA120}" type="presOf" srcId="{9AF33FEE-534D-4ECC-A91A-C55755359416}" destId="{ABC62D6D-9BC4-48C0-8BE9-6A912348BD44}" srcOrd="0" destOrd="0" presId="urn:microsoft.com/office/officeart/2005/8/layout/hierarchy4"/>
    <dgm:cxn modelId="{9D94FB71-4232-4D63-97E0-72D2EC2C665F}" srcId="{D66C89F3-234B-4273-979C-804A30E20031}" destId="{95A01910-787E-4060-9612-EA22AF17CAE6}" srcOrd="0" destOrd="0" parTransId="{0809F001-706B-45FA-BCD0-314DA8E7B357}" sibTransId="{48BE88AB-1688-4149-A97A-5B25F6BFC731}"/>
    <dgm:cxn modelId="{669F9D2F-45D5-4A2B-B7B9-BF602D37CC7A}" srcId="{1C165833-629E-4211-BD2C-FA336D0375F4}" destId="{378202E9-3416-44DC-8654-B97A344BA525}" srcOrd="0" destOrd="0" parTransId="{81DB2C5D-1EA4-4DA0-BB5C-B538DF7CE7E6}" sibTransId="{D3529B27-BFD2-4B94-8DD4-56DE932B0C6F}"/>
    <dgm:cxn modelId="{883F7E39-0845-4D57-9AC9-0FF360A6F849}" type="presOf" srcId="{F7CAF3F0-22D3-4769-B2DA-8E739CA4F6D4}" destId="{5377D98F-8D07-4BB0-8481-79C8EDF2F230}" srcOrd="0" destOrd="0" presId="urn:microsoft.com/office/officeart/2005/8/layout/hierarchy4"/>
    <dgm:cxn modelId="{F2507691-217F-4F6C-8D30-DF8AF1F9C044}" srcId="{614E5C1F-B7F4-4C77-86D4-B2DF8BB3CDF6}" destId="{D66C89F3-234B-4273-979C-804A30E20031}" srcOrd="0" destOrd="0" parTransId="{64AB0EB6-2AB1-4BFC-BCE8-01DC6B112A0D}" sibTransId="{C28F4353-ED22-40C3-B082-8DC5D9435234}"/>
    <dgm:cxn modelId="{B916078C-F550-4FE0-9F7A-2E0CBA6203C5}" type="presOf" srcId="{614E5C1F-B7F4-4C77-86D4-B2DF8BB3CDF6}" destId="{0B2D7CAA-919B-4000-A085-A34FAC08CAD9}" srcOrd="0" destOrd="0" presId="urn:microsoft.com/office/officeart/2005/8/layout/hierarchy4"/>
    <dgm:cxn modelId="{545AA6EF-802D-4524-B292-FDDE0F1C2CCA}" srcId="{614E5C1F-B7F4-4C77-86D4-B2DF8BB3CDF6}" destId="{1C165833-629E-4211-BD2C-FA336D0375F4}" srcOrd="1" destOrd="0" parTransId="{46AD8473-6EA4-4C82-A8B2-06E6BBDD944F}" sibTransId="{365AD842-BEAF-4CB7-8F9C-621106EC5A7F}"/>
    <dgm:cxn modelId="{7531ACDA-3B2B-4A63-8862-03F595CE1FEA}" srcId="{F7CAF3F0-22D3-4769-B2DA-8E739CA4F6D4}" destId="{614E5C1F-B7F4-4C77-86D4-B2DF8BB3CDF6}" srcOrd="0" destOrd="0" parTransId="{35A947F9-3C54-46FA-AD74-981A1BEE2BDA}" sibTransId="{A77058DB-6367-41E9-A5B9-2C6222CEB721}"/>
    <dgm:cxn modelId="{5AB1C2CF-6572-4083-8997-495B979082FB}" type="presOf" srcId="{378202E9-3416-44DC-8654-B97A344BA525}" destId="{E3165C91-7F25-45AB-80CA-6DC5CE6B55A1}" srcOrd="0" destOrd="0" presId="urn:microsoft.com/office/officeart/2005/8/layout/hierarchy4"/>
    <dgm:cxn modelId="{1871BFB9-AA60-43E0-9746-6D7CA7B39559}" type="presOf" srcId="{1C165833-629E-4211-BD2C-FA336D0375F4}" destId="{99BDADCB-4DED-49C6-B371-4EC07B0AA74C}" srcOrd="0" destOrd="0" presId="urn:microsoft.com/office/officeart/2005/8/layout/hierarchy4"/>
    <dgm:cxn modelId="{AA51D93F-3926-4F4C-93A6-B4A880206BB4}" srcId="{9AF33FEE-534D-4ECC-A91A-C55755359416}" destId="{F7CAF3F0-22D3-4769-B2DA-8E739CA4F6D4}" srcOrd="0" destOrd="0" parTransId="{A161EE98-A5E4-4163-B2EC-AF1BB12FC1C2}" sibTransId="{907433D7-C16C-4909-A5F7-A5D06E26410A}"/>
    <dgm:cxn modelId="{905F8BB7-5E63-4873-9059-94EC462B8D32}" type="presParOf" srcId="{ABC62D6D-9BC4-48C0-8BE9-6A912348BD44}" destId="{48253541-3B6E-4BBD-8121-1D99EB422E87}" srcOrd="0" destOrd="0" presId="urn:microsoft.com/office/officeart/2005/8/layout/hierarchy4"/>
    <dgm:cxn modelId="{10E2D0B2-E307-4E1C-BF78-87BAAB9D6385}" type="presParOf" srcId="{48253541-3B6E-4BBD-8121-1D99EB422E87}" destId="{5377D98F-8D07-4BB0-8481-79C8EDF2F230}" srcOrd="0" destOrd="0" presId="urn:microsoft.com/office/officeart/2005/8/layout/hierarchy4"/>
    <dgm:cxn modelId="{61EF5C76-3DBB-47D0-A65A-1997F6B449F1}" type="presParOf" srcId="{48253541-3B6E-4BBD-8121-1D99EB422E87}" destId="{DEFF788E-DD5F-45A3-BEAB-CFBEE4995D3B}" srcOrd="1" destOrd="0" presId="urn:microsoft.com/office/officeart/2005/8/layout/hierarchy4"/>
    <dgm:cxn modelId="{03F38DEA-7E4F-4A01-B210-8F0CFF17D505}" type="presParOf" srcId="{48253541-3B6E-4BBD-8121-1D99EB422E87}" destId="{DDC1DE1B-CBB5-4757-A07A-92330368020F}" srcOrd="2" destOrd="0" presId="urn:microsoft.com/office/officeart/2005/8/layout/hierarchy4"/>
    <dgm:cxn modelId="{A1DFC277-5E83-4614-AF43-103FC45FBE58}" type="presParOf" srcId="{DDC1DE1B-CBB5-4757-A07A-92330368020F}" destId="{14A3D96E-30D7-4AA8-AB64-24BA0762C7B1}" srcOrd="0" destOrd="0" presId="urn:microsoft.com/office/officeart/2005/8/layout/hierarchy4"/>
    <dgm:cxn modelId="{75142843-85B9-46FF-B37A-F11D98EA4A89}" type="presParOf" srcId="{14A3D96E-30D7-4AA8-AB64-24BA0762C7B1}" destId="{0B2D7CAA-919B-4000-A085-A34FAC08CAD9}" srcOrd="0" destOrd="0" presId="urn:microsoft.com/office/officeart/2005/8/layout/hierarchy4"/>
    <dgm:cxn modelId="{17E5D441-FC5D-4787-8EE2-4B7D8C742FA2}" type="presParOf" srcId="{14A3D96E-30D7-4AA8-AB64-24BA0762C7B1}" destId="{A814F579-36AA-493E-A956-86EA7E12FE89}" srcOrd="1" destOrd="0" presId="urn:microsoft.com/office/officeart/2005/8/layout/hierarchy4"/>
    <dgm:cxn modelId="{18D964D4-34AA-4791-9327-4D14C9DCB590}" type="presParOf" srcId="{14A3D96E-30D7-4AA8-AB64-24BA0762C7B1}" destId="{5FC44B36-BC23-4AAB-A30A-85BE285DE8BA}" srcOrd="2" destOrd="0" presId="urn:microsoft.com/office/officeart/2005/8/layout/hierarchy4"/>
    <dgm:cxn modelId="{154C32F2-C50B-442D-A55E-74A9BF364F3E}" type="presParOf" srcId="{5FC44B36-BC23-4AAB-A30A-85BE285DE8BA}" destId="{03AEAFF9-AAB1-4104-9200-D98DC648E4F0}" srcOrd="0" destOrd="0" presId="urn:microsoft.com/office/officeart/2005/8/layout/hierarchy4"/>
    <dgm:cxn modelId="{DACBD6FE-1106-4B62-AEB6-0001268800F3}" type="presParOf" srcId="{03AEAFF9-AAB1-4104-9200-D98DC648E4F0}" destId="{F67C53AE-CDBB-4B0C-81C0-434436534373}" srcOrd="0" destOrd="0" presId="urn:microsoft.com/office/officeart/2005/8/layout/hierarchy4"/>
    <dgm:cxn modelId="{3E3945F5-BD26-4535-BDDC-D495B9392D9D}" type="presParOf" srcId="{03AEAFF9-AAB1-4104-9200-D98DC648E4F0}" destId="{2517A01F-69E7-4612-A5B4-C4015F967075}" srcOrd="1" destOrd="0" presId="urn:microsoft.com/office/officeart/2005/8/layout/hierarchy4"/>
    <dgm:cxn modelId="{6D1695FA-9FEB-4707-A1D4-13FE8C289C25}" type="presParOf" srcId="{03AEAFF9-AAB1-4104-9200-D98DC648E4F0}" destId="{05DD818E-A964-4C72-9D70-6B61C7FFE440}" srcOrd="2" destOrd="0" presId="urn:microsoft.com/office/officeart/2005/8/layout/hierarchy4"/>
    <dgm:cxn modelId="{0C3AC57B-2A15-4087-A2F7-F3FD085A9F1A}" type="presParOf" srcId="{05DD818E-A964-4C72-9D70-6B61C7FFE440}" destId="{99E871BF-1352-4F07-9713-7118C71C8CE8}" srcOrd="0" destOrd="0" presId="urn:microsoft.com/office/officeart/2005/8/layout/hierarchy4"/>
    <dgm:cxn modelId="{6452E947-54FB-4582-A968-681BF273FEF3}" type="presParOf" srcId="{99E871BF-1352-4F07-9713-7118C71C8CE8}" destId="{7465892E-7246-49F1-824D-C66BB7B0F9C6}" srcOrd="0" destOrd="0" presId="urn:microsoft.com/office/officeart/2005/8/layout/hierarchy4"/>
    <dgm:cxn modelId="{A25BBAF3-A37E-474E-8B0A-5EE7697A5DEF}" type="presParOf" srcId="{99E871BF-1352-4F07-9713-7118C71C8CE8}" destId="{E8316581-12C5-43F9-A91D-D6601C295DF8}" srcOrd="1" destOrd="0" presId="urn:microsoft.com/office/officeart/2005/8/layout/hierarchy4"/>
    <dgm:cxn modelId="{057DDA6A-694A-46D4-9BCE-B6E09CC1CFA4}" type="presParOf" srcId="{5FC44B36-BC23-4AAB-A30A-85BE285DE8BA}" destId="{CD9E6507-FB18-49C4-BCC2-4204A52C148D}" srcOrd="1" destOrd="0" presId="urn:microsoft.com/office/officeart/2005/8/layout/hierarchy4"/>
    <dgm:cxn modelId="{9F2AAD26-0046-47FC-A55E-D5D08B5E6599}" type="presParOf" srcId="{5FC44B36-BC23-4AAB-A30A-85BE285DE8BA}" destId="{3340307A-123D-4079-A0D2-BCD43AA24326}" srcOrd="2" destOrd="0" presId="urn:microsoft.com/office/officeart/2005/8/layout/hierarchy4"/>
    <dgm:cxn modelId="{CDD91D49-1AC8-456B-9665-EAC350A37329}" type="presParOf" srcId="{3340307A-123D-4079-A0D2-BCD43AA24326}" destId="{99BDADCB-4DED-49C6-B371-4EC07B0AA74C}" srcOrd="0" destOrd="0" presId="urn:microsoft.com/office/officeart/2005/8/layout/hierarchy4"/>
    <dgm:cxn modelId="{3BAC38A0-7803-43EC-9BFA-2270FE66DECC}" type="presParOf" srcId="{3340307A-123D-4079-A0D2-BCD43AA24326}" destId="{473EA0BC-7414-4A8E-84E2-FD5524C56854}" srcOrd="1" destOrd="0" presId="urn:microsoft.com/office/officeart/2005/8/layout/hierarchy4"/>
    <dgm:cxn modelId="{522F6689-78BC-4599-ABBD-7153B7A4AA26}" type="presParOf" srcId="{3340307A-123D-4079-A0D2-BCD43AA24326}" destId="{0A498183-7755-48A8-8FF8-CCEF090052E5}" srcOrd="2" destOrd="0" presId="urn:microsoft.com/office/officeart/2005/8/layout/hierarchy4"/>
    <dgm:cxn modelId="{2FC2BF94-FB93-41C1-B280-CEB61A02DFAD}" type="presParOf" srcId="{0A498183-7755-48A8-8FF8-CCEF090052E5}" destId="{4C5F2AFC-0A90-4527-98F1-C5ABA7560996}" srcOrd="0" destOrd="0" presId="urn:microsoft.com/office/officeart/2005/8/layout/hierarchy4"/>
    <dgm:cxn modelId="{45FA3056-EA79-4A24-888A-6E577BF94AA9}" type="presParOf" srcId="{4C5F2AFC-0A90-4527-98F1-C5ABA7560996}" destId="{E3165C91-7F25-45AB-80CA-6DC5CE6B55A1}" srcOrd="0" destOrd="0" presId="urn:microsoft.com/office/officeart/2005/8/layout/hierarchy4"/>
    <dgm:cxn modelId="{7E9B7AD7-7CFF-43B7-8EB1-312A67CA4F09}" type="presParOf" srcId="{4C5F2AFC-0A90-4527-98F1-C5ABA7560996}" destId="{3623879B-E660-4A81-A8CD-D68A7173295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7D98F-8D07-4BB0-8481-79C8EDF2F230}">
      <dsp:nvSpPr>
        <dsp:cNvPr id="0" name=""/>
        <dsp:cNvSpPr/>
      </dsp:nvSpPr>
      <dsp:spPr>
        <a:xfrm>
          <a:off x="2683" y="382"/>
          <a:ext cx="5730668" cy="931457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+mn-ea"/>
              <a:ea typeface="+mn-ea"/>
            </a:rPr>
            <a:t>케라스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29964" y="27663"/>
        <a:ext cx="5676106" cy="876895"/>
      </dsp:txXfrm>
    </dsp:sp>
    <dsp:sp modelId="{0B2D7CAA-919B-4000-A085-A34FAC08CAD9}">
      <dsp:nvSpPr>
        <dsp:cNvPr id="0" name=""/>
        <dsp:cNvSpPr/>
      </dsp:nvSpPr>
      <dsp:spPr>
        <a:xfrm>
          <a:off x="2683" y="1007516"/>
          <a:ext cx="5730668" cy="931457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 smtClean="0">
              <a:latin typeface="+mn-ea"/>
              <a:ea typeface="+mn-ea"/>
            </a:rPr>
            <a:t>텐서플로</a:t>
          </a:r>
          <a:r>
            <a:rPr lang="ko-KR" altLang="en-US" sz="2000" kern="1200" dirty="0" smtClean="0">
              <a:latin typeface="+mn-ea"/>
              <a:ea typeface="+mn-ea"/>
            </a:rPr>
            <a:t> </a:t>
          </a:r>
          <a:r>
            <a:rPr lang="en-US" altLang="ko-KR" sz="2000" kern="1200" dirty="0" smtClean="0">
              <a:latin typeface="+mn-ea"/>
              <a:ea typeface="+mn-ea"/>
            </a:rPr>
            <a:t>/ </a:t>
          </a:r>
          <a:r>
            <a:rPr lang="ko-KR" altLang="en-US" sz="2000" kern="1200" dirty="0" err="1" smtClean="0">
              <a:latin typeface="+mn-ea"/>
              <a:ea typeface="+mn-ea"/>
            </a:rPr>
            <a:t>씨아노</a:t>
          </a:r>
          <a:r>
            <a:rPr lang="ko-KR" altLang="en-US" sz="2000" kern="1200" dirty="0" smtClean="0">
              <a:latin typeface="+mn-ea"/>
              <a:ea typeface="+mn-ea"/>
            </a:rPr>
            <a:t> </a:t>
          </a:r>
          <a:r>
            <a:rPr lang="en-US" altLang="ko-KR" sz="2000" kern="1200" dirty="0" smtClean="0">
              <a:latin typeface="+mn-ea"/>
              <a:ea typeface="+mn-ea"/>
            </a:rPr>
            <a:t>/ CNTK / …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29964" y="1034797"/>
        <a:ext cx="5676106" cy="876895"/>
      </dsp:txXfrm>
    </dsp:sp>
    <dsp:sp modelId="{F67C53AE-CDBB-4B0C-81C0-434436534373}">
      <dsp:nvSpPr>
        <dsp:cNvPr id="0" name=""/>
        <dsp:cNvSpPr/>
      </dsp:nvSpPr>
      <dsp:spPr>
        <a:xfrm>
          <a:off x="2683" y="2014651"/>
          <a:ext cx="2806399" cy="931457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+mn-ea"/>
              <a:ea typeface="+mn-ea"/>
            </a:rPr>
            <a:t>CUDA / </a:t>
          </a:r>
          <a:r>
            <a:rPr lang="en-US" altLang="ko-KR" sz="2000" kern="1200" dirty="0" err="1" smtClean="0">
              <a:latin typeface="+mn-ea"/>
              <a:ea typeface="+mn-ea"/>
            </a:rPr>
            <a:t>cuDNN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29964" y="2041932"/>
        <a:ext cx="2751837" cy="876895"/>
      </dsp:txXfrm>
    </dsp:sp>
    <dsp:sp modelId="{7465892E-7246-49F1-824D-C66BB7B0F9C6}">
      <dsp:nvSpPr>
        <dsp:cNvPr id="0" name=""/>
        <dsp:cNvSpPr/>
      </dsp:nvSpPr>
      <dsp:spPr>
        <a:xfrm>
          <a:off x="2683" y="3021786"/>
          <a:ext cx="2806399" cy="931457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+mn-ea"/>
              <a:ea typeface="+mn-ea"/>
            </a:rPr>
            <a:t>GPU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29964" y="3049067"/>
        <a:ext cx="2751837" cy="876895"/>
      </dsp:txXfrm>
    </dsp:sp>
    <dsp:sp modelId="{99BDADCB-4DED-49C6-B371-4EC07B0AA74C}">
      <dsp:nvSpPr>
        <dsp:cNvPr id="0" name=""/>
        <dsp:cNvSpPr/>
      </dsp:nvSpPr>
      <dsp:spPr>
        <a:xfrm>
          <a:off x="2926951" y="2014651"/>
          <a:ext cx="2806399" cy="931457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+mn-ea"/>
              <a:ea typeface="+mn-ea"/>
            </a:rPr>
            <a:t>BLAS, Eigen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2954232" y="2041932"/>
        <a:ext cx="2751837" cy="876895"/>
      </dsp:txXfrm>
    </dsp:sp>
    <dsp:sp modelId="{E3165C91-7F25-45AB-80CA-6DC5CE6B55A1}">
      <dsp:nvSpPr>
        <dsp:cNvPr id="0" name=""/>
        <dsp:cNvSpPr/>
      </dsp:nvSpPr>
      <dsp:spPr>
        <a:xfrm>
          <a:off x="2926951" y="3021786"/>
          <a:ext cx="2806399" cy="931457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+mn-ea"/>
              <a:ea typeface="+mn-ea"/>
            </a:rPr>
            <a:t>CPU</a:t>
          </a:r>
          <a:endParaRPr lang="ko-KR" altLang="en-US" sz="2000" kern="1200" dirty="0">
            <a:latin typeface="+mn-ea"/>
            <a:ea typeface="+mn-ea"/>
          </a:endParaRPr>
        </a:p>
      </dsp:txBody>
      <dsp:txXfrm>
        <a:off x="2954232" y="3049067"/>
        <a:ext cx="2751837" cy="876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F1813-BE66-4F72-95D5-791EBB9B619E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18332-EF5D-4C61-89C5-40473C8BDDD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9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63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8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9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9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31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9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56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4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0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06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43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0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7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18332-EF5D-4C61-89C5-40473C8BDDDB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1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5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0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8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59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0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6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DC11-9F49-4D1C-B72E-453FE876D315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6D5-7D10-4BA7-9188-B7F99072B2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9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7061" y="3426834"/>
            <a:ext cx="65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4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케라스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j-ea"/>
                <a:ea typeface="+mj-ea"/>
              </a:rPr>
              <a:t> 창시자에게 배우는 </a:t>
            </a:r>
            <a:r>
              <a:rPr lang="ko-KR" altLang="en-US" sz="24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딥러닝</a:t>
            </a:r>
            <a:endParaRPr lang="ko-KR" altLang="en-US" sz="2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6080" y="3981327"/>
            <a:ext cx="57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3, 4</a:t>
            </a:r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장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8376" y="4443487"/>
            <a:ext cx="293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이지선 이태근 이용준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200161" y="663585"/>
            <a:ext cx="8920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손실 함수와 </a:t>
            </a:r>
            <a:r>
              <a:rPr lang="ko-KR" altLang="en-US" sz="25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옵티마이저</a:t>
            </a:r>
            <a:r>
              <a:rPr lang="ko-KR" altLang="en-US" sz="25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5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 과정을 조절하는 열쇠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A91BF8-4161-48A2-A696-CBDC07795795}"/>
              </a:ext>
            </a:extLst>
          </p:cNvPr>
          <p:cNvSpPr txBox="1"/>
          <p:nvPr/>
        </p:nvSpPr>
        <p:spPr>
          <a:xfrm>
            <a:off x="628299" y="1725213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손실 함수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목적 함수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훈련하는 동안 최소화될 값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주어진 문제에 대한 성공 지표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F2B325D-BF73-4BEB-9747-63A634B4E46F}"/>
              </a:ext>
            </a:extLst>
          </p:cNvPr>
          <p:cNvSpPr txBox="1"/>
          <p:nvPr/>
        </p:nvSpPr>
        <p:spPr>
          <a:xfrm>
            <a:off x="628297" y="2444115"/>
            <a:ext cx="1038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 err="1">
                <a:solidFill>
                  <a:schemeClr val="bg1"/>
                </a:solidFill>
                <a:ea typeface="KoPub돋움체 Light" panose="00000300000000000000" pitchFamily="2" charset="-127"/>
              </a:rPr>
              <a:t>옵티마이저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(Optimizer) :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손실 함수를 기반으로 네트워크가 어떻게 업데이트될지 결정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특정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종류의 확률적 경사 하강법을 구현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365" y="563558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3.1.3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4946" y="18669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4946" y="54610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58025" y="2002779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3041" y="4754218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3160" y="3239998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기본보다 나은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모델 훈련하기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0800" y="2048945"/>
            <a:ext cx="37577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통계적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검정력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달성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첫 번째 모델을 만들기 위해서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마지막 층의 활성화 함수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손실 함수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최적화 설정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5891" y="571654"/>
            <a:ext cx="6536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4.5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보편적인 머신 러닝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0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4946" y="18669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4946" y="54610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58025" y="2002779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3041" y="4754218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721" y="3248734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몸집 키우기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과대적합 모델 구축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0800" y="2048945"/>
            <a:ext cx="79031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과소적합과 과대적합 사이의 경계에 적절히 위치한 모델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과대적합 모델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층 추가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층의 크기 증가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더 많은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에포크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동안 훈련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검증 데이터에서 모델 성능이 감소하기 시작했을 때 과대 적합에 도달함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5891" y="571654"/>
            <a:ext cx="6536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4.5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보편적인 머신 러닝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74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4946" y="18669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4946" y="54610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58025" y="2002779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3041" y="4754218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481" y="3217392"/>
            <a:ext cx="2672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모델 규제와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err="1" smtClean="0">
                <a:solidFill>
                  <a:schemeClr val="bg1"/>
                </a:solidFill>
              </a:rPr>
              <a:t>하이퍼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튜닝</a:t>
            </a:r>
          </a:p>
          <a:p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60800" y="2048945"/>
            <a:ext cx="5682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반복적으로 모델 수정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훈련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검증 데이터에서 평가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가능한 좋은 모델 얻을 때까지 반복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28933" y="3276734"/>
            <a:ext cx="4734067" cy="189861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80943" y="3328688"/>
            <a:ext cx="417454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적용해 볼 것 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드롭아웃</a:t>
            </a:r>
            <a:r>
              <a:rPr lang="ko-KR" altLang="en-US" sz="1600" dirty="0" smtClean="0">
                <a:solidFill>
                  <a:schemeClr val="bg1"/>
                </a:solidFill>
              </a:rPr>
              <a:t> 추가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</a:rPr>
              <a:t>층 추가 또는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제거해 다른 구조 시도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</a:rPr>
              <a:t>L1 </a:t>
            </a:r>
            <a:r>
              <a:rPr lang="ko-KR" altLang="en-US" sz="1600" dirty="0" smtClean="0">
                <a:solidFill>
                  <a:schemeClr val="bg1"/>
                </a:solidFill>
              </a:rPr>
              <a:t>이나 </a:t>
            </a:r>
            <a:r>
              <a:rPr lang="en-US" altLang="ko-KR" sz="1600" dirty="0" smtClean="0">
                <a:solidFill>
                  <a:schemeClr val="bg1"/>
                </a:solidFill>
              </a:rPr>
              <a:t>L2 </a:t>
            </a:r>
            <a:r>
              <a:rPr lang="ko-KR" altLang="en-US" sz="1600" dirty="0" smtClean="0">
                <a:solidFill>
                  <a:schemeClr val="bg1"/>
                </a:solidFill>
              </a:rPr>
              <a:t>모두 추가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</a:rPr>
              <a:t>층의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유닛</a:t>
            </a:r>
            <a:r>
              <a:rPr lang="ko-KR" altLang="en-US" sz="1600" dirty="0" smtClean="0">
                <a:solidFill>
                  <a:schemeClr val="bg1"/>
                </a:solidFill>
              </a:rPr>
              <a:t> 수나 </a:t>
            </a:r>
            <a:r>
              <a:rPr lang="en-US" altLang="ko-KR" sz="1600" dirty="0" smtClean="0">
                <a:solidFill>
                  <a:schemeClr val="bg1"/>
                </a:solidFill>
              </a:rPr>
              <a:t>optimizer</a:t>
            </a:r>
            <a:r>
              <a:rPr lang="ko-KR" altLang="en-US" sz="1600" dirty="0" smtClean="0">
                <a:solidFill>
                  <a:schemeClr val="bg1"/>
                </a:solidFill>
              </a:rPr>
              <a:t>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학습률</a:t>
            </a:r>
            <a:r>
              <a:rPr lang="ko-KR" altLang="en-US" sz="1600" dirty="0" smtClean="0">
                <a:solidFill>
                  <a:schemeClr val="bg1"/>
                </a:solidFill>
              </a:rPr>
              <a:t> 변경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</a:rPr>
              <a:t>특성공학 시도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5891" y="571654"/>
            <a:ext cx="6536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4.5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보편적인 머신 러닝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3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60305" y="3457576"/>
            <a:ext cx="249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Thank you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276D512-DBA2-4A34-A3D9-24DBFD91BC10}"/>
              </a:ext>
            </a:extLst>
          </p:cNvPr>
          <p:cNvSpPr txBox="1"/>
          <p:nvPr/>
        </p:nvSpPr>
        <p:spPr>
          <a:xfrm>
            <a:off x="628299" y="2201847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이진 분류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이진 </a:t>
            </a:r>
            <a:r>
              <a:rPr lang="ko-KR" altLang="en-US" sz="2000" dirty="0" err="1">
                <a:solidFill>
                  <a:schemeClr val="bg1"/>
                </a:solidFill>
                <a:ea typeface="KoPub돋움체 Light" panose="00000300000000000000" pitchFamily="2" charset="-127"/>
              </a:rPr>
              <a:t>크로스엔트로피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ED643A-A2B2-4000-81A1-2CC2033B6AAD}"/>
              </a:ext>
            </a:extLst>
          </p:cNvPr>
          <p:cNvSpPr txBox="1"/>
          <p:nvPr/>
        </p:nvSpPr>
        <p:spPr>
          <a:xfrm>
            <a:off x="628298" y="2840282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다중 분류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범주형 </a:t>
            </a:r>
            <a:r>
              <a:rPr lang="ko-KR" altLang="en-US" sz="2000" dirty="0" err="1">
                <a:solidFill>
                  <a:schemeClr val="bg1"/>
                </a:solidFill>
                <a:ea typeface="KoPub돋움체 Light" panose="00000300000000000000" pitchFamily="2" charset="-127"/>
              </a:rPr>
              <a:t>크로스엔트로피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50AF23-3244-4492-B254-E9DFF650AEE0}"/>
              </a:ext>
            </a:extLst>
          </p:cNvPr>
          <p:cNvSpPr txBox="1"/>
          <p:nvPr/>
        </p:nvSpPr>
        <p:spPr>
          <a:xfrm>
            <a:off x="628297" y="3478717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회귀 문제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평균 제곱 오차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146DCBF-32B0-4D1C-8E0C-FC148AFE2A26}"/>
              </a:ext>
            </a:extLst>
          </p:cNvPr>
          <p:cNvSpPr txBox="1"/>
          <p:nvPr/>
        </p:nvSpPr>
        <p:spPr>
          <a:xfrm>
            <a:off x="628296" y="4117152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시퀀스 학습 문제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 – CTC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6088FFA-35DC-47AB-92A6-95211CF8D36C}"/>
              </a:ext>
            </a:extLst>
          </p:cNvPr>
          <p:cNvSpPr txBox="1"/>
          <p:nvPr/>
        </p:nvSpPr>
        <p:spPr>
          <a:xfrm>
            <a:off x="628296" y="1544285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※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손실 함수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200161" y="663585"/>
            <a:ext cx="8920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손실 함수와 </a:t>
            </a:r>
            <a:r>
              <a:rPr lang="ko-KR" altLang="en-US" sz="25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옵티마이저</a:t>
            </a:r>
            <a:r>
              <a:rPr lang="ko-KR" altLang="en-US" sz="25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5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5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 과정을 조절하는 열쇠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365" y="563558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3.1.3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74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0" y="1478475"/>
            <a:ext cx="4048070" cy="16850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3488" y="3716923"/>
            <a:ext cx="9623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  동일한 </a:t>
            </a:r>
            <a:r>
              <a:rPr lang="ko-KR" altLang="en-US" dirty="0">
                <a:solidFill>
                  <a:schemeClr val="bg1"/>
                </a:solidFill>
              </a:rPr>
              <a:t>코드로 </a:t>
            </a:r>
            <a:r>
              <a:rPr lang="en-US" altLang="ko-KR" dirty="0">
                <a:solidFill>
                  <a:schemeClr val="bg1"/>
                </a:solidFill>
              </a:rPr>
              <a:t>CPU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GPU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ko-KR" altLang="en-US" dirty="0" smtClean="0">
                <a:solidFill>
                  <a:schemeClr val="bg1"/>
                </a:solidFill>
              </a:rPr>
              <a:t>실행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  사용하기 </a:t>
            </a:r>
            <a:r>
              <a:rPr lang="ko-KR" altLang="en-US" dirty="0">
                <a:solidFill>
                  <a:schemeClr val="bg1"/>
                </a:solidFill>
              </a:rPr>
              <a:t>쉬운 </a:t>
            </a:r>
            <a:r>
              <a:rPr lang="en-US" altLang="ko-KR" dirty="0" smtClean="0">
                <a:solidFill>
                  <a:schemeClr val="bg1"/>
                </a:solidFill>
              </a:rPr>
              <a:t>API</a:t>
            </a:r>
          </a:p>
          <a:p>
            <a:pPr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  </a:t>
            </a:r>
            <a:r>
              <a:rPr lang="ko-KR" altLang="en-US" dirty="0" err="1" smtClean="0">
                <a:solidFill>
                  <a:schemeClr val="bg1"/>
                </a:solidFill>
              </a:rPr>
              <a:t>합성곱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신경망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순환 신경망을 </a:t>
            </a:r>
            <a:r>
              <a:rPr lang="ko-KR" altLang="en-US" dirty="0" smtClean="0">
                <a:solidFill>
                  <a:schemeClr val="bg1"/>
                </a:solidFill>
              </a:rPr>
              <a:t>지원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  MIT </a:t>
            </a:r>
            <a:r>
              <a:rPr lang="ko-KR" altLang="en-US" dirty="0" smtClean="0">
                <a:solidFill>
                  <a:schemeClr val="bg1"/>
                </a:solidFill>
              </a:rPr>
              <a:t>라이선스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5892" y="571654"/>
            <a:ext cx="319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3.2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+mn-ea"/>
              </a:rPr>
              <a:t>케라스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 특징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790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5892" y="571654"/>
            <a:ext cx="319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3.2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+mn-ea"/>
              </a:rPr>
              <a:t>케라스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 특징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3" y="1745057"/>
            <a:ext cx="6218775" cy="39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5891" y="571654"/>
            <a:ext cx="7904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3.2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+mn-ea"/>
              </a:rPr>
              <a:t>케라스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+mn-ea"/>
              </a:rPr>
              <a:t>텐서플로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+mn-ea"/>
              </a:rPr>
              <a:t>씨아노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, CNTK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08713770"/>
              </p:ext>
            </p:extLst>
          </p:nvPr>
        </p:nvGraphicFramePr>
        <p:xfrm>
          <a:off x="1851538" y="1805148"/>
          <a:ext cx="5736035" cy="3953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6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2433637"/>
            <a:ext cx="12382500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75995" y="2599756"/>
            <a:ext cx="9040009" cy="553998"/>
            <a:chOff x="638175" y="3167389"/>
            <a:chExt cx="6410323" cy="400599"/>
          </a:xfrm>
        </p:grpSpPr>
        <p:sp>
          <p:nvSpPr>
            <p:cNvPr id="9" name="TextBox 8"/>
            <p:cNvSpPr txBox="1"/>
            <p:nvPr/>
          </p:nvSpPr>
          <p:spPr>
            <a:xfrm>
              <a:off x="638175" y="3167389"/>
              <a:ext cx="1250950" cy="40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1 </a:t>
              </a:r>
              <a:r>
                <a:rPr lang="ko-KR" altLang="en-US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단계</a:t>
              </a:r>
              <a:endParaRPr lang="en-US" altLang="ko-KR" sz="15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en-US" altLang="ko-KR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STEP1</a:t>
              </a:r>
              <a:endParaRPr lang="ko-KR" altLang="en-US" sz="1500" b="1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7966" y="3167389"/>
              <a:ext cx="1250950" cy="40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2</a:t>
              </a:r>
              <a:r>
                <a:rPr lang="en-US" altLang="ko-KR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 </a:t>
              </a:r>
              <a:r>
                <a:rPr lang="ko-KR" altLang="en-US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단계</a:t>
              </a:r>
              <a:endParaRPr lang="en-US" altLang="ko-KR" sz="15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en-US" altLang="ko-KR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STEP2</a:t>
              </a:r>
              <a:endParaRPr lang="ko-KR" altLang="en-US" sz="1500" b="1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7757" y="3167389"/>
              <a:ext cx="1250950" cy="40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3</a:t>
              </a:r>
              <a:r>
                <a:rPr lang="en-US" altLang="ko-KR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 </a:t>
              </a:r>
              <a:r>
                <a:rPr lang="ko-KR" altLang="en-US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단계</a:t>
              </a:r>
              <a:endParaRPr lang="en-US" altLang="ko-KR" sz="15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en-US" altLang="ko-KR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STEP3</a:t>
              </a:r>
              <a:endParaRPr lang="ko-KR" altLang="en-US" sz="1500" b="1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7548" y="3167389"/>
              <a:ext cx="1250950" cy="40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4</a:t>
              </a:r>
              <a:r>
                <a:rPr lang="en-US" altLang="ko-KR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 </a:t>
              </a:r>
              <a:r>
                <a:rPr lang="ko-KR" altLang="en-US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단계</a:t>
              </a:r>
              <a:endParaRPr lang="en-US" altLang="ko-KR" sz="15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latin typeface="+mj-ea"/>
                <a:ea typeface="+mj-ea"/>
              </a:endParaRPr>
            </a:p>
            <a:p>
              <a:pPr algn="ctr"/>
              <a:r>
                <a:rPr lang="en-US" altLang="ko-KR" sz="1500" b="1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latin typeface="+mj-ea"/>
                  <a:ea typeface="+mj-ea"/>
                </a:rPr>
                <a:t>STEP4</a:t>
              </a:r>
              <a:endParaRPr lang="ko-KR" altLang="en-US" sz="1500" b="1" dirty="0">
                <a:ln>
                  <a:solidFill>
                    <a:schemeClr val="bg1">
                      <a:alpha val="5000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20747" y="3523681"/>
            <a:ext cx="1874618" cy="963289"/>
            <a:chOff x="1832770" y="4324350"/>
            <a:chExt cx="1647295" cy="561975"/>
          </a:xfrm>
        </p:grpSpPr>
        <p:sp>
          <p:nvSpPr>
            <p:cNvPr id="15" name="양쪽 대괄호 14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033977" y="4436688"/>
              <a:ext cx="1244881" cy="323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훈련 데이터 정의</a:t>
              </a:r>
              <a:endParaRPr lang="ko-KR" altLang="en-US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871265" y="3523681"/>
            <a:ext cx="2024171" cy="1077590"/>
            <a:chOff x="1832770" y="4324350"/>
            <a:chExt cx="1647295" cy="561975"/>
          </a:xfrm>
        </p:grpSpPr>
        <p:sp>
          <p:nvSpPr>
            <p:cNvPr id="41" name="양쪽 대괄호 4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97630" y="4400689"/>
              <a:ext cx="1317573" cy="409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층으로 이루어진 네트워크</a:t>
              </a:r>
              <a:r>
                <a:rPr lang="en-US" altLang="ko-KR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또는 모델</a:t>
              </a:r>
              <a:r>
                <a:rPr lang="en-US" altLang="ko-KR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정의</a:t>
              </a:r>
              <a:endParaRPr lang="ko-KR" altLang="en-US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296561" y="3500029"/>
            <a:ext cx="2024171" cy="1077590"/>
            <a:chOff x="1832770" y="4324350"/>
            <a:chExt cx="1647295" cy="561975"/>
          </a:xfrm>
        </p:grpSpPr>
        <p:sp>
          <p:nvSpPr>
            <p:cNvPr id="44" name="양쪽 대괄호 4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bg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97630" y="4521070"/>
              <a:ext cx="1317573" cy="168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학습 과정 설정</a:t>
              </a:r>
              <a:endParaRPr lang="ko-KR" altLang="en-US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721856" y="3500029"/>
            <a:ext cx="2024171" cy="1077590"/>
            <a:chOff x="1832770" y="4324350"/>
            <a:chExt cx="1647295" cy="561975"/>
          </a:xfrm>
        </p:grpSpPr>
        <p:sp>
          <p:nvSpPr>
            <p:cNvPr id="47" name="양쪽 대괄호 46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76958" y="4406991"/>
              <a:ext cx="1361990" cy="295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모델의 </a:t>
              </a:r>
              <a:r>
                <a:rPr lang="en-US" altLang="ko-KR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fit </a:t>
              </a:r>
              <a:r>
                <a:rPr lang="ko-KR" altLang="en-US" sz="1500" dirty="0" err="1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메서드</a:t>
              </a:r>
              <a:r>
                <a:rPr lang="ko-KR" altLang="en-US" sz="15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반복적 호출</a:t>
              </a:r>
              <a:endParaRPr lang="ko-KR" altLang="en-US" sz="15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345892" y="571654"/>
            <a:ext cx="5502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3.2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+mn-ea"/>
              </a:rPr>
              <a:t>케라스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1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45892" y="571654"/>
            <a:ext cx="5502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3.2 </a:t>
            </a:r>
            <a:r>
              <a:rPr lang="ko-KR" altLang="en-US" sz="3000" b="1" dirty="0" err="1" smtClean="0">
                <a:solidFill>
                  <a:schemeClr val="bg1"/>
                </a:solidFill>
                <a:latin typeface="+mn-ea"/>
              </a:rPr>
              <a:t>케라스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1404079"/>
            <a:ext cx="6249988" cy="30019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646"/>
          <a:stretch/>
        </p:blipFill>
        <p:spPr>
          <a:xfrm>
            <a:off x="531813" y="4776739"/>
            <a:ext cx="8048817" cy="1484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9100" y="1858589"/>
            <a:ext cx="3505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모델 정의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방법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Sequential </a:t>
            </a:r>
            <a:r>
              <a:rPr lang="ko-KR" altLang="en-US" dirty="0" smtClean="0">
                <a:solidFill>
                  <a:schemeClr val="bg1"/>
                </a:solidFill>
              </a:rPr>
              <a:t>클래스 정의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함수형 </a:t>
            </a:r>
            <a:r>
              <a:rPr lang="en-US" altLang="ko-KR" dirty="0" smtClean="0">
                <a:solidFill>
                  <a:schemeClr val="bg1"/>
                </a:solidFill>
              </a:rPr>
              <a:t>API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오른쪽 중괄호 16"/>
          <p:cNvSpPr/>
          <p:nvPr/>
        </p:nvSpPr>
        <p:spPr>
          <a:xfrm>
            <a:off x="7404100" y="2206415"/>
            <a:ext cx="279400" cy="8222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/>
          <p:cNvSpPr/>
          <p:nvPr/>
        </p:nvSpPr>
        <p:spPr>
          <a:xfrm>
            <a:off x="7404100" y="3185178"/>
            <a:ext cx="279400" cy="122080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중괄호 32"/>
          <p:cNvSpPr/>
          <p:nvPr/>
        </p:nvSpPr>
        <p:spPr>
          <a:xfrm>
            <a:off x="8953500" y="4898815"/>
            <a:ext cx="279400" cy="8222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436100" y="4986763"/>
            <a:ext cx="210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컴파일 단계에서 학습 과정 설정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3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30919" y="1541150"/>
            <a:ext cx="5825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리뷰 </a:t>
            </a:r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만 개로 이루어진 </a:t>
            </a:r>
            <a:r>
              <a:rPr lang="en-US" altLang="ko-KR" dirty="0" smtClean="0">
                <a:solidFill>
                  <a:schemeClr val="bg1"/>
                </a:solidFill>
              </a:rPr>
              <a:t>IMDB </a:t>
            </a:r>
            <a:r>
              <a:rPr lang="ko-KR" altLang="en-US" dirty="0" err="1" smtClean="0">
                <a:solidFill>
                  <a:schemeClr val="bg1"/>
                </a:solidFill>
              </a:rPr>
              <a:t>데이터셋</a:t>
            </a:r>
            <a:r>
              <a:rPr lang="ko-KR" altLang="en-US" dirty="0" smtClean="0">
                <a:solidFill>
                  <a:schemeClr val="bg1"/>
                </a:solidFill>
              </a:rPr>
              <a:t> 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훈련 데이터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만 </a:t>
            </a:r>
            <a:r>
              <a:rPr lang="en-US" altLang="ko-KR" dirty="0" smtClean="0">
                <a:solidFill>
                  <a:schemeClr val="bg1"/>
                </a:solidFill>
              </a:rPr>
              <a:t>5000</a:t>
            </a:r>
            <a:r>
              <a:rPr lang="ko-KR" altLang="en-US" dirty="0" smtClean="0">
                <a:solidFill>
                  <a:schemeClr val="bg1"/>
                </a:solidFill>
              </a:rPr>
              <a:t>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테스트 데이터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만 </a:t>
            </a:r>
            <a:r>
              <a:rPr lang="en-US" altLang="ko-KR" dirty="0" smtClean="0">
                <a:solidFill>
                  <a:schemeClr val="bg1"/>
                </a:solidFill>
              </a:rPr>
              <a:t>5000</a:t>
            </a:r>
            <a:r>
              <a:rPr lang="ko-KR" altLang="en-US" dirty="0" smtClean="0">
                <a:solidFill>
                  <a:schemeClr val="bg1"/>
                </a:solidFill>
              </a:rPr>
              <a:t>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50% </a:t>
            </a:r>
            <a:r>
              <a:rPr lang="ko-KR" altLang="en-US" dirty="0" smtClean="0">
                <a:solidFill>
                  <a:schemeClr val="bg1"/>
                </a:solidFill>
              </a:rPr>
              <a:t>부정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50% </a:t>
            </a:r>
            <a:r>
              <a:rPr lang="ko-KR" altLang="en-US" dirty="0" smtClean="0">
                <a:solidFill>
                  <a:schemeClr val="bg1"/>
                </a:solidFill>
              </a:rPr>
              <a:t>긍정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리뷰 텍스트를 기반으로 부정과 긍정으로 분류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5891" y="571654"/>
            <a:ext cx="6532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이진 분류 예제 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영화 리뷰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9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74" y="1630552"/>
            <a:ext cx="7250113" cy="8246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87" y="3301399"/>
            <a:ext cx="7266100" cy="2691542"/>
          </a:xfrm>
          <a:prstGeom prst="rect">
            <a:avLst/>
          </a:prstGeom>
        </p:spPr>
      </p:pic>
      <p:sp>
        <p:nvSpPr>
          <p:cNvPr id="16" name="오른쪽 중괄호 15"/>
          <p:cNvSpPr/>
          <p:nvPr/>
        </p:nvSpPr>
        <p:spPr>
          <a:xfrm>
            <a:off x="8191500" y="1632930"/>
            <a:ext cx="279400" cy="82222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797813" y="185818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 셋 로드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10681" y="1866041"/>
            <a:ext cx="999120" cy="750159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253111" y="1866041"/>
            <a:ext cx="999120" cy="750159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stCxn id="23" idx="4"/>
            <a:endCxn id="27" idx="4"/>
          </p:cNvCxnSpPr>
          <p:nvPr/>
        </p:nvCxnSpPr>
        <p:spPr>
          <a:xfrm rot="16200000" flipH="1">
            <a:off x="2731456" y="1594985"/>
            <a:ext cx="12700" cy="2042430"/>
          </a:xfrm>
          <a:prstGeom prst="bentConnector3">
            <a:avLst>
              <a:gd name="adj1" fmla="val 1500000"/>
            </a:avLst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10241" y="28516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리뷰의 목록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209801" y="1866041"/>
            <a:ext cx="999120" cy="750159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252231" y="1866041"/>
            <a:ext cx="999120" cy="750159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/>
          <p:nvPr/>
        </p:nvCxnSpPr>
        <p:spPr>
          <a:xfrm rot="16200000" flipH="1">
            <a:off x="3730576" y="1594985"/>
            <a:ext cx="12700" cy="2042430"/>
          </a:xfrm>
          <a:prstGeom prst="bentConnector3">
            <a:avLst>
              <a:gd name="adj1" fmla="val 800000"/>
            </a:avLst>
          </a:prstGeom>
          <a:ln w="190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0797" y="2784129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1"/>
                </a:solidFill>
              </a:rPr>
              <a:t>부정을 나타내는 </a:t>
            </a:r>
            <a:r>
              <a:rPr lang="en-US" altLang="ko-KR" b="1" dirty="0" smtClean="0">
                <a:solidFill>
                  <a:schemeClr val="accent1"/>
                </a:solidFill>
              </a:rPr>
              <a:t>0, </a:t>
            </a:r>
            <a:r>
              <a:rPr lang="ko-KR" altLang="en-US" b="1" dirty="0" smtClean="0">
                <a:solidFill>
                  <a:schemeClr val="accent1"/>
                </a:solidFill>
              </a:rPr>
              <a:t>긍정을 나타내는 </a:t>
            </a:r>
            <a:r>
              <a:rPr lang="en-US" altLang="ko-KR" b="1" dirty="0" smtClean="0">
                <a:solidFill>
                  <a:schemeClr val="accent1"/>
                </a:solidFill>
              </a:rPr>
              <a:t>1</a:t>
            </a:r>
            <a:r>
              <a:rPr lang="ko-KR" altLang="en-US" b="1" dirty="0" smtClean="0">
                <a:solidFill>
                  <a:schemeClr val="accent1"/>
                </a:solidFill>
              </a:rPr>
              <a:t>의 리스트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7" name="오른쪽 중괄호 36"/>
          <p:cNvSpPr/>
          <p:nvPr/>
        </p:nvSpPr>
        <p:spPr>
          <a:xfrm>
            <a:off x="8191500" y="3482431"/>
            <a:ext cx="279400" cy="251051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797813" y="45530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 준비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5891" y="571654"/>
            <a:ext cx="6532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이진 분류 예제 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영화 리뷰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67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9" grpId="0"/>
      <p:bldP spid="32" grpId="0" animBg="1"/>
      <p:bldP spid="34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6" y="1223025"/>
            <a:ext cx="6273463" cy="15895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6" y="3091191"/>
            <a:ext cx="2708704" cy="34441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37413" y="193438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신경망 모델 만들기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7581900" y="1405292"/>
            <a:ext cx="266700" cy="1407293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3733800" y="3917933"/>
            <a:ext cx="269277" cy="1898667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90426" y="4490115"/>
            <a:ext cx="712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16</a:t>
            </a:r>
            <a:r>
              <a:rPr lang="ko-KR" altLang="en-US" dirty="0" smtClean="0">
                <a:solidFill>
                  <a:schemeClr val="bg1"/>
                </a:solidFill>
              </a:rPr>
              <a:t>개의 은닉 </a:t>
            </a:r>
            <a:r>
              <a:rPr lang="ko-KR" altLang="en-US" dirty="0" err="1" smtClean="0">
                <a:solidFill>
                  <a:schemeClr val="bg1"/>
                </a:solidFill>
              </a:rPr>
              <a:t>유닛을</a:t>
            </a:r>
            <a:r>
              <a:rPr lang="ko-KR" altLang="en-US" dirty="0" smtClean="0">
                <a:solidFill>
                  <a:schemeClr val="bg1"/>
                </a:solidFill>
              </a:rPr>
              <a:t> 가진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개의 </a:t>
            </a:r>
            <a:r>
              <a:rPr lang="ko-KR" altLang="en-US" dirty="0" err="1" smtClean="0">
                <a:solidFill>
                  <a:schemeClr val="bg1"/>
                </a:solidFill>
              </a:rPr>
              <a:t>은닉층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현재 리뷰의 감정을 스칼라 값의 예측으로 출력하는 </a:t>
            </a:r>
            <a:r>
              <a:rPr lang="ko-KR" altLang="en-US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dirty="0" smtClean="0">
                <a:solidFill>
                  <a:schemeClr val="bg1"/>
                </a:solidFill>
              </a:rPr>
              <a:t> 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187700" y="2044700"/>
            <a:ext cx="342900" cy="4445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98800" y="2394103"/>
            <a:ext cx="342900" cy="323385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345892" y="4550654"/>
            <a:ext cx="575108" cy="117158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61996" y="3957644"/>
            <a:ext cx="357404" cy="423856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45891" y="571654"/>
            <a:ext cx="6532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이진 분류 예제 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영화 리뷰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7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14308" y="2647711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ea typeface="KoPub바탕체 Bold" panose="00000800000000000000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ea typeface="KoPub바탕체 Bold" panose="0000080000000000000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6743" y="2822243"/>
            <a:ext cx="2162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신경망 시작하기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314308" y="3417152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34697" y="263865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ea typeface="KoPub바탕체 Bold" panose="00000800000000000000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ea typeface="KoPub바탕체 Bold" panose="0000080000000000000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9016" y="2822243"/>
            <a:ext cx="300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머신 러닝의 기본 요소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272924" y="3414584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4" y="960333"/>
            <a:ext cx="1635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40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5348" y="1616527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+mn-ea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449390" y="602680"/>
            <a:ext cx="676189" cy="63572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16743" y="3347988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신경망의 구조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6743" y="3697309"/>
            <a:ext cx="216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케라스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소개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16743" y="4051467"/>
            <a:ext cx="360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이진 분류 예제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영화 리뷰 분류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19016" y="3342169"/>
            <a:ext cx="281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머신 러닝의 네 가지 분류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9017" y="3694578"/>
            <a:ext cx="281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머신 러닝 모델 평가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19016" y="4046987"/>
            <a:ext cx="398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데이터 전처리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특성 공학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특성 학습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6743" y="4396373"/>
            <a:ext cx="352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다중 분류 문제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뉴스 기사 분류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16743" y="4741279"/>
            <a:ext cx="343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5.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회귀 문제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주택 가격 예측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27768" y="4402526"/>
            <a:ext cx="264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과대 적합과 과소 적합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27769" y="4756271"/>
            <a:ext cx="331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보편적인 머신 러닝 작업 흐름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2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5" y="1359675"/>
            <a:ext cx="5768854" cy="10076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55" y="2847869"/>
            <a:ext cx="5768854" cy="1404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b="39294"/>
          <a:stretch/>
        </p:blipFill>
        <p:spPr>
          <a:xfrm>
            <a:off x="537655" y="4427400"/>
            <a:ext cx="5768854" cy="160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9000" y="1617315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optimizer</a:t>
            </a:r>
            <a:r>
              <a:rPr lang="ko-KR" altLang="en-US" dirty="0" smtClean="0">
                <a:solidFill>
                  <a:schemeClr val="bg1"/>
                </a:solidFill>
              </a:rPr>
              <a:t>와 손실 함수로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모델 설정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오른쪽 중괄호 21"/>
          <p:cNvSpPr/>
          <p:nvPr/>
        </p:nvSpPr>
        <p:spPr>
          <a:xfrm>
            <a:off x="6692689" y="1382707"/>
            <a:ext cx="256577" cy="100766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9586" y="3273238"/>
            <a:ext cx="4872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</a:rPr>
              <a:t>Optimizer</a:t>
            </a:r>
            <a:r>
              <a:rPr lang="ko-KR" altLang="en-US" dirty="0" smtClean="0">
                <a:solidFill>
                  <a:schemeClr val="bg1"/>
                </a:solidFill>
              </a:rPr>
              <a:t>의 매개변수를 바꿔야 할 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자신만의 손실 함수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측정 함수를 전달해야 할 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5891" y="571654"/>
            <a:ext cx="6532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이진 분류 예제 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영화 리뷰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5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294844"/>
            <a:ext cx="5729806" cy="14648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3013621"/>
            <a:ext cx="5746895" cy="14110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204" y="5521776"/>
            <a:ext cx="7410352" cy="1020764"/>
          </a:xfrm>
          <a:prstGeom prst="rect">
            <a:avLst/>
          </a:prstGeom>
        </p:spPr>
      </p:pic>
      <p:sp>
        <p:nvSpPr>
          <p:cNvPr id="14" name="오른쪽 중괄호 13"/>
          <p:cNvSpPr/>
          <p:nvPr/>
        </p:nvSpPr>
        <p:spPr>
          <a:xfrm>
            <a:off x="6705600" y="3013621"/>
            <a:ext cx="256366" cy="1376997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37400" y="3395989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모델을 </a:t>
            </a:r>
            <a:r>
              <a:rPr lang="en-US" altLang="ko-KR" dirty="0" smtClean="0">
                <a:solidFill>
                  <a:schemeClr val="bg1"/>
                </a:solidFill>
              </a:rPr>
              <a:t>512</a:t>
            </a:r>
            <a:r>
              <a:rPr lang="ko-KR" altLang="en-US" dirty="0" smtClean="0">
                <a:solidFill>
                  <a:schemeClr val="bg1"/>
                </a:solidFill>
              </a:rPr>
              <a:t>개의 샘플씩 미니배치를 만든 후 </a:t>
            </a:r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</a:rPr>
              <a:t>번의 </a:t>
            </a:r>
            <a:r>
              <a:rPr lang="ko-KR" altLang="en-US" dirty="0" err="1" smtClean="0">
                <a:solidFill>
                  <a:schemeClr val="bg1"/>
                </a:solidFill>
              </a:rPr>
              <a:t>에포크</a:t>
            </a:r>
            <a:r>
              <a:rPr lang="ko-KR" altLang="en-US" dirty="0" smtClean="0">
                <a:solidFill>
                  <a:schemeClr val="bg1"/>
                </a:solidFill>
              </a:rPr>
              <a:t> 동안 훈련시킴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345892" y="2854940"/>
            <a:ext cx="1140330" cy="847179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247900" y="3719154"/>
            <a:ext cx="647700" cy="102085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3534" y="4844534"/>
            <a:ext cx="356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History </a:t>
            </a:r>
            <a:r>
              <a:rPr lang="ko-KR" alt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객체를 반환하는 </a:t>
            </a:r>
            <a:r>
              <a:rPr lang="ko-KR" alt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메서드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0" y="184260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검증 셋 준비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6705600" y="1338775"/>
            <a:ext cx="256366" cy="1376997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345891" y="571654"/>
            <a:ext cx="6532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이진 분류 예제 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영화 리뷰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5891" y="571654"/>
            <a:ext cx="6532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이진 분류 예제 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영화 리뷰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41150"/>
            <a:ext cx="5168766" cy="3354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7" y="1541150"/>
            <a:ext cx="5216514" cy="33543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29811" y="522338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훈련과 검증 손실 그래프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7750" y="520379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훈련과 검증 정확도 그래프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양쪽 대괄호 18"/>
          <p:cNvSpPr/>
          <p:nvPr/>
        </p:nvSpPr>
        <p:spPr>
          <a:xfrm>
            <a:off x="2007219" y="5163951"/>
            <a:ext cx="2860842" cy="428770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양쪽 대괄호 21"/>
          <p:cNvSpPr/>
          <p:nvPr/>
        </p:nvSpPr>
        <p:spPr>
          <a:xfrm>
            <a:off x="7327900" y="5163951"/>
            <a:ext cx="3038933" cy="409177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6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5892" y="571654"/>
            <a:ext cx="6562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3.4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이진 분류 예제 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영화 리뷰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55" y="1884050"/>
            <a:ext cx="4821745" cy="234119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918201" y="2184400"/>
            <a:ext cx="736600" cy="127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26301" y="1792813"/>
            <a:ext cx="37719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훈련 후 실전 환경에서 사용하기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- Predict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sz="1600" dirty="0" smtClean="0">
                <a:solidFill>
                  <a:schemeClr val="bg1"/>
                </a:solidFill>
              </a:rPr>
              <a:t> 사용해서 어떤 리뷰가 긍정일 확률을 예측함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양쪽 대괄호 19"/>
          <p:cNvSpPr/>
          <p:nvPr/>
        </p:nvSpPr>
        <p:spPr>
          <a:xfrm>
            <a:off x="6807201" y="1638300"/>
            <a:ext cx="4610100" cy="1447800"/>
          </a:xfrm>
          <a:prstGeom prst="bracketPair">
            <a:avLst/>
          </a:prstGeom>
          <a:ln w="12700"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9109EA-1CCA-4F44-9067-94BDDF46729F}"/>
              </a:ext>
            </a:extLst>
          </p:cNvPr>
          <p:cNvSpPr txBox="1"/>
          <p:nvPr/>
        </p:nvSpPr>
        <p:spPr>
          <a:xfrm>
            <a:off x="177554" y="517392"/>
            <a:ext cx="1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200162" y="625113"/>
            <a:ext cx="6415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뉴스 기사 분류 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다중 분류 문제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523CF5-F872-41DF-BA1F-76D7BB1C1E96}"/>
              </a:ext>
            </a:extLst>
          </p:cNvPr>
          <p:cNvSpPr txBox="1"/>
          <p:nvPr/>
        </p:nvSpPr>
        <p:spPr>
          <a:xfrm>
            <a:off x="628299" y="2201847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다중 분류 문제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(46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개를 분류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8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로이터 데이터셋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CD4681-F1EE-46E0-9E47-60912B510A3D}"/>
              </a:ext>
            </a:extLst>
          </p:cNvPr>
          <p:cNvSpPr txBox="1"/>
          <p:nvPr/>
        </p:nvSpPr>
        <p:spPr>
          <a:xfrm>
            <a:off x="308703" y="2335448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매개변수 </a:t>
            </a:r>
            <a:r>
              <a:rPr lang="en-US" altLang="ko-KR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num_words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=10000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으로 했기 때문에 단어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만개로 제한</a:t>
            </a:r>
            <a:endParaRPr lang="en-US" altLang="ko-KR" sz="20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2798F79-8ED3-4D90-8974-ACE5B021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5" y="2926387"/>
            <a:ext cx="2386819" cy="771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97D1769-D59A-4DF3-9CC3-774C726C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6" y="3922665"/>
            <a:ext cx="2386818" cy="742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E18A298-55D2-4A9A-9B4F-32398195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36" y="1387278"/>
            <a:ext cx="8458200" cy="847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6E0B6D-D659-4284-9465-0F7657975A84}"/>
              </a:ext>
            </a:extLst>
          </p:cNvPr>
          <p:cNvSpPr txBox="1"/>
          <p:nvPr/>
        </p:nvSpPr>
        <p:spPr>
          <a:xfrm>
            <a:off x="308702" y="4890368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여기에는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8982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개의 훈련샘플과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 2246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개의 테스트 샘플이 있음</a:t>
            </a:r>
            <a:endParaRPr lang="en-US" altLang="ko-KR" sz="20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55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20840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준비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4C5B8F0-509D-4FF0-8728-FED09D15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6" y="1387278"/>
            <a:ext cx="6603713" cy="259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655DB2-67F8-43FF-84E8-93E776FB18B4}"/>
              </a:ext>
            </a:extLst>
          </p:cNvPr>
          <p:cNvSpPr txBox="1"/>
          <p:nvPr/>
        </p:nvSpPr>
        <p:spPr>
          <a:xfrm>
            <a:off x="6551266" y="1976152"/>
            <a:ext cx="516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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크기가 </a:t>
            </a:r>
            <a:r>
              <a:rPr lang="en-US" altLang="ko-KR" sz="1600" dirty="0" err="1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len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(sequences) x dimension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이고 모든 원소가 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인 행렬을 만든다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CD59663-3F4F-4E76-89FD-DFCC83B70EFD}"/>
              </a:ext>
            </a:extLst>
          </p:cNvPr>
          <p:cNvSpPr txBox="1"/>
          <p:nvPr/>
        </p:nvSpPr>
        <p:spPr>
          <a:xfrm>
            <a:off x="4641336" y="2477096"/>
            <a:ext cx="569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results[</a:t>
            </a:r>
            <a:r>
              <a:rPr lang="en-US" altLang="ko-KR" sz="1600" dirty="0" err="1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]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에서 특정 인덱스의 위치를 </a:t>
            </a:r>
            <a:r>
              <a:rPr lang="en-US" altLang="ko-KR" sz="1600" dirty="0" smtClean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600" dirty="0" smtClean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로 만든다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F5DFD5-9899-4380-9C02-26D2810BBBC2}"/>
              </a:ext>
            </a:extLst>
          </p:cNvPr>
          <p:cNvSpPr txBox="1"/>
          <p:nvPr/>
        </p:nvSpPr>
        <p:spPr>
          <a:xfrm>
            <a:off x="282069" y="4263188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이전의 예제와 동일한 코드를 사용해서 데이터를 벡터로 변환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  <a:endParaRPr lang="en-US" altLang="ko-KR" sz="20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3.5.2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9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EF5DFD5-9899-4380-9C02-26D2810BBBC2}"/>
              </a:ext>
            </a:extLst>
          </p:cNvPr>
          <p:cNvSpPr txBox="1"/>
          <p:nvPr/>
        </p:nvSpPr>
        <p:spPr>
          <a:xfrm>
            <a:off x="282069" y="4263188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레이블을 </a:t>
            </a:r>
            <a:r>
              <a:rPr lang="en-US" altLang="ko-KR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one_hot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으로 변환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  <a:endParaRPr lang="en-US" altLang="ko-KR" sz="20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7AAEA2E-C2A0-45E2-9A20-337C1363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1" y="1418474"/>
            <a:ext cx="5736398" cy="26238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3.5.2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20840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준비</a:t>
            </a:r>
          </a:p>
        </p:txBody>
      </p:sp>
    </p:spTree>
    <p:extLst>
      <p:ext uri="{BB962C8B-B14F-4D97-AF65-F5344CB8AC3E}">
        <p14:creationId xmlns:p14="http://schemas.microsoft.com/office/powerpoint/2010/main" val="1383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모델 구성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1A92A83-1143-4E55-BC2D-676FC2B4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00" y="1387278"/>
            <a:ext cx="6705600" cy="1695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027451B-BC61-4469-B225-6D7C7108CEA6}"/>
              </a:ext>
            </a:extLst>
          </p:cNvPr>
          <p:cNvSpPr txBox="1"/>
          <p:nvPr/>
        </p:nvSpPr>
        <p:spPr>
          <a:xfrm>
            <a:off x="7031934" y="2278597"/>
            <a:ext cx="516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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입력을 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만개 받는 노드가 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64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개로 되어있는 한 층을 만듭니다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787FE15-D031-44B0-BD2B-05D8A613298E}"/>
              </a:ext>
            </a:extLst>
          </p:cNvPr>
          <p:cNvSpPr txBox="1"/>
          <p:nvPr/>
        </p:nvSpPr>
        <p:spPr>
          <a:xfrm>
            <a:off x="5346656" y="2781462"/>
            <a:ext cx="516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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마지막에 출력층에서 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46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개의 출력을 내보내고 그것을 </a:t>
            </a:r>
            <a:r>
              <a:rPr lang="en-US" altLang="ko-KR" sz="1600" dirty="0" err="1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softmax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함수를 이용하여 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46</a:t>
            </a:r>
            <a:r>
              <a:rPr lang="ko-KR" altLang="en-US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개의 출력에 대한 확률 분포를 출력합니다</a:t>
            </a:r>
            <a:r>
              <a:rPr lang="en-US" altLang="ko-KR" sz="16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sym typeface="Wingdings" panose="05000000000000000000" pitchFamily="2" charset="2"/>
              </a:rPr>
              <a:t>.</a:t>
            </a:r>
            <a:endParaRPr lang="en-US" altLang="ko-KR" sz="16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422E67E-3A49-4CF0-8951-307178DA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0" y="4054602"/>
            <a:ext cx="4819650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811C7DC-575D-4FD7-AB3D-08606219DA18}"/>
              </a:ext>
            </a:extLst>
          </p:cNvPr>
          <p:cNvSpPr txBox="1"/>
          <p:nvPr/>
        </p:nvSpPr>
        <p:spPr>
          <a:xfrm>
            <a:off x="282069" y="5158359"/>
            <a:ext cx="1038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이런 문제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다중 분류 문제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)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에 사용할 최선의 손실 함수는 </a:t>
            </a:r>
            <a:r>
              <a:rPr lang="en-US" altLang="ko-KR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categorical_crosssentropy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입니다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 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이 함수는 두 확률 분포 사이의 거리를 측정합니다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  <a:endParaRPr lang="en-US" altLang="ko-KR" sz="2000" dirty="0">
              <a:solidFill>
                <a:schemeClr val="accent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3.5.3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훈련 검증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68D1FF6-ECBF-4A95-85B0-3D67DECF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7" y="1385575"/>
            <a:ext cx="4905375" cy="1181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0F34DF-6182-46C0-B6BD-F251B55E1C64}"/>
              </a:ext>
            </a:extLst>
          </p:cNvPr>
          <p:cNvSpPr txBox="1"/>
          <p:nvPr/>
        </p:nvSpPr>
        <p:spPr>
          <a:xfrm>
            <a:off x="395217" y="2880861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훈련 데이터에서 </a:t>
            </a:r>
            <a:r>
              <a:rPr lang="en-US" altLang="ko-KR" sz="20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1000</a:t>
            </a:r>
            <a:r>
              <a:rPr lang="ko-KR" altLang="en-US" sz="20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개의 샘플을 따로 떼어서 검증 세트로 사용합니다</a:t>
            </a:r>
            <a:r>
              <a:rPr lang="en-US" altLang="ko-KR" sz="2000" dirty="0">
                <a:solidFill>
                  <a:schemeClr val="accent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3.5.4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91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554" y="517392"/>
            <a:ext cx="1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1803" y="625113"/>
            <a:ext cx="3877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신경망의 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구조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4A83CF4-2627-45B3-BC54-170070C19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75" y="1286833"/>
            <a:ext cx="57150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1BCB13-DFFB-477C-B2F9-EF003297B47F}"/>
              </a:ext>
            </a:extLst>
          </p:cNvPr>
          <p:cNvSpPr txBox="1"/>
          <p:nvPr/>
        </p:nvSpPr>
        <p:spPr>
          <a:xfrm>
            <a:off x="505369" y="1844023"/>
            <a:ext cx="6144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•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네트워크를 구성하는 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72C71D-B634-40E8-B93F-A88F40BDDAF6}"/>
              </a:ext>
            </a:extLst>
          </p:cNvPr>
          <p:cNvSpPr txBox="1"/>
          <p:nvPr/>
        </p:nvSpPr>
        <p:spPr>
          <a:xfrm>
            <a:off x="505369" y="2474614"/>
            <a:ext cx="6144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•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 데이터와 그에 상응하는 타깃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B0BC8F3-F734-495B-AA17-181B9C2D91EE}"/>
              </a:ext>
            </a:extLst>
          </p:cNvPr>
          <p:cNvSpPr txBox="1"/>
          <p:nvPr/>
        </p:nvSpPr>
        <p:spPr>
          <a:xfrm>
            <a:off x="505369" y="3105205"/>
            <a:ext cx="6144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•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학습에 사용할 피드백 신호를 정의하는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손실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2FF9F0-7595-4341-B500-1CFE460F11B0}"/>
              </a:ext>
            </a:extLst>
          </p:cNvPr>
          <p:cNvSpPr txBox="1"/>
          <p:nvPr/>
        </p:nvSpPr>
        <p:spPr>
          <a:xfrm>
            <a:off x="505369" y="4038927"/>
            <a:ext cx="6144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•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 진행 방식을 결정하는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옵티마이저</a:t>
            </a:r>
            <a:endParaRPr lang="ko-KR" altLang="en-US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5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0BDCBB6-E9BC-43E2-9C9F-D4FD1BF5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7" y="1385575"/>
            <a:ext cx="5476875" cy="1200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902C060-6F86-4914-B810-0C9DAE75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17" y="3794742"/>
            <a:ext cx="9848850" cy="2038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CEAEB9-0BC7-4171-B978-D37A18456A3F}"/>
              </a:ext>
            </a:extLst>
          </p:cNvPr>
          <p:cNvSpPr txBox="1"/>
          <p:nvPr/>
        </p:nvSpPr>
        <p:spPr>
          <a:xfrm>
            <a:off x="395217" y="3280971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-</a:t>
            </a:r>
            <a:r>
              <a:rPr lang="en-US" altLang="ko-KR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1~3</a:t>
            </a:r>
            <a:r>
              <a:rPr lang="ko-KR" altLang="en-US" sz="2000" dirty="0" err="1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에포크</a:t>
            </a:r>
            <a:r>
              <a:rPr lang="ko-KR" altLang="en-US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 결과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215AE7-8E20-4438-8B6C-F4B6A11318C0}"/>
              </a:ext>
            </a:extLst>
          </p:cNvPr>
          <p:cNvSpPr txBox="1"/>
          <p:nvPr/>
        </p:nvSpPr>
        <p:spPr>
          <a:xfrm>
            <a:off x="6096000" y="1785595"/>
            <a:ext cx="4444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  <a:sym typeface="Wingdings" panose="05000000000000000000" pitchFamily="2" charset="2"/>
              </a:rPr>
              <a:t>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20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번의 </a:t>
            </a:r>
            <a:r>
              <a:rPr lang="ko-KR" altLang="en-US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에포크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(Step)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로 훈련을 시킵니다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3.5.4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훈련 검증</a:t>
            </a:r>
          </a:p>
        </p:txBody>
      </p:sp>
    </p:spTree>
    <p:extLst>
      <p:ext uri="{BB962C8B-B14F-4D97-AF65-F5344CB8AC3E}">
        <p14:creationId xmlns:p14="http://schemas.microsoft.com/office/powerpoint/2010/main" val="4641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275146-A3B9-4251-8B26-00B6E27C7ADB}"/>
              </a:ext>
            </a:extLst>
          </p:cNvPr>
          <p:cNvSpPr txBox="1"/>
          <p:nvPr/>
        </p:nvSpPr>
        <p:spPr>
          <a:xfrm>
            <a:off x="432866" y="1668624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-</a:t>
            </a:r>
            <a:r>
              <a:rPr lang="en-US" altLang="ko-KR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8~11</a:t>
            </a:r>
            <a:r>
              <a:rPr lang="ko-KR" altLang="en-US" sz="2000" dirty="0" err="1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에포크</a:t>
            </a:r>
            <a:r>
              <a:rPr lang="ko-KR" altLang="en-US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결과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A6D56F-E9D9-4363-8C9A-F07D0D33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6" y="2158520"/>
            <a:ext cx="9753600" cy="235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729E3B-3BA0-43D3-93AC-61106CE23C7F}"/>
              </a:ext>
            </a:extLst>
          </p:cNvPr>
          <p:cNvSpPr txBox="1"/>
          <p:nvPr/>
        </p:nvSpPr>
        <p:spPr>
          <a:xfrm>
            <a:off x="432866" y="4789267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Loss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가 다시 증가하는 과대적합이 </a:t>
            </a:r>
            <a:r>
              <a:rPr lang="ko-KR" altLang="en-US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일어남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3.5.4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훈련 검증</a:t>
            </a:r>
          </a:p>
        </p:txBody>
      </p:sp>
    </p:spTree>
    <p:extLst>
      <p:ext uri="{BB962C8B-B14F-4D97-AF65-F5344CB8AC3E}">
        <p14:creationId xmlns:p14="http://schemas.microsoft.com/office/powerpoint/2010/main" val="203394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6DE183-EA1C-470D-B23E-E777465A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6" y="2125183"/>
            <a:ext cx="9915525" cy="2419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275146-A3B9-4251-8B26-00B6E27C7ADB}"/>
              </a:ext>
            </a:extLst>
          </p:cNvPr>
          <p:cNvSpPr txBox="1"/>
          <p:nvPr/>
        </p:nvSpPr>
        <p:spPr>
          <a:xfrm>
            <a:off x="432866" y="1668624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-</a:t>
            </a:r>
            <a:r>
              <a:rPr lang="en-US" altLang="ko-KR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17~20</a:t>
            </a:r>
            <a:r>
              <a:rPr lang="ko-KR" altLang="en-US" sz="2000" dirty="0" err="1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에포크</a:t>
            </a:r>
            <a:r>
              <a:rPr lang="ko-KR" altLang="en-US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결과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3.5.4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훈련 검증</a:t>
            </a:r>
          </a:p>
        </p:txBody>
      </p:sp>
    </p:spTree>
    <p:extLst>
      <p:ext uri="{BB962C8B-B14F-4D97-AF65-F5344CB8AC3E}">
        <p14:creationId xmlns:p14="http://schemas.microsoft.com/office/powerpoint/2010/main" val="33211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A93F73A-0A5E-4CED-9217-9505D47A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1" y="1559879"/>
            <a:ext cx="6072835" cy="3190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D4F44B-DE2E-4071-8002-19849453CD1B}"/>
              </a:ext>
            </a:extLst>
          </p:cNvPr>
          <p:cNvSpPr txBox="1"/>
          <p:nvPr/>
        </p:nvSpPr>
        <p:spPr>
          <a:xfrm>
            <a:off x="496641" y="5008082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손실 곡선을 그리는 코드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DD1B28-8D64-4723-B19C-8C633E6B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86" y="1564554"/>
            <a:ext cx="5229225" cy="3314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3.5.4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훈련 검증</a:t>
            </a:r>
          </a:p>
        </p:txBody>
      </p:sp>
    </p:spTree>
    <p:extLst>
      <p:ext uri="{BB962C8B-B14F-4D97-AF65-F5344CB8AC3E}">
        <p14:creationId xmlns:p14="http://schemas.microsoft.com/office/powerpoint/2010/main" val="21770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F6D8938-36D2-4945-ADF9-E7C699F6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40" y="1556841"/>
            <a:ext cx="6028851" cy="31305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49C7E7-9223-4066-AD8D-0E02A385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80" y="1556841"/>
            <a:ext cx="5048250" cy="3362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327734A-51A8-407A-8AA4-525C9E678F84}"/>
              </a:ext>
            </a:extLst>
          </p:cNvPr>
          <p:cNvSpPr txBox="1"/>
          <p:nvPr/>
        </p:nvSpPr>
        <p:spPr>
          <a:xfrm>
            <a:off x="496641" y="5008082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정확도 곡선을 그리는 코드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3.5.4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훈련 검증</a:t>
            </a:r>
          </a:p>
        </p:txBody>
      </p:sp>
    </p:spTree>
    <p:extLst>
      <p:ext uri="{BB962C8B-B14F-4D97-AF65-F5344CB8AC3E}">
        <p14:creationId xmlns:p14="http://schemas.microsoft.com/office/powerpoint/2010/main" val="338757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5EEDF11-5895-4CC5-90CF-6DB4E916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1" y="1605101"/>
            <a:ext cx="6867525" cy="2990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69C8B9-A892-432C-A966-69C48D362E2B}"/>
              </a:ext>
            </a:extLst>
          </p:cNvPr>
          <p:cNvSpPr txBox="1"/>
          <p:nvPr/>
        </p:nvSpPr>
        <p:spPr>
          <a:xfrm>
            <a:off x="496641" y="5008082"/>
            <a:ext cx="1038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9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번째 </a:t>
            </a:r>
            <a:r>
              <a:rPr lang="ko-KR" altLang="en-US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에포크에서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Loss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가 다시 증가하는 과대적합이 일어나기 때문에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9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번의 </a:t>
            </a:r>
            <a:r>
              <a:rPr lang="ko-KR" altLang="en-US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에포크로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 새로운 모델을 훈련합니다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8EA3686-DECF-468B-A687-185CA5A3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1" y="1605101"/>
            <a:ext cx="4400550" cy="72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49437C-0662-4C15-A275-B6442B8C212C}"/>
              </a:ext>
            </a:extLst>
          </p:cNvPr>
          <p:cNvSpPr txBox="1"/>
          <p:nvPr/>
        </p:nvSpPr>
        <p:spPr>
          <a:xfrm>
            <a:off x="7532075" y="2500819"/>
            <a:ext cx="444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대략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78%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의 정확도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3.5.4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훈련 검증</a:t>
            </a:r>
          </a:p>
        </p:txBody>
      </p:sp>
    </p:spTree>
    <p:extLst>
      <p:ext uri="{BB962C8B-B14F-4D97-AF65-F5344CB8AC3E}">
        <p14:creationId xmlns:p14="http://schemas.microsoft.com/office/powerpoint/2010/main" val="25774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6415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새로운 데이터에 대해 예측하기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459640-ACF2-4C0E-A3A0-6DF9B429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1" y="1414097"/>
            <a:ext cx="3895725" cy="390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3CC683C-0B37-41D8-9FA6-DC14CEF6C120}"/>
              </a:ext>
            </a:extLst>
          </p:cNvPr>
          <p:cNvSpPr txBox="1"/>
          <p:nvPr/>
        </p:nvSpPr>
        <p:spPr>
          <a:xfrm>
            <a:off x="419517" y="1798817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predict</a:t>
            </a:r>
            <a:r>
              <a:rPr lang="ko-KR" altLang="en-US" sz="2000" dirty="0" err="1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메소드는</a:t>
            </a:r>
            <a:r>
              <a:rPr lang="ko-KR" altLang="en-US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46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개의 토픽에 대한 확률 분포를 반환합니다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4843745-2557-4204-85C2-FF2618923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" y="2308443"/>
            <a:ext cx="2809875" cy="74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BD3AC1-69A0-4D54-86EA-988BA20F1D32}"/>
              </a:ext>
            </a:extLst>
          </p:cNvPr>
          <p:cNvSpPr txBox="1"/>
          <p:nvPr/>
        </p:nvSpPr>
        <p:spPr>
          <a:xfrm>
            <a:off x="517169" y="3034503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predictions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의 각 항목은 길이가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46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인 벡터입니다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EC4A5C-0F0B-4FB4-AB5A-BC578E2F0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69" y="3508857"/>
            <a:ext cx="2828925" cy="65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4B9CA46-03C5-48A8-817D-60AF195058B5}"/>
              </a:ext>
            </a:extLst>
          </p:cNvPr>
          <p:cNvSpPr txBox="1"/>
          <p:nvPr/>
        </p:nvSpPr>
        <p:spPr>
          <a:xfrm>
            <a:off x="517168" y="4178803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이 벡터의 원소 합은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입니다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4AC5BD-43F5-4658-98E8-21BA23C1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17" y="4720003"/>
            <a:ext cx="3152775" cy="723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C580D44-5CE2-475E-A057-B72AFC38FE45}"/>
              </a:ext>
            </a:extLst>
          </p:cNvPr>
          <p:cNvSpPr txBox="1"/>
          <p:nvPr/>
        </p:nvSpPr>
        <p:spPr>
          <a:xfrm>
            <a:off x="419517" y="5555579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가장 큰 값이 </a:t>
            </a:r>
            <a:r>
              <a:rPr lang="ko-KR" altLang="en-US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예측값이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 됩니다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 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즉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가장 확률이 높은 값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3.5.5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2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19907"/>
            <a:ext cx="7061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레이블과 손실을 다루는 다른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BEFA6E4-973E-4C7B-81E8-EA248644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45340"/>
            <a:ext cx="3629025" cy="561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79786C2-4E2D-44FC-9034-23B014FD7ED4}"/>
              </a:ext>
            </a:extLst>
          </p:cNvPr>
          <p:cNvSpPr txBox="1"/>
          <p:nvPr/>
        </p:nvSpPr>
        <p:spPr>
          <a:xfrm>
            <a:off x="623887" y="2423135"/>
            <a:ext cx="1038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이렇게 </a:t>
            </a:r>
            <a:r>
              <a:rPr lang="ko-KR" altLang="en-US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정수텐서로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 변환해서 인코딩하면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손실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오차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)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 함수를 </a:t>
            </a:r>
            <a:r>
              <a:rPr lang="en-US" altLang="ko-KR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categorical_crossentropy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대신에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정수 레이블을 사용하므로 </a:t>
            </a:r>
            <a:r>
              <a:rPr lang="en-US" altLang="ko-KR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sparse_categorical_crossentropy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77EBAE0-4F87-4DBC-83F9-2849E859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659061"/>
            <a:ext cx="8782050" cy="438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3.5.6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1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8860"/>
            <a:ext cx="7629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충분히 큰 중간층을 두어야 하는 이유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630D758-02CF-4F2F-9FFE-FDE689391C06}"/>
              </a:ext>
            </a:extLst>
          </p:cNvPr>
          <p:cNvSpPr txBox="1"/>
          <p:nvPr/>
        </p:nvSpPr>
        <p:spPr>
          <a:xfrm>
            <a:off x="628299" y="1725213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46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차원보다 훨씬 작은 중간층을 두면 어떻게 될까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3.5.7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1068601-C818-4BD8-9932-10994D7B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" y="1581473"/>
            <a:ext cx="6819900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A59569-7567-4249-B17B-3CF75975509D}"/>
              </a:ext>
            </a:extLst>
          </p:cNvPr>
          <p:cNvSpPr txBox="1"/>
          <p:nvPr/>
        </p:nvSpPr>
        <p:spPr>
          <a:xfrm>
            <a:off x="548566" y="4568641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앞에 예제와 똑같은 코드를 중간층의 노드 수를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4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개로 조절한 코드입니다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3.5.7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8860"/>
            <a:ext cx="7629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충분히 큰 중간층을 두어야 하는 이유</a:t>
            </a:r>
          </a:p>
        </p:txBody>
      </p:sp>
    </p:spTree>
    <p:extLst>
      <p:ext uri="{BB962C8B-B14F-4D97-AF65-F5344CB8AC3E}">
        <p14:creationId xmlns:p14="http://schemas.microsoft.com/office/powerpoint/2010/main" val="14895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4875" y="625113"/>
            <a:ext cx="5138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딥러닝의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구성 단위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CD8774E-ADE6-44D4-BAB8-7302CCBAE172}"/>
              </a:ext>
            </a:extLst>
          </p:cNvPr>
          <p:cNvSpPr txBox="1"/>
          <p:nvPr/>
        </p:nvSpPr>
        <p:spPr>
          <a:xfrm>
            <a:off x="505369" y="1844023"/>
            <a:ext cx="6144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층이란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pic>
        <p:nvPicPr>
          <p:cNvPr id="2052" name="Picture 4" descr="ann">
            <a:extLst>
              <a:ext uri="{FF2B5EF4-FFF2-40B4-BE49-F238E27FC236}">
                <a16:creationId xmlns:a16="http://schemas.microsoft.com/office/drawing/2014/main" xmlns="" id="{7FEEAA33-600D-40AE-8533-0FCAE67C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60" y="1286833"/>
            <a:ext cx="59055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D0D6D43-7F5A-4331-887A-E2ED59A7D46F}"/>
              </a:ext>
            </a:extLst>
          </p:cNvPr>
          <p:cNvSpPr/>
          <p:nvPr/>
        </p:nvSpPr>
        <p:spPr>
          <a:xfrm>
            <a:off x="518420" y="24595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하나 이상의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텐서를</a:t>
            </a:r>
            <a:r>
              <a:rPr lang="ko-KR" altLang="en-US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입력으로 받아서</a:t>
            </a:r>
            <a:endParaRPr lang="en-US" altLang="ko-KR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하나 이상의 </a:t>
            </a:r>
            <a:r>
              <a:rPr lang="ko-KR" altLang="en-US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텐서를</a:t>
            </a:r>
            <a:r>
              <a:rPr lang="ko-KR" altLang="en-US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출력하는</a:t>
            </a:r>
            <a:endParaRPr lang="en-US" altLang="ko-KR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처리 모듈</a:t>
            </a:r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4" y="563558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2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6EF1F1-3A8D-4A49-B83A-257241064CE0}"/>
              </a:ext>
            </a:extLst>
          </p:cNvPr>
          <p:cNvSpPr txBox="1"/>
          <p:nvPr/>
        </p:nvSpPr>
        <p:spPr>
          <a:xfrm>
            <a:off x="520684" y="1757082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-</a:t>
            </a:r>
            <a:r>
              <a:rPr lang="en-US" altLang="ko-KR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14</a:t>
            </a:r>
            <a:r>
              <a:rPr lang="ko-KR" altLang="en-US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번 </a:t>
            </a:r>
            <a:r>
              <a:rPr lang="ko-KR" altLang="en-US" sz="2000" dirty="0" err="1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에포크</a:t>
            </a:r>
            <a:r>
              <a:rPr lang="en-US" altLang="ko-KR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최고 </a:t>
            </a:r>
            <a:r>
              <a:rPr lang="ko-KR" altLang="en-US" sz="2000" dirty="0" err="1">
                <a:solidFill>
                  <a:schemeClr val="accent6"/>
                </a:solidFill>
                <a:ea typeface="KoPub돋움체 Light" panose="00000300000000000000" pitchFamily="2" charset="-127"/>
              </a:rPr>
              <a:t>정확도일때</a:t>
            </a:r>
            <a:r>
              <a:rPr lang="en-US" altLang="ko-KR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) </a:t>
            </a:r>
            <a:r>
              <a:rPr lang="ko-KR" altLang="en-US" sz="2000" dirty="0" smtClean="0">
                <a:solidFill>
                  <a:schemeClr val="accent6"/>
                </a:solidFill>
                <a:ea typeface="KoPub돋움체 Light" panose="00000300000000000000" pitchFamily="2" charset="-127"/>
              </a:rPr>
              <a:t>결과</a:t>
            </a:r>
            <a:endParaRPr lang="en-US" altLang="ko-KR" sz="2000" dirty="0">
              <a:solidFill>
                <a:schemeClr val="accent6"/>
              </a:solidFill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1693D4-A3FD-4BAD-8F0F-27771F812328}"/>
              </a:ext>
            </a:extLst>
          </p:cNvPr>
          <p:cNvSpPr txBox="1"/>
          <p:nvPr/>
        </p:nvSpPr>
        <p:spPr>
          <a:xfrm>
            <a:off x="520684" y="3228945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정확도는 대략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71%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로 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8%</a:t>
            </a:r>
            <a:r>
              <a:rPr lang="ko-KR" altLang="en-US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정도 감소되었다</a:t>
            </a:r>
            <a:r>
              <a:rPr lang="en-US" altLang="ko-KR" sz="2000" dirty="0">
                <a:solidFill>
                  <a:schemeClr val="accent6"/>
                </a:solidFill>
                <a:ea typeface="KoPub돋움체 Light" panose="00000300000000000000" pitchFamily="2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16F8A73-4669-4ECF-A63A-66601B8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4" y="2238956"/>
            <a:ext cx="9829800" cy="628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3.5.7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8860"/>
            <a:ext cx="7629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충분히 큰 중간층을 두어야 하는 이유</a:t>
            </a:r>
          </a:p>
        </p:txBody>
      </p:sp>
    </p:spTree>
    <p:extLst>
      <p:ext uri="{BB962C8B-B14F-4D97-AF65-F5344CB8AC3E}">
        <p14:creationId xmlns:p14="http://schemas.microsoft.com/office/powerpoint/2010/main" val="1051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464" y="3104343"/>
            <a:ext cx="1057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3.6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주택 가격 예측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회귀문제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464" y="3238455"/>
            <a:ext cx="1057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3.6.1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보스턴 주택가격 데이터세트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0288" y="1584960"/>
            <a:ext cx="1057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회기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: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개별적인 레이블 대신에 연속적인 값을 예측하는 것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t1.daumcdn.net/cfile/tistory/99D43B455B3DC5ED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131" y="2667546"/>
            <a:ext cx="4722588" cy="31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708822" y="3311611"/>
            <a:ext cx="1392194" cy="165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17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1022872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3.6.1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보스턴 주택 가격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데이터셋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-1970</a:t>
            </a:r>
            <a:r>
              <a:rPr lang="ko-KR" altLang="en-US" sz="1600" dirty="0">
                <a:solidFill>
                  <a:schemeClr val="bg1"/>
                </a:solidFill>
              </a:rPr>
              <a:t>년 중반 보스턴 외곽 지역의 </a:t>
            </a:r>
            <a:r>
              <a:rPr lang="ko-KR" altLang="en-US" sz="1600" dirty="0" err="1">
                <a:solidFill>
                  <a:schemeClr val="bg1"/>
                </a:solidFill>
              </a:rPr>
              <a:t>범죄율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지방세율 등의 데이터가 주어졌을 때 </a:t>
            </a:r>
            <a:r>
              <a:rPr lang="ko-KR" altLang="en-US" sz="1600" dirty="0" smtClean="0">
                <a:solidFill>
                  <a:schemeClr val="bg1"/>
                </a:solidFill>
              </a:rPr>
              <a:t>주택 가격의     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</a:t>
            </a:r>
            <a:r>
              <a:rPr lang="ko-KR" altLang="en-US" sz="1600" dirty="0" smtClean="0">
                <a:solidFill>
                  <a:schemeClr val="bg1"/>
                </a:solidFill>
              </a:rPr>
              <a:t>중간 값</a:t>
            </a:r>
            <a:r>
              <a:rPr lang="en-US" altLang="ko-KR" sz="1600" dirty="0" smtClean="0">
                <a:solidFill>
                  <a:schemeClr val="bg1"/>
                </a:solidFill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</a:rPr>
              <a:t>단위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 smtClean="0">
                <a:solidFill>
                  <a:schemeClr val="bg1"/>
                </a:solidFill>
              </a:rPr>
              <a:t>천 달러</a:t>
            </a:r>
            <a:r>
              <a:rPr lang="en-US" altLang="ko-KR" sz="1600" dirty="0" smtClean="0">
                <a:solidFill>
                  <a:schemeClr val="bg1"/>
                </a:solidFill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</a:rPr>
              <a:t>을 </a:t>
            </a:r>
            <a:r>
              <a:rPr lang="ko-KR" altLang="en-US" sz="1600" dirty="0">
                <a:solidFill>
                  <a:schemeClr val="bg1"/>
                </a:solidFill>
              </a:rPr>
              <a:t>예측해 </a:t>
            </a:r>
            <a:r>
              <a:rPr lang="ko-KR" altLang="en-US" sz="1600" dirty="0" smtClean="0">
                <a:solidFill>
                  <a:schemeClr val="bg1"/>
                </a:solidFill>
              </a:rPr>
              <a:t>보기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" r="19963" b="-4809"/>
          <a:stretch/>
        </p:blipFill>
        <p:spPr>
          <a:xfrm>
            <a:off x="659330" y="4018544"/>
            <a:ext cx="11320860" cy="1422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0" y="2635837"/>
            <a:ext cx="7787920" cy="11767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5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3.6.1 </a:t>
            </a:r>
            <a:r>
              <a:rPr lang="ko-KR" altLang="en-US" dirty="0" smtClean="0">
                <a:solidFill>
                  <a:schemeClr val="bg1"/>
                </a:solidFill>
              </a:rPr>
              <a:t>보스턴 주택 가격 </a:t>
            </a:r>
            <a:r>
              <a:rPr lang="ko-KR" altLang="en-US" dirty="0" err="1" smtClean="0">
                <a:solidFill>
                  <a:schemeClr val="bg1"/>
                </a:solidFill>
              </a:rPr>
              <a:t>데이터셋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0" y="2095231"/>
            <a:ext cx="9274683" cy="33601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3.6.1 </a:t>
            </a:r>
            <a:r>
              <a:rPr lang="ko-KR" altLang="en-US" dirty="0" smtClean="0">
                <a:solidFill>
                  <a:schemeClr val="bg1"/>
                </a:solidFill>
              </a:rPr>
              <a:t>보스턴 주택 가격 </a:t>
            </a:r>
            <a:r>
              <a:rPr lang="ko-KR" altLang="en-US" dirty="0" err="1" smtClean="0">
                <a:solidFill>
                  <a:schemeClr val="bg1"/>
                </a:solidFill>
              </a:rPr>
              <a:t>데이터셋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6" y="2004895"/>
            <a:ext cx="9613775" cy="35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3.6.1 </a:t>
            </a:r>
            <a:r>
              <a:rPr lang="ko-KR" altLang="en-US" dirty="0" smtClean="0">
                <a:solidFill>
                  <a:schemeClr val="bg1"/>
                </a:solidFill>
              </a:rPr>
              <a:t>보스턴 주택 가격 </a:t>
            </a:r>
            <a:r>
              <a:rPr lang="ko-KR" altLang="en-US" dirty="0" err="1" smtClean="0">
                <a:solidFill>
                  <a:schemeClr val="bg1"/>
                </a:solidFill>
              </a:rPr>
              <a:t>데이터셋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6736" y="2138137"/>
            <a:ext cx="153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13</a:t>
            </a:r>
            <a:r>
              <a:rPr lang="ko-KR" altLang="en-US" dirty="0" smtClean="0">
                <a:solidFill>
                  <a:schemeClr val="bg1"/>
                </a:solidFill>
              </a:rPr>
              <a:t>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902" y="3875042"/>
            <a:ext cx="86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404</a:t>
            </a:r>
            <a:r>
              <a:rPr lang="ko-KR" altLang="en-US" dirty="0" smtClean="0">
                <a:solidFill>
                  <a:schemeClr val="bg1"/>
                </a:solidFill>
              </a:rPr>
              <a:t>행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6276" y="38750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24632" y="2138137"/>
            <a:ext cx="289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train_data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15094"/>
              </p:ext>
            </p:extLst>
          </p:nvPr>
        </p:nvGraphicFramePr>
        <p:xfrm>
          <a:off x="1577485" y="2682246"/>
          <a:ext cx="9222794" cy="284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42"/>
                <a:gridCol w="1317542"/>
                <a:gridCol w="1317542"/>
                <a:gridCol w="1317542"/>
                <a:gridCol w="1674377"/>
                <a:gridCol w="960707"/>
                <a:gridCol w="1317542"/>
              </a:tblGrid>
              <a:tr h="5682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범죄율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지방세율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산화질소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주거당 </a:t>
                      </a:r>
                      <a:r>
                        <a:rPr lang="ko-KR" altLang="en-US" dirty="0" err="1" smtClean="0"/>
                        <a:t>객실수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저소득층</a:t>
                      </a:r>
                      <a:endParaRPr lang="ko-KR" altLang="en-US" dirty="0"/>
                    </a:p>
                  </a:txBody>
                  <a:tcPr/>
                </a:tc>
              </a:tr>
              <a:tr h="568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18.72</a:t>
                      </a:r>
                      <a:endParaRPr lang="ko-KR" altLang="en-US" dirty="0"/>
                    </a:p>
                  </a:txBody>
                  <a:tcPr/>
                </a:tc>
              </a:tr>
              <a:tr h="568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 </a:t>
                      </a:r>
                      <a:r>
                        <a:rPr lang="en-US" altLang="ko-KR" dirty="0" smtClean="0"/>
                        <a:t>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15.06</a:t>
                      </a:r>
                      <a:endParaRPr lang="ko-KR" altLang="en-US" dirty="0"/>
                    </a:p>
                  </a:txBody>
                  <a:tcPr/>
                </a:tc>
              </a:tr>
              <a:tr h="568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8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 </a:t>
                      </a:r>
                      <a:r>
                        <a:rPr lang="en-US" altLang="ko-KR" dirty="0" smtClean="0"/>
                        <a:t>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20.21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464" y="3238455"/>
            <a:ext cx="1057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3.6.2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데이터 준비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44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109032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3.6.2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데이터 준비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</a:rPr>
              <a:t>정규화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</a:rPr>
              <a:t>입력 데이터에 있는 각 특성에 대해 평균이 </a:t>
            </a:r>
            <a:r>
              <a:rPr lang="en-US" altLang="ko-KR" sz="2400" dirty="0" smtClean="0">
                <a:solidFill>
                  <a:schemeClr val="bg1"/>
                </a:solidFill>
              </a:rPr>
              <a:t>0</a:t>
            </a:r>
            <a:r>
              <a:rPr lang="ko-KR" altLang="en-US" sz="2400" dirty="0" smtClean="0">
                <a:solidFill>
                  <a:schemeClr val="bg1"/>
                </a:solidFill>
              </a:rPr>
              <a:t>이고 표준편차가 </a:t>
            </a:r>
            <a:r>
              <a:rPr lang="en-US" altLang="ko-KR" sz="2400" dirty="0" smtClean="0">
                <a:solidFill>
                  <a:schemeClr val="bg1"/>
                </a:solidFill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</a:rPr>
              <a:t>로 변환하는 작업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즉 학습을 더 쉽게 하기 위한 작업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1" y="2820504"/>
            <a:ext cx="7602074" cy="3677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22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2D1282-24AB-4DF5-9E1A-2A618CAA6AD1}"/>
              </a:ext>
            </a:extLst>
          </p:cNvPr>
          <p:cNvSpPr txBox="1"/>
          <p:nvPr/>
        </p:nvSpPr>
        <p:spPr>
          <a:xfrm>
            <a:off x="628299" y="2403316"/>
            <a:ext cx="8779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2D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완전 연결층이나 밀집 층 이라고도 불리는 밀집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연결층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C7464F-C0E4-4682-9463-BA7D3846D4BE}"/>
              </a:ext>
            </a:extLst>
          </p:cNvPr>
          <p:cNvSpPr txBox="1"/>
          <p:nvPr/>
        </p:nvSpPr>
        <p:spPr>
          <a:xfrm>
            <a:off x="628300" y="3045450"/>
            <a:ext cx="802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3D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순환층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4441BAD-C4A8-48C1-9A3C-9269BB8DAB36}"/>
              </a:ext>
            </a:extLst>
          </p:cNvPr>
          <p:cNvSpPr txBox="1"/>
          <p:nvPr/>
        </p:nvSpPr>
        <p:spPr>
          <a:xfrm>
            <a:off x="628300" y="3687584"/>
            <a:ext cx="802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4D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2D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합성곱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층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C46C8D9-BE6B-4955-A535-68641F1D7EAB}"/>
              </a:ext>
            </a:extLst>
          </p:cNvPr>
          <p:cNvSpPr txBox="1"/>
          <p:nvPr/>
        </p:nvSpPr>
        <p:spPr>
          <a:xfrm>
            <a:off x="628300" y="1725213"/>
            <a:ext cx="8026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※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포맷과 데이터 처리방식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24875" y="625113"/>
            <a:ext cx="5138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딥러닝의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구성 단위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554" y="563558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57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3.6.2 </a:t>
            </a:r>
            <a:r>
              <a:rPr lang="ko-KR" altLang="en-US" dirty="0">
                <a:solidFill>
                  <a:schemeClr val="bg1"/>
                </a:solidFill>
              </a:rPr>
              <a:t>데이터 준비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253" y="3264895"/>
            <a:ext cx="3656965" cy="14000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413" y="2062163"/>
            <a:ext cx="68294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5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464" y="3238455"/>
            <a:ext cx="1057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3.6.3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모델 구성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11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3.6.3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모델 구성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-155" r="24332" b="-1"/>
          <a:stretch/>
        </p:blipFill>
        <p:spPr>
          <a:xfrm>
            <a:off x="488041" y="1897173"/>
            <a:ext cx="7369600" cy="3167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041" y="5346915"/>
            <a:ext cx="856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마지막 층은 하나의 </a:t>
            </a:r>
            <a:r>
              <a:rPr lang="ko-KR" altLang="en-US" dirty="0" err="1" smtClean="0">
                <a:solidFill>
                  <a:schemeClr val="bg1"/>
                </a:solidFill>
              </a:rPr>
              <a:t>노드를</a:t>
            </a:r>
            <a:r>
              <a:rPr lang="ko-KR" altLang="en-US" dirty="0" smtClean="0">
                <a:solidFill>
                  <a:schemeClr val="bg1"/>
                </a:solidFill>
              </a:rPr>
              <a:t> 가지고 있고 활성화 함수가 없음</a:t>
            </a:r>
            <a:r>
              <a:rPr lang="en-US" altLang="ko-KR" dirty="0" smtClean="0">
                <a:solidFill>
                  <a:schemeClr val="bg1"/>
                </a:solidFill>
              </a:rPr>
              <a:t> -&gt; </a:t>
            </a:r>
            <a:r>
              <a:rPr lang="ko-KR" altLang="en-US" dirty="0" smtClean="0">
                <a:solidFill>
                  <a:schemeClr val="bg1"/>
                </a:solidFill>
              </a:rPr>
              <a:t>순수한 선형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en-US" altLang="ko-KR" dirty="0" err="1" smtClean="0">
                <a:solidFill>
                  <a:schemeClr val="bg1"/>
                </a:solidFill>
              </a:rPr>
              <a:t>mse</a:t>
            </a:r>
            <a:r>
              <a:rPr lang="en-US" altLang="ko-KR" dirty="0" smtClean="0">
                <a:solidFill>
                  <a:schemeClr val="bg1"/>
                </a:solidFill>
              </a:rPr>
              <a:t>’ (mean squared error) : </a:t>
            </a:r>
            <a:r>
              <a:rPr lang="ko-KR" altLang="en-US" dirty="0" smtClean="0">
                <a:solidFill>
                  <a:schemeClr val="bg1"/>
                </a:solidFill>
              </a:rPr>
              <a:t>평균 제곱 오차 손실함수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en-US" altLang="ko-KR" dirty="0" err="1" smtClean="0">
                <a:solidFill>
                  <a:schemeClr val="bg1"/>
                </a:solidFill>
              </a:rPr>
              <a:t>mae</a:t>
            </a:r>
            <a:r>
              <a:rPr lang="en-US" altLang="ko-KR" dirty="0" smtClean="0">
                <a:solidFill>
                  <a:schemeClr val="bg1"/>
                </a:solidFill>
              </a:rPr>
              <a:t>’ (mean absolute error) : </a:t>
            </a:r>
            <a:r>
              <a:rPr lang="ko-KR" altLang="en-US" dirty="0" smtClean="0">
                <a:solidFill>
                  <a:schemeClr val="bg1"/>
                </a:solidFill>
              </a:rPr>
              <a:t>평균 절대 오차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4800" y="3524250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input_shape</a:t>
            </a:r>
            <a:r>
              <a:rPr lang="en-US" altLang="ko-KR" dirty="0" smtClean="0">
                <a:solidFill>
                  <a:schemeClr val="bg1"/>
                </a:solidFill>
              </a:rPr>
              <a:t> =(13, 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81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464" y="3238455"/>
            <a:ext cx="1057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3.6.4 K-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겹 검증을 사용한 훈련 검증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0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3.6.4 K-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겹 검증을 사용한 훈련 검증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1" y="1814647"/>
            <a:ext cx="6738449" cy="44104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72" y="1814647"/>
            <a:ext cx="5265028" cy="268085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655" y="4502985"/>
            <a:ext cx="6630345" cy="16666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3.6.4 K-</a:t>
            </a:r>
            <a:r>
              <a:rPr lang="ko-KR" altLang="en-US" dirty="0" smtClean="0">
                <a:solidFill>
                  <a:schemeClr val="bg1"/>
                </a:solidFill>
              </a:rPr>
              <a:t>겹 검증을 사용한 훈련 검증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- k=3</a:t>
            </a:r>
            <a:r>
              <a:rPr lang="ko-KR" altLang="en-US" dirty="0" err="1" smtClean="0">
                <a:solidFill>
                  <a:schemeClr val="bg1"/>
                </a:solidFill>
              </a:rPr>
              <a:t>일때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k-겹 교차 검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41" y="2276311"/>
            <a:ext cx="8717952" cy="40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1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3.6.4 K-</a:t>
            </a:r>
            <a:r>
              <a:rPr lang="ko-KR" altLang="en-US" dirty="0" smtClean="0">
                <a:solidFill>
                  <a:schemeClr val="bg1"/>
                </a:solidFill>
              </a:rPr>
              <a:t>겹 검증을 사용한 훈련 검증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1" y="1897173"/>
            <a:ext cx="6428881" cy="33412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22" y="1897173"/>
            <a:ext cx="5175053" cy="23958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36" y="4293031"/>
            <a:ext cx="6986939" cy="774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51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3.6.4 K-</a:t>
            </a:r>
            <a:r>
              <a:rPr lang="ko-KR" altLang="en-US" dirty="0" smtClean="0">
                <a:solidFill>
                  <a:schemeClr val="bg1"/>
                </a:solidFill>
              </a:rPr>
              <a:t>겹 검증을 사용한 훈련 검증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0" y="1814647"/>
            <a:ext cx="6408705" cy="4380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8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3.6.4 K-</a:t>
            </a:r>
            <a:r>
              <a:rPr lang="ko-KR" altLang="en-US" dirty="0" smtClean="0">
                <a:solidFill>
                  <a:schemeClr val="bg1"/>
                </a:solidFill>
              </a:rPr>
              <a:t>겹 검증을 사용한 훈련 검증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" r="-3697" b="50070"/>
          <a:stretch/>
        </p:blipFill>
        <p:spPr>
          <a:xfrm>
            <a:off x="488041" y="1814647"/>
            <a:ext cx="6304158" cy="3488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" t="50212" r="-16014"/>
          <a:stretch/>
        </p:blipFill>
        <p:spPr>
          <a:xfrm>
            <a:off x="6572410" y="1814646"/>
            <a:ext cx="6501016" cy="3498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1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3.6.4 K-</a:t>
            </a:r>
            <a:r>
              <a:rPr lang="ko-KR" altLang="en-US" dirty="0" smtClean="0">
                <a:solidFill>
                  <a:schemeClr val="bg1"/>
                </a:solidFill>
              </a:rPr>
              <a:t>겹 검증을 사용한 훈련 검증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0" y="2004895"/>
            <a:ext cx="8423485" cy="3466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18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FB657D-303E-4C1A-BDDB-7F87EE9EBC21}"/>
              </a:ext>
            </a:extLst>
          </p:cNvPr>
          <p:cNvSpPr txBox="1"/>
          <p:nvPr/>
        </p:nvSpPr>
        <p:spPr>
          <a:xfrm>
            <a:off x="628299" y="1725213"/>
            <a:ext cx="1038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호환성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층이 특정 크기의 입력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텐서만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받고 특정 크기의 출력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텐서를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반환한다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FDB0E5-D216-414E-9EC9-688C1D2F43DF}"/>
              </a:ext>
            </a:extLst>
          </p:cNvPr>
          <p:cNvSpPr txBox="1"/>
          <p:nvPr/>
        </p:nvSpPr>
        <p:spPr>
          <a:xfrm>
            <a:off x="628299" y="2537122"/>
            <a:ext cx="1038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from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keara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import layers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layer =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layers.Dense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(32,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input_shape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=(784, )) </a:t>
            </a:r>
            <a:r>
              <a:rPr lang="en-US" altLang="ko-KR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//32</a:t>
            </a:r>
            <a:r>
              <a:rPr lang="ko-KR" altLang="en-US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개의 유닛</a:t>
            </a:r>
            <a:r>
              <a:rPr lang="en-US" altLang="ko-KR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노드</a:t>
            </a:r>
            <a:r>
              <a:rPr lang="en-US" altLang="ko-KR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</a:t>
            </a:r>
            <a:r>
              <a:rPr lang="en-US" altLang="ko-KR" sz="2000" dirty="0" smtClean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							</a:t>
            </a:r>
            <a:r>
              <a:rPr lang="ko-KR" altLang="en-US" sz="2000" dirty="0" smtClean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된 </a:t>
            </a:r>
            <a:r>
              <a:rPr lang="ko-KR" altLang="en-US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밀집 층</a:t>
            </a:r>
            <a:endParaRPr lang="en-US" altLang="ko-KR" sz="2000" dirty="0">
              <a:solidFill>
                <a:srgbClr val="00B0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4875" y="625113"/>
            <a:ext cx="5138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딥러닝의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구성 단위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4" y="563558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464" y="3238455"/>
            <a:ext cx="1057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3.6.5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정리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87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3.6.5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정리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회귀는 분류에서 사용했던 것과는 다른 손실 함수를 사용합니다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평균 제곱 오차</a:t>
            </a:r>
            <a:r>
              <a:rPr lang="en-US" altLang="ko-KR" dirty="0" smtClean="0">
                <a:solidFill>
                  <a:schemeClr val="bg1"/>
                </a:solidFill>
              </a:rPr>
              <a:t>(MSE)</a:t>
            </a:r>
            <a:r>
              <a:rPr lang="ko-KR" altLang="en-US" dirty="0" smtClean="0">
                <a:solidFill>
                  <a:schemeClr val="bg1"/>
                </a:solidFill>
              </a:rPr>
              <a:t>는 회귀에서 자주 사용되는 손실 함수입니다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일반적인 회귀 지표는 평균 절대 오차</a:t>
            </a:r>
            <a:r>
              <a:rPr lang="en-US" altLang="ko-KR" dirty="0" smtClean="0">
                <a:solidFill>
                  <a:schemeClr val="bg1"/>
                </a:solidFill>
              </a:rPr>
              <a:t>(MAE)</a:t>
            </a:r>
            <a:r>
              <a:rPr lang="ko-KR" altLang="en-US" dirty="0" smtClean="0">
                <a:solidFill>
                  <a:schemeClr val="bg1"/>
                </a:solidFill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입력 데이터의 특성이 서로 다른 범위를 가지면 전처리 단계에서 각 특성을 개별적으로 스케일 조정해야 합니다</a:t>
            </a:r>
            <a:r>
              <a:rPr lang="en-US" altLang="ko-KR" dirty="0" smtClean="0">
                <a:solidFill>
                  <a:schemeClr val="bg1"/>
                </a:solidFill>
              </a:rPr>
              <a:t>. (</a:t>
            </a:r>
            <a:r>
              <a:rPr lang="ko-KR" altLang="en-US" dirty="0" smtClean="0">
                <a:solidFill>
                  <a:schemeClr val="bg1"/>
                </a:solidFill>
              </a:rPr>
              <a:t>정규화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가용한 데이터가 적다면 </a:t>
            </a:r>
            <a:r>
              <a:rPr lang="en-US" altLang="ko-KR" dirty="0" smtClean="0">
                <a:solidFill>
                  <a:schemeClr val="bg1"/>
                </a:solidFill>
              </a:rPr>
              <a:t>K-</a:t>
            </a:r>
            <a:r>
              <a:rPr lang="ko-KR" altLang="en-US" dirty="0" smtClean="0">
                <a:solidFill>
                  <a:schemeClr val="bg1"/>
                </a:solidFill>
              </a:rPr>
              <a:t>겹 검증을 사용하는 것이 신뢰할 수 있는 모델 평가 방법입니다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가용한 훈련 데이터가 적다면 과대적합을 피하기 위해 </a:t>
            </a:r>
            <a:r>
              <a:rPr lang="ko-KR" altLang="en-US" dirty="0" err="1" smtClean="0">
                <a:solidFill>
                  <a:schemeClr val="bg1"/>
                </a:solidFill>
              </a:rPr>
              <a:t>은닉층의</a:t>
            </a:r>
            <a:r>
              <a:rPr lang="ko-KR" altLang="en-US" dirty="0" smtClean="0">
                <a:solidFill>
                  <a:schemeClr val="bg1"/>
                </a:solidFill>
              </a:rPr>
              <a:t> 수를 줄인 모델이 좋습니다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일반적으로 하나 또는 두 개</a:t>
            </a:r>
            <a:r>
              <a:rPr lang="en-US" altLang="ko-KR" dirty="0" smtClean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3.6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주택 가격 예측</a:t>
            </a:r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회귀문제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96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464" y="3104343"/>
            <a:ext cx="1057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4.1 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머신러닝의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네 가지 분류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4.1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러닝의 네 가지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041" y="1435509"/>
            <a:ext cx="92293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bg1"/>
                </a:solidFill>
              </a:rPr>
              <a:t>지도 학습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특정 입력에 대하여 올바른 정답이 있는 데이터 집합으로 학습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예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광학 문자 판독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음성 인식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이미지 분류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언어 번역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bg1"/>
                </a:solidFill>
              </a:rPr>
              <a:t>비지도 학습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모델이 어떤 타깃도 사용하지 않고 입력 데이터에 대한 흥미로운 변환을 찾음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예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차원 축소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군집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bg1"/>
                </a:solidFill>
              </a:rPr>
              <a:t>자기 지도 학습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지도 학습이지만 사람이 만든 레이블을 사용하지 않음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경험적인 알고리즘을 사용하여 입력 데이터로부터 레이블을 생성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예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오토인코더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bg1"/>
                </a:solidFill>
              </a:rPr>
              <a:t>강화 학습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</a:rPr>
              <a:t>환경에 대한 정보를 받아 보상을 최대화하는 행동을 선택하도록 학습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  예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272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4469" y="5501898"/>
            <a:ext cx="808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 </a:t>
            </a:r>
          </a:p>
        </p:txBody>
      </p:sp>
      <p:pic>
        <p:nvPicPr>
          <p:cNvPr id="16386" name="Picture 2" descr="지도 학습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3" y="1249303"/>
            <a:ext cx="9876208" cy="513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4.1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러닝의 네 가지 분류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24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6464" y="3104343"/>
            <a:ext cx="1057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4.2 </a:t>
            </a:r>
            <a:r>
              <a:rPr lang="ko-KR" altLang="en-US" sz="3600" b="1" dirty="0" err="1" smtClean="0">
                <a:solidFill>
                  <a:schemeClr val="bg1"/>
                </a:solidFill>
              </a:rPr>
              <a:t>머신러닝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모델 평가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4.2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모델 평가</a:t>
            </a: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4.2.1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훈련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검증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테스트 세트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훈련 세트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모델을 학습시킬 때 필요한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검증 세트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모델을 학습과 동시에 평가할 때 필요한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테스트 세트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학습이 다 끝나고 최종적으로 모델을 딱 한번 평가할 때 필요한 데이터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1" y="3196645"/>
            <a:ext cx="5963668" cy="30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7024" y="2823927"/>
            <a:ext cx="10570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4.2.2 </a:t>
            </a:r>
            <a:r>
              <a:rPr lang="ko-KR" altLang="en-US" sz="3600" b="1" dirty="0">
                <a:solidFill>
                  <a:schemeClr val="bg1"/>
                </a:solidFill>
              </a:rPr>
              <a:t>데이터를 훈련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검증</a:t>
            </a:r>
            <a:r>
              <a:rPr lang="en-US" altLang="ko-KR" sz="3600" b="1" dirty="0">
                <a:solidFill>
                  <a:schemeClr val="bg1"/>
                </a:solidFill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</a:rPr>
              <a:t>테스트 세트로 나누는 고급 기법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4.2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모델 평가</a:t>
            </a:r>
          </a:p>
        </p:txBody>
      </p:sp>
    </p:spTree>
    <p:extLst>
      <p:ext uri="{BB962C8B-B14F-4D97-AF65-F5344CB8AC3E}">
        <p14:creationId xmlns:p14="http://schemas.microsoft.com/office/powerpoint/2010/main" val="37134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4.2.2 </a:t>
            </a:r>
            <a:r>
              <a:rPr lang="ko-KR" altLang="en-US" b="1" dirty="0" smtClean="0">
                <a:solidFill>
                  <a:schemeClr val="bg1"/>
                </a:solidFill>
              </a:rPr>
              <a:t>데이터를 </a:t>
            </a:r>
            <a:r>
              <a:rPr lang="ko-KR" altLang="en-US" b="1" dirty="0">
                <a:solidFill>
                  <a:schemeClr val="bg1"/>
                </a:solidFill>
              </a:rPr>
              <a:t>훈련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검증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테스트 세트로 나누는 고급 기법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bg1"/>
                </a:solidFill>
              </a:rPr>
              <a:t>단순 홀드아웃 검증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아주 기본적인 검증 방법으로 단순히 훈련데이터와 테스트 데이터로 나누고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나눠진 훈련데이터에서 다시 검증 </a:t>
            </a:r>
            <a:r>
              <a:rPr lang="ko-KR" altLang="en-US" dirty="0" smtClean="0">
                <a:solidFill>
                  <a:schemeClr val="bg1"/>
                </a:solidFill>
              </a:rPr>
              <a:t>데이터를 </a:t>
            </a:r>
            <a:r>
              <a:rPr lang="ko-KR" altLang="en-US" dirty="0">
                <a:solidFill>
                  <a:schemeClr val="bg1"/>
                </a:solidFill>
              </a:rPr>
              <a:t>따로 떼어내는 </a:t>
            </a:r>
            <a:r>
              <a:rPr lang="ko-KR" altLang="en-US" dirty="0" smtClean="0">
                <a:solidFill>
                  <a:schemeClr val="bg1"/>
                </a:solidFill>
              </a:rPr>
              <a:t>방법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7654" name="Picture 6" descr="https://t1.daumcdn.net/cfile/tistory/99C3A64A5C3057AE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3" y="2856018"/>
            <a:ext cx="6294147" cy="9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8041" y="4432803"/>
            <a:ext cx="10213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단점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데이터가 적을 때는 검증 세트와 테스트 세트의 샘플이 너무 적어 주어진 전체 데이터를 통계적으로 대표하지 못할 수 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단점 보완</a:t>
            </a:r>
            <a:r>
              <a:rPr lang="en-US" altLang="ko-KR" dirty="0" smtClean="0">
                <a:solidFill>
                  <a:schemeClr val="bg1"/>
                </a:solidFill>
              </a:rPr>
              <a:t>-&gt; K-</a:t>
            </a:r>
            <a:r>
              <a:rPr lang="ko-KR" altLang="en-US" dirty="0" smtClean="0">
                <a:solidFill>
                  <a:schemeClr val="bg1"/>
                </a:solidFill>
              </a:rPr>
              <a:t>겹 교차검증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4.2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모델 평가</a:t>
            </a:r>
          </a:p>
        </p:txBody>
      </p:sp>
    </p:spTree>
    <p:extLst>
      <p:ext uri="{BB962C8B-B14F-4D97-AF65-F5344CB8AC3E}">
        <p14:creationId xmlns:p14="http://schemas.microsoft.com/office/powerpoint/2010/main" val="15306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343177"/>
            <a:ext cx="10903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4.2.2 </a:t>
            </a:r>
            <a:r>
              <a:rPr lang="ko-KR" altLang="en-US" dirty="0" smtClean="0">
                <a:solidFill>
                  <a:schemeClr val="bg1"/>
                </a:solidFill>
              </a:rPr>
              <a:t>데이터를 </a:t>
            </a:r>
            <a:r>
              <a:rPr lang="ko-KR" altLang="en-US" dirty="0">
                <a:solidFill>
                  <a:schemeClr val="bg1"/>
                </a:solidFill>
              </a:rPr>
              <a:t>훈련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검증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테스트 세트로 나누는 고급 기법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en-US" altLang="ko-KR" b="1" dirty="0" smtClean="0">
                <a:solidFill>
                  <a:schemeClr val="bg1"/>
                </a:solidFill>
              </a:rPr>
              <a:t>K-</a:t>
            </a:r>
            <a:r>
              <a:rPr lang="ko-KR" altLang="en-US" b="1" dirty="0" smtClean="0">
                <a:solidFill>
                  <a:schemeClr val="bg1"/>
                </a:solidFill>
              </a:rPr>
              <a:t>겹 교차 검증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/>
              <a:t> </a:t>
            </a:r>
            <a:r>
              <a:rPr lang="ko-KR" altLang="en-US" dirty="0">
                <a:solidFill>
                  <a:schemeClr val="bg1"/>
                </a:solidFill>
              </a:rPr>
              <a:t>정해진 </a:t>
            </a:r>
            <a:r>
              <a:rPr lang="en-US" altLang="ko-KR" dirty="0">
                <a:solidFill>
                  <a:schemeClr val="bg1"/>
                </a:solidFill>
              </a:rPr>
              <a:t>K</a:t>
            </a:r>
            <a:r>
              <a:rPr lang="ko-KR" altLang="en-US" dirty="0">
                <a:solidFill>
                  <a:schemeClr val="bg1"/>
                </a:solidFill>
              </a:rPr>
              <a:t>번만큼 검증 </a:t>
            </a:r>
            <a:r>
              <a:rPr lang="ko-KR" altLang="en-US" dirty="0" err="1">
                <a:solidFill>
                  <a:schemeClr val="bg1"/>
                </a:solidFill>
              </a:rPr>
              <a:t>데이터셋과</a:t>
            </a:r>
            <a:r>
              <a:rPr lang="ko-KR" altLang="en-US" dirty="0">
                <a:solidFill>
                  <a:schemeClr val="bg1"/>
                </a:solidFill>
              </a:rPr>
              <a:t> 훈련 </a:t>
            </a:r>
            <a:r>
              <a:rPr lang="ko-KR" altLang="en-US" dirty="0" err="1">
                <a:solidFill>
                  <a:schemeClr val="bg1"/>
                </a:solidFill>
              </a:rPr>
              <a:t>데이터셋을</a:t>
            </a:r>
            <a:r>
              <a:rPr lang="ko-KR" altLang="en-US" dirty="0">
                <a:solidFill>
                  <a:schemeClr val="bg1"/>
                </a:solidFill>
              </a:rPr>
              <a:t> 변경해가면서 거의 모든 데이터에 대해 검증을 하는 </a:t>
            </a:r>
            <a:r>
              <a:rPr lang="ko-KR" altLang="en-US" dirty="0" smtClean="0">
                <a:solidFill>
                  <a:schemeClr val="bg1"/>
                </a:solidFill>
              </a:rPr>
              <a:t>방법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데이터를 동일한 크기를 가진 </a:t>
            </a:r>
            <a:r>
              <a:rPr lang="en-US" altLang="ko-KR" dirty="0" smtClean="0">
                <a:solidFill>
                  <a:schemeClr val="bg1"/>
                </a:solidFill>
              </a:rPr>
              <a:t>k</a:t>
            </a:r>
            <a:r>
              <a:rPr lang="ko-KR" altLang="en-US" dirty="0" smtClean="0">
                <a:solidFill>
                  <a:schemeClr val="bg1"/>
                </a:solidFill>
              </a:rPr>
              <a:t>개로 분할 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각 분할에 대해 모델을 훈련하고 모델을 평가 </a:t>
            </a:r>
            <a:r>
              <a:rPr lang="ko-KR" altLang="en-US" dirty="0" err="1" smtClean="0">
                <a:solidFill>
                  <a:schemeClr val="bg1"/>
                </a:solidFill>
              </a:rPr>
              <a:t>할때</a:t>
            </a:r>
            <a:r>
              <a:rPr lang="ko-KR" altLang="en-US" dirty="0" smtClean="0">
                <a:solidFill>
                  <a:schemeClr val="bg1"/>
                </a:solidFill>
              </a:rPr>
              <a:t> 사용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Picture 2" descr="k-겹 교차 검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38" y="2765826"/>
            <a:ext cx="8500977" cy="395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4.2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모델 평가</a:t>
            </a:r>
          </a:p>
        </p:txBody>
      </p:sp>
    </p:spTree>
    <p:extLst>
      <p:ext uri="{BB962C8B-B14F-4D97-AF65-F5344CB8AC3E}">
        <p14:creationId xmlns:p14="http://schemas.microsoft.com/office/powerpoint/2010/main" val="6315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FB657D-303E-4C1A-BDDB-7F87EE9EBC21}"/>
              </a:ext>
            </a:extLst>
          </p:cNvPr>
          <p:cNvSpPr txBox="1"/>
          <p:nvPr/>
        </p:nvSpPr>
        <p:spPr>
          <a:xfrm>
            <a:off x="628299" y="1725213"/>
            <a:ext cx="10380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호환성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층이 특정 크기의 입력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텐서만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받고 특정 크기의 출력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텐서를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반환한다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16EA25-E2C9-4F08-80F7-B2A73569E420}"/>
              </a:ext>
            </a:extLst>
          </p:cNvPr>
          <p:cNvSpPr txBox="1"/>
          <p:nvPr/>
        </p:nvSpPr>
        <p:spPr>
          <a:xfrm>
            <a:off x="628299" y="2537122"/>
            <a:ext cx="10380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from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keras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import models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from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keras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import layers</a:t>
            </a:r>
          </a:p>
          <a:p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 =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models.Sequential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 )</a:t>
            </a:r>
          </a:p>
          <a:p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model.add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layers.Dense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(32, </a:t>
            </a:r>
            <a:r>
              <a:rPr lang="en-US" altLang="ko-KR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input_shape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=(784, )))</a:t>
            </a:r>
            <a:endParaRPr lang="en-US" altLang="ko-KR" sz="2000" dirty="0">
              <a:solidFill>
                <a:srgbClr val="00B05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model.add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layers.Dense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(10)) </a:t>
            </a:r>
            <a:r>
              <a:rPr lang="en-US" altLang="ko-KR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//</a:t>
            </a:r>
            <a:r>
              <a:rPr lang="en-US" altLang="ko-KR" sz="2000" dirty="0" err="1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input_shape</a:t>
            </a:r>
            <a:r>
              <a:rPr lang="ko-KR" altLang="en-US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매개변수가 없기때문에 앞선 </a:t>
            </a:r>
            <a:r>
              <a:rPr lang="en-US" altLang="ko-KR" sz="2000" dirty="0" smtClean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				</a:t>
            </a:r>
            <a:r>
              <a:rPr lang="ko-KR" altLang="en-US" sz="2000" dirty="0" smtClean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출력크기를 </a:t>
            </a:r>
            <a:r>
              <a:rPr lang="ko-KR" altLang="en-US" sz="20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입력크기로 자동으로 설정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4875" y="625113"/>
            <a:ext cx="5138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 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딥러닝의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구성 단위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4" y="563558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4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0903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4.2.2 </a:t>
            </a:r>
            <a:r>
              <a:rPr lang="ko-KR" altLang="en-US" dirty="0" smtClean="0">
                <a:solidFill>
                  <a:schemeClr val="bg1"/>
                </a:solidFill>
              </a:rPr>
              <a:t>데이터를 </a:t>
            </a:r>
            <a:r>
              <a:rPr lang="ko-KR" altLang="en-US" dirty="0">
                <a:solidFill>
                  <a:schemeClr val="bg1"/>
                </a:solidFill>
              </a:rPr>
              <a:t>훈련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검증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테스트 세트로 나누는 고급 기법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셔플링을</a:t>
            </a:r>
            <a:r>
              <a:rPr lang="ko-KR" altLang="en-US" b="1" dirty="0" smtClean="0">
                <a:solidFill>
                  <a:schemeClr val="bg1"/>
                </a:solidFill>
              </a:rPr>
              <a:t> 사용한 반복 </a:t>
            </a:r>
            <a:r>
              <a:rPr lang="en-US" altLang="ko-KR" b="1" dirty="0" smtClean="0">
                <a:solidFill>
                  <a:schemeClr val="bg1"/>
                </a:solidFill>
              </a:rPr>
              <a:t>K-</a:t>
            </a:r>
            <a:r>
              <a:rPr lang="ko-KR" altLang="en-US" b="1" dirty="0" smtClean="0">
                <a:solidFill>
                  <a:schemeClr val="bg1"/>
                </a:solidFill>
              </a:rPr>
              <a:t>겹 교차 검증 </a:t>
            </a:r>
            <a:r>
              <a:rPr lang="en-US" altLang="ko-KR" dirty="0" smtClean="0">
                <a:solidFill>
                  <a:schemeClr val="bg1"/>
                </a:solidFill>
              </a:rPr>
              <a:t>: K-</a:t>
            </a:r>
            <a:r>
              <a:rPr lang="ko-KR" altLang="en-US" dirty="0" smtClean="0">
                <a:solidFill>
                  <a:schemeClr val="bg1"/>
                </a:solidFill>
              </a:rPr>
              <a:t>겹 교차 검증을 여러 번 적용하되 </a:t>
            </a:r>
            <a:r>
              <a:rPr lang="en-US" altLang="ko-KR" dirty="0" smtClean="0">
                <a:solidFill>
                  <a:schemeClr val="bg1"/>
                </a:solidFill>
              </a:rPr>
              <a:t>K</a:t>
            </a:r>
            <a:r>
              <a:rPr lang="ko-KR" altLang="en-US" dirty="0" smtClean="0">
                <a:solidFill>
                  <a:schemeClr val="bg1"/>
                </a:solidFill>
              </a:rPr>
              <a:t>개의 분할로 나누기 전에 매번 데이터를 무작위로 섞는 방법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비교적 가용 데이터가 적고 가능한 정확하게 모델을 평가하고자 할 때 사용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4.2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모델 평가</a:t>
            </a:r>
          </a:p>
        </p:txBody>
      </p:sp>
    </p:spTree>
    <p:extLst>
      <p:ext uri="{BB962C8B-B14F-4D97-AF65-F5344CB8AC3E}">
        <p14:creationId xmlns:p14="http://schemas.microsoft.com/office/powerpoint/2010/main" val="1115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041" y="2836119"/>
            <a:ext cx="1057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4.2.3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기억해야 할 것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4.2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모델 평가</a:t>
            </a:r>
          </a:p>
        </p:txBody>
      </p:sp>
    </p:spTree>
    <p:extLst>
      <p:ext uri="{BB962C8B-B14F-4D97-AF65-F5344CB8AC3E}">
        <p14:creationId xmlns:p14="http://schemas.microsoft.com/office/powerpoint/2010/main" val="30221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4.2.3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기억해야 할 것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대표성 있는 데이터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훈련 세트와 테스트 세트가 주어진 데이터에 대한 대표성이 있어야 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 </a:t>
            </a:r>
            <a:r>
              <a:rPr lang="ko-KR" altLang="en-US" dirty="0" smtClean="0">
                <a:solidFill>
                  <a:schemeClr val="bg1"/>
                </a:solidFill>
              </a:rPr>
              <a:t>훈련세트와 테스트 세트로 나누기 전에 데이터를 무작위로 섞는 것이 일반적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시간의 방향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과거로부터 미래를 예측하려고 한다면 데이터를 섞어서는 절대 안됨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    -</a:t>
            </a:r>
            <a:r>
              <a:rPr lang="ko-KR" altLang="en-US" dirty="0" smtClean="0">
                <a:solidFill>
                  <a:schemeClr val="bg1"/>
                </a:solidFill>
              </a:rPr>
              <a:t>미래의 데이터가 누설되기 때문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데이터 중복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훈련 세트와 검증 세트가 중복되지 않는지 확인해야 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+mn-ea"/>
              </a:rPr>
              <a:t>4.2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머신 러닝 </a:t>
            </a:r>
            <a:r>
              <a:rPr lang="ko-KR" altLang="en-US" sz="3000" b="1" dirty="0">
                <a:solidFill>
                  <a:schemeClr val="bg1"/>
                </a:solidFill>
                <a:latin typeface="+mn-ea"/>
              </a:rPr>
              <a:t>모델 평가</a:t>
            </a:r>
          </a:p>
        </p:txBody>
      </p:sp>
    </p:spTree>
    <p:extLst>
      <p:ext uri="{BB962C8B-B14F-4D97-AF65-F5344CB8AC3E}">
        <p14:creationId xmlns:p14="http://schemas.microsoft.com/office/powerpoint/2010/main" val="38523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9109EA-1CCA-4F44-9067-94BDDF46729F}"/>
              </a:ext>
            </a:extLst>
          </p:cNvPr>
          <p:cNvSpPr txBox="1"/>
          <p:nvPr/>
        </p:nvSpPr>
        <p:spPr>
          <a:xfrm>
            <a:off x="177554" y="517392"/>
            <a:ext cx="1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4.3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7692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특성 공학</a:t>
            </a:r>
            <a:r>
              <a:rPr lang="en-US" altLang="ko-KR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특성 학습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464" y="3104343"/>
            <a:ext cx="1057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4.3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데이터 전처리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특성 공학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특성 학습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757"/>
            <a:ext cx="616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신경망을 위한 데이터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endParaRPr lang="ko-KR" altLang="en-US" sz="3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51E972-8FB0-43E8-8E4F-2F441A6B1D34}"/>
              </a:ext>
            </a:extLst>
          </p:cNvPr>
          <p:cNvSpPr txBox="1"/>
          <p:nvPr/>
        </p:nvSpPr>
        <p:spPr>
          <a:xfrm>
            <a:off x="505369" y="1844023"/>
            <a:ext cx="102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목적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주어진 원본 데이터를 신경망에 적용하기 쉽도록 만드는 것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47C6DA-DAE6-4E17-ADA5-67FF26C8E74B}"/>
              </a:ext>
            </a:extLst>
          </p:cNvPr>
          <p:cNvSpPr txBox="1"/>
          <p:nvPr/>
        </p:nvSpPr>
        <p:spPr>
          <a:xfrm>
            <a:off x="505369" y="2646993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벡터화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273856-BA54-42F8-90C7-C407705AAF94}"/>
              </a:ext>
            </a:extLst>
          </p:cNvPr>
          <p:cNvSpPr txBox="1"/>
          <p:nvPr/>
        </p:nvSpPr>
        <p:spPr>
          <a:xfrm>
            <a:off x="505369" y="3249908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정규화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7E7415E-00BF-4924-B62D-7A687BD79DF6}"/>
              </a:ext>
            </a:extLst>
          </p:cNvPr>
          <p:cNvSpPr txBox="1"/>
          <p:nvPr/>
        </p:nvSpPr>
        <p:spPr>
          <a:xfrm>
            <a:off x="505369" y="3847767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누락된 값 다루기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45EB58-ECBA-49DF-9E85-AB7464B4DA4F}"/>
              </a:ext>
            </a:extLst>
          </p:cNvPr>
          <p:cNvSpPr txBox="1"/>
          <p:nvPr/>
        </p:nvSpPr>
        <p:spPr>
          <a:xfrm>
            <a:off x="505369" y="4445626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특성 추출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4.3.1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69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51E972-8FB0-43E8-8E4F-2F441A6B1D34}"/>
              </a:ext>
            </a:extLst>
          </p:cNvPr>
          <p:cNvSpPr txBox="1"/>
          <p:nvPr/>
        </p:nvSpPr>
        <p:spPr>
          <a:xfrm>
            <a:off x="505369" y="1844023"/>
            <a:ext cx="10838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벡터화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신경망에서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모든 입력과 타깃은 부동 소수 데이터로 이루어진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텐서여야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한다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그래서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사운드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이미지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 등 처리해야 할 것이 무엇이든지 먼저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텐서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로변환해야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하는데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 단계를 데이터 벡터화 </a:t>
            </a:r>
            <a:r>
              <a:rPr lang="ko-KR" altLang="en-US" sz="20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라고함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4.3.1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757"/>
            <a:ext cx="616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신경망을 위한 데이터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endParaRPr lang="ko-KR" altLang="en-US" sz="3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51E972-8FB0-43E8-8E4F-2F441A6B1D34}"/>
              </a:ext>
            </a:extLst>
          </p:cNvPr>
          <p:cNvSpPr txBox="1"/>
          <p:nvPr/>
        </p:nvSpPr>
        <p:spPr>
          <a:xfrm>
            <a:off x="505368" y="1844023"/>
            <a:ext cx="10656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값 정규화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숫자 이미지 분류 예에서 이미지 데이터를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그레이스케일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인코딩인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0~255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사이의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정수로 인코딩했는데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값을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float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타입으로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255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나누어 주어서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0~1	   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사이의 부동 소수 값으로 만드는 것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4.3.1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757"/>
            <a:ext cx="616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신경망을 위한 데이터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endParaRPr lang="ko-KR" altLang="en-US" sz="3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8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51E972-8FB0-43E8-8E4F-2F441A6B1D34}"/>
              </a:ext>
            </a:extLst>
          </p:cNvPr>
          <p:cNvSpPr txBox="1"/>
          <p:nvPr/>
        </p:nvSpPr>
        <p:spPr>
          <a:xfrm>
            <a:off x="505369" y="1844023"/>
            <a:ext cx="102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누락된 값 다루기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말 그대로 누락된 값을 다루는 것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4.3.1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757"/>
            <a:ext cx="6163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신경망을 위한 데이터 </a:t>
            </a:r>
            <a:r>
              <a:rPr lang="ko-KR" altLang="en-US" sz="3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전처리</a:t>
            </a:r>
            <a:endParaRPr lang="ko-KR" altLang="en-US" sz="3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1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2B1B80-6F6D-4B9A-A63F-C4E3644C9460}"/>
              </a:ext>
            </a:extLst>
          </p:cNvPr>
          <p:cNvSpPr txBox="1"/>
          <p:nvPr/>
        </p:nvSpPr>
        <p:spPr>
          <a:xfrm>
            <a:off x="2137380" y="625113"/>
            <a:ext cx="5160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특성 공학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51E972-8FB0-43E8-8E4F-2F441A6B1D34}"/>
              </a:ext>
            </a:extLst>
          </p:cNvPr>
          <p:cNvSpPr txBox="1"/>
          <p:nvPr/>
        </p:nvSpPr>
        <p:spPr>
          <a:xfrm>
            <a:off x="505369" y="1844023"/>
            <a:ext cx="102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특성 공학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머신 러닝 알고리즘을 위해서 훨씬 더 좋은 입력 특성을 만드는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것</a:t>
            </a:r>
            <a:endParaRPr lang="en-US" altLang="ko-KR" sz="2000" dirty="0" smtClean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즉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특성을 더 간단한 방식으로 표현하여 문제를 쉽게 만든다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554" y="517392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4.3.2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041" y="2836119"/>
            <a:ext cx="1057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4.4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과대적합과 과소적합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AA27CF01-BD0D-4376-A65C-5D626CBBA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12" y="1725212"/>
            <a:ext cx="4868263" cy="42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05ED78-464E-4707-A6A5-915FD5E61CC0}"/>
              </a:ext>
            </a:extLst>
          </p:cNvPr>
          <p:cNvSpPr txBox="1"/>
          <p:nvPr/>
        </p:nvSpPr>
        <p:spPr>
          <a:xfrm>
            <a:off x="628299" y="1725213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딥러닝 모델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층으로 만든 </a:t>
            </a:r>
            <a:r>
              <a:rPr lang="ko-KR" altLang="en-US" sz="2000" dirty="0" err="1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비순환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유향 그래프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4875" y="625113"/>
            <a:ext cx="5138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모델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네트워크</a:t>
            </a:r>
            <a:endParaRPr lang="ko-KR" altLang="en-US" sz="3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554" y="563558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3.1.2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7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최적화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가능한 훈련 데이터에서 최고의 성능을 얻으려고 모델을 조정하는 과정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일반화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</a:rPr>
              <a:t>훈련된 모델이 이전에 본 적 없는 데이터에서 얼마나 잘 수행되는지를 의미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과대적합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훈련 데이터에 과도하게 최적화되어 훈련데이터 이외의 데이터에는 일반화되지 못하는 현상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과소적합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모델이 너무 단순해서 데이터의 내재된 구조를 학습하지 </a:t>
            </a:r>
            <a:r>
              <a:rPr lang="ko-KR" altLang="en-US" dirty="0" smtClean="0">
                <a:solidFill>
                  <a:schemeClr val="bg1"/>
                </a:solidFill>
              </a:rPr>
              <a:t>못하는 현상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규제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과대적합을 피하는 처리 과정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Picture 2" descr="과소적합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8" y="4238431"/>
            <a:ext cx="6375831" cy="175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041" y="2836119"/>
            <a:ext cx="1057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4.4.1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네트워크의 크기축소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확대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05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4.4.1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네트워크 크기 축소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확대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과대적합을 막는 가장 </a:t>
            </a:r>
            <a:r>
              <a:rPr lang="ko-KR" altLang="en-US" dirty="0">
                <a:solidFill>
                  <a:schemeClr val="bg1"/>
                </a:solidFill>
              </a:rPr>
              <a:t>단</a:t>
            </a:r>
            <a:r>
              <a:rPr lang="ko-KR" altLang="en-US" dirty="0" smtClean="0">
                <a:solidFill>
                  <a:schemeClr val="bg1"/>
                </a:solidFill>
              </a:rPr>
              <a:t>순한 방법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모델의 크기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즉 모델에 있는 학습 </a:t>
            </a:r>
            <a:r>
              <a:rPr lang="ko-KR" altLang="en-US" dirty="0" err="1" smtClean="0">
                <a:solidFill>
                  <a:schemeClr val="bg1"/>
                </a:solidFill>
              </a:rPr>
              <a:t>파라미터의</a:t>
            </a:r>
            <a:r>
              <a:rPr lang="ko-KR" altLang="en-US" dirty="0" smtClean="0">
                <a:solidFill>
                  <a:schemeClr val="bg1"/>
                </a:solidFill>
              </a:rPr>
              <a:t> 수를 줄이는 것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   모델의 용량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모델의 학습 </a:t>
            </a:r>
            <a:r>
              <a:rPr lang="ko-KR" altLang="en-US" dirty="0" err="1" smtClean="0">
                <a:solidFill>
                  <a:schemeClr val="bg1"/>
                </a:solidFill>
              </a:rPr>
              <a:t>파라미터의</a:t>
            </a:r>
            <a:r>
              <a:rPr lang="ko-KR" altLang="en-US" dirty="0" smtClean="0">
                <a:solidFill>
                  <a:schemeClr val="bg1"/>
                </a:solidFill>
              </a:rPr>
              <a:t> 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모델의 용량은 너무 줄일 시 과소적합이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너무 많은 용량과 충분하지 않은 용량 사이의 절충점을 찾아야 함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적절한 모델 용량을 찾기 위해 비교적 적은 수의 층과 </a:t>
            </a:r>
            <a:r>
              <a:rPr lang="ko-KR" altLang="en-US" dirty="0" err="1" smtClean="0">
                <a:solidFill>
                  <a:schemeClr val="bg1"/>
                </a:solidFill>
              </a:rPr>
              <a:t>파라미터로</a:t>
            </a:r>
            <a:r>
              <a:rPr lang="ko-KR" altLang="en-US" dirty="0" smtClean="0">
                <a:solidFill>
                  <a:schemeClr val="bg1"/>
                </a:solidFill>
              </a:rPr>
              <a:t> 시작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4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4.4.1 </a:t>
            </a:r>
            <a:r>
              <a:rPr lang="ko-KR" altLang="en-US" dirty="0" smtClean="0">
                <a:solidFill>
                  <a:schemeClr val="bg1"/>
                </a:solidFill>
              </a:rPr>
              <a:t>네트워크 크기 축소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1" y="1796685"/>
            <a:ext cx="6718671" cy="24081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1" y="4506584"/>
            <a:ext cx="6727685" cy="1909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25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4.4.1 </a:t>
            </a:r>
            <a:r>
              <a:rPr lang="ko-KR" altLang="en-US" dirty="0" smtClean="0">
                <a:solidFill>
                  <a:schemeClr val="bg1"/>
                </a:solidFill>
              </a:rPr>
              <a:t>네트워크 크기 축소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6" y="1861072"/>
            <a:ext cx="7293751" cy="44860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04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4.4.1 </a:t>
            </a:r>
            <a:r>
              <a:rPr lang="ko-KR" altLang="en-US" dirty="0" smtClean="0">
                <a:solidFill>
                  <a:schemeClr val="bg1"/>
                </a:solidFill>
              </a:rPr>
              <a:t>네트워크 크기 확대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50" y="1343053"/>
            <a:ext cx="6606883" cy="19008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4" y="2728169"/>
            <a:ext cx="6025150" cy="35643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5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041" y="2836119"/>
            <a:ext cx="1057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4.4.2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가중치 규제 추가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03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4.4.2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가중치 규제 추가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오캄의</a:t>
            </a:r>
            <a:r>
              <a:rPr lang="ko-KR" altLang="en-US" dirty="0" smtClean="0">
                <a:solidFill>
                  <a:schemeClr val="bg1"/>
                </a:solidFill>
              </a:rPr>
              <a:t> 면도날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이론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어떤 것에 대한 두 가지의 설명이 있다면 더 적은 가정이 필요한 간단한 설명이 옳을 것이라는 이론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간단한 모델이 복잡한 모델보다 </a:t>
            </a:r>
            <a:r>
              <a:rPr lang="ko-KR" altLang="en-US" dirty="0" err="1" smtClean="0">
                <a:solidFill>
                  <a:schemeClr val="bg1"/>
                </a:solidFill>
              </a:rPr>
              <a:t>과대적합될</a:t>
            </a:r>
            <a:r>
              <a:rPr lang="ko-KR" altLang="en-US" dirty="0" smtClean="0">
                <a:solidFill>
                  <a:schemeClr val="bg1"/>
                </a:solidFill>
              </a:rPr>
              <a:t> 가능성이 낮다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가중치 규제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네트워크의 복잡도에 제한을 두어 가중치가 작은 값을 가지도록 강제하는 것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L1 </a:t>
            </a:r>
            <a:r>
              <a:rPr lang="ko-KR" altLang="en-US" dirty="0" smtClean="0">
                <a:solidFill>
                  <a:schemeClr val="bg1"/>
                </a:solidFill>
              </a:rPr>
              <a:t>규제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가중치의 절댓값에 비례하는 비용이 추가됨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L2 </a:t>
            </a:r>
            <a:r>
              <a:rPr lang="ko-KR" altLang="en-US" dirty="0" smtClean="0">
                <a:solidFill>
                  <a:schemeClr val="bg1"/>
                </a:solidFill>
              </a:rPr>
              <a:t>규제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가중치의 제곱에 비례하는 비용이 추가됨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L2</a:t>
            </a:r>
            <a:r>
              <a:rPr lang="ko-KR" altLang="en-US" dirty="0" smtClean="0">
                <a:solidFill>
                  <a:schemeClr val="bg1"/>
                </a:solidFill>
              </a:rPr>
              <a:t>규제가 </a:t>
            </a:r>
            <a:r>
              <a:rPr lang="en-US" altLang="ko-KR" dirty="0" smtClean="0">
                <a:solidFill>
                  <a:schemeClr val="bg1"/>
                </a:solidFill>
              </a:rPr>
              <a:t>L1</a:t>
            </a:r>
            <a:r>
              <a:rPr lang="ko-KR" altLang="en-US" dirty="0" smtClean="0">
                <a:solidFill>
                  <a:schemeClr val="bg1"/>
                </a:solidFill>
              </a:rPr>
              <a:t>규제보다 더 안정적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7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3538" y="1435509"/>
            <a:ext cx="1119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4.4.2 </a:t>
            </a:r>
            <a:r>
              <a:rPr lang="ko-KR" altLang="en-US" dirty="0" smtClean="0">
                <a:solidFill>
                  <a:schemeClr val="bg1"/>
                </a:solidFill>
              </a:rPr>
              <a:t>가중치 규제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L2 </a:t>
            </a:r>
            <a:r>
              <a:rPr lang="ko-KR" altLang="en-US" dirty="0" smtClean="0">
                <a:solidFill>
                  <a:schemeClr val="bg1"/>
                </a:solidFill>
              </a:rPr>
              <a:t>규제 적용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8" y="2451171"/>
            <a:ext cx="7404717" cy="2318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80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052" y="1416951"/>
            <a:ext cx="1119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4.4.2 </a:t>
            </a:r>
            <a:r>
              <a:rPr lang="ko-KR" altLang="en-US" dirty="0" smtClean="0">
                <a:solidFill>
                  <a:schemeClr val="bg1"/>
                </a:solidFill>
              </a:rPr>
              <a:t>가중치 규제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L2 </a:t>
            </a:r>
            <a:r>
              <a:rPr lang="ko-KR" altLang="en-US" dirty="0" smtClean="0">
                <a:solidFill>
                  <a:schemeClr val="bg1"/>
                </a:solidFill>
              </a:rPr>
              <a:t>규제 적용                                                       </a:t>
            </a:r>
            <a:r>
              <a:rPr lang="en-US" altLang="ko-KR" dirty="0" smtClean="0">
                <a:solidFill>
                  <a:schemeClr val="bg1"/>
                </a:solidFill>
              </a:rPr>
              <a:t>L1 </a:t>
            </a:r>
            <a:r>
              <a:rPr lang="ko-KR" altLang="en-US" dirty="0" smtClean="0">
                <a:solidFill>
                  <a:schemeClr val="bg1"/>
                </a:solidFill>
              </a:rPr>
              <a:t>규제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규제 병행                                                           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38" y="2358839"/>
            <a:ext cx="5498177" cy="35460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56" y="2521777"/>
            <a:ext cx="5661941" cy="27865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57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4FBF15D-991A-457C-A752-58B8AFB629C1}"/>
              </a:ext>
            </a:extLst>
          </p:cNvPr>
          <p:cNvCxnSpPr>
            <a:cxnSpLocks/>
          </p:cNvCxnSpPr>
          <p:nvPr/>
        </p:nvCxnSpPr>
        <p:spPr>
          <a:xfrm flipH="1">
            <a:off x="1518082" y="902112"/>
            <a:ext cx="61929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B12753-5598-4937-806C-BC84B9F40790}"/>
              </a:ext>
            </a:extLst>
          </p:cNvPr>
          <p:cNvSpPr txBox="1"/>
          <p:nvPr/>
        </p:nvSpPr>
        <p:spPr>
          <a:xfrm>
            <a:off x="628299" y="1725213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가지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(branch)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 </a:t>
            </a:r>
            <a:r>
              <a:rPr lang="en-US" altLang="ko-KR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개인 네트워크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F210A1-8A05-402F-A8AB-17D447AB02B2}"/>
              </a:ext>
            </a:extLst>
          </p:cNvPr>
          <p:cNvSpPr txBox="1"/>
          <p:nvPr/>
        </p:nvSpPr>
        <p:spPr>
          <a:xfrm>
            <a:off x="628297" y="2444115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출력이 여러 개인 네트워크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B86AAB-5C5F-4405-B7A5-4B8172518058}"/>
              </a:ext>
            </a:extLst>
          </p:cNvPr>
          <p:cNvSpPr txBox="1"/>
          <p:nvPr/>
        </p:nvSpPr>
        <p:spPr>
          <a:xfrm>
            <a:off x="628296" y="3163017"/>
            <a:ext cx="10380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• </a:t>
            </a:r>
            <a:r>
              <a:rPr lang="ko-KR" altLang="en-US" sz="2000" dirty="0" err="1">
                <a:solidFill>
                  <a:schemeClr val="bg1"/>
                </a:solidFill>
                <a:ea typeface="KoPub돋움체 Light" panose="00000300000000000000" pitchFamily="2" charset="-127"/>
              </a:rPr>
              <a:t>인셉션</a:t>
            </a:r>
            <a:r>
              <a:rPr lang="en-US" altLang="ko-KR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(Inception) </a:t>
            </a:r>
            <a:r>
              <a:rPr lang="ko-KR" altLang="en-US" sz="2000" dirty="0">
                <a:solidFill>
                  <a:schemeClr val="bg1"/>
                </a:solidFill>
                <a:ea typeface="KoPub돋움체 Light" panose="00000300000000000000" pitchFamily="2" charset="-127"/>
              </a:rPr>
              <a:t>블록</a:t>
            </a:r>
            <a:endParaRPr lang="en-US" altLang="ko-KR" sz="2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4875" y="625113"/>
            <a:ext cx="51383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모델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층의 네트워크</a:t>
            </a:r>
            <a:endParaRPr lang="ko-KR" altLang="en-US" sz="3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54" y="563558"/>
            <a:ext cx="1447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3.1.2</a:t>
            </a:r>
            <a:endParaRPr lang="ko-KR" altLang="en-US" sz="38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041" y="2836119"/>
            <a:ext cx="1057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4.4.2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드롭아웃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 추가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32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052" y="1416951"/>
            <a:ext cx="11197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4.4.3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드롭아웃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추가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드롭아웃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 훈련하는 동안 무작위로 층의 일부 출력 특성을 제외시키는 것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</a:rPr>
              <a:t>                                                        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33796" name="Picture 4" descr="드롭아웃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52" y="2521777"/>
            <a:ext cx="6588172" cy="351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052" y="1416951"/>
            <a:ext cx="1119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4.4.3 </a:t>
            </a:r>
            <a:r>
              <a:rPr lang="ko-KR" altLang="en-US" dirty="0" err="1" smtClean="0">
                <a:solidFill>
                  <a:schemeClr val="bg1"/>
                </a:solidFill>
              </a:rPr>
              <a:t>드롭아웃</a:t>
            </a:r>
            <a:r>
              <a:rPr lang="ko-KR" altLang="en-US" dirty="0" smtClean="0">
                <a:solidFill>
                  <a:schemeClr val="bg1"/>
                </a:solidFill>
              </a:rPr>
              <a:t>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0" y="2137055"/>
            <a:ext cx="9043417" cy="3272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052" y="1416951"/>
            <a:ext cx="1119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bg1"/>
                </a:solidFill>
              </a:rPr>
              <a:t>4.4.3 </a:t>
            </a:r>
            <a:r>
              <a:rPr lang="ko-KR" altLang="en-US" dirty="0" err="1" smtClean="0">
                <a:solidFill>
                  <a:schemeClr val="bg1"/>
                </a:solidFill>
              </a:rPr>
              <a:t>드롭아웃</a:t>
            </a:r>
            <a:r>
              <a:rPr lang="ko-KR" altLang="en-US" dirty="0" smtClean="0">
                <a:solidFill>
                  <a:schemeClr val="bg1"/>
                </a:solidFill>
              </a:rPr>
              <a:t> 추가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1" y="2063282"/>
            <a:ext cx="6634667" cy="4180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45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041" y="2836119"/>
            <a:ext cx="1057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4.4.4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정리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45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57373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24632" y="958456"/>
            <a:ext cx="714960" cy="558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0052" y="1416951"/>
            <a:ext cx="11197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bg1"/>
                </a:solidFill>
              </a:rPr>
              <a:t>4.4.4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정리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신경망에서 과대적합을 방지하기 위해 가장 널리 사용하는 방법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훈련 데이터를 더 모읍니다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네트워크의 용량을 감소시킵니다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가중치 규제를 추가합니다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bg1"/>
                </a:solidFill>
              </a:rPr>
              <a:t>드롭아웃을</a:t>
            </a:r>
            <a:r>
              <a:rPr lang="ko-KR" altLang="en-US" dirty="0" smtClean="0">
                <a:solidFill>
                  <a:schemeClr val="bg1"/>
                </a:solidFill>
              </a:rPr>
              <a:t> 추가합니다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800" y="681457"/>
            <a:ext cx="5949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4.4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과대적합과 과소적합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77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5891" y="571654"/>
            <a:ext cx="6536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4.5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보편적인 머신 러닝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64946" y="18669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4946" y="54610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58025" y="2002779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3041" y="4754218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160" y="3218461"/>
            <a:ext cx="1903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문제 정의와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데이터 셋 수집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0800" y="2048945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주어진 문제를 정의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입력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출력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데이터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가설 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머신 러닝은 훈련 데이터에 있는 패턴을 기억하기 위해서만 사용함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2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4946" y="18669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4946" y="54610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58025" y="2002779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3041" y="4754218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455" y="340262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성공 지표 선택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0800" y="2048945"/>
            <a:ext cx="6462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어떤 것을 제어하기 위해선 관측을 할 수 있어야 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성공을 정의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성공의 지표가 손실 함수를 선택하는 기준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5891" y="571654"/>
            <a:ext cx="6536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4.5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보편적인 머신 러닝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4946" y="18669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4946" y="54610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58025" y="2002779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3041" y="4754218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455" y="340262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평가 방법 선택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0800" y="2048945"/>
            <a:ext cx="3026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홀드아웃 검증 세트 분리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k-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겹 교차 검증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반복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k-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겹 교차 검증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5891" y="571654"/>
            <a:ext cx="6536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4.5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보편적인 머신 러닝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160" y="38698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5844" y="771709"/>
            <a:ext cx="69137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64946" y="18669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4946" y="5461000"/>
            <a:ext cx="22098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58025" y="2002779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“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83041" y="4754218"/>
            <a:ext cx="3945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”</a:t>
            </a:r>
            <a:endParaRPr lang="en-US" altLang="ko-KR" sz="6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9453" y="3341571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데이터 준비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60800" y="2048945"/>
            <a:ext cx="48221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데이터는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tensor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로 구성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일반적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작은 값으로 조정됨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ex. [-1,1] [0,1]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특성마다 범위가 다를 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정규화해야 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특성 공학 수행 가능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데이터 적을 때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5891" y="571654"/>
            <a:ext cx="6536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+mn-ea"/>
              </a:rPr>
              <a:t>4.5 </a:t>
            </a:r>
            <a:r>
              <a:rPr lang="ko-KR" altLang="en-US" sz="3000" b="1" dirty="0" smtClean="0">
                <a:solidFill>
                  <a:schemeClr val="bg1"/>
                </a:solidFill>
                <a:latin typeface="+mn-ea"/>
              </a:rPr>
              <a:t>보편적인 머신 러닝 작업 흐름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81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3368</Words>
  <Application>Microsoft Office PowerPoint</Application>
  <PresentationFormat>와이드스크린</PresentationFormat>
  <Paragraphs>716</Paragraphs>
  <Slides>103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1" baseType="lpstr">
      <vt:lpstr>KoPub돋움체 Light</vt:lpstr>
      <vt:lpstr>KoPub바탕체 Bold</vt:lpstr>
      <vt:lpstr>맑은 고딕</vt:lpstr>
      <vt:lpstr>-윤고딕310</vt:lpstr>
      <vt:lpstr>-윤고딕330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2016305072</dc:creator>
  <cp:lastModifiedBy>2016305054</cp:lastModifiedBy>
  <cp:revision>111</cp:revision>
  <dcterms:created xsi:type="dcterms:W3CDTF">2020-01-02T08:20:44Z</dcterms:created>
  <dcterms:modified xsi:type="dcterms:W3CDTF">2020-01-03T03:36:34Z</dcterms:modified>
</cp:coreProperties>
</file>