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58" r:id="rId3"/>
    <p:sldId id="303" r:id="rId4"/>
    <p:sldId id="350" r:id="rId5"/>
    <p:sldId id="317" r:id="rId6"/>
    <p:sldId id="351" r:id="rId7"/>
    <p:sldId id="304" r:id="rId8"/>
    <p:sldId id="305" r:id="rId9"/>
    <p:sldId id="306" r:id="rId10"/>
    <p:sldId id="352" r:id="rId11"/>
    <p:sldId id="349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8" r:id="rId20"/>
    <p:sldId id="339" r:id="rId21"/>
    <p:sldId id="353" r:id="rId22"/>
    <p:sldId id="357" r:id="rId23"/>
    <p:sldId id="354" r:id="rId24"/>
    <p:sldId id="355" r:id="rId25"/>
    <p:sldId id="356" r:id="rId26"/>
    <p:sldId id="340" r:id="rId27"/>
    <p:sldId id="342" r:id="rId28"/>
    <p:sldId id="341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19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320" r:id="rId78"/>
    <p:sldId id="343" r:id="rId79"/>
    <p:sldId id="344" r:id="rId80"/>
    <p:sldId id="345" r:id="rId81"/>
    <p:sldId id="346" r:id="rId82"/>
    <p:sldId id="347" r:id="rId83"/>
    <p:sldId id="348" r:id="rId84"/>
    <p:sldId id="406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30"/>
    <a:srgbClr val="A192D3"/>
    <a:srgbClr val="88ABAD"/>
    <a:srgbClr val="3E99B4"/>
    <a:srgbClr val="5D5BA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33FEE-534D-4ECC-A91A-C55755359416}" type="doc">
      <dgm:prSet loTypeId="urn:microsoft.com/office/officeart/2005/8/layout/hierarchy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F7CAF3F0-22D3-4769-B2DA-8E739CA4F6D4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sz="2000" b="1" dirty="0" err="1" smtClean="0">
              <a:latin typeface="+mn-ea"/>
              <a:ea typeface="+mn-ea"/>
            </a:rPr>
            <a:t>케라스</a:t>
          </a:r>
          <a:endParaRPr lang="ko-KR" altLang="en-US" sz="2000" b="1" dirty="0">
            <a:latin typeface="+mn-ea"/>
            <a:ea typeface="+mn-ea"/>
          </a:endParaRPr>
        </a:p>
      </dgm:t>
    </dgm:pt>
    <dgm:pt modelId="{A161EE98-A5E4-4163-B2EC-AF1BB12FC1C2}" type="par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07433D7-C16C-4909-A5F7-A5D06E26410A}" type="sib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614E5C1F-B7F4-4C77-86D4-B2DF8BB3CDF6}">
      <dgm:prSet phldrT="[텍스트]" custT="1"/>
      <dgm:spPr>
        <a:solidFill>
          <a:srgbClr val="F47C30"/>
        </a:solidFill>
      </dgm:spPr>
      <dgm:t>
        <a:bodyPr/>
        <a:lstStyle/>
        <a:p>
          <a:pPr latinLnBrk="1"/>
          <a:r>
            <a:rPr lang="ko-KR" altLang="en-US" sz="2000" b="1" dirty="0" err="1" smtClean="0">
              <a:latin typeface="+mn-ea"/>
              <a:ea typeface="+mn-ea"/>
            </a:rPr>
            <a:t>텐서플로</a:t>
          </a:r>
          <a:r>
            <a:rPr lang="ko-KR" altLang="en-US" sz="2000" b="1" dirty="0" smtClean="0">
              <a:latin typeface="+mn-ea"/>
              <a:ea typeface="+mn-ea"/>
            </a:rPr>
            <a:t> </a:t>
          </a:r>
          <a:r>
            <a:rPr lang="en-US" altLang="ko-KR" sz="2000" b="1" dirty="0" smtClean="0">
              <a:latin typeface="+mn-ea"/>
              <a:ea typeface="+mn-ea"/>
            </a:rPr>
            <a:t>/ </a:t>
          </a:r>
          <a:r>
            <a:rPr lang="ko-KR" altLang="en-US" sz="2000" b="1" dirty="0" err="1" smtClean="0">
              <a:latin typeface="+mn-ea"/>
              <a:ea typeface="+mn-ea"/>
            </a:rPr>
            <a:t>씨아노</a:t>
          </a:r>
          <a:r>
            <a:rPr lang="ko-KR" altLang="en-US" sz="2000" b="1" dirty="0" smtClean="0">
              <a:latin typeface="+mn-ea"/>
              <a:ea typeface="+mn-ea"/>
            </a:rPr>
            <a:t> </a:t>
          </a:r>
          <a:r>
            <a:rPr lang="en-US" altLang="ko-KR" sz="2000" b="1" dirty="0" smtClean="0">
              <a:latin typeface="+mn-ea"/>
              <a:ea typeface="+mn-ea"/>
            </a:rPr>
            <a:t>/ CNTK / …</a:t>
          </a:r>
          <a:endParaRPr lang="ko-KR" altLang="en-US" sz="2000" b="1" dirty="0">
            <a:latin typeface="+mn-ea"/>
            <a:ea typeface="+mn-ea"/>
          </a:endParaRPr>
        </a:p>
      </dgm:t>
    </dgm:pt>
    <dgm:pt modelId="{35A947F9-3C54-46FA-AD74-981A1BEE2BDA}" type="par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77058DB-6367-41E9-A5B9-2C6222CEB721}" type="sib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66C89F3-234B-4273-979C-804A30E20031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CUDA / </a:t>
          </a:r>
          <a:r>
            <a:rPr lang="en-US" altLang="ko-KR" sz="2000" b="1" dirty="0" err="1" smtClean="0">
              <a:latin typeface="+mn-ea"/>
              <a:ea typeface="+mn-ea"/>
            </a:rPr>
            <a:t>cuDNN</a:t>
          </a:r>
          <a:endParaRPr lang="ko-KR" altLang="en-US" sz="2000" b="1" dirty="0">
            <a:latin typeface="+mn-ea"/>
            <a:ea typeface="+mn-ea"/>
          </a:endParaRPr>
        </a:p>
      </dgm:t>
    </dgm:pt>
    <dgm:pt modelId="{64AB0EB6-2AB1-4BFC-BCE8-01DC6B112A0D}" type="par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C28F4353-ED22-40C3-B082-8DC5D9435234}" type="sib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1C165833-629E-4211-BD2C-FA336D0375F4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BLAS, Eigen</a:t>
          </a:r>
          <a:endParaRPr lang="ko-KR" altLang="en-US" sz="2000" b="1" dirty="0">
            <a:latin typeface="+mn-ea"/>
            <a:ea typeface="+mn-ea"/>
          </a:endParaRPr>
        </a:p>
      </dgm:t>
    </dgm:pt>
    <dgm:pt modelId="{46AD8473-6EA4-4C82-A8B2-06E6BBDD944F}" type="par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65AD842-BEAF-4CB7-8F9C-621106EC5A7F}" type="sib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78202E9-3416-44DC-8654-B97A344BA525}">
      <dgm:prSet phldrT="[텍스트]" custT="1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CPU</a:t>
          </a:r>
          <a:endParaRPr lang="ko-KR" altLang="en-US" sz="2000" b="1" dirty="0">
            <a:latin typeface="+mn-ea"/>
            <a:ea typeface="+mn-ea"/>
          </a:endParaRPr>
        </a:p>
      </dgm:t>
    </dgm:pt>
    <dgm:pt modelId="{81DB2C5D-1EA4-4DA0-BB5C-B538DF7CE7E6}" type="par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3529B27-BFD2-4B94-8DD4-56DE932B0C6F}" type="sib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5A01910-787E-4060-9612-EA22AF17CAE6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+mn-ea"/>
              <a:ea typeface="+mn-ea"/>
            </a:rPr>
            <a:t>GPU</a:t>
          </a:r>
          <a:endParaRPr lang="ko-KR" altLang="en-US" sz="2000" b="1" dirty="0">
            <a:latin typeface="+mn-ea"/>
            <a:ea typeface="+mn-ea"/>
          </a:endParaRPr>
        </a:p>
      </dgm:t>
    </dgm:pt>
    <dgm:pt modelId="{0809F001-706B-45FA-BCD0-314DA8E7B357}" type="par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48BE88AB-1688-4149-A97A-5B25F6BFC731}" type="sib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BC62D6D-9BC4-48C0-8BE9-6A912348BD44}" type="pres">
      <dgm:prSet presAssocID="{9AF33FEE-534D-4ECC-A91A-C5575535941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53541-3B6E-4BBD-8121-1D99EB422E87}" type="pres">
      <dgm:prSet presAssocID="{F7CAF3F0-22D3-4769-B2DA-8E739CA4F6D4}" presName="vertOne" presStyleCnt="0"/>
      <dgm:spPr/>
    </dgm:pt>
    <dgm:pt modelId="{5377D98F-8D07-4BB0-8481-79C8EDF2F230}" type="pres">
      <dgm:prSet presAssocID="{F7CAF3F0-22D3-4769-B2DA-8E739CA4F6D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F788E-DD5F-45A3-BEAB-CFBEE4995D3B}" type="pres">
      <dgm:prSet presAssocID="{F7CAF3F0-22D3-4769-B2DA-8E739CA4F6D4}" presName="parTransOne" presStyleCnt="0"/>
      <dgm:spPr/>
    </dgm:pt>
    <dgm:pt modelId="{DDC1DE1B-CBB5-4757-A07A-92330368020F}" type="pres">
      <dgm:prSet presAssocID="{F7CAF3F0-22D3-4769-B2DA-8E739CA4F6D4}" presName="horzOne" presStyleCnt="0"/>
      <dgm:spPr/>
    </dgm:pt>
    <dgm:pt modelId="{14A3D96E-30D7-4AA8-AB64-24BA0762C7B1}" type="pres">
      <dgm:prSet presAssocID="{614E5C1F-B7F4-4C77-86D4-B2DF8BB3CDF6}" presName="vertTwo" presStyleCnt="0"/>
      <dgm:spPr/>
    </dgm:pt>
    <dgm:pt modelId="{0B2D7CAA-919B-4000-A085-A34FAC08CAD9}" type="pres">
      <dgm:prSet presAssocID="{614E5C1F-B7F4-4C77-86D4-B2DF8BB3CDF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4F579-36AA-493E-A956-86EA7E12FE89}" type="pres">
      <dgm:prSet presAssocID="{614E5C1F-B7F4-4C77-86D4-B2DF8BB3CDF6}" presName="parTransTwo" presStyleCnt="0"/>
      <dgm:spPr/>
    </dgm:pt>
    <dgm:pt modelId="{5FC44B36-BC23-4AAB-A30A-85BE285DE8BA}" type="pres">
      <dgm:prSet presAssocID="{614E5C1F-B7F4-4C77-86D4-B2DF8BB3CDF6}" presName="horzTwo" presStyleCnt="0"/>
      <dgm:spPr/>
    </dgm:pt>
    <dgm:pt modelId="{03AEAFF9-AAB1-4104-9200-D98DC648E4F0}" type="pres">
      <dgm:prSet presAssocID="{D66C89F3-234B-4273-979C-804A30E20031}" presName="vertThree" presStyleCnt="0"/>
      <dgm:spPr/>
    </dgm:pt>
    <dgm:pt modelId="{F67C53AE-CDBB-4B0C-81C0-434436534373}" type="pres">
      <dgm:prSet presAssocID="{D66C89F3-234B-4273-979C-804A30E20031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17A01F-69E7-4612-A5B4-C4015F967075}" type="pres">
      <dgm:prSet presAssocID="{D66C89F3-234B-4273-979C-804A30E20031}" presName="parTransThree" presStyleCnt="0"/>
      <dgm:spPr/>
    </dgm:pt>
    <dgm:pt modelId="{05DD818E-A964-4C72-9D70-6B61C7FFE440}" type="pres">
      <dgm:prSet presAssocID="{D66C89F3-234B-4273-979C-804A30E20031}" presName="horzThree" presStyleCnt="0"/>
      <dgm:spPr/>
    </dgm:pt>
    <dgm:pt modelId="{99E871BF-1352-4F07-9713-7118C71C8CE8}" type="pres">
      <dgm:prSet presAssocID="{95A01910-787E-4060-9612-EA22AF17CAE6}" presName="vertFour" presStyleCnt="0">
        <dgm:presLayoutVars>
          <dgm:chPref val="3"/>
        </dgm:presLayoutVars>
      </dgm:prSet>
      <dgm:spPr/>
    </dgm:pt>
    <dgm:pt modelId="{7465892E-7246-49F1-824D-C66BB7B0F9C6}" type="pres">
      <dgm:prSet presAssocID="{95A01910-787E-4060-9612-EA22AF17CAE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16581-12C5-43F9-A91D-D6601C295DF8}" type="pres">
      <dgm:prSet presAssocID="{95A01910-787E-4060-9612-EA22AF17CAE6}" presName="horzFour" presStyleCnt="0"/>
      <dgm:spPr/>
    </dgm:pt>
    <dgm:pt modelId="{CD9E6507-FB18-49C4-BCC2-4204A52C148D}" type="pres">
      <dgm:prSet presAssocID="{C28F4353-ED22-40C3-B082-8DC5D9435234}" presName="sibSpaceThree" presStyleCnt="0"/>
      <dgm:spPr/>
    </dgm:pt>
    <dgm:pt modelId="{3340307A-123D-4079-A0D2-BCD43AA24326}" type="pres">
      <dgm:prSet presAssocID="{1C165833-629E-4211-BD2C-FA336D0375F4}" presName="vertThree" presStyleCnt="0"/>
      <dgm:spPr/>
    </dgm:pt>
    <dgm:pt modelId="{99BDADCB-4DED-49C6-B371-4EC07B0AA74C}" type="pres">
      <dgm:prSet presAssocID="{1C165833-629E-4211-BD2C-FA336D0375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3EA0BC-7414-4A8E-84E2-FD5524C56854}" type="pres">
      <dgm:prSet presAssocID="{1C165833-629E-4211-BD2C-FA336D0375F4}" presName="parTransThree" presStyleCnt="0"/>
      <dgm:spPr/>
    </dgm:pt>
    <dgm:pt modelId="{0A498183-7755-48A8-8FF8-CCEF090052E5}" type="pres">
      <dgm:prSet presAssocID="{1C165833-629E-4211-BD2C-FA336D0375F4}" presName="horzThree" presStyleCnt="0"/>
      <dgm:spPr/>
    </dgm:pt>
    <dgm:pt modelId="{4C5F2AFC-0A90-4527-98F1-C5ABA7560996}" type="pres">
      <dgm:prSet presAssocID="{378202E9-3416-44DC-8654-B97A344BA525}" presName="vertFour" presStyleCnt="0">
        <dgm:presLayoutVars>
          <dgm:chPref val="3"/>
        </dgm:presLayoutVars>
      </dgm:prSet>
      <dgm:spPr/>
    </dgm:pt>
    <dgm:pt modelId="{E3165C91-7F25-45AB-80CA-6DC5CE6B55A1}" type="pres">
      <dgm:prSet presAssocID="{378202E9-3416-44DC-8654-B97A344BA525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23879B-E660-4A81-A8CD-D68A7173295D}" type="pres">
      <dgm:prSet presAssocID="{378202E9-3416-44DC-8654-B97A344BA525}" presName="horzFour" presStyleCnt="0"/>
      <dgm:spPr/>
    </dgm:pt>
  </dgm:ptLst>
  <dgm:cxnLst>
    <dgm:cxn modelId="{EBE89432-A9D8-41C2-89A5-315C4A841C5F}" type="presOf" srcId="{D66C89F3-234B-4273-979C-804A30E20031}" destId="{F67C53AE-CDBB-4B0C-81C0-434436534373}" srcOrd="0" destOrd="0" presId="urn:microsoft.com/office/officeart/2005/8/layout/hierarchy4"/>
    <dgm:cxn modelId="{9D94FB71-4232-4D63-97E0-72D2EC2C665F}" srcId="{D66C89F3-234B-4273-979C-804A30E20031}" destId="{95A01910-787E-4060-9612-EA22AF17CAE6}" srcOrd="0" destOrd="0" parTransId="{0809F001-706B-45FA-BCD0-314DA8E7B357}" sibTransId="{48BE88AB-1688-4149-A97A-5B25F6BFC731}"/>
    <dgm:cxn modelId="{17ABBEEF-82F1-4C37-A480-D7B0082EEB98}" type="presOf" srcId="{95A01910-787E-4060-9612-EA22AF17CAE6}" destId="{7465892E-7246-49F1-824D-C66BB7B0F9C6}" srcOrd="0" destOrd="0" presId="urn:microsoft.com/office/officeart/2005/8/layout/hierarchy4"/>
    <dgm:cxn modelId="{669F9D2F-45D5-4A2B-B7B9-BF602D37CC7A}" srcId="{1C165833-629E-4211-BD2C-FA336D0375F4}" destId="{378202E9-3416-44DC-8654-B97A344BA525}" srcOrd="0" destOrd="0" parTransId="{81DB2C5D-1EA4-4DA0-BB5C-B538DF7CE7E6}" sibTransId="{D3529B27-BFD2-4B94-8DD4-56DE932B0C6F}"/>
    <dgm:cxn modelId="{F2507691-217F-4F6C-8D30-DF8AF1F9C044}" srcId="{614E5C1F-B7F4-4C77-86D4-B2DF8BB3CDF6}" destId="{D66C89F3-234B-4273-979C-804A30E20031}" srcOrd="0" destOrd="0" parTransId="{64AB0EB6-2AB1-4BFC-BCE8-01DC6B112A0D}" sibTransId="{C28F4353-ED22-40C3-B082-8DC5D9435234}"/>
    <dgm:cxn modelId="{B2640592-1364-4E2F-98CF-8549EBDF5296}" type="presOf" srcId="{1C165833-629E-4211-BD2C-FA336D0375F4}" destId="{99BDADCB-4DED-49C6-B371-4EC07B0AA74C}" srcOrd="0" destOrd="0" presId="urn:microsoft.com/office/officeart/2005/8/layout/hierarchy4"/>
    <dgm:cxn modelId="{84990E20-23C9-4AB7-9A57-12E124A3C06B}" type="presOf" srcId="{378202E9-3416-44DC-8654-B97A344BA525}" destId="{E3165C91-7F25-45AB-80CA-6DC5CE6B55A1}" srcOrd="0" destOrd="0" presId="urn:microsoft.com/office/officeart/2005/8/layout/hierarchy4"/>
    <dgm:cxn modelId="{545AA6EF-802D-4524-B292-FDDE0F1C2CCA}" srcId="{614E5C1F-B7F4-4C77-86D4-B2DF8BB3CDF6}" destId="{1C165833-629E-4211-BD2C-FA336D0375F4}" srcOrd="1" destOrd="0" parTransId="{46AD8473-6EA4-4C82-A8B2-06E6BBDD944F}" sibTransId="{365AD842-BEAF-4CB7-8F9C-621106EC5A7F}"/>
    <dgm:cxn modelId="{7531ACDA-3B2B-4A63-8862-03F595CE1FEA}" srcId="{F7CAF3F0-22D3-4769-B2DA-8E739CA4F6D4}" destId="{614E5C1F-B7F4-4C77-86D4-B2DF8BB3CDF6}" srcOrd="0" destOrd="0" parTransId="{35A947F9-3C54-46FA-AD74-981A1BEE2BDA}" sibTransId="{A77058DB-6367-41E9-A5B9-2C6222CEB721}"/>
    <dgm:cxn modelId="{2F726B39-97C7-445F-ACC4-65BAD719D9B0}" type="presOf" srcId="{9AF33FEE-534D-4ECC-A91A-C55755359416}" destId="{ABC62D6D-9BC4-48C0-8BE9-6A912348BD44}" srcOrd="0" destOrd="0" presId="urn:microsoft.com/office/officeart/2005/8/layout/hierarchy4"/>
    <dgm:cxn modelId="{71289EF9-E2E5-425B-9195-968291CD7D34}" type="presOf" srcId="{F7CAF3F0-22D3-4769-B2DA-8E739CA4F6D4}" destId="{5377D98F-8D07-4BB0-8481-79C8EDF2F230}" srcOrd="0" destOrd="0" presId="urn:microsoft.com/office/officeart/2005/8/layout/hierarchy4"/>
    <dgm:cxn modelId="{FF6A11DA-0F24-4C9F-9C93-1FC49E6FCFFD}" type="presOf" srcId="{614E5C1F-B7F4-4C77-86D4-B2DF8BB3CDF6}" destId="{0B2D7CAA-919B-4000-A085-A34FAC08CAD9}" srcOrd="0" destOrd="0" presId="urn:microsoft.com/office/officeart/2005/8/layout/hierarchy4"/>
    <dgm:cxn modelId="{AA51D93F-3926-4F4C-93A6-B4A880206BB4}" srcId="{9AF33FEE-534D-4ECC-A91A-C55755359416}" destId="{F7CAF3F0-22D3-4769-B2DA-8E739CA4F6D4}" srcOrd="0" destOrd="0" parTransId="{A161EE98-A5E4-4163-B2EC-AF1BB12FC1C2}" sibTransId="{907433D7-C16C-4909-A5F7-A5D06E26410A}"/>
    <dgm:cxn modelId="{8F629F2A-819D-49E6-B027-54D145B762BD}" type="presParOf" srcId="{ABC62D6D-9BC4-48C0-8BE9-6A912348BD44}" destId="{48253541-3B6E-4BBD-8121-1D99EB422E87}" srcOrd="0" destOrd="0" presId="urn:microsoft.com/office/officeart/2005/8/layout/hierarchy4"/>
    <dgm:cxn modelId="{973489E4-DAED-49F2-AAC4-A71C568A3CA1}" type="presParOf" srcId="{48253541-3B6E-4BBD-8121-1D99EB422E87}" destId="{5377D98F-8D07-4BB0-8481-79C8EDF2F230}" srcOrd="0" destOrd="0" presId="urn:microsoft.com/office/officeart/2005/8/layout/hierarchy4"/>
    <dgm:cxn modelId="{4099FEAD-20FF-44B2-8146-721AD4E36ED1}" type="presParOf" srcId="{48253541-3B6E-4BBD-8121-1D99EB422E87}" destId="{DEFF788E-DD5F-45A3-BEAB-CFBEE4995D3B}" srcOrd="1" destOrd="0" presId="urn:microsoft.com/office/officeart/2005/8/layout/hierarchy4"/>
    <dgm:cxn modelId="{BE6812F9-6564-4C5D-9E3F-E4F56F35496D}" type="presParOf" srcId="{48253541-3B6E-4BBD-8121-1D99EB422E87}" destId="{DDC1DE1B-CBB5-4757-A07A-92330368020F}" srcOrd="2" destOrd="0" presId="urn:microsoft.com/office/officeart/2005/8/layout/hierarchy4"/>
    <dgm:cxn modelId="{388E2677-F8CF-403D-A840-218030D9D279}" type="presParOf" srcId="{DDC1DE1B-CBB5-4757-A07A-92330368020F}" destId="{14A3D96E-30D7-4AA8-AB64-24BA0762C7B1}" srcOrd="0" destOrd="0" presId="urn:microsoft.com/office/officeart/2005/8/layout/hierarchy4"/>
    <dgm:cxn modelId="{0E1737D1-9D06-42EF-8A45-DFB673FD2530}" type="presParOf" srcId="{14A3D96E-30D7-4AA8-AB64-24BA0762C7B1}" destId="{0B2D7CAA-919B-4000-A085-A34FAC08CAD9}" srcOrd="0" destOrd="0" presId="urn:microsoft.com/office/officeart/2005/8/layout/hierarchy4"/>
    <dgm:cxn modelId="{F7E8DBE0-E9AE-4C87-9512-7B071C655C8A}" type="presParOf" srcId="{14A3D96E-30D7-4AA8-AB64-24BA0762C7B1}" destId="{A814F579-36AA-493E-A956-86EA7E12FE89}" srcOrd="1" destOrd="0" presId="urn:microsoft.com/office/officeart/2005/8/layout/hierarchy4"/>
    <dgm:cxn modelId="{32B96C42-399E-402D-AA12-208007D76201}" type="presParOf" srcId="{14A3D96E-30D7-4AA8-AB64-24BA0762C7B1}" destId="{5FC44B36-BC23-4AAB-A30A-85BE285DE8BA}" srcOrd="2" destOrd="0" presId="urn:microsoft.com/office/officeart/2005/8/layout/hierarchy4"/>
    <dgm:cxn modelId="{E2AC4A7E-D647-40DE-BFA0-BD14B90E6DAA}" type="presParOf" srcId="{5FC44B36-BC23-4AAB-A30A-85BE285DE8BA}" destId="{03AEAFF9-AAB1-4104-9200-D98DC648E4F0}" srcOrd="0" destOrd="0" presId="urn:microsoft.com/office/officeart/2005/8/layout/hierarchy4"/>
    <dgm:cxn modelId="{BA910D14-6FA1-4985-BFF0-11F85773BF89}" type="presParOf" srcId="{03AEAFF9-AAB1-4104-9200-D98DC648E4F0}" destId="{F67C53AE-CDBB-4B0C-81C0-434436534373}" srcOrd="0" destOrd="0" presId="urn:microsoft.com/office/officeart/2005/8/layout/hierarchy4"/>
    <dgm:cxn modelId="{8D889E24-EFB8-49C9-98DC-3046FB96D860}" type="presParOf" srcId="{03AEAFF9-AAB1-4104-9200-D98DC648E4F0}" destId="{2517A01F-69E7-4612-A5B4-C4015F967075}" srcOrd="1" destOrd="0" presId="urn:microsoft.com/office/officeart/2005/8/layout/hierarchy4"/>
    <dgm:cxn modelId="{656AD975-ADFF-4569-B2FB-C9F23E765DD1}" type="presParOf" srcId="{03AEAFF9-AAB1-4104-9200-D98DC648E4F0}" destId="{05DD818E-A964-4C72-9D70-6B61C7FFE440}" srcOrd="2" destOrd="0" presId="urn:microsoft.com/office/officeart/2005/8/layout/hierarchy4"/>
    <dgm:cxn modelId="{A314EF0A-66A5-43CA-B38A-4B4D74A00F24}" type="presParOf" srcId="{05DD818E-A964-4C72-9D70-6B61C7FFE440}" destId="{99E871BF-1352-4F07-9713-7118C71C8CE8}" srcOrd="0" destOrd="0" presId="urn:microsoft.com/office/officeart/2005/8/layout/hierarchy4"/>
    <dgm:cxn modelId="{0A04523E-5A61-4CB7-812F-CD98C585B2FE}" type="presParOf" srcId="{99E871BF-1352-4F07-9713-7118C71C8CE8}" destId="{7465892E-7246-49F1-824D-C66BB7B0F9C6}" srcOrd="0" destOrd="0" presId="urn:microsoft.com/office/officeart/2005/8/layout/hierarchy4"/>
    <dgm:cxn modelId="{1B48A2B6-4430-4F8C-A06B-59907F6F0CCC}" type="presParOf" srcId="{99E871BF-1352-4F07-9713-7118C71C8CE8}" destId="{E8316581-12C5-43F9-A91D-D6601C295DF8}" srcOrd="1" destOrd="0" presId="urn:microsoft.com/office/officeart/2005/8/layout/hierarchy4"/>
    <dgm:cxn modelId="{AD7A48A7-52AC-4C15-B286-57F6FE615049}" type="presParOf" srcId="{5FC44B36-BC23-4AAB-A30A-85BE285DE8BA}" destId="{CD9E6507-FB18-49C4-BCC2-4204A52C148D}" srcOrd="1" destOrd="0" presId="urn:microsoft.com/office/officeart/2005/8/layout/hierarchy4"/>
    <dgm:cxn modelId="{16A81B59-FCF6-41B1-8D04-902855EB4894}" type="presParOf" srcId="{5FC44B36-BC23-4AAB-A30A-85BE285DE8BA}" destId="{3340307A-123D-4079-A0D2-BCD43AA24326}" srcOrd="2" destOrd="0" presId="urn:microsoft.com/office/officeart/2005/8/layout/hierarchy4"/>
    <dgm:cxn modelId="{8475A6AB-1B1D-40D6-B107-2023A43FB076}" type="presParOf" srcId="{3340307A-123D-4079-A0D2-BCD43AA24326}" destId="{99BDADCB-4DED-49C6-B371-4EC07B0AA74C}" srcOrd="0" destOrd="0" presId="urn:microsoft.com/office/officeart/2005/8/layout/hierarchy4"/>
    <dgm:cxn modelId="{A75C6350-F483-45EC-9E75-BB4D4DBF4B31}" type="presParOf" srcId="{3340307A-123D-4079-A0D2-BCD43AA24326}" destId="{473EA0BC-7414-4A8E-84E2-FD5524C56854}" srcOrd="1" destOrd="0" presId="urn:microsoft.com/office/officeart/2005/8/layout/hierarchy4"/>
    <dgm:cxn modelId="{124696C1-EC64-4DDC-8587-BDBF75E4B802}" type="presParOf" srcId="{3340307A-123D-4079-A0D2-BCD43AA24326}" destId="{0A498183-7755-48A8-8FF8-CCEF090052E5}" srcOrd="2" destOrd="0" presId="urn:microsoft.com/office/officeart/2005/8/layout/hierarchy4"/>
    <dgm:cxn modelId="{C1B63D9D-49AE-4A5A-BA05-3180A2C74955}" type="presParOf" srcId="{0A498183-7755-48A8-8FF8-CCEF090052E5}" destId="{4C5F2AFC-0A90-4527-98F1-C5ABA7560996}" srcOrd="0" destOrd="0" presId="urn:microsoft.com/office/officeart/2005/8/layout/hierarchy4"/>
    <dgm:cxn modelId="{0E1B2F25-5139-4D8C-A323-BB98577E977E}" type="presParOf" srcId="{4C5F2AFC-0A90-4527-98F1-C5ABA7560996}" destId="{E3165C91-7F25-45AB-80CA-6DC5CE6B55A1}" srcOrd="0" destOrd="0" presId="urn:microsoft.com/office/officeart/2005/8/layout/hierarchy4"/>
    <dgm:cxn modelId="{BF342757-71DF-486C-87FB-FA9F57BA34BE}" type="presParOf" srcId="{4C5F2AFC-0A90-4527-98F1-C5ABA7560996}" destId="{3623879B-E660-4A81-A8CD-D68A717329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7D98F-8D07-4BB0-8481-79C8EDF2F230}">
      <dsp:nvSpPr>
        <dsp:cNvPr id="0" name=""/>
        <dsp:cNvSpPr/>
      </dsp:nvSpPr>
      <dsp:spPr>
        <a:xfrm>
          <a:off x="2476" y="970"/>
          <a:ext cx="5288870" cy="88142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+mn-ea"/>
              <a:ea typeface="+mn-ea"/>
            </a:rPr>
            <a:t>케라스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8292" y="26786"/>
        <a:ext cx="5237238" cy="829796"/>
      </dsp:txXfrm>
    </dsp:sp>
    <dsp:sp modelId="{0B2D7CAA-919B-4000-A085-A34FAC08CAD9}">
      <dsp:nvSpPr>
        <dsp:cNvPr id="0" name=""/>
        <dsp:cNvSpPr/>
      </dsp:nvSpPr>
      <dsp:spPr>
        <a:xfrm>
          <a:off x="2476" y="952315"/>
          <a:ext cx="5288870" cy="881428"/>
        </a:xfrm>
        <a:prstGeom prst="roundRect">
          <a:avLst>
            <a:gd name="adj" fmla="val 10000"/>
          </a:avLst>
        </a:prstGeom>
        <a:solidFill>
          <a:srgbClr val="F47C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+mn-ea"/>
              <a:ea typeface="+mn-ea"/>
            </a:rPr>
            <a:t>텐서플로</a:t>
          </a:r>
          <a:r>
            <a:rPr lang="ko-KR" altLang="en-US" sz="2000" b="1" kern="1200" dirty="0" smtClean="0">
              <a:latin typeface="+mn-ea"/>
              <a:ea typeface="+mn-ea"/>
            </a:rPr>
            <a:t> </a:t>
          </a:r>
          <a:r>
            <a:rPr lang="en-US" altLang="ko-KR" sz="2000" b="1" kern="1200" dirty="0" smtClean="0">
              <a:latin typeface="+mn-ea"/>
              <a:ea typeface="+mn-ea"/>
            </a:rPr>
            <a:t>/ </a:t>
          </a:r>
          <a:r>
            <a:rPr lang="ko-KR" altLang="en-US" sz="2000" b="1" kern="1200" dirty="0" err="1" smtClean="0">
              <a:latin typeface="+mn-ea"/>
              <a:ea typeface="+mn-ea"/>
            </a:rPr>
            <a:t>씨아노</a:t>
          </a:r>
          <a:r>
            <a:rPr lang="ko-KR" altLang="en-US" sz="2000" b="1" kern="1200" dirty="0" smtClean="0">
              <a:latin typeface="+mn-ea"/>
              <a:ea typeface="+mn-ea"/>
            </a:rPr>
            <a:t> </a:t>
          </a:r>
          <a:r>
            <a:rPr lang="en-US" altLang="ko-KR" sz="2000" b="1" kern="1200" dirty="0" smtClean="0">
              <a:latin typeface="+mn-ea"/>
              <a:ea typeface="+mn-ea"/>
            </a:rPr>
            <a:t>/ CNTK / …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8292" y="978131"/>
        <a:ext cx="5237238" cy="829796"/>
      </dsp:txXfrm>
    </dsp:sp>
    <dsp:sp modelId="{F67C53AE-CDBB-4B0C-81C0-434436534373}">
      <dsp:nvSpPr>
        <dsp:cNvPr id="0" name=""/>
        <dsp:cNvSpPr/>
      </dsp:nvSpPr>
      <dsp:spPr>
        <a:xfrm>
          <a:off x="2476" y="1903659"/>
          <a:ext cx="2590044" cy="8814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CUDA / </a:t>
          </a:r>
          <a:r>
            <a:rPr lang="en-US" altLang="ko-KR" sz="2000" b="1" kern="1200" dirty="0" err="1" smtClean="0">
              <a:latin typeface="+mn-ea"/>
              <a:ea typeface="+mn-ea"/>
            </a:rPr>
            <a:t>cuDNN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8292" y="1929475"/>
        <a:ext cx="2538412" cy="829796"/>
      </dsp:txXfrm>
    </dsp:sp>
    <dsp:sp modelId="{7465892E-7246-49F1-824D-C66BB7B0F9C6}">
      <dsp:nvSpPr>
        <dsp:cNvPr id="0" name=""/>
        <dsp:cNvSpPr/>
      </dsp:nvSpPr>
      <dsp:spPr>
        <a:xfrm>
          <a:off x="2476" y="2855003"/>
          <a:ext cx="2590044" cy="88142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GPU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8292" y="2880819"/>
        <a:ext cx="2538412" cy="829796"/>
      </dsp:txXfrm>
    </dsp:sp>
    <dsp:sp modelId="{99BDADCB-4DED-49C6-B371-4EC07B0AA74C}">
      <dsp:nvSpPr>
        <dsp:cNvPr id="0" name=""/>
        <dsp:cNvSpPr/>
      </dsp:nvSpPr>
      <dsp:spPr>
        <a:xfrm>
          <a:off x="2701302" y="1903659"/>
          <a:ext cx="2590044" cy="8814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BLAS, Eigen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727118" y="1929475"/>
        <a:ext cx="2538412" cy="829796"/>
      </dsp:txXfrm>
    </dsp:sp>
    <dsp:sp modelId="{E3165C91-7F25-45AB-80CA-6DC5CE6B55A1}">
      <dsp:nvSpPr>
        <dsp:cNvPr id="0" name=""/>
        <dsp:cNvSpPr/>
      </dsp:nvSpPr>
      <dsp:spPr>
        <a:xfrm>
          <a:off x="2701302" y="2855003"/>
          <a:ext cx="2590044" cy="88142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  <a:ea typeface="+mn-ea"/>
            </a:rPr>
            <a:t>CPU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727118" y="2880819"/>
        <a:ext cx="2538412" cy="82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5BS71uVf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xXD6wJLJ6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4252" y="874674"/>
            <a:ext cx="3655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3200" spc="-150" dirty="0">
                <a:solidFill>
                  <a:schemeClr val="bg1"/>
                </a:solidFill>
                <a:latin typeface="맑은 고딕" panose="020B0503020000020004" pitchFamily="50" charset="-127"/>
              </a:rPr>
              <a:t>장  </a:t>
            </a:r>
            <a:r>
              <a:rPr lang="en-US" altLang="ko-KR" sz="3200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장</a:t>
            </a:r>
            <a:endParaRPr lang="en-US" altLang="ko-KR" sz="32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케라스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</a:rPr>
              <a:t>창시자에게 배우는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딥러닝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10800000">
            <a:off x="6053789" y="4072194"/>
            <a:ext cx="6138210" cy="140597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80666" y="4132535"/>
            <a:ext cx="103831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조동민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고재형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윤소민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5400000" flipV="1">
            <a:off x="5227630" y="4652003"/>
            <a:ext cx="1405969" cy="246352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55683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소개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56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3.2.1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케라스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텐서플로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씨아노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CNTK 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195634091"/>
              </p:ext>
            </p:extLst>
          </p:nvPr>
        </p:nvGraphicFramePr>
        <p:xfrm>
          <a:off x="1123602" y="2023317"/>
          <a:ext cx="5293823" cy="373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0" y="2294313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고수준의 구성 요소를 제공하는 라이브러리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31865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엔진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55683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소개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561340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3.2.2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케라스를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사용한 개발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빠르게 둘러보기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>
            <a:stCxn id="8" idx="6"/>
            <a:endCxn id="24" idx="2"/>
          </p:cNvCxnSpPr>
          <p:nvPr/>
        </p:nvCxnSpPr>
        <p:spPr>
          <a:xfrm>
            <a:off x="1607350" y="3589049"/>
            <a:ext cx="8247457" cy="0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452273" y="351151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53117" y="350114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53962" y="350114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028" y="2946257"/>
            <a:ext cx="196981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훈련 데이터 정의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1197" y="3928880"/>
            <a:ext cx="1738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네트워크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(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)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 정의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46594" y="2953736"/>
            <a:ext cx="196981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학습 과정 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7439" y="3934245"/>
            <a:ext cx="19698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fit() </a:t>
            </a:r>
            <a:r>
              <a:rPr lang="ko-KR" altLang="en-US" sz="1600" b="1" dirty="0" err="1" smtClean="0">
                <a:solidFill>
                  <a:srgbClr val="212121"/>
                </a:solidFill>
              </a:rPr>
              <a:t>메서드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 반복적 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54807" y="351151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94" y="4824671"/>
            <a:ext cx="4391025" cy="2381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12" y="2010263"/>
            <a:ext cx="3609975" cy="8763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587596" y="4824671"/>
            <a:ext cx="1738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-Sequential </a:t>
            </a:r>
            <a:r>
              <a:rPr lang="ko-KR" altLang="en-US" sz="1400" dirty="0" smtClean="0">
                <a:solidFill>
                  <a:schemeClr val="bg1"/>
                </a:solidFill>
              </a:rPr>
              <a:t>클래스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함수형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8672" y="5143242"/>
            <a:ext cx="1623966" cy="74342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</a:rPr>
              <a:t>-Sequential </a:t>
            </a:r>
            <a:r>
              <a:rPr lang="ko-KR" altLang="en-US" sz="1200" dirty="0">
                <a:solidFill>
                  <a:srgbClr val="212121"/>
                </a:solidFill>
              </a:rPr>
              <a:t>클래스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</a:rPr>
              <a:t>-</a:t>
            </a:r>
            <a:r>
              <a:rPr lang="ko-KR" altLang="en-US" sz="1200" dirty="0">
                <a:solidFill>
                  <a:srgbClr val="212121"/>
                </a:solidFill>
              </a:rPr>
              <a:t>함수형 </a:t>
            </a:r>
            <a:r>
              <a:rPr lang="en-US" altLang="ko-KR" sz="1200" dirty="0">
                <a:solidFill>
                  <a:srgbClr val="212121"/>
                </a:solidFill>
              </a:rPr>
              <a:t>API</a:t>
            </a:r>
          </a:p>
        </p:txBody>
      </p:sp>
      <p:cxnSp>
        <p:nvCxnSpPr>
          <p:cNvPr id="36" name="꺾인 연결선 35"/>
          <p:cNvCxnSpPr>
            <a:stCxn id="15" idx="1"/>
            <a:endCxn id="35" idx="1"/>
          </p:cNvCxnSpPr>
          <p:nvPr/>
        </p:nvCxnSpPr>
        <p:spPr>
          <a:xfrm rot="10800000" flipH="1" flipV="1">
            <a:off x="3461196" y="4344379"/>
            <a:ext cx="57475" cy="1170574"/>
          </a:xfrm>
          <a:prstGeom prst="bentConnector3">
            <a:avLst>
              <a:gd name="adj1" fmla="val -397738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3.4.1 IMDB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데이터셋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006705-3B63-47A7-A3E1-4582B4EC7203}"/>
              </a:ext>
            </a:extLst>
          </p:cNvPr>
          <p:cNvGrpSpPr/>
          <p:nvPr/>
        </p:nvGrpSpPr>
        <p:grpSpPr>
          <a:xfrm rot="5400000">
            <a:off x="2696863" y="1345142"/>
            <a:ext cx="3233530" cy="5287526"/>
            <a:chOff x="7746733" y="4359525"/>
            <a:chExt cx="2492942" cy="1442447"/>
          </a:xfrm>
        </p:grpSpPr>
        <p:sp>
          <p:nvSpPr>
            <p:cNvPr id="31" name="사각형: 둥근 모서리 36">
              <a:extLst>
                <a:ext uri="{FF2B5EF4-FFF2-40B4-BE49-F238E27FC236}">
                  <a16:creationId xmlns:a16="http://schemas.microsoft.com/office/drawing/2014/main" xmlns="" id="{73CB6A74-258C-4B80-818B-D39A5B850B16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사각형: 둥근 모서리 37">
              <a:extLst>
                <a:ext uri="{FF2B5EF4-FFF2-40B4-BE49-F238E27FC236}">
                  <a16:creationId xmlns:a16="http://schemas.microsoft.com/office/drawing/2014/main" xmlns="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3" name="사각형: 둥근 모서리 38">
              <a:extLst>
                <a:ext uri="{FF2B5EF4-FFF2-40B4-BE49-F238E27FC236}">
                  <a16:creationId xmlns:a16="http://schemas.microsoft.com/office/drawing/2014/main" xmlns="" id="{57012C81-4211-4EED-9AA7-08E6FE511E31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24D3A92F-4B39-4ED4-A0DB-1341E2B52BDD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xmlns="" id="{015E1848-F041-45FE-A1F2-2ABA32FD19C3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9006705-3B63-47A7-A3E1-4582B4EC7203}"/>
              </a:ext>
            </a:extLst>
          </p:cNvPr>
          <p:cNvGrpSpPr/>
          <p:nvPr/>
        </p:nvGrpSpPr>
        <p:grpSpPr>
          <a:xfrm rot="5400000">
            <a:off x="7313657" y="1759817"/>
            <a:ext cx="1656646" cy="2403972"/>
            <a:chOff x="7746732" y="4359525"/>
            <a:chExt cx="2492943" cy="930525"/>
          </a:xfrm>
        </p:grpSpPr>
        <p:sp>
          <p:nvSpPr>
            <p:cNvPr id="54" name="사각형: 둥근 모서리 36">
              <a:extLst>
                <a:ext uri="{FF2B5EF4-FFF2-40B4-BE49-F238E27FC236}">
                  <a16:creationId xmlns:a16="http://schemas.microsoft.com/office/drawing/2014/main" xmlns="" id="{73CB6A74-258C-4B80-818B-D39A5B850B16}"/>
                </a:ext>
              </a:extLst>
            </p:cNvPr>
            <p:cNvSpPr/>
            <p:nvPr/>
          </p:nvSpPr>
          <p:spPr>
            <a:xfrm>
              <a:off x="7746732" y="4359525"/>
              <a:ext cx="962526" cy="5119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5" name="사각형: 둥근 모서리 37">
              <a:extLst>
                <a:ext uri="{FF2B5EF4-FFF2-40B4-BE49-F238E27FC236}">
                  <a16:creationId xmlns:a16="http://schemas.microsoft.com/office/drawing/2014/main" xmlns="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24D3A92F-4B39-4ED4-A0DB-1341E2B52BDD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015E1848-F041-45FE-A1F2-2ABA32FD19C3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9006705-3B63-47A7-A3E1-4582B4EC7203}"/>
              </a:ext>
            </a:extLst>
          </p:cNvPr>
          <p:cNvGrpSpPr/>
          <p:nvPr/>
        </p:nvGrpSpPr>
        <p:grpSpPr>
          <a:xfrm rot="5400000">
            <a:off x="7333536" y="3794025"/>
            <a:ext cx="1656646" cy="2403972"/>
            <a:chOff x="7746732" y="4359525"/>
            <a:chExt cx="2492943" cy="930525"/>
          </a:xfrm>
        </p:grpSpPr>
        <p:sp>
          <p:nvSpPr>
            <p:cNvPr id="71" name="사각형: 둥근 모서리 36">
              <a:extLst>
                <a:ext uri="{FF2B5EF4-FFF2-40B4-BE49-F238E27FC236}">
                  <a16:creationId xmlns:a16="http://schemas.microsoft.com/office/drawing/2014/main" xmlns="" id="{73CB6A74-258C-4B80-818B-D39A5B850B16}"/>
                </a:ext>
              </a:extLst>
            </p:cNvPr>
            <p:cNvSpPr/>
            <p:nvPr/>
          </p:nvSpPr>
          <p:spPr>
            <a:xfrm>
              <a:off x="7746732" y="4359525"/>
              <a:ext cx="962526" cy="5119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사각형: 둥근 모서리 37">
              <a:extLst>
                <a:ext uri="{FF2B5EF4-FFF2-40B4-BE49-F238E27FC236}">
                  <a16:creationId xmlns:a16="http://schemas.microsoft.com/office/drawing/2014/main" xmlns="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24D3A92F-4B39-4ED4-A0DB-1341E2B52BDD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xmlns="" id="{015E1848-F041-45FE-A1F2-2ABA32FD19C3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630016" y="3697357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IMDB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데이터셋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리뷰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74365" y="2663688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훈련데이터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2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만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천개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4973" y="4658139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테스트데이터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 2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만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천개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28992" y="22462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긍정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2122" y="4306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긍정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22365" y="32732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부정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68747" y="53074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부정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60783" y="1371601"/>
            <a:ext cx="639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인터넷 영화 데이터베이스</a:t>
            </a:r>
            <a:r>
              <a:rPr lang="en-US" altLang="ko-KR" sz="2000" b="1" dirty="0" smtClean="0"/>
              <a:t>(Internet Movie Database)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195930" y="249141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50%</a:t>
            </a:r>
            <a:endParaRPr lang="ko-KR" alt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215809" y="308113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50%</a:t>
            </a:r>
            <a:endParaRPr lang="ko-KR" alt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33670" y="6082749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왜 훈련 데이터와 테스트 데이터를 나눌까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3.4.1 IMDB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데이터셋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7288" y="1543880"/>
            <a:ext cx="3390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IMDB </a:t>
            </a:r>
            <a:r>
              <a:rPr lang="ko-KR" altLang="en-US" sz="2200" b="1" dirty="0" err="1" smtClean="0"/>
              <a:t>데이터셋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로드하기</a:t>
            </a:r>
            <a:endParaRPr lang="ko-KR" alt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322" y="2494485"/>
            <a:ext cx="9610227" cy="140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88868" y="5066945"/>
            <a:ext cx="4807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훈련데이터에서 가장 많이 나타나는 단어 </a:t>
            </a:r>
            <a:r>
              <a:rPr lang="en-US" altLang="ko-KR" sz="1600" dirty="0" smtClean="0"/>
              <a:t>10000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1231836" y="3118018"/>
            <a:ext cx="1449915" cy="4904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18019" y="3118018"/>
            <a:ext cx="1449915" cy="5146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51265" y="3090045"/>
            <a:ext cx="1787237" cy="490486"/>
          </a:xfrm>
          <a:prstGeom prst="ellipse">
            <a:avLst/>
          </a:prstGeom>
          <a:noFill/>
          <a:ln w="38100">
            <a:solidFill>
              <a:srgbClr val="F4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27445" y="3090045"/>
            <a:ext cx="1787237" cy="496527"/>
          </a:xfrm>
          <a:prstGeom prst="ellipse">
            <a:avLst/>
          </a:prstGeom>
          <a:noFill/>
          <a:ln w="38100">
            <a:solidFill>
              <a:srgbClr val="F47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04109" y="3820230"/>
            <a:ext cx="213221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endCxn id="3" idx="1"/>
          </p:cNvCxnSpPr>
          <p:nvPr/>
        </p:nvCxnSpPr>
        <p:spPr>
          <a:xfrm rot="16200000" flipH="1">
            <a:off x="1461282" y="4208635"/>
            <a:ext cx="1375017" cy="6801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7" idx="0"/>
          </p:cNvCxnSpPr>
          <p:nvPr/>
        </p:nvCxnSpPr>
        <p:spPr>
          <a:xfrm flipH="1">
            <a:off x="1956794" y="2214466"/>
            <a:ext cx="3859990" cy="9035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1" idx="0"/>
          </p:cNvCxnSpPr>
          <p:nvPr/>
        </p:nvCxnSpPr>
        <p:spPr>
          <a:xfrm flipH="1">
            <a:off x="5642977" y="2214466"/>
            <a:ext cx="173807" cy="9035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29880" y="19719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리뷰의 목록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4449004" y="3502141"/>
            <a:ext cx="1991167" cy="5977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440171" y="3586250"/>
            <a:ext cx="953130" cy="5136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67934" y="399746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긍정</a:t>
            </a:r>
            <a:r>
              <a:rPr lang="en-US" altLang="ko-KR" b="1" dirty="0" smtClean="0">
                <a:solidFill>
                  <a:schemeClr val="accent2"/>
                </a:solidFill>
              </a:rPr>
              <a:t>, </a:t>
            </a:r>
            <a:r>
              <a:rPr lang="ko-KR" altLang="en-US" b="1" dirty="0" smtClean="0">
                <a:solidFill>
                  <a:schemeClr val="accent2"/>
                </a:solidFill>
              </a:rPr>
              <a:t>부정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1" grpId="0" animBg="1"/>
      <p:bldP spid="8" grpId="0" animBg="1"/>
      <p:bldP spid="13" grpId="0" animBg="1"/>
      <p:bldP spid="19" grpId="0" animBg="1"/>
      <p:bldP spid="70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3.4.2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준비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92291" y="16675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리스트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9684" y="16742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텐서</a:t>
            </a:r>
            <a:endParaRPr lang="ko-KR" altLang="en-US" sz="2800" b="1" dirty="0"/>
          </a:p>
        </p:txBody>
      </p:sp>
      <p:sp>
        <p:nvSpPr>
          <p:cNvPr id="9" name="오른쪽 화살표 8"/>
          <p:cNvSpPr/>
          <p:nvPr/>
        </p:nvSpPr>
        <p:spPr>
          <a:xfrm>
            <a:off x="3877142" y="1674195"/>
            <a:ext cx="1603513" cy="4903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3839" y="2912057"/>
            <a:ext cx="7843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같은 길이가 되도록 리스트에 </a:t>
            </a:r>
            <a:r>
              <a:rPr lang="ko-KR" altLang="en-US" sz="2400" b="1" dirty="0" err="1" smtClean="0"/>
              <a:t>패딩을</a:t>
            </a:r>
            <a:r>
              <a:rPr lang="ko-KR" altLang="en-US" sz="2400" b="1" dirty="0" smtClean="0"/>
              <a:t> 추가 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  (samples, </a:t>
            </a:r>
            <a:r>
              <a:rPr lang="en-US" altLang="ko-KR" sz="2400" b="1" dirty="0" err="1" smtClean="0"/>
              <a:t>sequence_length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크기의 </a:t>
            </a:r>
            <a:r>
              <a:rPr lang="ko-KR" altLang="en-US" sz="2400" b="1" dirty="0" err="1" smtClean="0"/>
              <a:t>정수텐서로</a:t>
            </a:r>
            <a:r>
              <a:rPr lang="ko-KR" altLang="en-US" sz="2400" b="1" dirty="0" smtClean="0"/>
              <a:t> 변환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리스트를 원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핫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인코딩하여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0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의 벡터로 변환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47487" y="5979441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-&gt;</a:t>
            </a:r>
            <a:r>
              <a:rPr lang="ko-KR" altLang="en-US" sz="2800" b="1" dirty="0" smtClean="0"/>
              <a:t>데이터를 </a:t>
            </a:r>
            <a:r>
              <a:rPr lang="en-US" altLang="ko-KR" sz="2800" b="1" dirty="0" smtClean="0"/>
              <a:t>one-hot </a:t>
            </a:r>
            <a:r>
              <a:rPr lang="ko-KR" altLang="en-US" sz="2800" b="1" dirty="0" smtClean="0"/>
              <a:t>벡터로</a:t>
            </a:r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1073839" y="4226659"/>
            <a:ext cx="7103165" cy="715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53795" y="1912186"/>
            <a:ext cx="1118062" cy="33250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87680" y="2093377"/>
            <a:ext cx="1978429" cy="48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87680" y="160440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가장 긴 리뷰</a:t>
            </a:r>
            <a:r>
              <a:rPr lang="en-US" altLang="ko-KR" sz="1400" dirty="0" smtClean="0"/>
              <a:t>: 2494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 rot="16200000">
            <a:off x="9501932" y="2699323"/>
            <a:ext cx="1589036" cy="6417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270724" y="2126622"/>
            <a:ext cx="612724" cy="1805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7246"/>
              </p:ext>
            </p:extLst>
          </p:nvPr>
        </p:nvGraphicFramePr>
        <p:xfrm>
          <a:off x="10179121" y="2047137"/>
          <a:ext cx="1529541" cy="1884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9541"/>
              </a:tblGrid>
              <a:tr h="294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[1,3,5,0,0,0…]</a:t>
                      </a:r>
                      <a:endParaRPr lang="ko-KR" altLang="en-US" dirty="0"/>
                    </a:p>
                  </a:txBody>
                  <a:tcPr/>
                </a:tc>
              </a:tr>
              <a:tr h="37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[3,5,</a:t>
                      </a:r>
                      <a:r>
                        <a:rPr lang="en-US" altLang="ko-KR" baseline="0" dirty="0" smtClean="0"/>
                        <a:t>0,0,0,0…]</a:t>
                      </a:r>
                      <a:endParaRPr lang="ko-KR" altLang="en-US" dirty="0"/>
                    </a:p>
                  </a:txBody>
                  <a:tcPr/>
                </a:tc>
              </a:tr>
              <a:tr h="37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…</a:t>
                      </a:r>
                      <a:endParaRPr lang="ko-KR" altLang="en-US" dirty="0"/>
                    </a:p>
                  </a:txBody>
                  <a:tcPr/>
                </a:tc>
              </a:tr>
              <a:tr h="37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[1,0,0,0,0,0…]</a:t>
                      </a:r>
                      <a:endParaRPr lang="ko-KR" altLang="en-US" dirty="0"/>
                    </a:p>
                  </a:txBody>
                  <a:tcPr/>
                </a:tc>
              </a:tr>
              <a:tr h="379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[2,4,5,6,0,0…]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77948" y="283568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25000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23" name="왼쪽 화살표 22"/>
          <p:cNvSpPr/>
          <p:nvPr/>
        </p:nvSpPr>
        <p:spPr>
          <a:xfrm rot="10800000">
            <a:off x="3035067" y="5178285"/>
            <a:ext cx="1217832" cy="243497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8898" y="5277969"/>
            <a:ext cx="2510444" cy="2843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11670" y="5146826"/>
            <a:ext cx="3158837" cy="30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95500" y="5115368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[3, 5]                      [0, 0, 0, 1, 0, 1, 0, 0, 0….]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37924" y="559391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10000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3.4.2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준비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044" y="1345098"/>
            <a:ext cx="5096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정수 시퀀스를 이진 행렬로 </a:t>
            </a:r>
            <a:r>
              <a:rPr lang="ko-KR" altLang="en-US" sz="2200" b="1" dirty="0" err="1" smtClean="0"/>
              <a:t>인코딩하기</a:t>
            </a:r>
            <a:endParaRPr lang="ko-KR" alt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4779" y="1964220"/>
            <a:ext cx="6124160" cy="283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26436" y="4982820"/>
            <a:ext cx="46313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레이블은 쉽게 벡터로 바꿀 수 있음</a:t>
            </a:r>
            <a:endParaRPr lang="ko-KR" altLang="en-US" sz="2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0089" y="5524915"/>
            <a:ext cx="5872738" cy="91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왼쪽 화살표 2"/>
          <p:cNvSpPr/>
          <p:nvPr/>
        </p:nvSpPr>
        <p:spPr>
          <a:xfrm flipH="1">
            <a:off x="7082827" y="2894656"/>
            <a:ext cx="847657" cy="139490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0" y="3498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0484" y="2734915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크기가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(sequence), dimension)</a:t>
            </a:r>
            <a:r>
              <a:rPr lang="ko-KR" altLang="en-US" sz="1600" dirty="0" smtClean="0"/>
              <a:t>이고</a:t>
            </a:r>
            <a:endParaRPr lang="en-US" altLang="ko-KR" sz="1600" dirty="0" smtClean="0"/>
          </a:p>
          <a:p>
            <a:r>
              <a:rPr lang="ko-KR" altLang="en-US" sz="1600" dirty="0" smtClean="0"/>
              <a:t>모든 원소가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 행렬 만들기</a:t>
            </a:r>
            <a:endParaRPr lang="ko-KR" altLang="en-US" sz="1600" dirty="0"/>
          </a:p>
        </p:txBody>
      </p:sp>
      <p:sp>
        <p:nvSpPr>
          <p:cNvPr id="14" name="왼쪽 화살표 13"/>
          <p:cNvSpPr/>
          <p:nvPr/>
        </p:nvSpPr>
        <p:spPr>
          <a:xfrm rot="494797" flipH="1">
            <a:off x="5092740" y="3598626"/>
            <a:ext cx="2155594" cy="163837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48939" y="3720117"/>
            <a:ext cx="3254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특정 인덱스의 위치를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만들기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0895"/>
              </p:ext>
            </p:extLst>
          </p:nvPr>
        </p:nvGraphicFramePr>
        <p:xfrm>
          <a:off x="9344439" y="906115"/>
          <a:ext cx="145379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793"/>
              </a:tblGrid>
              <a:tr h="302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[0,0,0,0,0…]</a:t>
                      </a:r>
                      <a:endParaRPr lang="ko-KR" altLang="en-US" dirty="0"/>
                    </a:p>
                  </a:txBody>
                  <a:tcPr/>
                </a:tc>
              </a:tr>
              <a:tr h="302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[0,0,0,0,0…]</a:t>
                      </a:r>
                      <a:endParaRPr lang="ko-KR" altLang="en-US" dirty="0"/>
                    </a:p>
                  </a:txBody>
                  <a:tcPr/>
                </a:tc>
              </a:tr>
              <a:tr h="302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….</a:t>
                      </a:r>
                      <a:endParaRPr lang="ko-KR" altLang="en-US" dirty="0"/>
                    </a:p>
                  </a:txBody>
                  <a:tcPr/>
                </a:tc>
              </a:tr>
              <a:tr h="302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[0,0,0,0,0…]</a:t>
                      </a:r>
                      <a:endParaRPr lang="ko-KR" altLang="en-US" dirty="0"/>
                    </a:p>
                  </a:txBody>
                  <a:tcPr/>
                </a:tc>
              </a:tr>
              <a:tr h="302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[0,0,0,0,0…]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자유형 16"/>
          <p:cNvSpPr/>
          <p:nvPr/>
        </p:nvSpPr>
        <p:spPr>
          <a:xfrm>
            <a:off x="8941644" y="1196352"/>
            <a:ext cx="340822" cy="1338349"/>
          </a:xfrm>
          <a:custGeom>
            <a:avLst/>
            <a:gdLst>
              <a:gd name="connsiteX0" fmla="*/ 282633 w 340822"/>
              <a:gd name="connsiteY0" fmla="*/ 0 h 1338349"/>
              <a:gd name="connsiteX1" fmla="*/ 241069 w 340822"/>
              <a:gd name="connsiteY1" fmla="*/ 16626 h 1338349"/>
              <a:gd name="connsiteX2" fmla="*/ 174567 w 340822"/>
              <a:gd name="connsiteY2" fmla="*/ 91440 h 1338349"/>
              <a:gd name="connsiteX3" fmla="*/ 149629 w 340822"/>
              <a:gd name="connsiteY3" fmla="*/ 116378 h 1338349"/>
              <a:gd name="connsiteX4" fmla="*/ 141317 w 340822"/>
              <a:gd name="connsiteY4" fmla="*/ 141317 h 1338349"/>
              <a:gd name="connsiteX5" fmla="*/ 91440 w 340822"/>
              <a:gd name="connsiteY5" fmla="*/ 207818 h 1338349"/>
              <a:gd name="connsiteX6" fmla="*/ 83127 w 340822"/>
              <a:gd name="connsiteY6" fmla="*/ 232757 h 1338349"/>
              <a:gd name="connsiteX7" fmla="*/ 49877 w 340822"/>
              <a:gd name="connsiteY7" fmla="*/ 282633 h 1338349"/>
              <a:gd name="connsiteX8" fmla="*/ 24938 w 340822"/>
              <a:gd name="connsiteY8" fmla="*/ 365760 h 1338349"/>
              <a:gd name="connsiteX9" fmla="*/ 16626 w 340822"/>
              <a:gd name="connsiteY9" fmla="*/ 390698 h 1338349"/>
              <a:gd name="connsiteX10" fmla="*/ 8313 w 340822"/>
              <a:gd name="connsiteY10" fmla="*/ 448887 h 1338349"/>
              <a:gd name="connsiteX11" fmla="*/ 0 w 340822"/>
              <a:gd name="connsiteY11" fmla="*/ 473826 h 1338349"/>
              <a:gd name="connsiteX12" fmla="*/ 8313 w 340822"/>
              <a:gd name="connsiteY12" fmla="*/ 698269 h 1338349"/>
              <a:gd name="connsiteX13" fmla="*/ 16626 w 340822"/>
              <a:gd name="connsiteY13" fmla="*/ 723207 h 1338349"/>
              <a:gd name="connsiteX14" fmla="*/ 41564 w 340822"/>
              <a:gd name="connsiteY14" fmla="*/ 806335 h 1338349"/>
              <a:gd name="connsiteX15" fmla="*/ 58189 w 340822"/>
              <a:gd name="connsiteY15" fmla="*/ 839586 h 1338349"/>
              <a:gd name="connsiteX16" fmla="*/ 66502 w 340822"/>
              <a:gd name="connsiteY16" fmla="*/ 881149 h 1338349"/>
              <a:gd name="connsiteX17" fmla="*/ 83127 w 340822"/>
              <a:gd name="connsiteY17" fmla="*/ 931026 h 1338349"/>
              <a:gd name="connsiteX18" fmla="*/ 99753 w 340822"/>
              <a:gd name="connsiteY18" fmla="*/ 997527 h 1338349"/>
              <a:gd name="connsiteX19" fmla="*/ 116378 w 340822"/>
              <a:gd name="connsiteY19" fmla="*/ 1022466 h 1338349"/>
              <a:gd name="connsiteX20" fmla="*/ 141317 w 340822"/>
              <a:gd name="connsiteY20" fmla="*/ 1072342 h 1338349"/>
              <a:gd name="connsiteX21" fmla="*/ 157942 w 340822"/>
              <a:gd name="connsiteY21" fmla="*/ 1122218 h 1338349"/>
              <a:gd name="connsiteX22" fmla="*/ 174567 w 340822"/>
              <a:gd name="connsiteY22" fmla="*/ 1138844 h 1338349"/>
              <a:gd name="connsiteX23" fmla="*/ 191193 w 340822"/>
              <a:gd name="connsiteY23" fmla="*/ 1172095 h 1338349"/>
              <a:gd name="connsiteX24" fmla="*/ 216131 w 340822"/>
              <a:gd name="connsiteY24" fmla="*/ 1197033 h 1338349"/>
              <a:gd name="connsiteX25" fmla="*/ 232757 w 340822"/>
              <a:gd name="connsiteY25" fmla="*/ 1221971 h 1338349"/>
              <a:gd name="connsiteX26" fmla="*/ 249382 w 340822"/>
              <a:gd name="connsiteY26" fmla="*/ 1238597 h 1338349"/>
              <a:gd name="connsiteX27" fmla="*/ 266007 w 340822"/>
              <a:gd name="connsiteY27" fmla="*/ 1271847 h 1338349"/>
              <a:gd name="connsiteX28" fmla="*/ 282633 w 340822"/>
              <a:gd name="connsiteY28" fmla="*/ 1288473 h 1338349"/>
              <a:gd name="connsiteX29" fmla="*/ 315884 w 340822"/>
              <a:gd name="connsiteY29" fmla="*/ 1330037 h 1338349"/>
              <a:gd name="connsiteX30" fmla="*/ 340822 w 340822"/>
              <a:gd name="connsiteY30" fmla="*/ 1338349 h 133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0822" h="1338349">
                <a:moveTo>
                  <a:pt x="282633" y="0"/>
                </a:moveTo>
                <a:cubicBezTo>
                  <a:pt x="268778" y="5542"/>
                  <a:pt x="253137" y="7849"/>
                  <a:pt x="241069" y="16626"/>
                </a:cubicBezTo>
                <a:cubicBezTo>
                  <a:pt x="172675" y="66367"/>
                  <a:pt x="209102" y="49998"/>
                  <a:pt x="174567" y="91440"/>
                </a:cubicBezTo>
                <a:cubicBezTo>
                  <a:pt x="167041" y="100471"/>
                  <a:pt x="157942" y="108065"/>
                  <a:pt x="149629" y="116378"/>
                </a:cubicBezTo>
                <a:cubicBezTo>
                  <a:pt x="146858" y="124691"/>
                  <a:pt x="145572" y="133657"/>
                  <a:pt x="141317" y="141317"/>
                </a:cubicBezTo>
                <a:cubicBezTo>
                  <a:pt x="117819" y="183615"/>
                  <a:pt x="116665" y="182595"/>
                  <a:pt x="91440" y="207818"/>
                </a:cubicBezTo>
                <a:cubicBezTo>
                  <a:pt x="88669" y="216131"/>
                  <a:pt x="87382" y="225097"/>
                  <a:pt x="83127" y="232757"/>
                </a:cubicBezTo>
                <a:cubicBezTo>
                  <a:pt x="73424" y="250224"/>
                  <a:pt x="49877" y="282633"/>
                  <a:pt x="49877" y="282633"/>
                </a:cubicBezTo>
                <a:cubicBezTo>
                  <a:pt x="37312" y="332892"/>
                  <a:pt x="45179" y="305036"/>
                  <a:pt x="24938" y="365760"/>
                </a:cubicBezTo>
                <a:lnTo>
                  <a:pt x="16626" y="390698"/>
                </a:lnTo>
                <a:cubicBezTo>
                  <a:pt x="13855" y="410094"/>
                  <a:pt x="12156" y="429674"/>
                  <a:pt x="8313" y="448887"/>
                </a:cubicBezTo>
                <a:cubicBezTo>
                  <a:pt x="6594" y="457479"/>
                  <a:pt x="0" y="465063"/>
                  <a:pt x="0" y="473826"/>
                </a:cubicBezTo>
                <a:cubicBezTo>
                  <a:pt x="0" y="548692"/>
                  <a:pt x="3333" y="623569"/>
                  <a:pt x="8313" y="698269"/>
                </a:cubicBezTo>
                <a:cubicBezTo>
                  <a:pt x="8896" y="707012"/>
                  <a:pt x="14219" y="714782"/>
                  <a:pt x="16626" y="723207"/>
                </a:cubicBezTo>
                <a:cubicBezTo>
                  <a:pt x="24583" y="751057"/>
                  <a:pt x="28389" y="779985"/>
                  <a:pt x="41564" y="806335"/>
                </a:cubicBezTo>
                <a:lnTo>
                  <a:pt x="58189" y="839586"/>
                </a:lnTo>
                <a:cubicBezTo>
                  <a:pt x="60960" y="853440"/>
                  <a:pt x="62785" y="867518"/>
                  <a:pt x="66502" y="881149"/>
                </a:cubicBezTo>
                <a:cubicBezTo>
                  <a:pt x="71113" y="898056"/>
                  <a:pt x="79690" y="913841"/>
                  <a:pt x="83127" y="931026"/>
                </a:cubicBezTo>
                <a:cubicBezTo>
                  <a:pt x="86289" y="946837"/>
                  <a:pt x="91232" y="980485"/>
                  <a:pt x="99753" y="997527"/>
                </a:cubicBezTo>
                <a:cubicBezTo>
                  <a:pt x="104221" y="1006463"/>
                  <a:pt x="111910" y="1013530"/>
                  <a:pt x="116378" y="1022466"/>
                </a:cubicBezTo>
                <a:cubicBezTo>
                  <a:pt x="150787" y="1091286"/>
                  <a:pt x="93678" y="1000887"/>
                  <a:pt x="141317" y="1072342"/>
                </a:cubicBezTo>
                <a:cubicBezTo>
                  <a:pt x="146859" y="1088967"/>
                  <a:pt x="145551" y="1109826"/>
                  <a:pt x="157942" y="1122218"/>
                </a:cubicBezTo>
                <a:cubicBezTo>
                  <a:pt x="163484" y="1127760"/>
                  <a:pt x="170220" y="1132323"/>
                  <a:pt x="174567" y="1138844"/>
                </a:cubicBezTo>
                <a:cubicBezTo>
                  <a:pt x="181441" y="1149155"/>
                  <a:pt x="183990" y="1162011"/>
                  <a:pt x="191193" y="1172095"/>
                </a:cubicBezTo>
                <a:cubicBezTo>
                  <a:pt x="198026" y="1181661"/>
                  <a:pt x="208605" y="1188002"/>
                  <a:pt x="216131" y="1197033"/>
                </a:cubicBezTo>
                <a:cubicBezTo>
                  <a:pt x="222527" y="1204708"/>
                  <a:pt x="226516" y="1214170"/>
                  <a:pt x="232757" y="1221971"/>
                </a:cubicBezTo>
                <a:cubicBezTo>
                  <a:pt x="237653" y="1228091"/>
                  <a:pt x="245035" y="1232076"/>
                  <a:pt x="249382" y="1238597"/>
                </a:cubicBezTo>
                <a:cubicBezTo>
                  <a:pt x="256255" y="1248907"/>
                  <a:pt x="259133" y="1261537"/>
                  <a:pt x="266007" y="1271847"/>
                </a:cubicBezTo>
                <a:cubicBezTo>
                  <a:pt x="270355" y="1278368"/>
                  <a:pt x="277737" y="1282353"/>
                  <a:pt x="282633" y="1288473"/>
                </a:cubicBezTo>
                <a:cubicBezTo>
                  <a:pt x="293089" y="1301543"/>
                  <a:pt x="300444" y="1320773"/>
                  <a:pt x="315884" y="1330037"/>
                </a:cubicBezTo>
                <a:cubicBezTo>
                  <a:pt x="323398" y="1334545"/>
                  <a:pt x="340822" y="1338349"/>
                  <a:pt x="340822" y="1338349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5995" y="156054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len</a:t>
            </a:r>
            <a:r>
              <a:rPr lang="en-US" altLang="ko-KR" dirty="0" smtClean="0"/>
              <a:t>(sequence)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32086" y="38791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10000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9" name="자유형 18"/>
          <p:cNvSpPr/>
          <p:nvPr/>
        </p:nvSpPr>
        <p:spPr>
          <a:xfrm>
            <a:off x="9590931" y="710033"/>
            <a:ext cx="972379" cy="242917"/>
          </a:xfrm>
          <a:custGeom>
            <a:avLst/>
            <a:gdLst>
              <a:gd name="connsiteX0" fmla="*/ 0 w 1080713"/>
              <a:gd name="connsiteY0" fmla="*/ 242917 h 242917"/>
              <a:gd name="connsiteX1" fmla="*/ 33250 w 1080713"/>
              <a:gd name="connsiteY1" fmla="*/ 201354 h 242917"/>
              <a:gd name="connsiteX2" fmla="*/ 49876 w 1080713"/>
              <a:gd name="connsiteY2" fmla="*/ 176415 h 242917"/>
              <a:gd name="connsiteX3" fmla="*/ 74814 w 1080713"/>
              <a:gd name="connsiteY3" fmla="*/ 159790 h 242917"/>
              <a:gd name="connsiteX4" fmla="*/ 91440 w 1080713"/>
              <a:gd name="connsiteY4" fmla="*/ 143165 h 242917"/>
              <a:gd name="connsiteX5" fmla="*/ 141316 w 1080713"/>
              <a:gd name="connsiteY5" fmla="*/ 109914 h 242917"/>
              <a:gd name="connsiteX6" fmla="*/ 166254 w 1080713"/>
              <a:gd name="connsiteY6" fmla="*/ 93288 h 242917"/>
              <a:gd name="connsiteX7" fmla="*/ 249381 w 1080713"/>
              <a:gd name="connsiteY7" fmla="*/ 68350 h 242917"/>
              <a:gd name="connsiteX8" fmla="*/ 274320 w 1080713"/>
              <a:gd name="connsiteY8" fmla="*/ 60037 h 242917"/>
              <a:gd name="connsiteX9" fmla="*/ 374072 w 1080713"/>
              <a:gd name="connsiteY9" fmla="*/ 43412 h 242917"/>
              <a:gd name="connsiteX10" fmla="*/ 423949 w 1080713"/>
              <a:gd name="connsiteY10" fmla="*/ 26786 h 242917"/>
              <a:gd name="connsiteX11" fmla="*/ 565265 w 1080713"/>
              <a:gd name="connsiteY11" fmla="*/ 10161 h 242917"/>
              <a:gd name="connsiteX12" fmla="*/ 590203 w 1080713"/>
              <a:gd name="connsiteY12" fmla="*/ 1848 h 242917"/>
              <a:gd name="connsiteX13" fmla="*/ 931025 w 1080713"/>
              <a:gd name="connsiteY13" fmla="*/ 18474 h 242917"/>
              <a:gd name="connsiteX14" fmla="*/ 955963 w 1080713"/>
              <a:gd name="connsiteY14" fmla="*/ 35099 h 242917"/>
              <a:gd name="connsiteX15" fmla="*/ 997527 w 1080713"/>
              <a:gd name="connsiteY15" fmla="*/ 68350 h 242917"/>
              <a:gd name="connsiteX16" fmla="*/ 1022465 w 1080713"/>
              <a:gd name="connsiteY16" fmla="*/ 109914 h 242917"/>
              <a:gd name="connsiteX17" fmla="*/ 1030778 w 1080713"/>
              <a:gd name="connsiteY17" fmla="*/ 134852 h 242917"/>
              <a:gd name="connsiteX18" fmla="*/ 1047403 w 1080713"/>
              <a:gd name="connsiteY18" fmla="*/ 168103 h 242917"/>
              <a:gd name="connsiteX19" fmla="*/ 1064029 w 1080713"/>
              <a:gd name="connsiteY19" fmla="*/ 217979 h 242917"/>
              <a:gd name="connsiteX20" fmla="*/ 1080654 w 1080713"/>
              <a:gd name="connsiteY20" fmla="*/ 242917 h 24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80713" h="242917">
                <a:moveTo>
                  <a:pt x="0" y="242917"/>
                </a:moveTo>
                <a:cubicBezTo>
                  <a:pt x="11083" y="229063"/>
                  <a:pt x="22605" y="215548"/>
                  <a:pt x="33250" y="201354"/>
                </a:cubicBezTo>
                <a:cubicBezTo>
                  <a:pt x="39245" y="193361"/>
                  <a:pt x="42811" y="183480"/>
                  <a:pt x="49876" y="176415"/>
                </a:cubicBezTo>
                <a:cubicBezTo>
                  <a:pt x="56940" y="169351"/>
                  <a:pt x="67013" y="166031"/>
                  <a:pt x="74814" y="159790"/>
                </a:cubicBezTo>
                <a:cubicBezTo>
                  <a:pt x="80934" y="154894"/>
                  <a:pt x="85170" y="147867"/>
                  <a:pt x="91440" y="143165"/>
                </a:cubicBezTo>
                <a:cubicBezTo>
                  <a:pt x="107425" y="131176"/>
                  <a:pt x="124691" y="120998"/>
                  <a:pt x="141316" y="109914"/>
                </a:cubicBezTo>
                <a:cubicBezTo>
                  <a:pt x="149629" y="104372"/>
                  <a:pt x="156776" y="96447"/>
                  <a:pt x="166254" y="93288"/>
                </a:cubicBezTo>
                <a:cubicBezTo>
                  <a:pt x="284790" y="53777"/>
                  <a:pt x="161433" y="93478"/>
                  <a:pt x="249381" y="68350"/>
                </a:cubicBezTo>
                <a:cubicBezTo>
                  <a:pt x="257807" y="65943"/>
                  <a:pt x="265727" y="61755"/>
                  <a:pt x="274320" y="60037"/>
                </a:cubicBezTo>
                <a:cubicBezTo>
                  <a:pt x="318936" y="51114"/>
                  <a:pt x="333170" y="54567"/>
                  <a:pt x="374072" y="43412"/>
                </a:cubicBezTo>
                <a:cubicBezTo>
                  <a:pt x="390979" y="38801"/>
                  <a:pt x="406559" y="28960"/>
                  <a:pt x="423949" y="26786"/>
                </a:cubicBezTo>
                <a:cubicBezTo>
                  <a:pt x="515348" y="15362"/>
                  <a:pt x="468247" y="20941"/>
                  <a:pt x="565265" y="10161"/>
                </a:cubicBezTo>
                <a:cubicBezTo>
                  <a:pt x="573578" y="7390"/>
                  <a:pt x="581441" y="1848"/>
                  <a:pt x="590203" y="1848"/>
                </a:cubicBezTo>
                <a:cubicBezTo>
                  <a:pt x="860059" y="1848"/>
                  <a:pt x="797770" y="-8178"/>
                  <a:pt x="931025" y="18474"/>
                </a:cubicBezTo>
                <a:cubicBezTo>
                  <a:pt x="939338" y="24016"/>
                  <a:pt x="948162" y="28858"/>
                  <a:pt x="955963" y="35099"/>
                </a:cubicBezTo>
                <a:cubicBezTo>
                  <a:pt x="1015187" y="82478"/>
                  <a:pt x="920773" y="17181"/>
                  <a:pt x="997527" y="68350"/>
                </a:cubicBezTo>
                <a:cubicBezTo>
                  <a:pt x="1021076" y="138995"/>
                  <a:pt x="988233" y="52860"/>
                  <a:pt x="1022465" y="109914"/>
                </a:cubicBezTo>
                <a:cubicBezTo>
                  <a:pt x="1026973" y="117428"/>
                  <a:pt x="1027326" y="126798"/>
                  <a:pt x="1030778" y="134852"/>
                </a:cubicBezTo>
                <a:cubicBezTo>
                  <a:pt x="1035659" y="146242"/>
                  <a:pt x="1042801" y="156597"/>
                  <a:pt x="1047403" y="168103"/>
                </a:cubicBezTo>
                <a:cubicBezTo>
                  <a:pt x="1053912" y="184374"/>
                  <a:pt x="1051638" y="205587"/>
                  <a:pt x="1064029" y="217979"/>
                </a:cubicBezTo>
                <a:cubicBezTo>
                  <a:pt x="1082613" y="236564"/>
                  <a:pt x="1080654" y="226768"/>
                  <a:pt x="1080654" y="242917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flipH="1">
            <a:off x="6095999" y="4426968"/>
            <a:ext cx="1309995" cy="175212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399532" y="4363501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훈련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데이터를 벡터로 변환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044" y="1570384"/>
            <a:ext cx="3541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입력 데이터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벡터</a:t>
            </a:r>
            <a:endParaRPr lang="en-US" altLang="ko-KR" sz="2200" b="1" dirty="0" smtClean="0"/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레이블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스칼라</a:t>
            </a:r>
            <a:r>
              <a:rPr lang="en-US" altLang="ko-KR" sz="2200" b="1" dirty="0" smtClean="0"/>
              <a:t> (0 </a:t>
            </a:r>
            <a:r>
              <a:rPr lang="ko-KR" altLang="en-US" sz="2200" b="1" dirty="0" smtClean="0"/>
              <a:t>또는 </a:t>
            </a:r>
            <a:r>
              <a:rPr lang="en-US" altLang="ko-KR" sz="2200" b="1" dirty="0" smtClean="0"/>
              <a:t>1)</a:t>
            </a:r>
            <a:endParaRPr lang="ko-KR" altLang="en-US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0175" y="3087757"/>
            <a:ext cx="4916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활성화 함수를 사용한 완전 </a:t>
            </a:r>
            <a:r>
              <a:rPr lang="ko-KR" altLang="en-US" sz="2000" dirty="0" err="1" smtClean="0"/>
              <a:t>연결층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    Dense(16, activation=‘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’)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6314" y="5453271"/>
            <a:ext cx="817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하나의 은닉 </a:t>
            </a:r>
            <a:r>
              <a:rPr lang="ko-KR" altLang="en-US" sz="2000" dirty="0" err="1" smtClean="0"/>
              <a:t>유닛은</a:t>
            </a:r>
            <a:r>
              <a:rPr lang="ko-KR" altLang="en-US" sz="2000" dirty="0" smtClean="0"/>
              <a:t> 층이 나타내는 표현 공간에서 하나의 차원이 된다</a:t>
            </a:r>
            <a:endParaRPr lang="ko-KR" altLang="en-US" sz="2000" dirty="0"/>
          </a:p>
        </p:txBody>
      </p:sp>
      <p:sp>
        <p:nvSpPr>
          <p:cNvPr id="14" name="타원 13"/>
          <p:cNvSpPr/>
          <p:nvPr/>
        </p:nvSpPr>
        <p:spPr>
          <a:xfrm>
            <a:off x="2570922" y="3684104"/>
            <a:ext cx="410817" cy="397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5400000">
            <a:off x="2491411" y="4306959"/>
            <a:ext cx="848136" cy="371060"/>
          </a:xfrm>
          <a:prstGeom prst="bentUpArrow">
            <a:avLst>
              <a:gd name="adj1" fmla="val 11486"/>
              <a:gd name="adj2" fmla="val 19595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40767" y="467801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은닉 </a:t>
            </a:r>
            <a:r>
              <a:rPr lang="ko-KR" altLang="en-US" b="1" dirty="0" err="1" smtClean="0"/>
              <a:t>유닛의</a:t>
            </a:r>
            <a:r>
              <a:rPr lang="ko-KR" altLang="en-US" b="1" dirty="0" smtClean="0"/>
              <a:t> 개수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39949" y="3120888"/>
            <a:ext cx="491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output =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(dot(W, input) + b)</a:t>
            </a:r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785" y="1702906"/>
            <a:ext cx="6880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Dense </a:t>
            </a:r>
            <a:r>
              <a:rPr lang="ko-KR" altLang="en-US" sz="2200" b="1" dirty="0" smtClean="0"/>
              <a:t>층을 쌓을 때 두 가지의 중요한 구조상의 결정</a:t>
            </a:r>
            <a:endParaRPr lang="en-US" altLang="ko-KR" sz="2200" b="1" dirty="0" smtClean="0"/>
          </a:p>
          <a:p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3672" y="2478158"/>
            <a:ext cx="54874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얼마나 많은 층을 사용할 것인가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각 층에 얼마나 많은 은닉 </a:t>
            </a:r>
            <a:r>
              <a:rPr lang="ko-KR" altLang="en-US" sz="2000" dirty="0" err="1" smtClean="0"/>
              <a:t>유닛을</a:t>
            </a:r>
            <a:r>
              <a:rPr lang="ko-KR" altLang="en-US" sz="2000" dirty="0" smtClean="0"/>
              <a:t> 둘 것인가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sz="2000" dirty="0" smtClean="0"/>
          </a:p>
          <a:p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09810" y="2543826"/>
            <a:ext cx="4349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중간에 있는 </a:t>
            </a:r>
            <a:r>
              <a:rPr lang="ko-KR" altLang="en-US" sz="2200" dirty="0" err="1" smtClean="0"/>
              <a:t>두개의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은닉층</a:t>
            </a:r>
            <a:endParaRPr lang="en-US" altLang="ko-KR" sz="2200" dirty="0" smtClean="0"/>
          </a:p>
          <a:p>
            <a:endParaRPr lang="en-US" altLang="ko-KR" sz="1000" dirty="0" smtClean="0"/>
          </a:p>
          <a:p>
            <a:r>
              <a:rPr lang="en-US" altLang="ko-KR" sz="2200" dirty="0" smtClean="0"/>
              <a:t>-&gt; </a:t>
            </a:r>
            <a:r>
              <a:rPr lang="ko-KR" altLang="en-US" sz="2200" dirty="0" smtClean="0"/>
              <a:t>활성화 함수 </a:t>
            </a:r>
            <a:r>
              <a:rPr lang="en-US" altLang="ko-KR" sz="2200" b="1" dirty="0" err="1" smtClean="0"/>
              <a:t>relu</a:t>
            </a:r>
            <a:r>
              <a:rPr lang="en-US" altLang="ko-KR" sz="2200" b="1" dirty="0" smtClean="0"/>
              <a:t>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  <a:p>
            <a:endParaRPr lang="en-US" altLang="ko-KR" sz="2200" b="1" dirty="0" smtClean="0"/>
          </a:p>
          <a:p>
            <a:endParaRPr lang="en-US" altLang="ko-KR" sz="2200" b="1" dirty="0" smtClean="0"/>
          </a:p>
          <a:p>
            <a:endParaRPr lang="en-US" altLang="ko-KR" sz="1500" b="1" dirty="0" smtClean="0"/>
          </a:p>
          <a:p>
            <a:endParaRPr lang="en-US" altLang="ko-KR" sz="2200" b="1" dirty="0" smtClean="0"/>
          </a:p>
          <a:p>
            <a:endParaRPr lang="en-US" altLang="ko-KR" sz="2200" b="1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마지막 층 확률</a:t>
            </a:r>
            <a:r>
              <a:rPr lang="en-US" altLang="ko-KR" sz="2200" dirty="0" smtClean="0"/>
              <a:t>(0~1)</a:t>
            </a:r>
            <a:r>
              <a:rPr lang="ko-KR" altLang="en-US" sz="2200" dirty="0" smtClean="0"/>
              <a:t> 출력 위해</a:t>
            </a:r>
            <a:endParaRPr lang="en-US" altLang="ko-KR" sz="2200" dirty="0" smtClean="0"/>
          </a:p>
          <a:p>
            <a:endParaRPr lang="en-US" altLang="ko-KR" sz="1000" dirty="0" smtClean="0"/>
          </a:p>
          <a:p>
            <a:r>
              <a:rPr lang="en-US" altLang="ko-KR" sz="2200" dirty="0" smtClean="0"/>
              <a:t>-&gt; </a:t>
            </a:r>
            <a:r>
              <a:rPr lang="ko-KR" altLang="en-US" sz="2200" dirty="0" smtClean="0"/>
              <a:t>활성화 함수 </a:t>
            </a:r>
            <a:r>
              <a:rPr lang="ko-KR" altLang="en-US" sz="2200" b="1" dirty="0" err="1" smtClean="0"/>
              <a:t>시그모이드</a:t>
            </a:r>
            <a:r>
              <a:rPr lang="ko-KR" altLang="en-US" sz="2200" b="1" dirty="0" smtClean="0"/>
              <a:t>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33672" y="2643258"/>
            <a:ext cx="734367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/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- 16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개의 은닉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유닛을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개의 은닉 층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현재  리뷰 감정을 스칼라 값의 예측으로 출력하는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세번째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층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sz="2000" dirty="0" smtClean="0"/>
          </a:p>
          <a:p>
            <a:endParaRPr lang="ko-KR" altLang="en-US" sz="22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511" y="2311888"/>
            <a:ext cx="9997835" cy="254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4281055" y="3674225"/>
            <a:ext cx="3458094" cy="714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8040" y="4430254"/>
            <a:ext cx="3724101" cy="3412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4028" y="2403685"/>
            <a:ext cx="2709643" cy="382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1579100" y="3851287"/>
            <a:ext cx="2219498" cy="1371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85515" y="3167369"/>
            <a:ext cx="2219498" cy="58448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" grpId="0" animBg="1"/>
      <p:bldP spid="7" grpId="0" animBg="1"/>
      <p:bldP spid="8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332" y="4987454"/>
            <a:ext cx="3684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- </a:t>
            </a:r>
            <a:r>
              <a:rPr lang="ko-KR" altLang="en-US" sz="2200" b="1" dirty="0" smtClean="0"/>
              <a:t>음수를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으로 만드는 함수</a:t>
            </a:r>
            <a:endParaRPr lang="en-US" altLang="ko-KR" sz="2200" b="1" dirty="0" smtClean="0"/>
          </a:p>
          <a:p>
            <a:endParaRPr lang="ko-KR" altLang="en-US" sz="2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446" y="1445108"/>
            <a:ext cx="3961973" cy="325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343" y="1496066"/>
            <a:ext cx="3928696" cy="316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446095" y="5017024"/>
            <a:ext cx="50674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200" b="1" dirty="0" smtClean="0"/>
              <a:t>임의의 값을 </a:t>
            </a:r>
            <a:r>
              <a:rPr lang="en-US" altLang="ko-KR" sz="2200" b="1" dirty="0" smtClean="0"/>
              <a:t>[0, 1] </a:t>
            </a:r>
            <a:r>
              <a:rPr lang="ko-KR" altLang="en-US" sz="2200" b="1" dirty="0" smtClean="0"/>
              <a:t>사이로 압축하므로</a:t>
            </a:r>
            <a:endParaRPr lang="en-US" altLang="ko-KR" sz="2200" b="1" dirty="0" smtClean="0"/>
          </a:p>
          <a:p>
            <a:endParaRPr lang="en-US" altLang="ko-KR" sz="1000" b="1" dirty="0" smtClean="0"/>
          </a:p>
          <a:p>
            <a:r>
              <a:rPr lang="ko-KR" altLang="en-US" sz="2200" b="1" dirty="0" smtClean="0"/>
              <a:t> 출력 값을 확률처럼 해석 </a:t>
            </a:r>
            <a:r>
              <a:rPr lang="en-US" altLang="ko-KR" sz="2200" b="1" dirty="0" smtClean="0"/>
              <a:t>O</a:t>
            </a:r>
          </a:p>
          <a:p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85" y="1855306"/>
            <a:ext cx="3868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손실 함수와 </a:t>
            </a:r>
            <a:r>
              <a:rPr lang="ko-KR" altLang="en-US" sz="2200" b="1" dirty="0" err="1" smtClean="0"/>
              <a:t>옵티마이저</a:t>
            </a:r>
            <a:r>
              <a:rPr lang="ko-KR" altLang="en-US" sz="2200" b="1" dirty="0" smtClean="0"/>
              <a:t> 선택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7285" y="2909406"/>
            <a:ext cx="2885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 smtClean="0"/>
              <a:t>binary_crossentropy</a:t>
            </a:r>
            <a:endParaRPr lang="ko-KR" alt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80285" y="2896706"/>
            <a:ext cx="1423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 smtClean="0"/>
              <a:t>rmsprop</a:t>
            </a:r>
            <a:r>
              <a:rPr lang="en-US" altLang="ko-KR" sz="2200" b="1" dirty="0" smtClean="0"/>
              <a:t> </a:t>
            </a:r>
            <a:endParaRPr lang="ko-KR" altLang="en-US" sz="2200" b="1" dirty="0"/>
          </a:p>
        </p:txBody>
      </p:sp>
      <p:sp>
        <p:nvSpPr>
          <p:cNvPr id="11" name="아래쪽 화살표 10"/>
          <p:cNvSpPr/>
          <p:nvPr/>
        </p:nvSpPr>
        <p:spPr>
          <a:xfrm>
            <a:off x="1778000" y="2286000"/>
            <a:ext cx="190500" cy="660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759206">
            <a:off x="3362862" y="2525461"/>
            <a:ext cx="1196167" cy="2046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768918"/>
            <a:ext cx="606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장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 신경망 시작하기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054" y="2582198"/>
            <a:ext cx="3918060" cy="30931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분류 문제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기사 분류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문제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주택 가격 예측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200000"/>
              </a:lnSpc>
              <a:defRPr/>
            </a:pPr>
            <a:endParaRPr lang="en-US" altLang="ko-KR" sz="15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1742" y="1808675"/>
            <a:ext cx="568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장 </a:t>
            </a:r>
            <a:r>
              <a:rPr lang="ko-KR" altLang="en-US" sz="3600" dirty="0" err="1" smtClean="0">
                <a:solidFill>
                  <a:schemeClr val="bg1"/>
                </a:solidFill>
                <a:latin typeface="+mn-ea"/>
              </a:rPr>
              <a:t>머신러닝의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 기본요소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AE7D89-B073-4CDE-8748-C9AA12904CC8}"/>
              </a:ext>
            </a:extLst>
          </p:cNvPr>
          <p:cNvSpPr txBox="1"/>
          <p:nvPr/>
        </p:nvSpPr>
        <p:spPr>
          <a:xfrm>
            <a:off x="6801267" y="2027320"/>
            <a:ext cx="4431021" cy="2731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네 가지 분류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 모델 평가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공학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학습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과대적합과 과소적합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보편적인 머신 러닝 작업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185" y="1753706"/>
            <a:ext cx="943399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크로스엔트로피란</a:t>
            </a:r>
            <a:r>
              <a:rPr lang="en-US" altLang="ko-KR" sz="2200" b="1" dirty="0" smtClean="0"/>
              <a:t>?</a:t>
            </a:r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크로스엔트로피는 틀릴 수 있는 정보를 가지고 만든 최적의 엔트로피 값</a:t>
            </a:r>
            <a:r>
              <a:rPr lang="en-US" altLang="ko-KR" sz="2200" b="1" dirty="0" smtClean="0"/>
              <a:t>, </a:t>
            </a:r>
          </a:p>
          <a:p>
            <a:r>
              <a:rPr lang="ko-KR" altLang="en-US" sz="2200" b="1" dirty="0" smtClean="0"/>
              <a:t>불확실한 정보의 양이다</a:t>
            </a:r>
            <a:endParaRPr lang="en-US" altLang="ko-KR" sz="2200" b="1" dirty="0" smtClean="0"/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어떠한 정보의 확률 </a:t>
            </a:r>
            <a:r>
              <a:rPr lang="en-US" altLang="ko-KR" sz="2200" b="1" dirty="0" smtClean="0"/>
              <a:t>P</a:t>
            </a:r>
          </a:p>
          <a:p>
            <a:r>
              <a:rPr lang="ko-KR" altLang="en-US" sz="2200" b="1" dirty="0" smtClean="0"/>
              <a:t>정보의 양 </a:t>
            </a:r>
            <a:r>
              <a:rPr lang="en-US" altLang="ko-KR" sz="2200" b="1" dirty="0" smtClean="0"/>
              <a:t>Q</a:t>
            </a:r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실제 정답만 갖고 있다 </a:t>
            </a:r>
            <a:r>
              <a:rPr lang="en-US" altLang="ko-KR" sz="2200" b="1" dirty="0" smtClean="0"/>
              <a:t>+ </a:t>
            </a:r>
            <a:r>
              <a:rPr lang="ko-KR" altLang="en-US" sz="2200" b="1" dirty="0" smtClean="0"/>
              <a:t>틀릴 수 있는 정보를 갖고 있다 </a:t>
            </a:r>
          </a:p>
          <a:p>
            <a:r>
              <a:rPr lang="ko-KR" altLang="en-US" sz="2200" b="1" dirty="0" smtClean="0"/>
              <a:t>크로스엔트로피 </a:t>
            </a:r>
            <a:r>
              <a:rPr lang="en-US" altLang="ko-KR" sz="2200" b="1" dirty="0" smtClean="0"/>
              <a:t>&gt;= </a:t>
            </a:r>
            <a:r>
              <a:rPr lang="ko-KR" altLang="en-US" sz="2200" b="1" dirty="0" smtClean="0"/>
              <a:t>엔트로피</a:t>
            </a:r>
          </a:p>
          <a:p>
            <a:endParaRPr lang="ko-KR" altLang="en-US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3600" y="5652607"/>
            <a:ext cx="883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https://www.youtube.com/watch?v=Jt5BS71uVfI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74447" y="21244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  <a:latin typeface="+mn-ea"/>
              </a:rPr>
              <a:t>크로스 엔트로피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97" y="1584447"/>
            <a:ext cx="8258175" cy="32670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0025" y="5017398"/>
            <a:ext cx="4171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4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052762"/>
            <a:ext cx="6819900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447" y="21244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  <a:latin typeface="+mn-ea"/>
              </a:rPr>
              <a:t>크로스 엔트로피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0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09687"/>
            <a:ext cx="8162925" cy="423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09549"/>
            <a:ext cx="2324100" cy="22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447" y="21244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  <a:latin typeface="+mn-ea"/>
              </a:rPr>
              <a:t>크로스 엔트로피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7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300162"/>
            <a:ext cx="7991475" cy="425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2" y="209549"/>
            <a:ext cx="2305050" cy="2181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447" y="21244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  <a:latin typeface="+mn-ea"/>
              </a:rPr>
              <a:t>크로스 엔트로피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3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314450"/>
            <a:ext cx="7724775" cy="422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1" y="219075"/>
            <a:ext cx="2324100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447" y="21244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  <a:latin typeface="+mn-ea"/>
              </a:rPr>
              <a:t>크로스 엔트로피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모델 만들기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85" y="1461606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모델 </a:t>
            </a:r>
            <a:r>
              <a:rPr lang="ko-KR" altLang="en-US" sz="2200" b="1" dirty="0" err="1" smtClean="0"/>
              <a:t>컴파일하기</a:t>
            </a:r>
            <a:endParaRPr lang="en-US" altLang="ko-KR" sz="22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985963"/>
            <a:ext cx="5960742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2485" y="3290406"/>
            <a:ext cx="282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err="1" smtClean="0"/>
              <a:t>옵티마이저</a:t>
            </a:r>
            <a:r>
              <a:rPr lang="ko-KR" altLang="en-US" sz="2200" b="1" dirty="0" smtClean="0"/>
              <a:t> 설정하기</a:t>
            </a:r>
            <a:endParaRPr lang="en-US" altLang="ko-KR" sz="22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899" y="3846513"/>
            <a:ext cx="5936201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767485" y="4128606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옵티마이저의</a:t>
            </a:r>
            <a:r>
              <a:rPr lang="ko-KR" altLang="en-US" sz="1400" dirty="0" smtClean="0"/>
              <a:t> 매개변수 바꾸기</a:t>
            </a:r>
            <a:endParaRPr lang="en-US" altLang="ko-KR" sz="14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5675" y="4802188"/>
            <a:ext cx="5915025" cy="170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120285" y="4268306"/>
            <a:ext cx="4814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손실과 측정을 함수 객체로 지정하기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3.4.4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훈련검증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185" y="1753706"/>
            <a:ext cx="2640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검증 세트 준비하기</a:t>
            </a:r>
            <a:endParaRPr lang="ko-KR" altLang="en-US" sz="2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49" y="2343150"/>
            <a:ext cx="429453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9613" y="2347913"/>
            <a:ext cx="603492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824885" y="1817206"/>
            <a:ext cx="3951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모델 훈련하기 </a:t>
            </a:r>
            <a:r>
              <a:rPr lang="en-US" altLang="ko-KR" sz="2200" b="1" dirty="0" smtClean="0"/>
              <a:t>(1</a:t>
            </a:r>
            <a:r>
              <a:rPr lang="ko-KR" altLang="en-US" sz="2200" b="1" dirty="0" smtClean="0"/>
              <a:t>만개의 샘플</a:t>
            </a:r>
            <a:r>
              <a:rPr lang="en-US" altLang="ko-KR" sz="22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3.4.4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훈련검증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4289425"/>
            <a:ext cx="3467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 descr="https://i.imgur.com/Kv1Zde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1882774"/>
            <a:ext cx="5702300" cy="42767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22785" y="1525106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 훈련과 검증 손실 그래프</a:t>
            </a:r>
            <a:endParaRPr lang="ko-KR" alt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9385" y="148700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 훈련과 검증 정확도</a:t>
            </a:r>
            <a:endParaRPr lang="ko-KR" altLang="en-US" sz="2200" b="1" dirty="0"/>
          </a:p>
        </p:txBody>
      </p:sp>
      <p:pic>
        <p:nvPicPr>
          <p:cNvPr id="7176" name="Picture 8" descr="https://i.imgur.com/e0pZ4i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6800" y="1870075"/>
            <a:ext cx="5740400" cy="430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77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영화 리뷰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이진 분류 예제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9589" y="14706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정리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98828" y="2396436"/>
            <a:ext cx="86517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원본 데이터를 신경망에 </a:t>
            </a:r>
            <a:r>
              <a:rPr lang="ko-KR" altLang="en-US" sz="2200" dirty="0" err="1" smtClean="0"/>
              <a:t>텐서로</a:t>
            </a:r>
            <a:r>
              <a:rPr lang="ko-KR" altLang="en-US" sz="2200" dirty="0" smtClean="0"/>
              <a:t> 주입하기 위해 많은 전처리 필요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2. </a:t>
            </a:r>
            <a:r>
              <a:rPr lang="en-US" altLang="ko-KR" sz="2200" dirty="0" err="1" smtClean="0"/>
              <a:t>rmsprop</a:t>
            </a:r>
            <a:r>
              <a:rPr lang="ko-KR" altLang="en-US" sz="2200" dirty="0" smtClean="0"/>
              <a:t>은 문제와 상관없이 좋은 옵티마이저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3. </a:t>
            </a:r>
            <a:r>
              <a:rPr lang="ko-KR" altLang="en-US" sz="2200" dirty="0" smtClean="0"/>
              <a:t>과대적합을 막기 위해 항상 훈련 데이터 이외의 데이터에서</a:t>
            </a:r>
            <a:endParaRPr lang="en-US" altLang="ko-KR" sz="2200" dirty="0" smtClean="0"/>
          </a:p>
          <a:p>
            <a:r>
              <a:rPr lang="en-US" altLang="ko-KR" sz="2200" dirty="0" smtClean="0"/>
              <a:t>  </a:t>
            </a:r>
            <a:r>
              <a:rPr lang="ko-KR" altLang="en-US" sz="2200" dirty="0" smtClean="0"/>
              <a:t> 성능 모니터링이 필요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4630" y="289535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장 신경망 시작하기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905"/>
            <a:ext cx="12192000" cy="8540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780"/>
            <a:ext cx="3778885" cy="553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뉴스 기사 분류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다중 분류 문제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745"/>
            <a:ext cx="1104900" cy="3530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535" y="440690"/>
            <a:ext cx="620395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3.5.1 로이터 데이터셋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4064000" y="2428875"/>
            <a:ext cx="5191760" cy="22459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800">
                <a:latin typeface="맑은 고딕" charset="0"/>
                <a:ea typeface="맑은 고딕" charset="0"/>
              </a:rPr>
              <a:t>다중 분류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800">
                <a:latin typeface="맑은 고딕" charset="0"/>
                <a:ea typeface="맑은 고딕" charset="0"/>
              </a:rPr>
              <a:t>단일 레이블 다중 분류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800">
                <a:latin typeface="맑은 고딕" charset="0"/>
                <a:ea typeface="맑은 고딕" charset="0"/>
              </a:rPr>
              <a:t>다중 레이블 다중 분류 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7952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030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3.5.1 로이터 데이터셋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90600" y="1352550"/>
            <a:ext cx="1059243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로이터 데이터셋?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= 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짧은 뉴스 기사와 토픽의 집합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ehdal/AppData/Roaming/PolarisOffice/ETemp/6452_8882072/fImage112395781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309495"/>
            <a:ext cx="7205345" cy="1031240"/>
          </a:xfrm>
          <a:prstGeom prst="rect">
            <a:avLst/>
          </a:prstGeom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>
            <a:off x="8375650" y="2625725"/>
            <a:ext cx="30486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로이터 데이터셋 로드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ehdal/AppData/Roaming/PolarisOffice/ETemp/6452_8882072/fImage270058213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" y="3655060"/>
            <a:ext cx="1259840" cy="1287145"/>
          </a:xfrm>
          <a:prstGeom prst="rect">
            <a:avLst/>
          </a:prstGeom>
          <a:noFill/>
        </p:spPr>
      </p:pic>
      <p:sp>
        <p:nvSpPr>
          <p:cNvPr id="30" name="텍스트 상자 29"/>
          <p:cNvSpPr txBox="1">
            <a:spLocks/>
          </p:cNvSpPr>
          <p:nvPr/>
        </p:nvSpPr>
        <p:spPr>
          <a:xfrm>
            <a:off x="2369185" y="3643630"/>
            <a:ext cx="326707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8,982개의 훈련 샘플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2,246개의 테스트 샘플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8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7952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030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3.5.1 로이터 데이터셋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6" name="그림 25" descr="C:/Users/ehdal/AppData/Roaming/PolarisOffice/ETemp/6452_8882072/fImage82655871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45" y="1490345"/>
            <a:ext cx="1015365" cy="5066665"/>
          </a:xfrm>
          <a:prstGeom prst="rect">
            <a:avLst/>
          </a:prstGeom>
          <a:noFill/>
        </p:spPr>
      </p:pic>
      <p:pic>
        <p:nvPicPr>
          <p:cNvPr id="27" name="그림 26" descr="C:/Users/ehdal/AppData/Roaming/PolarisOffice/ETemp/6452_8882072/fImage125458813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45" y="3065145"/>
            <a:ext cx="1307465" cy="554990"/>
          </a:xfrm>
          <a:prstGeom prst="rect">
            <a:avLst/>
          </a:prstGeom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>
            <a:off x="4826000" y="3254375"/>
            <a:ext cx="19691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train_data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128125" y="3206750"/>
            <a:ext cx="19850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train_labels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7952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030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3.5.2 데이터 준비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84250" y="1301750"/>
            <a:ext cx="3350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3-14. 데이터 인코딩하기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ehdal/AppData/Roaming/PolarisOffice/ETemp/6452_8882072/fImage169765921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1320"/>
            <a:ext cx="5471160" cy="2091690"/>
          </a:xfrm>
          <a:prstGeom prst="rect">
            <a:avLst/>
          </a:prstGeom>
          <a:noFill/>
        </p:spPr>
      </p:pic>
      <p:pic>
        <p:nvPicPr>
          <p:cNvPr id="28" name="그림 27" descr="C:/Users/ehdal/AppData/Roaming/PolarisOffice/ETemp/6452_8882072/fImage1400959313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316095"/>
            <a:ext cx="5785485" cy="1558290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6921500" y="4921250"/>
            <a:ext cx="4223385" cy="1417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원-핫 인코딩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원-핫 인코딩이란?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표현하고 싶은 단어의 인덱스에 1의 값을 부여하고,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다른 인덱스에는 0을 부여하는 단어의 벡터 표현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6619875" y="2540000"/>
            <a:ext cx="3858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데이터 벡터 변환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6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3.5.3 모델 구성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84250" y="1301750"/>
            <a:ext cx="3350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3-15. 모델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ehdal/AppData/Roaming/PolarisOffice/ETemp/6452_8882072/fImage1894366997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55775"/>
            <a:ext cx="5623560" cy="2102485"/>
          </a:xfrm>
          <a:prstGeom prst="rect">
            <a:avLst/>
          </a:prstGeom>
          <a:noFill/>
        </p:spPr>
      </p:pic>
      <p:pic>
        <p:nvPicPr>
          <p:cNvPr id="28" name="그림 27" descr="C:/Users/ehdal/AppData/Roaming/PolarisOffice/ETemp/6452_8882072/fImage785867076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4768850"/>
            <a:ext cx="6930390" cy="819785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976630" y="4215130"/>
            <a:ext cx="3350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3-16. 모델 컴파일하기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2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3.5.4 훈련 검증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84250" y="1301750"/>
            <a:ext cx="3350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3-17. 검증 세트 준비하기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60754" y="3056255"/>
            <a:ext cx="3350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3-18. 모델 컴파일하기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9" descr="C:/Users/ehdal/AppData/Roaming/PolarisOffice/ETemp/6452_8882072/fImage594368111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1784350"/>
            <a:ext cx="4199890" cy="1121410"/>
          </a:xfrm>
          <a:prstGeom prst="rect">
            <a:avLst/>
          </a:prstGeom>
          <a:noFill/>
        </p:spPr>
      </p:pic>
      <p:pic>
        <p:nvPicPr>
          <p:cNvPr id="31" name="그림 30" descr="C:/Users/ehdal/AppData/Roaming/PolarisOffice/ETemp/6452_8882072/fImage11006682242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" y="3477895"/>
            <a:ext cx="6257290" cy="1523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259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7952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030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3.5.4 훈련 검증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84250" y="1412875"/>
            <a:ext cx="52870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모델을 훈련한 결과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ehdal/AppData/Roaming/PolarisOffice/ETemp/6452_8882072/fImage382196861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" y="1776095"/>
            <a:ext cx="8251190" cy="3907790"/>
          </a:xfrm>
          <a:prstGeom prst="rect">
            <a:avLst/>
          </a:prstGeom>
          <a:noFill/>
        </p:spPr>
      </p:pic>
      <p:cxnSp>
        <p:nvCxnSpPr>
          <p:cNvPr id="29" name="도형 28"/>
          <p:cNvCxnSpPr/>
          <p:nvPr/>
        </p:nvCxnSpPr>
        <p:spPr>
          <a:xfrm flipV="1">
            <a:off x="3768725" y="4490720"/>
            <a:ext cx="5742940" cy="27940"/>
          </a:xfrm>
          <a:prstGeom prst="line">
            <a:avLst/>
          </a:prstGeom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9508490" y="4182745"/>
            <a:ext cx="2248535" cy="5226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loss가 최소를 찍고 다시 커지기 시작함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3.5.4 훈련 검증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984250" y="1301750"/>
            <a:ext cx="4921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3-19. 훈련과 검증 손실 그리기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ehdal/AppData/Roaming/PolarisOffice/ETemp/6452_8882072/fImage4356971913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" y="1674495"/>
            <a:ext cx="3970655" cy="4776470"/>
          </a:xfrm>
          <a:prstGeom prst="rect">
            <a:avLst/>
          </a:prstGeom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6662420" y="1305560"/>
            <a:ext cx="4921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3-20. 훈련과 검증 정확도 그리기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3" descr="C:/Users/ehdal/AppData/Roaming/PolarisOffice/ETemp/6452_8882072/fImage4632472197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5" y="1899285"/>
            <a:ext cx="3750310" cy="4551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72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3.5.4 훈련 검증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84250" y="1301750"/>
            <a:ext cx="4921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3-21. 모델을 처음부터 다시 훈련하기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ehdal/AppData/Roaming/PolarisOffice/ETemp/6452_8882072/fImage1887372376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1714500"/>
            <a:ext cx="5674360" cy="2667635"/>
          </a:xfrm>
          <a:prstGeom prst="rect">
            <a:avLst/>
          </a:prstGeom>
          <a:noFill/>
        </p:spPr>
      </p:pic>
      <p:cxnSp>
        <p:nvCxnSpPr>
          <p:cNvPr id="28" name="도형 27"/>
          <p:cNvCxnSpPr/>
          <p:nvPr/>
        </p:nvCxnSpPr>
        <p:spPr>
          <a:xfrm>
            <a:off x="2802890" y="3688080"/>
            <a:ext cx="1075055" cy="635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>
            <a:off x="3891280" y="3552190"/>
            <a:ext cx="238188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9번의 에포크로만 진행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8694420" y="3333750"/>
            <a:ext cx="28174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최종 결과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ehdal/AppData/Roaming/PolarisOffice/ETemp/6452_8882072/fImage261072811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55" y="3870325"/>
            <a:ext cx="3610610" cy="724535"/>
          </a:xfrm>
          <a:prstGeom prst="rect">
            <a:avLst/>
          </a:prstGeom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7919085" y="4749165"/>
            <a:ext cx="31305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대략 78%의 정확도 달성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0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3.5.5 새로운 데이터에 대해 예측하기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6" name="그림 25" descr="C:/Users/ehdal/AppData/Roaming/PolarisOffice/ETemp/6452_8882072/fImage1608073524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" y="1771650"/>
            <a:ext cx="4591685" cy="3315335"/>
          </a:xfrm>
          <a:prstGeom prst="rect">
            <a:avLst/>
          </a:prstGeom>
          <a:noFill/>
        </p:spPr>
      </p:pic>
      <p:sp>
        <p:nvSpPr>
          <p:cNvPr id="27" name="텍스트 상자 26"/>
          <p:cNvSpPr txBox="1">
            <a:spLocks/>
          </p:cNvSpPr>
          <p:nvPr/>
        </p:nvSpPr>
        <p:spPr>
          <a:xfrm>
            <a:off x="984250" y="1301750"/>
            <a:ext cx="4921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3-22. 새로운 데이터에 대해 예측하기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813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신경망의 구조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 3</a:t>
            </a:r>
            <a:endParaRPr lang="ko-KR" altLang="en-US" sz="2400" dirty="0"/>
          </a:p>
        </p:txBody>
      </p:sp>
      <p:pic>
        <p:nvPicPr>
          <p:cNvPr id="1026" name="Picture 2" descr="https://subinium.github.io/assets/images/keras/keras1_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1" y="1336313"/>
            <a:ext cx="6655971" cy="50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96928" y="2381484"/>
            <a:ext cx="3134534" cy="8073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26229" y="4655128"/>
            <a:ext cx="2471352" cy="63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10036" y="4233963"/>
            <a:ext cx="2430162" cy="684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3101" y="2126963"/>
            <a:ext cx="52688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네트워크를 구성하는 층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 데이터와 그에 상응하는 타깃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학습에 사용할 피드백 신호를 정의하는 손실 함수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 진행 방식을 결정하는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옵티마이저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534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80155" cy="5549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665" cy="4629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3.5.7 충분히 큰 중간층을 두어야 하는 이유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6" name="그림 25" descr="C:/Users/ehdal/AppData/Roaming/PolarisOffice/ETemp/6452_8882072/fImage1755473716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5" y="1724025"/>
            <a:ext cx="6058535" cy="2810510"/>
          </a:xfrm>
          <a:prstGeom prst="rect">
            <a:avLst/>
          </a:prstGeom>
          <a:noFill/>
        </p:spPr>
      </p:pic>
      <p:sp>
        <p:nvSpPr>
          <p:cNvPr id="27" name="텍스트 상자 26"/>
          <p:cNvSpPr txBox="1">
            <a:spLocks/>
          </p:cNvSpPr>
          <p:nvPr/>
        </p:nvSpPr>
        <p:spPr>
          <a:xfrm>
            <a:off x="984250" y="1301750"/>
            <a:ext cx="4921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3-23. 정보 병목이 있는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ehdal/AppData/Roaming/PolarisOffice/ETemp/6452_8882072/fImage18015739687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4633595"/>
            <a:ext cx="8696960" cy="1939925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9906000" y="5238750"/>
            <a:ext cx="21774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약 8%로 감소!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1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377952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뉴스 기사 분류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다중 분류 문제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21030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990600" y="846455"/>
            <a:ext cx="4827270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3.5.9 정리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93140" y="2544445"/>
            <a:ext cx="11076940" cy="2366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1. </a:t>
            </a: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N개의 클래스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 데이터 포인트를 분류하려면 네트워크의 </a:t>
            </a: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마지막 Dense 층의 크기는 N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이어야 함.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2. 단일 레이블, 다중 분류 문제에서는 N개의 클래스에 대한 확률 분포를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 출력하기 위해 </a:t>
            </a: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softmax 활성화 함수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 사용해야 함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3. 이런 문제에는 항상 범주형 </a:t>
            </a: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크로스엔트로피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 사용해야 함.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 이 함수는 모델이 출력한 확률 분포와 타깃 분포 사이의 거리를 최소화 함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4. 많은 수의 범주를 분류할 때 중간층의 크기가 너무 작아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 네트워크에 정보의 병목이 생기지 않도록 해야 함.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1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7681" y="2851843"/>
            <a:ext cx="10444099" cy="1156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0" b="1">
                <a:solidFill>
                  <a:srgbClr val="585340"/>
                </a:solidFill>
              </a:rPr>
              <a:t>회귀 문제</a:t>
            </a:r>
          </a:p>
        </p:txBody>
      </p:sp>
    </p:spTree>
    <p:extLst>
      <p:ext uri="{BB962C8B-B14F-4D97-AF65-F5344CB8AC3E}">
        <p14:creationId xmlns:p14="http://schemas.microsoft.com/office/powerpoint/2010/main" val="407277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50" y="4044709"/>
            <a:ext cx="10444101" cy="36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총 데이터 샘플 </a:t>
            </a:r>
            <a:r>
              <a:rPr lang="en-US" altLang="ko-KR" b="1">
                <a:solidFill>
                  <a:srgbClr val="585340"/>
                </a:solidFill>
              </a:rPr>
              <a:t>506</a:t>
            </a:r>
            <a:r>
              <a:rPr lang="ko-KR" altLang="en-US" b="1">
                <a:solidFill>
                  <a:srgbClr val="585340"/>
                </a:solidFill>
              </a:rPr>
              <a:t>개 </a:t>
            </a:r>
            <a:r>
              <a:rPr lang="en-US" altLang="ko-KR" b="1">
                <a:solidFill>
                  <a:srgbClr val="585340"/>
                </a:solidFill>
              </a:rPr>
              <a:t>=</a:t>
            </a:r>
            <a:r>
              <a:rPr lang="ko-KR" altLang="en-US" b="1">
                <a:solidFill>
                  <a:srgbClr val="585340"/>
                </a:solidFill>
              </a:rPr>
              <a:t> 훈련 샘플 </a:t>
            </a:r>
            <a:r>
              <a:rPr lang="en-US" altLang="ko-KR" b="1">
                <a:solidFill>
                  <a:srgbClr val="585340"/>
                </a:solidFill>
              </a:rPr>
              <a:t>404</a:t>
            </a:r>
            <a:r>
              <a:rPr lang="ko-KR" altLang="en-US" b="1">
                <a:solidFill>
                  <a:srgbClr val="585340"/>
                </a:solidFill>
              </a:rPr>
              <a:t>개 </a:t>
            </a:r>
            <a:r>
              <a:rPr lang="en-US" altLang="ko-KR" b="1">
                <a:solidFill>
                  <a:srgbClr val="585340"/>
                </a:solidFill>
              </a:rPr>
              <a:t>+</a:t>
            </a:r>
            <a:r>
              <a:rPr lang="ko-KR" altLang="en-US" b="1">
                <a:solidFill>
                  <a:srgbClr val="585340"/>
                </a:solidFill>
              </a:rPr>
              <a:t> 테스트 샘플 </a:t>
            </a:r>
            <a:r>
              <a:rPr lang="en-US" altLang="ko-KR" b="1">
                <a:solidFill>
                  <a:srgbClr val="585340"/>
                </a:solidFill>
              </a:rPr>
              <a:t>102</a:t>
            </a:r>
            <a:r>
              <a:rPr lang="ko-KR" altLang="en-US" b="1">
                <a:solidFill>
                  <a:srgbClr val="585340"/>
                </a:solidFill>
              </a:rPr>
              <a:t>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592" y="2706737"/>
            <a:ext cx="9485827" cy="919331"/>
          </a:xfrm>
          <a:prstGeom prst="rect">
            <a:avLst/>
          </a:prstGeom>
        </p:spPr>
      </p:pic>
      <p:sp>
        <p:nvSpPr>
          <p:cNvPr id="39" name="TextBox 31"/>
          <p:cNvSpPr txBox="1"/>
          <p:nvPr/>
        </p:nvSpPr>
        <p:spPr>
          <a:xfrm>
            <a:off x="873949" y="1999334"/>
            <a:ext cx="10444101" cy="36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보스턴 주식 가격 데이터셋 로드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5907" y="4980320"/>
            <a:ext cx="6392167" cy="149563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0583" y="4933187"/>
            <a:ext cx="6458851" cy="15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413614"/>
            <a:ext cx="10750839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>
                <a:solidFill>
                  <a:srgbClr val="FF0000"/>
                </a:solidFill>
                <a:latin typeface="한컴바탕"/>
                <a:ea typeface="한컴바탕"/>
              </a:rPr>
              <a:t>주의해야할 점</a:t>
            </a:r>
            <a:r>
              <a:rPr lang="ko-KR" altLang="en-US" sz="1900" b="1">
                <a:latin typeface="한컴바탕"/>
                <a:ea typeface="한컴바탕"/>
              </a:rPr>
              <a:t>은 데이터를 준비하는 과정에 있어서 테스트 데이터는 어떠한 값도 계산하지 않는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4603" y="2893414"/>
            <a:ext cx="9642793" cy="1942950"/>
          </a:xfrm>
          <a:prstGeom prst="rect">
            <a:avLst/>
          </a:prstGeom>
        </p:spPr>
      </p:pic>
      <p:sp>
        <p:nvSpPr>
          <p:cNvPr id="40" name="TextBox 31"/>
          <p:cNvSpPr txBox="1"/>
          <p:nvPr/>
        </p:nvSpPr>
        <p:spPr>
          <a:xfrm>
            <a:off x="873949" y="1901310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데이터 정규화 과정</a:t>
            </a:r>
          </a:p>
        </p:txBody>
      </p:sp>
    </p:spTree>
    <p:extLst>
      <p:ext uri="{BB962C8B-B14F-4D97-AF65-F5344CB8AC3E}">
        <p14:creationId xmlns:p14="http://schemas.microsoft.com/office/powerpoint/2010/main" val="3995065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901310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모델 구성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369" y="2611336"/>
            <a:ext cx="10423261" cy="2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3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901310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Mse  </a:t>
            </a:r>
            <a:r>
              <a:rPr lang="ko-KR" altLang="en-US" b="1">
                <a:solidFill>
                  <a:srgbClr val="585340"/>
                </a:solidFill>
              </a:rPr>
              <a:t>와  </a:t>
            </a:r>
            <a:r>
              <a:rPr lang="en-US" altLang="ko-KR" b="1">
                <a:solidFill>
                  <a:srgbClr val="585340"/>
                </a:solidFill>
              </a:rPr>
              <a:t>Mae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8567" y="2660317"/>
            <a:ext cx="6434865" cy="35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1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901310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Mse</a:t>
            </a:r>
            <a:r>
              <a:rPr lang="ko-KR" altLang="en-US" b="1">
                <a:solidFill>
                  <a:srgbClr val="585340"/>
                </a:solidFill>
              </a:rPr>
              <a:t>의 파라미터 최적화 과정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286" y="2524933"/>
            <a:ext cx="737142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23487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적은 데이터셋에서 유용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756014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k</a:t>
            </a:r>
            <a:r>
              <a:rPr lang="ko-KR" altLang="en-US" b="1">
                <a:solidFill>
                  <a:srgbClr val="585340"/>
                </a:solidFill>
              </a:rPr>
              <a:t> 겹 검증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637" y="2071751"/>
            <a:ext cx="8202725" cy="34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72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-2338720" y="1675292"/>
            <a:ext cx="10444100" cy="36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k </a:t>
            </a:r>
            <a:r>
              <a:rPr lang="ko-KR" altLang="en-US" b="1">
                <a:solidFill>
                  <a:srgbClr val="585340"/>
                </a:solidFill>
              </a:rPr>
              <a:t>겹 검증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4244" y="867765"/>
            <a:ext cx="7256997" cy="59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subinium.github.io/assets/images/keras/keras1_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1" y="1336313"/>
            <a:ext cx="6655971" cy="50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813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신경망의 구조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3.1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3.1.1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구성 단위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0599" y="1707930"/>
            <a:ext cx="5268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 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이상의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텐서를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입력으로 받아 하나 이상의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텐서를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출력하는 데이터 처리 모듈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6771" y="3591098"/>
            <a:ext cx="6209607" cy="2618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6811" y="2984269"/>
            <a:ext cx="1205348" cy="21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8900" y="3218546"/>
            <a:ext cx="1205348" cy="21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6784" y="2568633"/>
            <a:ext cx="874961" cy="523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57471" y="4000433"/>
            <a:ext cx="469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57470" y="4626596"/>
            <a:ext cx="4693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7470" y="5198474"/>
            <a:ext cx="4693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56" y="4217886"/>
            <a:ext cx="205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(samples,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6357" y="4921475"/>
            <a:ext cx="2239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(samples,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timesteps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features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862" y="4092855"/>
            <a:ext cx="13313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밀집 연결 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9862" y="4692664"/>
            <a:ext cx="14443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순환 층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09862" y="5238613"/>
            <a:ext cx="13313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2D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합성곱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203206" y="4196997"/>
            <a:ext cx="736410" cy="2072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217776" y="4796745"/>
            <a:ext cx="736410" cy="2072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217776" y="5377814"/>
            <a:ext cx="736410" cy="2072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8" y="541361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약 </a:t>
            </a:r>
            <a:r>
              <a:rPr lang="en-US" altLang="ko-KR" b="1">
                <a:solidFill>
                  <a:srgbClr val="585340"/>
                </a:solidFill>
              </a:rPr>
              <a:t>2</a:t>
            </a:r>
            <a:r>
              <a:rPr lang="ko-KR" altLang="en-US" b="1">
                <a:solidFill>
                  <a:srgbClr val="585340"/>
                </a:solidFill>
              </a:rPr>
              <a:t>천</a:t>
            </a:r>
            <a:r>
              <a:rPr lang="en-US" altLang="ko-KR" b="1">
                <a:solidFill>
                  <a:srgbClr val="585340"/>
                </a:solidFill>
              </a:rPr>
              <a:t>4</a:t>
            </a:r>
            <a:r>
              <a:rPr lang="ko-KR" altLang="en-US" b="1">
                <a:solidFill>
                  <a:srgbClr val="585340"/>
                </a:solidFill>
              </a:rPr>
              <a:t>백 달러 정도의 차이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901310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100</a:t>
            </a:r>
            <a:r>
              <a:rPr lang="ko-KR" altLang="en-US" b="1">
                <a:solidFill>
                  <a:srgbClr val="585340"/>
                </a:solidFill>
              </a:rPr>
              <a:t> </a:t>
            </a:r>
            <a:r>
              <a:rPr lang="en-US" altLang="ko-KR" b="1">
                <a:solidFill>
                  <a:srgbClr val="585340"/>
                </a:solidFill>
              </a:rPr>
              <a:t>epoch</a:t>
            </a:r>
            <a:r>
              <a:rPr lang="ko-KR" altLang="en-US" b="1">
                <a:solidFill>
                  <a:srgbClr val="585340"/>
                </a:solidFill>
              </a:rPr>
              <a:t> 훈련 결과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6164" y="2898981"/>
            <a:ext cx="8879671" cy="17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-2338720" y="1675292"/>
            <a:ext cx="10444100" cy="36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500 epoch </a:t>
            </a:r>
            <a:r>
              <a:rPr lang="ko-KR" altLang="en-US" b="1">
                <a:solidFill>
                  <a:srgbClr val="585340"/>
                </a:solidFill>
              </a:rPr>
              <a:t>훈련 코드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9599" y="1301881"/>
            <a:ext cx="7942401" cy="55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51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범위가 크고 변동이 심하기 때문에 보기 힘듬</a:t>
            </a:r>
            <a:r>
              <a:rPr lang="en-US" altLang="ko-KR" b="1">
                <a:solidFill>
                  <a:srgbClr val="585340"/>
                </a:solidFill>
              </a:rPr>
              <a:t>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449276"/>
            <a:ext cx="10444101" cy="36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검증 점수 그래프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9909" y="1770578"/>
            <a:ext cx="5732182" cy="38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-2338720" y="1675292"/>
            <a:ext cx="10444100" cy="63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지수이동평균 </a:t>
            </a: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exponential moving average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0110" y="895819"/>
            <a:ext cx="6096000" cy="59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14896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주택 가격 예측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회귀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3.6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3.6.4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836733"/>
            <a:ext cx="10444101" cy="36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최종 모델 훈련 및 결과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927" y="2616099"/>
            <a:ext cx="9524146" cy="26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2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4630" y="2895353"/>
            <a:ext cx="840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장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+mn-ea"/>
              </a:rPr>
              <a:t>머신러닝의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 기본요소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68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9013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머신러닝의 네가지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836733"/>
            <a:ext cx="10444101" cy="36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머신러닝 알고리즘 종류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0243" y="2456138"/>
            <a:ext cx="7451512" cy="38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86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9013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머신러닝의 네가지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836733"/>
            <a:ext cx="10444101" cy="36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지도 학습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6679" y="2360610"/>
            <a:ext cx="5658639" cy="42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9013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머신러닝의 네가지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4.1.2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9"/>
            <a:ext cx="10444101" cy="36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비지도 학습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5028" y="1821053"/>
            <a:ext cx="8221942" cy="50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9013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머신러닝의 네가지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4.1.4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9"/>
            <a:ext cx="10444101" cy="36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강화 학습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7757" y="2640797"/>
            <a:ext cx="8316485" cy="30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813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신경망의 구조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3.1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3.1.1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구성 단위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2986412"/>
            <a:ext cx="4609910" cy="14999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9513" y="3901578"/>
            <a:ext cx="42979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이 층에서는 </a:t>
            </a:r>
            <a:r>
              <a:rPr lang="en-US" altLang="ko-KR" sz="1700" dirty="0" smtClean="0"/>
              <a:t>32</a:t>
            </a:r>
            <a:r>
              <a:rPr lang="ko-KR" altLang="en-US" sz="1700" dirty="0" smtClean="0"/>
              <a:t>차원 벡터를 입력으로 받는</a:t>
            </a:r>
            <a:endParaRPr lang="en-US" altLang="ko-KR" sz="1700" dirty="0" smtClean="0"/>
          </a:p>
          <a:p>
            <a:r>
              <a:rPr lang="ko-KR" altLang="en-US" sz="1700" dirty="0" smtClean="0"/>
              <a:t> 하위 층이 </a:t>
            </a:r>
            <a:r>
              <a:rPr lang="ko-KR" altLang="en-US" sz="1700" dirty="0" err="1" smtClean="0"/>
              <a:t>연결되어야함</a:t>
            </a:r>
            <a:endParaRPr lang="ko-KR" altLang="en-US" sz="1700" dirty="0"/>
          </a:p>
        </p:txBody>
      </p:sp>
      <p:sp>
        <p:nvSpPr>
          <p:cNvPr id="9" name="왼쪽 화살표 8"/>
          <p:cNvSpPr/>
          <p:nvPr/>
        </p:nvSpPr>
        <p:spPr>
          <a:xfrm>
            <a:off x="5600508" y="3964880"/>
            <a:ext cx="879005" cy="227261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0598" y="1707930"/>
            <a:ext cx="771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 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호환성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층이 특정 크기의 입력을 받고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특정 크기의 출력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텐서를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반환하는 것</a:t>
            </a:r>
          </a:p>
        </p:txBody>
      </p:sp>
      <p:sp>
        <p:nvSpPr>
          <p:cNvPr id="14" name="타원 13"/>
          <p:cNvSpPr/>
          <p:nvPr/>
        </p:nvSpPr>
        <p:spPr>
          <a:xfrm>
            <a:off x="3140357" y="3946183"/>
            <a:ext cx="310392" cy="296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756558" y="3930146"/>
            <a:ext cx="721452" cy="3127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52419" y="335875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출력 크기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4619" y="33717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 크기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>
            <a:stCxn id="29" idx="0"/>
          </p:cNvCxnSpPr>
          <p:nvPr/>
        </p:nvCxnSpPr>
        <p:spPr>
          <a:xfrm flipV="1">
            <a:off x="5117284" y="3639827"/>
            <a:ext cx="0" cy="290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7"/>
          </p:cNvCxnSpPr>
          <p:nvPr/>
        </p:nvCxnSpPr>
        <p:spPr>
          <a:xfrm flipV="1">
            <a:off x="3405293" y="3639827"/>
            <a:ext cx="243918" cy="34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782" y="4835859"/>
            <a:ext cx="771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두번째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층에는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input_shape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매개변수 지정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대신 앞선 층의 출력 크기를 입력 크기로 자동으로 채택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오른쪽으로 구부러진 화살표 39"/>
          <p:cNvSpPr/>
          <p:nvPr/>
        </p:nvSpPr>
        <p:spPr>
          <a:xfrm>
            <a:off x="407323" y="4314304"/>
            <a:ext cx="508459" cy="841449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  <p:bldP spid="30" grpId="0"/>
      <p:bldP spid="31" grpId="0"/>
      <p:bldP spid="39" grpId="0"/>
      <p:bldP spid="4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9013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머신러닝의 네가지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4.1.4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8"/>
            <a:ext cx="10444101" cy="475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쿠키런 </a:t>
            </a:r>
            <a:r>
              <a:rPr lang="en-US" altLang="ko-KR" b="1">
                <a:solidFill>
                  <a:srgbClr val="585340"/>
                </a:solidFill>
              </a:rPr>
              <a:t>AI</a:t>
            </a: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첫번째 시도 (Deep Q-Network): https://youtu.be/XsJWbAd6rYk</a:t>
            </a: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두번째 시도 (Double Q-learning) : https://youtu.be/rurJICmHfHQ</a:t>
            </a: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세번째 시도 (Dueling Network) : https://youtu.be/XQJA1Rob0ng</a:t>
            </a: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마지막 시도 : </a:t>
            </a:r>
            <a:r>
              <a:rPr lang="en-US" altLang="ko-KR" b="1">
                <a:solidFill>
                  <a:srgbClr val="585340"/>
                </a:solidFill>
                <a:hlinkClick r:id="rId2"/>
              </a:rPr>
              <a:t>https://youtu.be/exXD6wJLJ6s</a:t>
            </a: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데뷰</a:t>
            </a:r>
            <a:r>
              <a:rPr lang="en-US" altLang="ko-KR" b="1">
                <a:solidFill>
                  <a:srgbClr val="585340"/>
                </a:solidFill>
              </a:rPr>
              <a:t>2016</a:t>
            </a:r>
            <a:r>
              <a:rPr lang="ko-KR" altLang="en-US" b="1">
                <a:solidFill>
                  <a:srgbClr val="585340"/>
                </a:solidFill>
              </a:rPr>
              <a:t> </a:t>
            </a:r>
            <a:r>
              <a:rPr lang="en-US" altLang="ko-KR" b="1">
                <a:solidFill>
                  <a:srgbClr val="585340"/>
                </a:solidFill>
              </a:rPr>
              <a:t>(</a:t>
            </a:r>
            <a:r>
              <a:rPr lang="ko-KR" altLang="en-US" b="1">
                <a:solidFill>
                  <a:srgbClr val="585340"/>
                </a:solidFill>
              </a:rPr>
              <a:t>데브시스터즈 김태훈</a:t>
            </a:r>
            <a:r>
              <a:rPr lang="en-US" altLang="ko-KR" b="1">
                <a:solidFill>
                  <a:srgbClr val="585340"/>
                </a:solidFill>
              </a:rPr>
              <a:t>)</a:t>
            </a:r>
          </a:p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딥러닝 강화 학습 쿠키런 </a:t>
            </a:r>
            <a:r>
              <a:rPr lang="en-US" altLang="ko-KR" b="1">
                <a:solidFill>
                  <a:srgbClr val="585340"/>
                </a:solidFill>
              </a:rPr>
              <a:t>AI </a:t>
            </a:r>
            <a:r>
              <a:rPr lang="ko-KR" altLang="en-US" b="1">
                <a:solidFill>
                  <a:srgbClr val="585340"/>
                </a:solidFill>
              </a:rPr>
              <a:t>발표영상</a:t>
            </a:r>
          </a:p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http://serviceapi.rmcnmv.naver.com/flash/outKeyPlayer.nhn?vid=744982879C4B8D95A768185158158FA1F14E&amp;outKey=V122a39972b8120461b33134a56dad62b1db97657ca107701108d134a56dad62b1db9&amp;controlBarMovable=true&amp;jsCallable=true&amp;skinName=tvcast_white</a:t>
            </a:r>
          </a:p>
        </p:txBody>
      </p:sp>
    </p:spTree>
    <p:extLst>
      <p:ext uri="{BB962C8B-B14F-4D97-AF65-F5344CB8AC3E}">
        <p14:creationId xmlns:p14="http://schemas.microsoft.com/office/powerpoint/2010/main" val="358769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4822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 러닝 모델 평가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4.2.1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8"/>
            <a:ext cx="10444101" cy="366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훈련 검증 테스트 데이터셋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7281" y="2398556"/>
            <a:ext cx="6977437" cy="3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4822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 러닝 모델 평가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4.2.1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8"/>
            <a:ext cx="10444101" cy="366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85340"/>
                </a:solidFill>
              </a:rPr>
              <a:t>단순 홀드아웃 검증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8966" y="3429000"/>
            <a:ext cx="8894067" cy="18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0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2482215" cy="542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머신 러닝 모델 평가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4.2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4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4.2.1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949" y="5655774"/>
            <a:ext cx="10444101" cy="36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>
              <a:solidFill>
                <a:srgbClr val="5853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753" y="1693512"/>
            <a:ext cx="10751949" cy="455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1"/>
          <p:cNvSpPr txBox="1"/>
          <p:nvPr/>
        </p:nvSpPr>
        <p:spPr>
          <a:xfrm>
            <a:off x="873949" y="1546138"/>
            <a:ext cx="10444101" cy="366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585340"/>
                </a:solidFill>
              </a:rPr>
              <a:t>K-</a:t>
            </a:r>
            <a:r>
              <a:rPr lang="ko-KR" altLang="en-US" b="1">
                <a:solidFill>
                  <a:srgbClr val="585340"/>
                </a:solidFill>
              </a:rPr>
              <a:t>겹 교차검증 </a:t>
            </a:r>
            <a:r>
              <a:rPr lang="en-US" altLang="ko-KR" b="1">
                <a:solidFill>
                  <a:srgbClr val="585340"/>
                </a:solidFill>
              </a:rPr>
              <a:t>+</a:t>
            </a:r>
            <a:r>
              <a:rPr lang="ko-KR" altLang="en-US" b="1">
                <a:solidFill>
                  <a:srgbClr val="585340"/>
                </a:solidFill>
              </a:rPr>
              <a:t> 셔플을 사용한 방법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637" y="2443065"/>
            <a:ext cx="8202725" cy="34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1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905"/>
            <a:ext cx="12192000" cy="8540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데이터 전처리, 특성 공학, 특성 학습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745"/>
            <a:ext cx="1104900" cy="3530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4.3.1 신경망을 위한 데이터 전처리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190875" y="2839720"/>
            <a:ext cx="6255385" cy="1354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데이터 전처리 목적?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주어진 원본 데이터를 신경망에 적용하기 쉽게 하려고!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벡터화, 정규화, 누락된 값 다루기, 특성 추출 등이 포함!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데이터 전처리, 특성 공학, 특성 학습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4.3.1 신경망을 위한 데이터 전처리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003300" y="1625600"/>
            <a:ext cx="11189335" cy="4522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벡터화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>
                <a:latin typeface="맑은 고딕" charset="0"/>
                <a:ea typeface="맑은 고딕" charset="0"/>
              </a:rPr>
              <a:t>: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신경망에서 모든 입력과 타깃은 부동 소수 데이터로 이루어진 텐서(특정 경우 정수 텐서)여야 함.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어떤 데이터도 신경망에 넣기 위해서는 텐서로 변환이 필요함.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이 단계를 </a:t>
            </a:r>
            <a:r>
              <a:rPr sz="1800" b="1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벡터화(data vectorization)</a:t>
            </a: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라고 함.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 값 정규화 &gt;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: 네트워크를 쉽게 학습시키기 위해 데이터는 다음과 같은 특징을 가져야 함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작은 값을 취함. 일반적으로 대부분의 값이 0~1 사이여야 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- 균일해야 함. 즉 모든 특성이 대체로 비슷한 범위를 가져야 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 누락된 값 다루기 &gt;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: 누락될 가능성이 높은 데이터는 그 가능성마저 학습을 시킴.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특성에 따라 테스트 케이스에 포함안되는 정보가 있을 수 있기에, </a:t>
            </a:r>
            <a:endParaRPr lang="ko-KR" altLang="en-US" sz="1800" b="0" i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  후에 누락될 가능성이 있는 데이터는 제외시켜야함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8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데이터 전처리, 특성 공학, 특성 학습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4.3.2 특성 공학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2762250"/>
            <a:ext cx="10541635" cy="1569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특성 공학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특성을 더 간단한 방식으로 표현하여 문제를 쉽게 만드는 것 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알고리즘의 효율성 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적은 자원, 적은 데이터로 효과적으로 문제를 풀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6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4.4.1 네트워크 크기 축소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1447800"/>
            <a:ext cx="10649585" cy="4337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최적화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가능한 훈련 데이터에서 최고의 성능을 얻기 위해 모델을 조정하는 과정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일반화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훈련된 모델이 이전에 본 적 없는 데이터에서 얼마나 잘 수행되는지 의미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과소적합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훈련 초기에 최적화와 일반화는 상호 연관되어 있음.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훈련 데이터의 손실이 낮을수록 테스트 데이터의 손실이 낮아짐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과대적합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훈련 데이터를 반복하다보면 검증 세트에 대한 일반화 성능이 더 이상 높아지지 않고 감소됨.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모델이 훈련 데이터에 특화된 패턴을 학습하기 시작했다는 의미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9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4.4.1 네트워크 크기 축소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1943100"/>
            <a:ext cx="11087735" cy="3876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과대 적합을 막기 위한 방법은?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훈련 데이터를 많이 모아야 한다!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규제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모델이 수용할 수 있는 정보의 양을 조절하거나 저장할 수 있는 정보에 제약을 가하는 것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모델은 최적화 과정에서 가장 중요한 패턴에 집중하게 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규제의 종류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네트워크 크기 축소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가중치 규제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3. 드롭아웃 추가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0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4.4.1 네트워크 크기 축소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1981200"/>
            <a:ext cx="10954385" cy="2215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과대적합을 막는 가장 단순한 방법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모델의 크기,  즉 모델에 있는 학습 파라미터 수를 줄이는 것.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파라미터의 수는 층의 수와 각 층의 유닛 수에 의해 결정됨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용량(capacity)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모델에 있는 학습 파라미터의 수를 종종 모델의 용량이라고 말함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3.1.2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층의 네트워크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5500" y="398936"/>
            <a:ext cx="1813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신경망의 구조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0599" y="1707930"/>
            <a:ext cx="526888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모델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층으로 만든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비순환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유향 그래프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0599" y="3096156"/>
            <a:ext cx="52688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가지가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개인 네트워크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출력이 여러 개인 네트워크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인셉션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블록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462" y="4223593"/>
            <a:ext cx="3494249" cy="24752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057" y="2182779"/>
            <a:ext cx="3629025" cy="2247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941" y="2398430"/>
            <a:ext cx="2924028" cy="21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4.4.1 네트워크 크기 축소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7" name="그림 26" descr="C:/Users/ehdal/AppData/Roaming/PolarisOffice/ETemp/6452_8882072/fImage119738221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4286250"/>
            <a:ext cx="4020185" cy="2400935"/>
          </a:xfrm>
          <a:prstGeom prst="rect">
            <a:avLst/>
          </a:prstGeom>
          <a:noFill/>
        </p:spPr>
      </p:pic>
      <p:pic>
        <p:nvPicPr>
          <p:cNvPr id="28" name="그림 27" descr="C:/Users/ehdal/AppData/Roaming/PolarisOffice/ETemp/6452_8882072/fImage1225582513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9450" y="4286250"/>
            <a:ext cx="4020185" cy="2419985"/>
          </a:xfrm>
          <a:prstGeom prst="rect">
            <a:avLst/>
          </a:prstGeom>
          <a:noFill/>
        </p:spPr>
      </p:pic>
      <p:pic>
        <p:nvPicPr>
          <p:cNvPr id="29" name="그림 28" descr="C:/Users/ehdal/AppData/Roaming/PolarisOffice/ETemp/6452_8882072/fImage694882697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45" y="1309370"/>
            <a:ext cx="5744210" cy="1610360"/>
          </a:xfrm>
          <a:prstGeom prst="rect">
            <a:avLst/>
          </a:prstGeom>
          <a:noFill/>
        </p:spPr>
      </p:pic>
      <p:pic>
        <p:nvPicPr>
          <p:cNvPr id="30" name="그림 29" descr="C:/Users/ehdal/AppData/Roaming/PolarisOffice/ETemp/6452_8882072/fImage5352827768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3190875"/>
            <a:ext cx="5696585" cy="972185"/>
          </a:xfrm>
          <a:prstGeom prst="rect">
            <a:avLst/>
          </a:prstGeom>
          <a:noFill/>
        </p:spPr>
      </p:pic>
      <p:pic>
        <p:nvPicPr>
          <p:cNvPr id="31" name="그림 30" descr="C:/Users/ehdal/AppData/Roaming/PolarisOffice/ETemp/6452_8882072/fImage542182811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3200400"/>
            <a:ext cx="5953760" cy="95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14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4.4.2 가중치 규제 추가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2000250"/>
            <a:ext cx="109543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990600" y="1390650"/>
            <a:ext cx="10782935" cy="2358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가중치 규제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</a:t>
            </a:r>
            <a:r>
              <a:rPr sz="1800" b="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네트워크의 복잡도에 제한을 두어 가중치가 작은 값을 가지도록 강제하는 것.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 가중치 값의 분포가 더 균일하게 됨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가지 형태의 비용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L1 규제 : 가중치의 절댓값에 비례하는 비용이 추가 (가중치의 L1 노름)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92485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L2 규제 : 가중치의 제곱에 비례하는 비용이 추가 (가중치의 L2 노름)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6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4.4.2 가중치 규제 추가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2000250"/>
            <a:ext cx="109543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ehdal/AppData/Roaming/PolarisOffice/ETemp/6452_8882072/fImage2386084524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14500"/>
            <a:ext cx="8858885" cy="2362835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990600" y="1352550"/>
            <a:ext cx="55251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4-6. 모델에 L2 가중치 추가하기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6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4.4.2 가중치 규제 추가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2000250"/>
            <a:ext cx="109543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ehdal/AppData/Roaming/PolarisOffice/ETemp/6452_8882072/fImage1186985016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5320" y="2168525"/>
            <a:ext cx="5815965" cy="3680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608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4.4.3 드롭아웃 추가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990600" y="2000250"/>
            <a:ext cx="109543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990600" y="1371600"/>
            <a:ext cx="10878185" cy="4522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드롭아웃 &gt;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: 신경망을 위해 사용되는 규제 기법 중 가장 효과적이고 널리 사용되는 방법 중 하나.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네트워크 층에 드롭아웃을 적용하면 훈련하는 동안 무작위로 일부 출력 틍성을 제외시킴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예를 들어,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[0.2, 0.5, 1.3, 0.8, 1.1] 벡터를 출력한다고 가정...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드롭 아웃 적용하면? 벡터의 일부가 무작위로 0으로 바뀜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[0, 0.5, 1.3, 0, 1.1] 이 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layer_output *= np.random.randint(0, high=2, size=layer_output.shape)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훈련할 때 유닛의 출력 중 50%를 버림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randint(0, high=2)  :  0(포함)~2(미포함) 사이의 정수를 반환. 즉 0 또는 1 반환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4.4.3 드롭아웃 추가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7" name="그림 26" descr="C:/Users/ehdal/AppData/Roaming/PolarisOffice/ETemp/6452_8882072/fImage13418859687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62125"/>
            <a:ext cx="7230110" cy="1553210"/>
          </a:xfrm>
          <a:prstGeom prst="rect">
            <a:avLst/>
          </a:prstGeom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>
            <a:off x="990600" y="1314450"/>
            <a:ext cx="57346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코드 4-8 IMDB 네트워크에 드롭아웃 추가하기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ehdal/AppData/Roaming/PolarisOffice/ETemp/6452_8882072/fImage1231186380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534410"/>
            <a:ext cx="4820285" cy="3038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34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95500" y="398780"/>
            <a:ext cx="5443220" cy="553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과대적합과 과소적합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32535" y="440690"/>
            <a:ext cx="6165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4.4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90600" y="846455"/>
            <a:ext cx="4826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정리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1276350" y="1962150"/>
            <a:ext cx="9639935" cy="32308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정리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과대적합을 방지하기 위한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훈련 데이터를 더 모은다.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네트워크의 용량을 감소시킨다.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가중치 규제를 추가한다.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드롭아웃을 추가한다.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5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9006705-3B63-47A7-A3E1-4582B4EC7203}"/>
              </a:ext>
            </a:extLst>
          </p:cNvPr>
          <p:cNvGrpSpPr/>
          <p:nvPr/>
        </p:nvGrpSpPr>
        <p:grpSpPr>
          <a:xfrm rot="5400000">
            <a:off x="2952224" y="1081682"/>
            <a:ext cx="3233530" cy="5287526"/>
            <a:chOff x="7746733" y="4359525"/>
            <a:chExt cx="2492942" cy="1442447"/>
          </a:xfrm>
        </p:grpSpPr>
        <p:sp>
          <p:nvSpPr>
            <p:cNvPr id="15" name="사각형: 둥근 모서리 36">
              <a:extLst>
                <a:ext uri="{FF2B5EF4-FFF2-40B4-BE49-F238E27FC236}">
                  <a16:creationId xmlns:a16="http://schemas.microsoft.com/office/drawing/2014/main" xmlns="" id="{73CB6A74-258C-4B80-818B-D39A5B850B16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사각형: 둥근 모서리 37">
              <a:extLst>
                <a:ext uri="{FF2B5EF4-FFF2-40B4-BE49-F238E27FC236}">
                  <a16:creationId xmlns:a16="http://schemas.microsoft.com/office/drawing/2014/main" xmlns="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사각형: 둥근 모서리 38">
              <a:extLst>
                <a:ext uri="{FF2B5EF4-FFF2-40B4-BE49-F238E27FC236}">
                  <a16:creationId xmlns:a16="http://schemas.microsoft.com/office/drawing/2014/main" xmlns="" id="{57012C81-4211-4EED-9AA7-08E6FE511E31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24D3A92F-4B39-4ED4-A0DB-1341E2B52BDD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015E1848-F041-45FE-A1F2-2ABA32FD19C3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4.5.1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문제 정의와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데이터셋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수집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7210" y="3541213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문제 정의</a:t>
            </a:r>
            <a:endParaRPr lang="ko-KR" alt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4193" y="240974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데이터</a:t>
            </a:r>
            <a:endParaRPr lang="en-US" altLang="ko-KR" dirty="0" smtClean="0"/>
          </a:p>
          <a:p>
            <a:r>
              <a:rPr lang="ko-KR" altLang="en-US" dirty="0" smtClean="0"/>
              <a:t>예측할 정보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4193" y="45333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문제의 유형</a:t>
            </a:r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flipH="1">
            <a:off x="7564582" y="2673694"/>
            <a:ext cx="1396538" cy="2080531"/>
          </a:xfrm>
          <a:prstGeom prst="lef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10502" y="35258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가설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2895965" y="2660452"/>
            <a:ext cx="1248467" cy="18765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4.5.2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성공 지표 선택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3915" y="338327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성공 지표</a:t>
            </a:r>
            <a:endParaRPr lang="ko-KR" altLang="en-US" sz="2200" b="1" dirty="0"/>
          </a:p>
        </p:txBody>
      </p:sp>
      <p:sp>
        <p:nvSpPr>
          <p:cNvPr id="3" name="왼쪽 화살표 2"/>
          <p:cNvSpPr/>
          <p:nvPr/>
        </p:nvSpPr>
        <p:spPr>
          <a:xfrm rot="10800000">
            <a:off x="4829695" y="3383275"/>
            <a:ext cx="1886989" cy="43088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2691" y="3275552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모델이 최적화할 손실 함수를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선택하는 기준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6">
            <a:extLst>
              <a:ext uri="{FF2B5EF4-FFF2-40B4-BE49-F238E27FC236}">
                <a16:creationId xmlns:a16="http://schemas.microsoft.com/office/drawing/2014/main" xmlns="" id="{73CB6A74-258C-4B80-818B-D39A5B850B16}"/>
              </a:ext>
            </a:extLst>
          </p:cNvPr>
          <p:cNvSpPr/>
          <p:nvPr/>
        </p:nvSpPr>
        <p:spPr>
          <a:xfrm rot="5400000">
            <a:off x="2366933" y="2778001"/>
            <a:ext cx="1248467" cy="18765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7738829" y="2977463"/>
            <a:ext cx="631761" cy="36016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7713886" y="1963310"/>
            <a:ext cx="681645" cy="36016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평가 방법 선택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4884" y="3481481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평가 방법</a:t>
            </a:r>
            <a:endParaRPr lang="ko-KR" altLang="en-US" sz="2200" b="1" dirty="0"/>
          </a:p>
        </p:txBody>
      </p:sp>
      <p:sp>
        <p:nvSpPr>
          <p:cNvPr id="8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7696178" y="933613"/>
            <a:ext cx="716141" cy="36007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03572" y="2552301"/>
            <a:ext cx="330411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/>
              <a:t>홀드아웃 검증 세트 분리</a:t>
            </a:r>
          </a:p>
          <a:p>
            <a:pPr algn="ctr"/>
            <a:endParaRPr lang="en-US" altLang="ko-KR" sz="2200" b="1" dirty="0" smtClean="0"/>
          </a:p>
          <a:p>
            <a:pPr algn="ctr"/>
            <a:endParaRPr lang="ko-KR" altLang="en-US" sz="2200" b="1" dirty="0"/>
          </a:p>
          <a:p>
            <a:pPr algn="ctr"/>
            <a:r>
              <a:rPr lang="en-US" altLang="ko-KR" sz="2200" b="1" dirty="0"/>
              <a:t>k-</a:t>
            </a:r>
            <a:r>
              <a:rPr lang="ko-KR" altLang="en-US" sz="2200" b="1" dirty="0"/>
              <a:t>겹 교차 검증</a:t>
            </a:r>
          </a:p>
          <a:p>
            <a:pPr algn="ctr"/>
            <a:endParaRPr lang="en-US" altLang="ko-KR" sz="2200" b="1" dirty="0" smtClean="0"/>
          </a:p>
          <a:p>
            <a:pPr algn="ctr"/>
            <a:endParaRPr lang="ko-KR" altLang="en-US" sz="2200" b="1" dirty="0"/>
          </a:p>
          <a:p>
            <a:pPr algn="ctr"/>
            <a:r>
              <a:rPr lang="ko-KR" altLang="en-US" sz="2200" b="1" dirty="0"/>
              <a:t>반복 </a:t>
            </a:r>
            <a:r>
              <a:rPr lang="en-US" altLang="ko-KR" sz="2200" b="1" dirty="0"/>
              <a:t>k-</a:t>
            </a:r>
            <a:r>
              <a:rPr lang="ko-KR" altLang="en-US" sz="2200" b="1" dirty="0"/>
              <a:t>겹 교차 검증</a:t>
            </a:r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0599" y="846421"/>
            <a:ext cx="56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3.1.3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손실 함수와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옵티마이저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 과정을 조절하는 열쇠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5500" y="398936"/>
            <a:ext cx="1813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신경망의 구조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0599" y="1874185"/>
            <a:ext cx="6864928" cy="17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손실함수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훈련하는 동안 최소화될 값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성공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옵티마이저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손실 함수를 기반으로 네트워크 업데이트를 결정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특정 종류의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SGD(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확률적 경사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하강법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9006705-3B63-47A7-A3E1-4582B4EC7203}"/>
              </a:ext>
            </a:extLst>
          </p:cNvPr>
          <p:cNvGrpSpPr/>
          <p:nvPr/>
        </p:nvGrpSpPr>
        <p:grpSpPr>
          <a:xfrm>
            <a:off x="8452489" y="4171810"/>
            <a:ext cx="3233530" cy="1755505"/>
            <a:chOff x="7746733" y="4359525"/>
            <a:chExt cx="2492942" cy="1442447"/>
          </a:xfrm>
        </p:grpSpPr>
        <p:sp>
          <p:nvSpPr>
            <p:cNvPr id="9" name="사각형: 둥근 모서리 36">
              <a:extLst>
                <a:ext uri="{FF2B5EF4-FFF2-40B4-BE49-F238E27FC236}">
                  <a16:creationId xmlns:a16="http://schemas.microsoft.com/office/drawing/2014/main" xmlns="" id="{73CB6A74-258C-4B80-818B-D39A5B850B16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" name="사각형: 둥근 모서리 37">
              <a:extLst>
                <a:ext uri="{FF2B5EF4-FFF2-40B4-BE49-F238E27FC236}">
                  <a16:creationId xmlns:a16="http://schemas.microsoft.com/office/drawing/2014/main" xmlns="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사각형: 둥근 모서리 38">
              <a:extLst>
                <a:ext uri="{FF2B5EF4-FFF2-40B4-BE49-F238E27FC236}">
                  <a16:creationId xmlns:a16="http://schemas.microsoft.com/office/drawing/2014/main" xmlns="" id="{57012C81-4211-4EED-9AA7-08E6FE511E31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24D3A92F-4B39-4ED4-A0DB-1341E2B52BDD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015E1848-F041-45FE-A1F2-2ABA32FD19C3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8555357" y="3575604"/>
            <a:ext cx="117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손실함수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15E1848-F041-45FE-A1F2-2ABA32FD19C3}"/>
              </a:ext>
            </a:extLst>
          </p:cNvPr>
          <p:cNvCxnSpPr>
            <a:cxnSpLocks/>
          </p:cNvCxnSpPr>
          <p:nvPr/>
        </p:nvCxnSpPr>
        <p:spPr>
          <a:xfrm flipH="1" flipV="1">
            <a:off x="10100466" y="5927315"/>
            <a:ext cx="4070" cy="402071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15E1848-F041-45FE-A1F2-2ABA32FD19C3}"/>
              </a:ext>
            </a:extLst>
          </p:cNvPr>
          <p:cNvCxnSpPr>
            <a:cxnSpLocks/>
          </p:cNvCxnSpPr>
          <p:nvPr/>
        </p:nvCxnSpPr>
        <p:spPr>
          <a:xfrm flipV="1">
            <a:off x="11061784" y="3516774"/>
            <a:ext cx="0" cy="65503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015E1848-F041-45FE-A1F2-2ABA32FD19C3}"/>
              </a:ext>
            </a:extLst>
          </p:cNvPr>
          <p:cNvCxnSpPr>
            <a:cxnSpLocks/>
          </p:cNvCxnSpPr>
          <p:nvPr/>
        </p:nvCxnSpPr>
        <p:spPr>
          <a:xfrm flipV="1">
            <a:off x="9062661" y="3516774"/>
            <a:ext cx="0" cy="65503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28596" y="63293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90791" y="3237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89915" y="3237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출력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0581126" y="3591544"/>
            <a:ext cx="117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손실함수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38689" y="25872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경사하강법</a:t>
            </a:r>
            <a:endParaRPr lang="ko-KR" altLang="en-US" sz="2400" b="1" dirty="0"/>
          </a:p>
        </p:txBody>
      </p:sp>
      <p:sp>
        <p:nvSpPr>
          <p:cNvPr id="33" name="아래쪽 화살표 32"/>
          <p:cNvSpPr/>
          <p:nvPr/>
        </p:nvSpPr>
        <p:spPr>
          <a:xfrm rot="12568921">
            <a:off x="9698959" y="1765746"/>
            <a:ext cx="205735" cy="84969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8903489">
            <a:off x="10388411" y="1763600"/>
            <a:ext cx="205735" cy="85299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76233" y="14695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하나의 </a:t>
            </a:r>
            <a:r>
              <a:rPr lang="ko-KR" altLang="en-US" sz="1400" b="1" dirty="0" err="1" smtClean="0"/>
              <a:t>손실값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15268" y="1985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평균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1" grpId="0"/>
      <p:bldP spid="33" grpId="0" animBg="1"/>
      <p:bldP spid="34" grpId="0" animBg="1"/>
      <p:bldP spid="35" grpId="0"/>
      <p:bldP spid="3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4.5.4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준비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2814501" y="2578989"/>
            <a:ext cx="1248467" cy="2039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91386" y="3383276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데이터 준비</a:t>
            </a:r>
            <a:endParaRPr lang="ko-KR" altLang="en-US" sz="2200" b="1" dirty="0"/>
          </a:p>
        </p:txBody>
      </p:sp>
      <p:sp>
        <p:nvSpPr>
          <p:cNvPr id="3" name="오른쪽 화살표 2"/>
          <p:cNvSpPr/>
          <p:nvPr/>
        </p:nvSpPr>
        <p:spPr>
          <a:xfrm>
            <a:off x="5170516" y="3100643"/>
            <a:ext cx="2036619" cy="282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170516" y="3797534"/>
            <a:ext cx="2036619" cy="28263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23851" y="302651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/>
              <a:t>텐서</a:t>
            </a:r>
            <a:endParaRPr lang="ko-KR" alt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23851" y="3723406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작은 값으로 스케일 조정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   [-1, 1] </a:t>
            </a:r>
            <a:r>
              <a:rPr lang="ko-KR" altLang="en-US" sz="2200" b="1" dirty="0" smtClean="0"/>
              <a:t>또는 </a:t>
            </a:r>
            <a:r>
              <a:rPr lang="en-US" altLang="ko-KR" sz="2200" b="1" dirty="0" smtClean="0"/>
              <a:t>[0, 1]</a:t>
            </a:r>
            <a:endParaRPr lang="ko-KR" altLang="en-US" sz="2200" b="1" dirty="0"/>
          </a:p>
        </p:txBody>
      </p:sp>
      <p:sp>
        <p:nvSpPr>
          <p:cNvPr id="15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8872218" y="4260945"/>
            <a:ext cx="453926" cy="14497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660599" y="4801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정규화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36">
            <a:extLst>
              <a:ext uri="{FF2B5EF4-FFF2-40B4-BE49-F238E27FC236}">
                <a16:creationId xmlns:a16="http://schemas.microsoft.com/office/drawing/2014/main" xmlns="" id="{73CB6A74-258C-4B80-818B-D39A5B850B16}"/>
              </a:ext>
            </a:extLst>
          </p:cNvPr>
          <p:cNvSpPr/>
          <p:nvPr/>
        </p:nvSpPr>
        <p:spPr>
          <a:xfrm rot="5400000">
            <a:off x="8604804" y="1232689"/>
            <a:ext cx="714863" cy="299766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사각형: 둥근 모서리 36">
            <a:extLst>
              <a:ext uri="{FF2B5EF4-FFF2-40B4-BE49-F238E27FC236}">
                <a16:creationId xmlns:a16="http://schemas.microsoft.com/office/drawing/2014/main" xmlns="" id="{73CB6A74-258C-4B80-818B-D39A5B850B16}"/>
              </a:ext>
            </a:extLst>
          </p:cNvPr>
          <p:cNvSpPr/>
          <p:nvPr/>
        </p:nvSpPr>
        <p:spPr>
          <a:xfrm rot="5400000">
            <a:off x="8034818" y="2649093"/>
            <a:ext cx="1854837" cy="299766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2427819" y="1651733"/>
            <a:ext cx="1248467" cy="41229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4.5.5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기본보다 나은 모델 훈련하기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5878" y="3497744"/>
            <a:ext cx="3868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기본보다 나은 모델 훈련하기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47149" y="2559024"/>
            <a:ext cx="3149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통계적 </a:t>
            </a:r>
            <a:r>
              <a:rPr lang="ko-KR" altLang="en-US" b="1" dirty="0" err="1" smtClean="0"/>
              <a:t>검정력</a:t>
            </a:r>
            <a:r>
              <a:rPr lang="ko-KR" altLang="en-US" b="1" dirty="0" smtClean="0"/>
              <a:t> 달성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마지막 </a:t>
            </a:r>
            <a:r>
              <a:rPr lang="ko-KR" altLang="en-US" b="1" dirty="0"/>
              <a:t>층의 활성화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b="1" dirty="0"/>
              <a:t>손실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b="1" dirty="0"/>
              <a:t>최적화 설정</a:t>
            </a:r>
          </a:p>
        </p:txBody>
      </p:sp>
      <p:sp>
        <p:nvSpPr>
          <p:cNvPr id="14" name="왼쪽 화살표 13"/>
          <p:cNvSpPr/>
          <p:nvPr/>
        </p:nvSpPr>
        <p:spPr>
          <a:xfrm flipH="1">
            <a:off x="5682059" y="2672920"/>
            <a:ext cx="1396538" cy="2080531"/>
          </a:xfrm>
          <a:prstGeom prst="lef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4.5.6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몸집 키우기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과대적합 모델 구축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2443443" y="2031543"/>
            <a:ext cx="839678" cy="33632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43050" y="3497743"/>
            <a:ext cx="2640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과대적합 모델 구축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171" y="2574413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과소적합과 과대적합 </a:t>
            </a:r>
            <a:r>
              <a:rPr lang="ko-KR" altLang="en-US" sz="2200" b="1" dirty="0" smtClean="0"/>
              <a:t>경계에 적절히 위치</a:t>
            </a:r>
            <a:endParaRPr lang="en-US" altLang="ko-KR" sz="2200" b="1" dirty="0" smtClean="0"/>
          </a:p>
          <a:p>
            <a:endParaRPr lang="ko-KR" altLang="en-US" sz="1000" b="1" dirty="0"/>
          </a:p>
          <a:p>
            <a:r>
              <a:rPr lang="en-US" altLang="ko-KR" sz="2200" b="1" dirty="0" smtClean="0"/>
              <a:t> =&gt; </a:t>
            </a:r>
            <a:r>
              <a:rPr lang="ko-KR" altLang="en-US" sz="2200" b="1" dirty="0" err="1" smtClean="0"/>
              <a:t>과대적합된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모델 만들기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6411" y="3637392"/>
            <a:ext cx="2770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층 추가</a:t>
            </a:r>
            <a:endParaRPr lang="en-US" altLang="ko-KR" sz="1600" b="1" dirty="0" smtClean="0"/>
          </a:p>
          <a:p>
            <a:pPr marL="457200" indent="-457200">
              <a:buAutoNum type="arabicPeriod"/>
            </a:pPr>
            <a:endParaRPr lang="en-US" altLang="ko-KR" sz="1600" b="1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층의 크기 키우기</a:t>
            </a:r>
            <a:endParaRPr lang="en-US" altLang="ko-KR" sz="1600" b="1" dirty="0" smtClean="0"/>
          </a:p>
          <a:p>
            <a:pPr marL="457200" indent="-457200">
              <a:buAutoNum type="arabicPeriod"/>
            </a:pPr>
            <a:endParaRPr lang="en-US" altLang="ko-KR" sz="1600" b="1" dirty="0" smtClean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더 많은 </a:t>
            </a:r>
            <a:r>
              <a:rPr lang="ko-KR" altLang="en-US" sz="1600" b="1" dirty="0" err="1" smtClean="0"/>
              <a:t>에포크</a:t>
            </a:r>
            <a:r>
              <a:rPr lang="ko-KR" altLang="en-US" sz="1600" b="1" dirty="0" smtClean="0"/>
              <a:t> 동안 훈련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15996" y="5253250"/>
            <a:ext cx="449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성능 감소             과대적합 도달</a:t>
            </a:r>
            <a:endParaRPr lang="ko-KR" altLang="en-US" sz="22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8070209" y="5380608"/>
            <a:ext cx="998290" cy="176169"/>
          </a:xfrm>
          <a:prstGeom prst="rightArrow">
            <a:avLst/>
          </a:prstGeom>
          <a:solidFill>
            <a:srgbClr val="F4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36">
            <a:extLst>
              <a:ext uri="{FF2B5EF4-FFF2-40B4-BE49-F238E27FC236}">
                <a16:creationId xmlns:a16="http://schemas.microsoft.com/office/drawing/2014/main" xmlns="" id="{73CB6A74-258C-4B80-818B-D39A5B850B16}"/>
              </a:ext>
            </a:extLst>
          </p:cNvPr>
          <p:cNvSpPr/>
          <p:nvPr/>
        </p:nvSpPr>
        <p:spPr>
          <a:xfrm rot="5400000">
            <a:off x="8406839" y="1074462"/>
            <a:ext cx="1555491" cy="52689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보편적인 머신 러닝 작업 흐름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4.5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990599" y="84642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4.5.7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 규제와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하이퍼파라미터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튜닝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1673" y="3031989"/>
            <a:ext cx="4645824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1. </a:t>
            </a:r>
            <a:r>
              <a:rPr lang="ko-KR" altLang="en-US" sz="1700" b="1" dirty="0" err="1" smtClean="0"/>
              <a:t>드롭아웃</a:t>
            </a:r>
            <a:r>
              <a:rPr lang="ko-KR" altLang="en-US" sz="1700" b="1" dirty="0" smtClean="0"/>
              <a:t> 추가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2. </a:t>
            </a:r>
            <a:r>
              <a:rPr lang="ko-KR" altLang="en-US" sz="1700" b="1" dirty="0" smtClean="0"/>
              <a:t>층을 추가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제거해 다른 구조 시도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3. L1, L2 </a:t>
            </a:r>
            <a:r>
              <a:rPr lang="ko-KR" altLang="en-US" sz="1700" b="1" dirty="0" smtClean="0"/>
              <a:t>추가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4. </a:t>
            </a:r>
            <a:r>
              <a:rPr lang="ko-KR" altLang="en-US" sz="1700" b="1" dirty="0" smtClean="0"/>
              <a:t>층의 </a:t>
            </a:r>
            <a:r>
              <a:rPr lang="ko-KR" altLang="en-US" sz="1700" b="1" dirty="0" err="1" smtClean="0"/>
              <a:t>유닛</a:t>
            </a:r>
            <a:r>
              <a:rPr lang="ko-KR" altLang="en-US" sz="1700" b="1" dirty="0" smtClean="0"/>
              <a:t> 수나 </a:t>
            </a:r>
            <a:r>
              <a:rPr lang="ko-KR" altLang="en-US" sz="1700" b="1" dirty="0" err="1" smtClean="0"/>
              <a:t>옵티마이저</a:t>
            </a:r>
            <a:r>
              <a:rPr lang="ko-KR" altLang="en-US" sz="1700" b="1" dirty="0" smtClean="0"/>
              <a:t> </a:t>
            </a:r>
            <a:r>
              <a:rPr lang="ko-KR" altLang="en-US" sz="1700" b="1" dirty="0" err="1" smtClean="0"/>
              <a:t>학습률</a:t>
            </a:r>
            <a:r>
              <a:rPr lang="ko-KR" altLang="en-US" sz="1700" b="1" dirty="0" smtClean="0"/>
              <a:t> 변환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5. </a:t>
            </a:r>
            <a:r>
              <a:rPr lang="ko-KR" altLang="en-US" sz="1700" b="1" dirty="0" smtClean="0"/>
              <a:t>새로운 특성 추가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유용하지 않은 특성 제거</a:t>
            </a:r>
            <a:endParaRPr lang="en-US" altLang="ko-KR" sz="1700" b="1" dirty="0" smtClean="0"/>
          </a:p>
          <a:p>
            <a:endParaRPr lang="ko-KR" altLang="en-US" sz="2200" b="1" dirty="0"/>
          </a:p>
        </p:txBody>
      </p:sp>
      <p:sp>
        <p:nvSpPr>
          <p:cNvPr id="8" name="사각형: 둥근 모서리 38">
            <a:extLst>
              <a:ext uri="{FF2B5EF4-FFF2-40B4-BE49-F238E27FC236}">
                <a16:creationId xmlns:a16="http://schemas.microsoft.com/office/drawing/2014/main" xmlns="" id="{57012C81-4211-4EED-9AA7-08E6FE511E31}"/>
              </a:ext>
            </a:extLst>
          </p:cNvPr>
          <p:cNvSpPr/>
          <p:nvPr/>
        </p:nvSpPr>
        <p:spPr>
          <a:xfrm rot="5400000">
            <a:off x="1987730" y="1934082"/>
            <a:ext cx="1555489" cy="35497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33646" y="3060107"/>
            <a:ext cx="306365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규제와 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하이퍼파라미터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튜닝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위로 구부러진 화살표 2"/>
          <p:cNvSpPr/>
          <p:nvPr/>
        </p:nvSpPr>
        <p:spPr>
          <a:xfrm>
            <a:off x="4862944" y="3834219"/>
            <a:ext cx="1521230" cy="606829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위로 구부러진 화살표 11"/>
          <p:cNvSpPr/>
          <p:nvPr/>
        </p:nvSpPr>
        <p:spPr>
          <a:xfrm rot="10632205">
            <a:off x="4771913" y="3068739"/>
            <a:ext cx="1521230" cy="606829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013" y="336036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0000"/>
                </a:solidFill>
              </a:rPr>
              <a:t>반복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46992" y="2619308"/>
            <a:ext cx="8408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+mn-ea"/>
              </a:rPr>
              <a:t>The End</a:t>
            </a:r>
            <a:endParaRPr lang="en-US" altLang="ko-KR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4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95500" y="398936"/>
            <a:ext cx="155683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소개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2709" y="440539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29590" y="3347310"/>
            <a:ext cx="973281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동일한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코드로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 가능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사용하기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쉬운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제공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합성곱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신경망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순환 신경망을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어떤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만들 수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-MIT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라이선스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상업적인 프로젝트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9" y="1707930"/>
            <a:ext cx="4221621" cy="12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604000" y="1959138"/>
            <a:ext cx="3997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케라스는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파이썬으로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구현된 쉽고 간결한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딥러닝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라이브러리입니다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2544</Words>
  <Application>Microsoft Office PowerPoint</Application>
  <PresentationFormat>와이드스크린</PresentationFormat>
  <Paragraphs>660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0" baseType="lpstr">
      <vt:lpstr>맑은 고딕</vt:lpstr>
      <vt:lpstr>야놀자 야체 B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2018305046</cp:lastModifiedBy>
  <cp:revision>148</cp:revision>
  <dcterms:created xsi:type="dcterms:W3CDTF">2017-10-09T06:24:25Z</dcterms:created>
  <dcterms:modified xsi:type="dcterms:W3CDTF">2020-01-17T03:45:24Z</dcterms:modified>
</cp:coreProperties>
</file>