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0" r:id="rId4"/>
    <p:sldId id="286" r:id="rId5"/>
    <p:sldId id="287" r:id="rId6"/>
    <p:sldId id="288" r:id="rId7"/>
    <p:sldId id="289" r:id="rId8"/>
    <p:sldId id="290" r:id="rId9"/>
    <p:sldId id="341" r:id="rId10"/>
    <p:sldId id="291" r:id="rId11"/>
    <p:sldId id="292" r:id="rId12"/>
    <p:sldId id="293" r:id="rId13"/>
    <p:sldId id="34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4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28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284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33FEE-534D-4ECC-A91A-C55755359416}" type="doc">
      <dgm:prSet loTypeId="urn:microsoft.com/office/officeart/2005/8/layout/hierarchy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F7CAF3F0-22D3-4769-B2DA-8E739CA4F6D4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sz="2000" b="1" dirty="0" err="1">
              <a:latin typeface="+mn-ea"/>
              <a:ea typeface="+mn-ea"/>
            </a:rPr>
            <a:t>케라스</a:t>
          </a:r>
          <a:endParaRPr lang="ko-KR" altLang="en-US" sz="2000" b="1" dirty="0">
            <a:latin typeface="+mn-ea"/>
            <a:ea typeface="+mn-ea"/>
          </a:endParaRPr>
        </a:p>
      </dgm:t>
    </dgm:pt>
    <dgm:pt modelId="{A161EE98-A5E4-4163-B2EC-AF1BB12FC1C2}" type="par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07433D7-C16C-4909-A5F7-A5D06E26410A}" type="sib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614E5C1F-B7F4-4C77-86D4-B2DF8BB3CDF6}">
      <dgm:prSet phldrT="[텍스트]" custT="1"/>
      <dgm:spPr>
        <a:solidFill>
          <a:srgbClr val="F47C30"/>
        </a:solidFill>
      </dgm:spPr>
      <dgm:t>
        <a:bodyPr/>
        <a:lstStyle/>
        <a:p>
          <a:pPr latinLnBrk="1"/>
          <a:r>
            <a:rPr lang="ko-KR" altLang="en-US" sz="2000" b="1" dirty="0" err="1">
              <a:latin typeface="+mn-ea"/>
              <a:ea typeface="+mn-ea"/>
            </a:rPr>
            <a:t>텐서플로</a:t>
          </a:r>
          <a:r>
            <a:rPr lang="ko-KR" altLang="en-US" sz="2000" b="1" dirty="0">
              <a:latin typeface="+mn-ea"/>
              <a:ea typeface="+mn-ea"/>
            </a:rPr>
            <a:t> </a:t>
          </a:r>
          <a:r>
            <a:rPr lang="en-US" altLang="ko-KR" sz="2000" b="1" dirty="0">
              <a:latin typeface="+mn-ea"/>
              <a:ea typeface="+mn-ea"/>
            </a:rPr>
            <a:t>/ </a:t>
          </a:r>
          <a:r>
            <a:rPr lang="ko-KR" altLang="en-US" sz="2000" b="1" dirty="0" err="1">
              <a:latin typeface="+mn-ea"/>
              <a:ea typeface="+mn-ea"/>
            </a:rPr>
            <a:t>씨아노</a:t>
          </a:r>
          <a:r>
            <a:rPr lang="ko-KR" altLang="en-US" sz="2000" b="1" dirty="0">
              <a:latin typeface="+mn-ea"/>
              <a:ea typeface="+mn-ea"/>
            </a:rPr>
            <a:t> </a:t>
          </a:r>
          <a:r>
            <a:rPr lang="en-US" altLang="ko-KR" sz="2000" b="1" dirty="0">
              <a:latin typeface="+mn-ea"/>
              <a:ea typeface="+mn-ea"/>
            </a:rPr>
            <a:t>/ CNTK / …</a:t>
          </a:r>
          <a:endParaRPr lang="ko-KR" altLang="en-US" sz="2000" b="1" dirty="0">
            <a:latin typeface="+mn-ea"/>
            <a:ea typeface="+mn-ea"/>
          </a:endParaRPr>
        </a:p>
      </dgm:t>
    </dgm:pt>
    <dgm:pt modelId="{35A947F9-3C54-46FA-AD74-981A1BEE2BDA}" type="par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77058DB-6367-41E9-A5B9-2C6222CEB721}" type="sib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66C89F3-234B-4273-979C-804A30E20031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b="1" dirty="0">
              <a:latin typeface="+mn-ea"/>
              <a:ea typeface="+mn-ea"/>
            </a:rPr>
            <a:t>CUDA / </a:t>
          </a:r>
          <a:r>
            <a:rPr lang="en-US" altLang="ko-KR" sz="2000" b="1" dirty="0" err="1">
              <a:latin typeface="+mn-ea"/>
              <a:ea typeface="+mn-ea"/>
            </a:rPr>
            <a:t>cuDNN</a:t>
          </a:r>
          <a:endParaRPr lang="ko-KR" altLang="en-US" sz="2000" b="1" dirty="0">
            <a:latin typeface="+mn-ea"/>
            <a:ea typeface="+mn-ea"/>
          </a:endParaRPr>
        </a:p>
      </dgm:t>
    </dgm:pt>
    <dgm:pt modelId="{64AB0EB6-2AB1-4BFC-BCE8-01DC6B112A0D}" type="par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C28F4353-ED22-40C3-B082-8DC5D9435234}" type="sib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1C165833-629E-4211-BD2C-FA336D0375F4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2000" b="1" dirty="0">
              <a:latin typeface="+mn-ea"/>
              <a:ea typeface="+mn-ea"/>
            </a:rPr>
            <a:t>BLAS, Eigen</a:t>
          </a:r>
          <a:endParaRPr lang="ko-KR" altLang="en-US" sz="2000" b="1" dirty="0">
            <a:latin typeface="+mn-ea"/>
            <a:ea typeface="+mn-ea"/>
          </a:endParaRPr>
        </a:p>
      </dgm:t>
    </dgm:pt>
    <dgm:pt modelId="{46AD8473-6EA4-4C82-A8B2-06E6BBDD944F}" type="par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65AD842-BEAF-4CB7-8F9C-621106EC5A7F}" type="sib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78202E9-3416-44DC-8654-B97A344BA525}">
      <dgm:prSet phldrT="[텍스트]" custT="1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altLang="ko-KR" sz="2000" b="1" dirty="0">
              <a:latin typeface="+mn-ea"/>
              <a:ea typeface="+mn-ea"/>
            </a:rPr>
            <a:t>CPU</a:t>
          </a:r>
          <a:endParaRPr lang="ko-KR" altLang="en-US" sz="2000" b="1" dirty="0">
            <a:latin typeface="+mn-ea"/>
            <a:ea typeface="+mn-ea"/>
          </a:endParaRPr>
        </a:p>
      </dgm:t>
    </dgm:pt>
    <dgm:pt modelId="{81DB2C5D-1EA4-4DA0-BB5C-B538DF7CE7E6}" type="par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3529B27-BFD2-4B94-8DD4-56DE932B0C6F}" type="sib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5A01910-787E-4060-9612-EA22AF17CAE6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en-US" altLang="ko-KR" sz="2000" b="1" dirty="0">
              <a:latin typeface="+mn-ea"/>
              <a:ea typeface="+mn-ea"/>
            </a:rPr>
            <a:t>GPU</a:t>
          </a:r>
          <a:endParaRPr lang="ko-KR" altLang="en-US" sz="2000" b="1" dirty="0">
            <a:latin typeface="+mn-ea"/>
            <a:ea typeface="+mn-ea"/>
          </a:endParaRPr>
        </a:p>
      </dgm:t>
    </dgm:pt>
    <dgm:pt modelId="{0809F001-706B-45FA-BCD0-314DA8E7B357}" type="par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48BE88AB-1688-4149-A97A-5B25F6BFC731}" type="sib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BC62D6D-9BC4-48C0-8BE9-6A912348BD44}" type="pres">
      <dgm:prSet presAssocID="{9AF33FEE-534D-4ECC-A91A-C5575535941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53541-3B6E-4BBD-8121-1D99EB422E87}" type="pres">
      <dgm:prSet presAssocID="{F7CAF3F0-22D3-4769-B2DA-8E739CA4F6D4}" presName="vertOne" presStyleCnt="0"/>
      <dgm:spPr/>
    </dgm:pt>
    <dgm:pt modelId="{5377D98F-8D07-4BB0-8481-79C8EDF2F230}" type="pres">
      <dgm:prSet presAssocID="{F7CAF3F0-22D3-4769-B2DA-8E739CA4F6D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F788E-DD5F-45A3-BEAB-CFBEE4995D3B}" type="pres">
      <dgm:prSet presAssocID="{F7CAF3F0-22D3-4769-B2DA-8E739CA4F6D4}" presName="parTransOne" presStyleCnt="0"/>
      <dgm:spPr/>
    </dgm:pt>
    <dgm:pt modelId="{DDC1DE1B-CBB5-4757-A07A-92330368020F}" type="pres">
      <dgm:prSet presAssocID="{F7CAF3F0-22D3-4769-B2DA-8E739CA4F6D4}" presName="horzOne" presStyleCnt="0"/>
      <dgm:spPr/>
    </dgm:pt>
    <dgm:pt modelId="{14A3D96E-30D7-4AA8-AB64-24BA0762C7B1}" type="pres">
      <dgm:prSet presAssocID="{614E5C1F-B7F4-4C77-86D4-B2DF8BB3CDF6}" presName="vertTwo" presStyleCnt="0"/>
      <dgm:spPr/>
    </dgm:pt>
    <dgm:pt modelId="{0B2D7CAA-919B-4000-A085-A34FAC08CAD9}" type="pres">
      <dgm:prSet presAssocID="{614E5C1F-B7F4-4C77-86D4-B2DF8BB3CDF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4F579-36AA-493E-A956-86EA7E12FE89}" type="pres">
      <dgm:prSet presAssocID="{614E5C1F-B7F4-4C77-86D4-B2DF8BB3CDF6}" presName="parTransTwo" presStyleCnt="0"/>
      <dgm:spPr/>
    </dgm:pt>
    <dgm:pt modelId="{5FC44B36-BC23-4AAB-A30A-85BE285DE8BA}" type="pres">
      <dgm:prSet presAssocID="{614E5C1F-B7F4-4C77-86D4-B2DF8BB3CDF6}" presName="horzTwo" presStyleCnt="0"/>
      <dgm:spPr/>
    </dgm:pt>
    <dgm:pt modelId="{03AEAFF9-AAB1-4104-9200-D98DC648E4F0}" type="pres">
      <dgm:prSet presAssocID="{D66C89F3-234B-4273-979C-804A30E20031}" presName="vertThree" presStyleCnt="0"/>
      <dgm:spPr/>
    </dgm:pt>
    <dgm:pt modelId="{F67C53AE-CDBB-4B0C-81C0-434436534373}" type="pres">
      <dgm:prSet presAssocID="{D66C89F3-234B-4273-979C-804A30E20031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17A01F-69E7-4612-A5B4-C4015F967075}" type="pres">
      <dgm:prSet presAssocID="{D66C89F3-234B-4273-979C-804A30E20031}" presName="parTransThree" presStyleCnt="0"/>
      <dgm:spPr/>
    </dgm:pt>
    <dgm:pt modelId="{05DD818E-A964-4C72-9D70-6B61C7FFE440}" type="pres">
      <dgm:prSet presAssocID="{D66C89F3-234B-4273-979C-804A30E20031}" presName="horzThree" presStyleCnt="0"/>
      <dgm:spPr/>
    </dgm:pt>
    <dgm:pt modelId="{99E871BF-1352-4F07-9713-7118C71C8CE8}" type="pres">
      <dgm:prSet presAssocID="{95A01910-787E-4060-9612-EA22AF17CAE6}" presName="vertFour" presStyleCnt="0">
        <dgm:presLayoutVars>
          <dgm:chPref val="3"/>
        </dgm:presLayoutVars>
      </dgm:prSet>
      <dgm:spPr/>
    </dgm:pt>
    <dgm:pt modelId="{7465892E-7246-49F1-824D-C66BB7B0F9C6}" type="pres">
      <dgm:prSet presAssocID="{95A01910-787E-4060-9612-EA22AF17CAE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16581-12C5-43F9-A91D-D6601C295DF8}" type="pres">
      <dgm:prSet presAssocID="{95A01910-787E-4060-9612-EA22AF17CAE6}" presName="horzFour" presStyleCnt="0"/>
      <dgm:spPr/>
    </dgm:pt>
    <dgm:pt modelId="{CD9E6507-FB18-49C4-BCC2-4204A52C148D}" type="pres">
      <dgm:prSet presAssocID="{C28F4353-ED22-40C3-B082-8DC5D9435234}" presName="sibSpaceThree" presStyleCnt="0"/>
      <dgm:spPr/>
    </dgm:pt>
    <dgm:pt modelId="{3340307A-123D-4079-A0D2-BCD43AA24326}" type="pres">
      <dgm:prSet presAssocID="{1C165833-629E-4211-BD2C-FA336D0375F4}" presName="vertThree" presStyleCnt="0"/>
      <dgm:spPr/>
    </dgm:pt>
    <dgm:pt modelId="{99BDADCB-4DED-49C6-B371-4EC07B0AA74C}" type="pres">
      <dgm:prSet presAssocID="{1C165833-629E-4211-BD2C-FA336D0375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3EA0BC-7414-4A8E-84E2-FD5524C56854}" type="pres">
      <dgm:prSet presAssocID="{1C165833-629E-4211-BD2C-FA336D0375F4}" presName="parTransThree" presStyleCnt="0"/>
      <dgm:spPr/>
    </dgm:pt>
    <dgm:pt modelId="{0A498183-7755-48A8-8FF8-CCEF090052E5}" type="pres">
      <dgm:prSet presAssocID="{1C165833-629E-4211-BD2C-FA336D0375F4}" presName="horzThree" presStyleCnt="0"/>
      <dgm:spPr/>
    </dgm:pt>
    <dgm:pt modelId="{4C5F2AFC-0A90-4527-98F1-C5ABA7560996}" type="pres">
      <dgm:prSet presAssocID="{378202E9-3416-44DC-8654-B97A344BA525}" presName="vertFour" presStyleCnt="0">
        <dgm:presLayoutVars>
          <dgm:chPref val="3"/>
        </dgm:presLayoutVars>
      </dgm:prSet>
      <dgm:spPr/>
    </dgm:pt>
    <dgm:pt modelId="{E3165C91-7F25-45AB-80CA-6DC5CE6B55A1}" type="pres">
      <dgm:prSet presAssocID="{378202E9-3416-44DC-8654-B97A344BA525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23879B-E660-4A81-A8CD-D68A7173295D}" type="pres">
      <dgm:prSet presAssocID="{378202E9-3416-44DC-8654-B97A344BA525}" presName="horzFour" presStyleCnt="0"/>
      <dgm:spPr/>
    </dgm:pt>
  </dgm:ptLst>
  <dgm:cxnLst>
    <dgm:cxn modelId="{669F9D2F-45D5-4A2B-B7B9-BF602D37CC7A}" srcId="{1C165833-629E-4211-BD2C-FA336D0375F4}" destId="{378202E9-3416-44DC-8654-B97A344BA525}" srcOrd="0" destOrd="0" parTransId="{81DB2C5D-1EA4-4DA0-BB5C-B538DF7CE7E6}" sibTransId="{D3529B27-BFD2-4B94-8DD4-56DE932B0C6F}"/>
    <dgm:cxn modelId="{B2640592-1364-4E2F-98CF-8549EBDF5296}" type="presOf" srcId="{1C165833-629E-4211-BD2C-FA336D0375F4}" destId="{99BDADCB-4DED-49C6-B371-4EC07B0AA74C}" srcOrd="0" destOrd="0" presId="urn:microsoft.com/office/officeart/2005/8/layout/hierarchy4"/>
    <dgm:cxn modelId="{17ABBEEF-82F1-4C37-A480-D7B0082EEB98}" type="presOf" srcId="{95A01910-787E-4060-9612-EA22AF17CAE6}" destId="{7465892E-7246-49F1-824D-C66BB7B0F9C6}" srcOrd="0" destOrd="0" presId="urn:microsoft.com/office/officeart/2005/8/layout/hierarchy4"/>
    <dgm:cxn modelId="{9D94FB71-4232-4D63-97E0-72D2EC2C665F}" srcId="{D66C89F3-234B-4273-979C-804A30E20031}" destId="{95A01910-787E-4060-9612-EA22AF17CAE6}" srcOrd="0" destOrd="0" parTransId="{0809F001-706B-45FA-BCD0-314DA8E7B357}" sibTransId="{48BE88AB-1688-4149-A97A-5B25F6BFC731}"/>
    <dgm:cxn modelId="{71289EF9-E2E5-425B-9195-968291CD7D34}" type="presOf" srcId="{F7CAF3F0-22D3-4769-B2DA-8E739CA4F6D4}" destId="{5377D98F-8D07-4BB0-8481-79C8EDF2F230}" srcOrd="0" destOrd="0" presId="urn:microsoft.com/office/officeart/2005/8/layout/hierarchy4"/>
    <dgm:cxn modelId="{AA51D93F-3926-4F4C-93A6-B4A880206BB4}" srcId="{9AF33FEE-534D-4ECC-A91A-C55755359416}" destId="{F7CAF3F0-22D3-4769-B2DA-8E739CA4F6D4}" srcOrd="0" destOrd="0" parTransId="{A161EE98-A5E4-4163-B2EC-AF1BB12FC1C2}" sibTransId="{907433D7-C16C-4909-A5F7-A5D06E26410A}"/>
    <dgm:cxn modelId="{7531ACDA-3B2B-4A63-8862-03F595CE1FEA}" srcId="{F7CAF3F0-22D3-4769-B2DA-8E739CA4F6D4}" destId="{614E5C1F-B7F4-4C77-86D4-B2DF8BB3CDF6}" srcOrd="0" destOrd="0" parTransId="{35A947F9-3C54-46FA-AD74-981A1BEE2BDA}" sibTransId="{A77058DB-6367-41E9-A5B9-2C6222CEB721}"/>
    <dgm:cxn modelId="{FF6A11DA-0F24-4C9F-9C93-1FC49E6FCFFD}" type="presOf" srcId="{614E5C1F-B7F4-4C77-86D4-B2DF8BB3CDF6}" destId="{0B2D7CAA-919B-4000-A085-A34FAC08CAD9}" srcOrd="0" destOrd="0" presId="urn:microsoft.com/office/officeart/2005/8/layout/hierarchy4"/>
    <dgm:cxn modelId="{545AA6EF-802D-4524-B292-FDDE0F1C2CCA}" srcId="{614E5C1F-B7F4-4C77-86D4-B2DF8BB3CDF6}" destId="{1C165833-629E-4211-BD2C-FA336D0375F4}" srcOrd="1" destOrd="0" parTransId="{46AD8473-6EA4-4C82-A8B2-06E6BBDD944F}" sibTransId="{365AD842-BEAF-4CB7-8F9C-621106EC5A7F}"/>
    <dgm:cxn modelId="{84990E20-23C9-4AB7-9A57-12E124A3C06B}" type="presOf" srcId="{378202E9-3416-44DC-8654-B97A344BA525}" destId="{E3165C91-7F25-45AB-80CA-6DC5CE6B55A1}" srcOrd="0" destOrd="0" presId="urn:microsoft.com/office/officeart/2005/8/layout/hierarchy4"/>
    <dgm:cxn modelId="{2F726B39-97C7-445F-ACC4-65BAD719D9B0}" type="presOf" srcId="{9AF33FEE-534D-4ECC-A91A-C55755359416}" destId="{ABC62D6D-9BC4-48C0-8BE9-6A912348BD44}" srcOrd="0" destOrd="0" presId="urn:microsoft.com/office/officeart/2005/8/layout/hierarchy4"/>
    <dgm:cxn modelId="{EBE89432-A9D8-41C2-89A5-315C4A841C5F}" type="presOf" srcId="{D66C89F3-234B-4273-979C-804A30E20031}" destId="{F67C53AE-CDBB-4B0C-81C0-434436534373}" srcOrd="0" destOrd="0" presId="urn:microsoft.com/office/officeart/2005/8/layout/hierarchy4"/>
    <dgm:cxn modelId="{F2507691-217F-4F6C-8D30-DF8AF1F9C044}" srcId="{614E5C1F-B7F4-4C77-86D4-B2DF8BB3CDF6}" destId="{D66C89F3-234B-4273-979C-804A30E20031}" srcOrd="0" destOrd="0" parTransId="{64AB0EB6-2AB1-4BFC-BCE8-01DC6B112A0D}" sibTransId="{C28F4353-ED22-40C3-B082-8DC5D9435234}"/>
    <dgm:cxn modelId="{8F629F2A-819D-49E6-B027-54D145B762BD}" type="presParOf" srcId="{ABC62D6D-9BC4-48C0-8BE9-6A912348BD44}" destId="{48253541-3B6E-4BBD-8121-1D99EB422E87}" srcOrd="0" destOrd="0" presId="urn:microsoft.com/office/officeart/2005/8/layout/hierarchy4"/>
    <dgm:cxn modelId="{973489E4-DAED-49F2-AAC4-A71C568A3CA1}" type="presParOf" srcId="{48253541-3B6E-4BBD-8121-1D99EB422E87}" destId="{5377D98F-8D07-4BB0-8481-79C8EDF2F230}" srcOrd="0" destOrd="0" presId="urn:microsoft.com/office/officeart/2005/8/layout/hierarchy4"/>
    <dgm:cxn modelId="{4099FEAD-20FF-44B2-8146-721AD4E36ED1}" type="presParOf" srcId="{48253541-3B6E-4BBD-8121-1D99EB422E87}" destId="{DEFF788E-DD5F-45A3-BEAB-CFBEE4995D3B}" srcOrd="1" destOrd="0" presId="urn:microsoft.com/office/officeart/2005/8/layout/hierarchy4"/>
    <dgm:cxn modelId="{BE6812F9-6564-4C5D-9E3F-E4F56F35496D}" type="presParOf" srcId="{48253541-3B6E-4BBD-8121-1D99EB422E87}" destId="{DDC1DE1B-CBB5-4757-A07A-92330368020F}" srcOrd="2" destOrd="0" presId="urn:microsoft.com/office/officeart/2005/8/layout/hierarchy4"/>
    <dgm:cxn modelId="{388E2677-F8CF-403D-A840-218030D9D279}" type="presParOf" srcId="{DDC1DE1B-CBB5-4757-A07A-92330368020F}" destId="{14A3D96E-30D7-4AA8-AB64-24BA0762C7B1}" srcOrd="0" destOrd="0" presId="urn:microsoft.com/office/officeart/2005/8/layout/hierarchy4"/>
    <dgm:cxn modelId="{0E1737D1-9D06-42EF-8A45-DFB673FD2530}" type="presParOf" srcId="{14A3D96E-30D7-4AA8-AB64-24BA0762C7B1}" destId="{0B2D7CAA-919B-4000-A085-A34FAC08CAD9}" srcOrd="0" destOrd="0" presId="urn:microsoft.com/office/officeart/2005/8/layout/hierarchy4"/>
    <dgm:cxn modelId="{F7E8DBE0-E9AE-4C87-9512-7B071C655C8A}" type="presParOf" srcId="{14A3D96E-30D7-4AA8-AB64-24BA0762C7B1}" destId="{A814F579-36AA-493E-A956-86EA7E12FE89}" srcOrd="1" destOrd="0" presId="urn:microsoft.com/office/officeart/2005/8/layout/hierarchy4"/>
    <dgm:cxn modelId="{32B96C42-399E-402D-AA12-208007D76201}" type="presParOf" srcId="{14A3D96E-30D7-4AA8-AB64-24BA0762C7B1}" destId="{5FC44B36-BC23-4AAB-A30A-85BE285DE8BA}" srcOrd="2" destOrd="0" presId="urn:microsoft.com/office/officeart/2005/8/layout/hierarchy4"/>
    <dgm:cxn modelId="{E2AC4A7E-D647-40DE-BFA0-BD14B90E6DAA}" type="presParOf" srcId="{5FC44B36-BC23-4AAB-A30A-85BE285DE8BA}" destId="{03AEAFF9-AAB1-4104-9200-D98DC648E4F0}" srcOrd="0" destOrd="0" presId="urn:microsoft.com/office/officeart/2005/8/layout/hierarchy4"/>
    <dgm:cxn modelId="{BA910D14-6FA1-4985-BFF0-11F85773BF89}" type="presParOf" srcId="{03AEAFF9-AAB1-4104-9200-D98DC648E4F0}" destId="{F67C53AE-CDBB-4B0C-81C0-434436534373}" srcOrd="0" destOrd="0" presId="urn:microsoft.com/office/officeart/2005/8/layout/hierarchy4"/>
    <dgm:cxn modelId="{8D889E24-EFB8-49C9-98DC-3046FB96D860}" type="presParOf" srcId="{03AEAFF9-AAB1-4104-9200-D98DC648E4F0}" destId="{2517A01F-69E7-4612-A5B4-C4015F967075}" srcOrd="1" destOrd="0" presId="urn:microsoft.com/office/officeart/2005/8/layout/hierarchy4"/>
    <dgm:cxn modelId="{656AD975-ADFF-4569-B2FB-C9F23E765DD1}" type="presParOf" srcId="{03AEAFF9-AAB1-4104-9200-D98DC648E4F0}" destId="{05DD818E-A964-4C72-9D70-6B61C7FFE440}" srcOrd="2" destOrd="0" presId="urn:microsoft.com/office/officeart/2005/8/layout/hierarchy4"/>
    <dgm:cxn modelId="{A314EF0A-66A5-43CA-B38A-4B4D74A00F24}" type="presParOf" srcId="{05DD818E-A964-4C72-9D70-6B61C7FFE440}" destId="{99E871BF-1352-4F07-9713-7118C71C8CE8}" srcOrd="0" destOrd="0" presId="urn:microsoft.com/office/officeart/2005/8/layout/hierarchy4"/>
    <dgm:cxn modelId="{0A04523E-5A61-4CB7-812F-CD98C585B2FE}" type="presParOf" srcId="{99E871BF-1352-4F07-9713-7118C71C8CE8}" destId="{7465892E-7246-49F1-824D-C66BB7B0F9C6}" srcOrd="0" destOrd="0" presId="urn:microsoft.com/office/officeart/2005/8/layout/hierarchy4"/>
    <dgm:cxn modelId="{1B48A2B6-4430-4F8C-A06B-59907F6F0CCC}" type="presParOf" srcId="{99E871BF-1352-4F07-9713-7118C71C8CE8}" destId="{E8316581-12C5-43F9-A91D-D6601C295DF8}" srcOrd="1" destOrd="0" presId="urn:microsoft.com/office/officeart/2005/8/layout/hierarchy4"/>
    <dgm:cxn modelId="{AD7A48A7-52AC-4C15-B286-57F6FE615049}" type="presParOf" srcId="{5FC44B36-BC23-4AAB-A30A-85BE285DE8BA}" destId="{CD9E6507-FB18-49C4-BCC2-4204A52C148D}" srcOrd="1" destOrd="0" presId="urn:microsoft.com/office/officeart/2005/8/layout/hierarchy4"/>
    <dgm:cxn modelId="{16A81B59-FCF6-41B1-8D04-902855EB4894}" type="presParOf" srcId="{5FC44B36-BC23-4AAB-A30A-85BE285DE8BA}" destId="{3340307A-123D-4079-A0D2-BCD43AA24326}" srcOrd="2" destOrd="0" presId="urn:microsoft.com/office/officeart/2005/8/layout/hierarchy4"/>
    <dgm:cxn modelId="{8475A6AB-1B1D-40D6-B107-2023A43FB076}" type="presParOf" srcId="{3340307A-123D-4079-A0D2-BCD43AA24326}" destId="{99BDADCB-4DED-49C6-B371-4EC07B0AA74C}" srcOrd="0" destOrd="0" presId="urn:microsoft.com/office/officeart/2005/8/layout/hierarchy4"/>
    <dgm:cxn modelId="{A75C6350-F483-45EC-9E75-BB4D4DBF4B31}" type="presParOf" srcId="{3340307A-123D-4079-A0D2-BCD43AA24326}" destId="{473EA0BC-7414-4A8E-84E2-FD5524C56854}" srcOrd="1" destOrd="0" presId="urn:microsoft.com/office/officeart/2005/8/layout/hierarchy4"/>
    <dgm:cxn modelId="{124696C1-EC64-4DDC-8587-BDBF75E4B802}" type="presParOf" srcId="{3340307A-123D-4079-A0D2-BCD43AA24326}" destId="{0A498183-7755-48A8-8FF8-CCEF090052E5}" srcOrd="2" destOrd="0" presId="urn:microsoft.com/office/officeart/2005/8/layout/hierarchy4"/>
    <dgm:cxn modelId="{C1B63D9D-49AE-4A5A-BA05-3180A2C74955}" type="presParOf" srcId="{0A498183-7755-48A8-8FF8-CCEF090052E5}" destId="{4C5F2AFC-0A90-4527-98F1-C5ABA7560996}" srcOrd="0" destOrd="0" presId="urn:microsoft.com/office/officeart/2005/8/layout/hierarchy4"/>
    <dgm:cxn modelId="{0E1B2F25-5139-4D8C-A323-BB98577E977E}" type="presParOf" srcId="{4C5F2AFC-0A90-4527-98F1-C5ABA7560996}" destId="{E3165C91-7F25-45AB-80CA-6DC5CE6B55A1}" srcOrd="0" destOrd="0" presId="urn:microsoft.com/office/officeart/2005/8/layout/hierarchy4"/>
    <dgm:cxn modelId="{BF342757-71DF-486C-87FB-FA9F57BA34BE}" type="presParOf" srcId="{4C5F2AFC-0A90-4527-98F1-C5ABA7560996}" destId="{3623879B-E660-4A81-A8CD-D68A717329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77D98F-8D07-4BB0-8481-79C8EDF2F230}">
      <dsp:nvSpPr>
        <dsp:cNvPr id="0" name=""/>
        <dsp:cNvSpPr/>
      </dsp:nvSpPr>
      <dsp:spPr>
        <a:xfrm>
          <a:off x="2476" y="970"/>
          <a:ext cx="5288870" cy="88142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>
              <a:latin typeface="+mn-ea"/>
              <a:ea typeface="+mn-ea"/>
            </a:rPr>
            <a:t>케라스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476" y="970"/>
        <a:ext cx="5288870" cy="881428"/>
      </dsp:txXfrm>
    </dsp:sp>
    <dsp:sp modelId="{0B2D7CAA-919B-4000-A085-A34FAC08CAD9}">
      <dsp:nvSpPr>
        <dsp:cNvPr id="0" name=""/>
        <dsp:cNvSpPr/>
      </dsp:nvSpPr>
      <dsp:spPr>
        <a:xfrm>
          <a:off x="2476" y="952315"/>
          <a:ext cx="5288870" cy="881428"/>
        </a:xfrm>
        <a:prstGeom prst="roundRect">
          <a:avLst>
            <a:gd name="adj" fmla="val 10000"/>
          </a:avLst>
        </a:prstGeom>
        <a:solidFill>
          <a:srgbClr val="F47C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>
              <a:latin typeface="+mn-ea"/>
              <a:ea typeface="+mn-ea"/>
            </a:rPr>
            <a:t>텐서플로</a:t>
          </a:r>
          <a:r>
            <a:rPr lang="ko-KR" altLang="en-US" sz="2000" b="1" kern="1200" dirty="0">
              <a:latin typeface="+mn-ea"/>
              <a:ea typeface="+mn-ea"/>
            </a:rPr>
            <a:t> </a:t>
          </a:r>
          <a:r>
            <a:rPr lang="en-US" altLang="ko-KR" sz="2000" b="1" kern="1200" dirty="0">
              <a:latin typeface="+mn-ea"/>
              <a:ea typeface="+mn-ea"/>
            </a:rPr>
            <a:t>/ </a:t>
          </a:r>
          <a:r>
            <a:rPr lang="ko-KR" altLang="en-US" sz="2000" b="1" kern="1200" dirty="0" err="1">
              <a:latin typeface="+mn-ea"/>
              <a:ea typeface="+mn-ea"/>
            </a:rPr>
            <a:t>씨아노</a:t>
          </a:r>
          <a:r>
            <a:rPr lang="ko-KR" altLang="en-US" sz="2000" b="1" kern="1200" dirty="0">
              <a:latin typeface="+mn-ea"/>
              <a:ea typeface="+mn-ea"/>
            </a:rPr>
            <a:t> </a:t>
          </a:r>
          <a:r>
            <a:rPr lang="en-US" altLang="ko-KR" sz="2000" b="1" kern="1200" dirty="0">
              <a:latin typeface="+mn-ea"/>
              <a:ea typeface="+mn-ea"/>
            </a:rPr>
            <a:t>/ CNTK / …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476" y="952315"/>
        <a:ext cx="5288870" cy="881428"/>
      </dsp:txXfrm>
    </dsp:sp>
    <dsp:sp modelId="{F67C53AE-CDBB-4B0C-81C0-434436534373}">
      <dsp:nvSpPr>
        <dsp:cNvPr id="0" name=""/>
        <dsp:cNvSpPr/>
      </dsp:nvSpPr>
      <dsp:spPr>
        <a:xfrm>
          <a:off x="2476" y="1903659"/>
          <a:ext cx="2590044" cy="8814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>
              <a:latin typeface="+mn-ea"/>
              <a:ea typeface="+mn-ea"/>
            </a:rPr>
            <a:t>CUDA / </a:t>
          </a:r>
          <a:r>
            <a:rPr lang="en-US" altLang="ko-KR" sz="2000" b="1" kern="1200" dirty="0" err="1">
              <a:latin typeface="+mn-ea"/>
              <a:ea typeface="+mn-ea"/>
            </a:rPr>
            <a:t>cuDNN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476" y="1903659"/>
        <a:ext cx="2590044" cy="881428"/>
      </dsp:txXfrm>
    </dsp:sp>
    <dsp:sp modelId="{7465892E-7246-49F1-824D-C66BB7B0F9C6}">
      <dsp:nvSpPr>
        <dsp:cNvPr id="0" name=""/>
        <dsp:cNvSpPr/>
      </dsp:nvSpPr>
      <dsp:spPr>
        <a:xfrm>
          <a:off x="2476" y="2855003"/>
          <a:ext cx="2590044" cy="88142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>
              <a:latin typeface="+mn-ea"/>
              <a:ea typeface="+mn-ea"/>
            </a:rPr>
            <a:t>GPU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476" y="2855003"/>
        <a:ext cx="2590044" cy="881428"/>
      </dsp:txXfrm>
    </dsp:sp>
    <dsp:sp modelId="{99BDADCB-4DED-49C6-B371-4EC07B0AA74C}">
      <dsp:nvSpPr>
        <dsp:cNvPr id="0" name=""/>
        <dsp:cNvSpPr/>
      </dsp:nvSpPr>
      <dsp:spPr>
        <a:xfrm>
          <a:off x="2701302" y="1903659"/>
          <a:ext cx="2590044" cy="8814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>
              <a:latin typeface="+mn-ea"/>
              <a:ea typeface="+mn-ea"/>
            </a:rPr>
            <a:t>BLAS, Eigen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701302" y="1903659"/>
        <a:ext cx="2590044" cy="881428"/>
      </dsp:txXfrm>
    </dsp:sp>
    <dsp:sp modelId="{E3165C91-7F25-45AB-80CA-6DC5CE6B55A1}">
      <dsp:nvSpPr>
        <dsp:cNvPr id="0" name=""/>
        <dsp:cNvSpPr/>
      </dsp:nvSpPr>
      <dsp:spPr>
        <a:xfrm>
          <a:off x="2701302" y="2855003"/>
          <a:ext cx="2590044" cy="88142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>
              <a:latin typeface="+mn-ea"/>
              <a:ea typeface="+mn-ea"/>
            </a:rPr>
            <a:t>CPU</a:t>
          </a:r>
          <a:endParaRPr lang="ko-KR" altLang="en-US" sz="2000" b="1" kern="1200" dirty="0">
            <a:latin typeface="+mn-ea"/>
            <a:ea typeface="+mn-ea"/>
          </a:endParaRPr>
        </a:p>
      </dsp:txBody>
      <dsp:txXfrm>
        <a:off x="2701302" y="2855003"/>
        <a:ext cx="2590044" cy="88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501DF4-0E6C-499B-8AEB-FEAB09BB5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A5DDB78-0491-43B2-8900-F6D877A2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94583-129A-4014-8BE3-62122394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B4397B-FD65-41F5-AA47-FF1E9D78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A877B2-4443-410F-B3C6-1FC60293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33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299CB3-6F00-413B-A6BC-CA22D9E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776FE79-7D6A-4CCA-983E-03CA8732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9B072B-7A58-4E3D-8C2F-ACDDFE7B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6FBC2-B942-4569-A693-BF7F2EBC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DB4FFA-0378-41B7-B990-4EA2C735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18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975CAB-38EF-49EC-A1FA-B4E451A03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A72597-520E-45E4-855B-0AD42282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E54501-29F5-4E90-9906-0CC9C4DB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193D2A-8F42-45AD-ACF2-0B21FAFF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B788C5-A619-48A9-9417-CEEE2505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72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946C9A-4D31-4CBF-8869-6C5375D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A3EBCE-1690-414D-B499-AD6A8B3E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1FAFC5-1F54-45B8-8C38-6ECB18E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7B8117-7541-4C76-8CF1-D56AE302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EA21A-C1AC-444C-A0C4-23DD7883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625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7C288F-FEFF-46AB-AA13-77BAE53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30A0B13-4E35-4530-A23E-3C7868A3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088E3C-1645-4E1F-8ECF-ABEF45A2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20FDEA-9CB5-4811-96A9-6052208F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D89C41-DCA0-431C-8251-4CB9AB46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30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2E516D-4BCF-469F-9D4E-81487C2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0BB21A-5236-4F21-B63B-5D082238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024E48-BCFC-490A-85E3-59665E5C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D66917-00E8-4142-B268-C8958F4C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D3F7A5-61FA-481E-B20D-BF38595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D6B2C7-D948-48D3-911B-04C7BCF5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18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5EEC71-3B96-4610-8553-A9475BC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6BD25B-6D73-40E6-9BFD-7A7EA8C9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730123B-A0A7-4F96-85F5-EC8AB5D1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E4CD38A-FDF2-4935-9D66-0FE8663F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DEF5928-946B-45AC-A0A3-7A3EA8B5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0312625-C44D-4B39-B4EF-5FE57A2C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9411B7C-FCB1-42B8-AB10-214E6DC7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0D84E24-BBA4-41DD-B3B9-32B4A53A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78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D4322C-465B-40C7-85B6-7C0B02D4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6B7F9-359D-4182-882F-73C5DCBB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0D887F-06B9-4721-A800-39237AE9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3455D5E-EA60-42B1-A9CA-85A29F35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07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905C81F-46F6-40C8-A012-5AF0FFF9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3CE11E-CFAD-45F4-8899-ECEFF92C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2D3ED2-3407-4A5D-9886-0A6089DD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2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DAF00C-3176-4148-AFBE-1179BB8B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240514-D782-4EE3-8D1F-873EB131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602A7B-0A7D-40AA-A436-41926D5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B721EE2-6325-4AF7-9175-8BCCDCD8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290B0E-37D5-486E-BF19-11CCB6B2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D25BE6-DD9F-4CA3-905B-E21F680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650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C69842-CDD5-4797-B490-EDAE46AB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C18B3F3-B552-428D-B7E2-A1CD66AB0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5183B96-E825-47FA-8CE1-E625A8C2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76F785A-EA48-4310-93C1-72486E6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521FBD6-9124-4E60-9BD9-A55266B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BC08ECA-6745-4B3E-B21D-42B93EF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29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E7812D-3036-4D4C-9541-683844C9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283874-26ED-4A15-83D7-64655E8F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610F05-B2D4-48CD-B875-907CAF4D8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A415-3A04-49AA-970A-CCD4476B2458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450D46-3B26-410A-B151-FBC163A4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28BF5E-4918-493A-A4FB-0081E3EEE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C2E0-03DA-438D-90F7-61B463FB38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17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3IM9y4U5U&amp;feature=youtu.b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A80719-F9BA-48B3-92A5-5BC558E686AA}"/>
              </a:ext>
            </a:extLst>
          </p:cNvPr>
          <p:cNvSpPr txBox="1"/>
          <p:nvPr/>
        </p:nvSpPr>
        <p:spPr>
          <a:xfrm>
            <a:off x="6704156" y="4149566"/>
            <a:ext cx="54878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케</a:t>
            </a:r>
            <a:r>
              <a:rPr lang="ko-KR" altLang="en-US" sz="5000" b="1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라스</a:t>
            </a:r>
            <a:r>
              <a:rPr lang="ko-KR" altLang="en-US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창시자에게 </a:t>
            </a:r>
            <a:endParaRPr lang="en-US" altLang="ko-KR" sz="50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배우는 딥러닝  </a:t>
            </a:r>
            <a:endParaRPr lang="en-US" altLang="ko-KR" sz="50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r>
              <a:rPr lang="ko-KR" altLang="en-US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</a:t>
            </a:r>
            <a:r>
              <a:rPr lang="en-US" altLang="ko-KR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  <a:r>
              <a:rPr lang="ko-KR" altLang="en-US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sz="5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</a:t>
            </a: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김영진 홍유진 김윤호 </a:t>
            </a:r>
            <a:r>
              <a:rPr lang="ko-KR" altLang="en-US" sz="2000" b="1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조시훈</a:t>
            </a:r>
            <a:endParaRPr lang="ko-KR" altLang="en-US" sz="20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92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18838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 </a:t>
            </a:r>
            <a:r>
              <a:rPr lang="ko-KR" altLang="en-US" sz="36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소개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606594" y="4031392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케라스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딥러닝 모델을 간편하게 만들고 훈련시킬 수 있는 </a:t>
            </a:r>
            <a:r>
              <a:rPr lang="ko-KR" altLang="en-US" sz="2000" b="1" dirty="0" err="1">
                <a:solidFill>
                  <a:schemeClr val="bg1"/>
                </a:solidFill>
              </a:rPr>
              <a:t>파이썬을</a:t>
            </a:r>
            <a:r>
              <a:rPr lang="ko-KR" altLang="en-US" sz="2000" b="1" dirty="0">
                <a:solidFill>
                  <a:schemeClr val="bg1"/>
                </a:solidFill>
              </a:rPr>
              <a:t> 위한 딥러닝 </a:t>
            </a:r>
            <a:r>
              <a:rPr lang="ko-KR" altLang="en-US" sz="2000" b="1" dirty="0" err="1">
                <a:solidFill>
                  <a:schemeClr val="bg1"/>
                </a:solidFill>
              </a:rPr>
              <a:t>프레이밍워크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7077AC-68B8-44C5-9BEB-5F1E8F63C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33312" y="1266001"/>
            <a:ext cx="4048070" cy="1685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5DF42A-A431-4369-8ADC-336719A05748}"/>
              </a:ext>
            </a:extLst>
          </p:cNvPr>
          <p:cNvSpPr txBox="1"/>
          <p:nvPr/>
        </p:nvSpPr>
        <p:spPr>
          <a:xfrm>
            <a:off x="6487828" y="1169070"/>
            <a:ext cx="4585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동일한 코드로 </a:t>
            </a:r>
            <a:r>
              <a:rPr lang="en-US" altLang="ko-KR" sz="2000" dirty="0">
                <a:solidFill>
                  <a:schemeClr val="bg1"/>
                </a:solidFill>
              </a:rPr>
              <a:t>CPU</a:t>
            </a:r>
            <a:r>
              <a:rPr lang="ko-KR" altLang="en-US" sz="2000" dirty="0">
                <a:solidFill>
                  <a:schemeClr val="bg1"/>
                </a:solidFill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</a:rPr>
              <a:t>GPU</a:t>
            </a:r>
            <a:r>
              <a:rPr lang="ko-KR" altLang="en-US" sz="2000" dirty="0">
                <a:solidFill>
                  <a:schemeClr val="bg1"/>
                </a:solidFill>
              </a:rPr>
              <a:t>에서 실행</a:t>
            </a:r>
          </a:p>
          <a:p>
            <a:pPr>
              <a:buFont typeface="Wingdings"/>
              <a:buChar char="§"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사용하기 쉬운 </a:t>
            </a:r>
            <a:r>
              <a:rPr lang="en-US" altLang="ko-KR" sz="2000" b="1" dirty="0">
                <a:solidFill>
                  <a:schemeClr val="bg1"/>
                </a:solidFill>
              </a:rPr>
              <a:t>API</a:t>
            </a:r>
          </a:p>
          <a:p>
            <a:pPr>
              <a:buFont typeface="Wingdings"/>
              <a:buChar char="§"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</a:rPr>
              <a:t>합성곱</a:t>
            </a:r>
            <a:r>
              <a:rPr lang="ko-KR" altLang="en-US" sz="2000" dirty="0">
                <a:solidFill>
                  <a:schemeClr val="bg1"/>
                </a:solidFill>
              </a:rPr>
              <a:t> 신경망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순환 신경망을 지원</a:t>
            </a:r>
          </a:p>
          <a:p>
            <a:pPr>
              <a:buFont typeface="Wingdings"/>
              <a:buChar char="§"/>
              <a:defRPr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어떤 네트워크 구조도 만들 수 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12029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100207" y="8327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 </a:t>
            </a:r>
            <a:r>
              <a:rPr lang="ko-KR" altLang="en-US" sz="36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소개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6395996" y="1478958"/>
            <a:ext cx="5603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백엔드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엔진</a:t>
            </a:r>
            <a:r>
              <a:rPr lang="ko-KR" altLang="en-US" sz="2400" b="1" dirty="0">
                <a:solidFill>
                  <a:schemeClr val="bg1"/>
                </a:solidFill>
              </a:rPr>
              <a:t>에서 제공하는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최적화</a:t>
            </a:r>
            <a:r>
              <a:rPr lang="ko-KR" altLang="en-US" sz="2400" b="1" dirty="0">
                <a:solidFill>
                  <a:schemeClr val="bg1"/>
                </a:solidFill>
              </a:rPr>
              <a:t>되고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특화된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400" b="1" dirty="0">
                <a:solidFill>
                  <a:schemeClr val="bg1"/>
                </a:solidFill>
              </a:rPr>
              <a:t> 라이브러리를 사용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0EF3183-7820-415A-BA75-20E73C5C06D0}"/>
              </a:ext>
            </a:extLst>
          </p:cNvPr>
          <p:cNvCxnSpPr>
            <a:cxnSpLocks/>
          </p:cNvCxnSpPr>
          <p:nvPr/>
        </p:nvCxnSpPr>
        <p:spPr>
          <a:xfrm flipH="1">
            <a:off x="4486275" y="2720567"/>
            <a:ext cx="638226" cy="1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A6EA27-F9F8-469F-8EFB-96925EEA719E}"/>
              </a:ext>
            </a:extLst>
          </p:cNvPr>
          <p:cNvCxnSpPr>
            <a:cxnSpLocks/>
          </p:cNvCxnSpPr>
          <p:nvPr/>
        </p:nvCxnSpPr>
        <p:spPr>
          <a:xfrm flipH="1">
            <a:off x="4486275" y="3512271"/>
            <a:ext cx="638226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다이어그램 44">
            <a:extLst>
              <a:ext uri="{FF2B5EF4-FFF2-40B4-BE49-F238E27FC236}">
                <a16:creationId xmlns:a16="http://schemas.microsoft.com/office/drawing/2014/main" xmlns="" id="{BBE0D405-6A75-46A7-B61A-C86D45FD00AE}"/>
              </a:ext>
            </a:extLst>
          </p:cNvPr>
          <p:cNvGraphicFramePr/>
          <p:nvPr/>
        </p:nvGraphicFramePr>
        <p:xfrm>
          <a:off x="1001967" y="1342417"/>
          <a:ext cx="5293823" cy="373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03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11307" y="707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 </a:t>
            </a:r>
            <a:r>
              <a:rPr lang="ko-KR" altLang="en-US" sz="36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소개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592899" y="1023812"/>
            <a:ext cx="11498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1 . </a:t>
            </a:r>
            <a:r>
              <a:rPr lang="ko-KR" altLang="en-US" sz="3200" b="1" dirty="0">
                <a:solidFill>
                  <a:schemeClr val="bg1"/>
                </a:solidFill>
              </a:rPr>
              <a:t>훈련 데이터 정의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네트워크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모델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</a:rPr>
              <a:t> 정의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학습 과정 설정 </a:t>
            </a:r>
            <a:r>
              <a:rPr lang="en-US" altLang="ko-KR" sz="3200" b="1" dirty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>
                <a:solidFill>
                  <a:schemeClr val="bg1"/>
                </a:solidFill>
              </a:rPr>
              <a:t>옵티마이저와</a:t>
            </a:r>
            <a:r>
              <a:rPr lang="ko-KR" altLang="en-US" sz="2400" b="1" dirty="0">
                <a:solidFill>
                  <a:schemeClr val="bg1"/>
                </a:solidFill>
              </a:rPr>
              <a:t> 손실함수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측정지표 지정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4. fit()</a:t>
            </a:r>
            <a:r>
              <a:rPr lang="ko-KR" altLang="en-US" sz="3200" b="1" dirty="0">
                <a:solidFill>
                  <a:schemeClr val="bg1"/>
                </a:solidFill>
              </a:rPr>
              <a:t>메서드를 반복 호출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0EF3183-7820-415A-BA75-20E73C5C06D0}"/>
              </a:ext>
            </a:extLst>
          </p:cNvPr>
          <p:cNvCxnSpPr>
            <a:cxnSpLocks/>
          </p:cNvCxnSpPr>
          <p:nvPr/>
        </p:nvCxnSpPr>
        <p:spPr>
          <a:xfrm flipH="1">
            <a:off x="4486275" y="2720567"/>
            <a:ext cx="638226" cy="1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A6EA27-F9F8-469F-8EFB-96925EEA719E}"/>
              </a:ext>
            </a:extLst>
          </p:cNvPr>
          <p:cNvCxnSpPr>
            <a:cxnSpLocks/>
          </p:cNvCxnSpPr>
          <p:nvPr/>
        </p:nvCxnSpPr>
        <p:spPr>
          <a:xfrm flipH="1">
            <a:off x="4486275" y="3512271"/>
            <a:ext cx="638226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064DE7AA-7C59-4CB0-AD0E-EF811A0E9242}"/>
              </a:ext>
            </a:extLst>
          </p:cNvPr>
          <p:cNvSpPr/>
          <p:nvPr/>
        </p:nvSpPr>
        <p:spPr>
          <a:xfrm>
            <a:off x="5124501" y="2116899"/>
            <a:ext cx="2328485" cy="413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8D3B4C-7C7F-42CE-89B4-B0E67FE92151}"/>
              </a:ext>
            </a:extLst>
          </p:cNvPr>
          <p:cNvSpPr txBox="1"/>
          <p:nvPr/>
        </p:nvSpPr>
        <p:spPr>
          <a:xfrm>
            <a:off x="7884401" y="2000407"/>
            <a:ext cx="28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Sequential  </a:t>
            </a:r>
            <a:r>
              <a:rPr lang="ko-KR" altLang="en-US" b="1" dirty="0">
                <a:solidFill>
                  <a:schemeClr val="bg1"/>
                </a:solidFill>
              </a:rPr>
              <a:t>클래스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함수형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8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DFA196-3FB5-4F23-943F-B9E928C64F76}"/>
              </a:ext>
            </a:extLst>
          </p:cNvPr>
          <p:cNvSpPr txBox="1"/>
          <p:nvPr/>
        </p:nvSpPr>
        <p:spPr>
          <a:xfrm>
            <a:off x="969720" y="1459228"/>
            <a:ext cx="102525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</a:t>
            </a:r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3.4.1 IMDB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데이터셋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3.4.2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데이터 준비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3.4.3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 모델 만들기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3.4.4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훈련 검증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3.4.5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훈련된 모델로 새로운 데이터에 대해 예측하기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2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11307" y="707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0EF3183-7820-415A-BA75-20E73C5C06D0}"/>
              </a:ext>
            </a:extLst>
          </p:cNvPr>
          <p:cNvCxnSpPr>
            <a:cxnSpLocks/>
          </p:cNvCxnSpPr>
          <p:nvPr/>
        </p:nvCxnSpPr>
        <p:spPr>
          <a:xfrm flipH="1">
            <a:off x="4486275" y="2720567"/>
            <a:ext cx="638226" cy="1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A6EA27-F9F8-469F-8EFB-96925EEA719E}"/>
              </a:ext>
            </a:extLst>
          </p:cNvPr>
          <p:cNvCxnSpPr>
            <a:cxnSpLocks/>
          </p:cNvCxnSpPr>
          <p:nvPr/>
        </p:nvCxnSpPr>
        <p:spPr>
          <a:xfrm flipH="1">
            <a:off x="4486275" y="3512271"/>
            <a:ext cx="638226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6D11E30-3289-42B8-93C8-82676633D354}"/>
              </a:ext>
            </a:extLst>
          </p:cNvPr>
          <p:cNvGrpSpPr/>
          <p:nvPr/>
        </p:nvGrpSpPr>
        <p:grpSpPr>
          <a:xfrm rot="5400000">
            <a:off x="2783942" y="841386"/>
            <a:ext cx="3249773" cy="5325524"/>
            <a:chOff x="7734210" y="4349159"/>
            <a:chExt cx="2505465" cy="1452813"/>
          </a:xfrm>
        </p:grpSpPr>
        <p:sp>
          <p:nvSpPr>
            <p:cNvPr id="10" name="사각형: 둥근 모서리 36">
              <a:extLst>
                <a:ext uri="{FF2B5EF4-FFF2-40B4-BE49-F238E27FC236}">
                  <a16:creationId xmlns:a16="http://schemas.microsoft.com/office/drawing/2014/main" xmlns="" id="{BAC35C47-DEF3-404D-96F6-2E391364313C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  <p:sp>
          <p:nvSpPr>
            <p:cNvPr id="11" name="사각형: 둥근 모서리 37">
              <a:extLst>
                <a:ext uri="{FF2B5EF4-FFF2-40B4-BE49-F238E27FC236}">
                  <a16:creationId xmlns:a16="http://schemas.microsoft.com/office/drawing/2014/main" xmlns="" id="{3037DCAE-74FF-4AC1-B1F2-308C3497A4B0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  <p:sp>
          <p:nvSpPr>
            <p:cNvPr id="12" name="사각형: 둥근 모서리 38">
              <a:extLst>
                <a:ext uri="{FF2B5EF4-FFF2-40B4-BE49-F238E27FC236}">
                  <a16:creationId xmlns:a16="http://schemas.microsoft.com/office/drawing/2014/main" xmlns="" id="{AE0F3486-6FD5-47D2-A829-B8F375F4FD02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E3B40737-E592-41B0-B8F6-055E78724A66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37D00154-9BB7-4A53-AB58-46C4AD6B4296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2BD12C47-47B5-4E3D-B04C-7A0FA90A87D0}"/>
                </a:ext>
              </a:extLst>
            </p:cNvPr>
            <p:cNvSpPr/>
            <p:nvPr/>
          </p:nvSpPr>
          <p:spPr>
            <a:xfrm>
              <a:off x="7734210" y="4349159"/>
              <a:ext cx="962526" cy="5119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EBEB91BD-CA50-4978-905A-1C98CE14D8B8}"/>
                </a:ext>
              </a:extLst>
            </p:cNvPr>
            <p:cNvSpPr/>
            <p:nvPr/>
          </p:nvSpPr>
          <p:spPr>
            <a:xfrm>
              <a:off x="9264626" y="4349159"/>
              <a:ext cx="962526" cy="5119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9A3C97AB-DB47-48B5-925A-6A3B6D7E7C66}"/>
                </a:ext>
              </a:extLst>
            </p:cNvPr>
            <p:cNvSpPr/>
            <p:nvPr/>
          </p:nvSpPr>
          <p:spPr>
            <a:xfrm>
              <a:off x="8523481" y="5279684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highlight>
                  <a:srgbClr val="808000"/>
                </a:highlight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706C35D-A41D-447A-89AF-6678E54FDA38}"/>
              </a:ext>
            </a:extLst>
          </p:cNvPr>
          <p:cNvGrpSpPr/>
          <p:nvPr/>
        </p:nvGrpSpPr>
        <p:grpSpPr>
          <a:xfrm rot="5400000">
            <a:off x="7389857" y="1283183"/>
            <a:ext cx="1656646" cy="2403972"/>
            <a:chOff x="7746732" y="4359525"/>
            <a:chExt cx="2492943" cy="930525"/>
          </a:xfrm>
        </p:grpSpPr>
        <p:sp>
          <p:nvSpPr>
            <p:cNvPr id="16" name="사각형: 둥근 모서리 36">
              <a:extLst>
                <a:ext uri="{FF2B5EF4-FFF2-40B4-BE49-F238E27FC236}">
                  <a16:creationId xmlns:a16="http://schemas.microsoft.com/office/drawing/2014/main" xmlns="" id="{DFAAD49C-DD06-4499-9C05-58A502BA4EA7}"/>
                </a:ext>
              </a:extLst>
            </p:cNvPr>
            <p:cNvSpPr/>
            <p:nvPr/>
          </p:nvSpPr>
          <p:spPr>
            <a:xfrm>
              <a:off x="7746732" y="4359525"/>
              <a:ext cx="962526" cy="5119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사각형: 둥근 모서리 37">
              <a:extLst>
                <a:ext uri="{FF2B5EF4-FFF2-40B4-BE49-F238E27FC236}">
                  <a16:creationId xmlns:a16="http://schemas.microsoft.com/office/drawing/2014/main" xmlns="" id="{A4611B81-C28E-4A38-9002-CF0E0BBE9324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42968626-2F4B-4090-852A-3D9CE2E1D34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52D982B-8FC7-49FE-8021-2E0E46E61A0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D23D044-D9F4-4E43-A5F8-4C5AB83F76E3}"/>
              </a:ext>
            </a:extLst>
          </p:cNvPr>
          <p:cNvGrpSpPr/>
          <p:nvPr/>
        </p:nvGrpSpPr>
        <p:grpSpPr>
          <a:xfrm rot="5400000">
            <a:off x="7409736" y="3317391"/>
            <a:ext cx="1656646" cy="2403972"/>
            <a:chOff x="7746732" y="4359525"/>
            <a:chExt cx="2492943" cy="930525"/>
          </a:xfrm>
        </p:grpSpPr>
        <p:sp>
          <p:nvSpPr>
            <p:cNvPr id="21" name="사각형: 둥근 모서리 36">
              <a:extLst>
                <a:ext uri="{FF2B5EF4-FFF2-40B4-BE49-F238E27FC236}">
                  <a16:creationId xmlns:a16="http://schemas.microsoft.com/office/drawing/2014/main" xmlns="" id="{D8FA0048-4C5E-4AC2-A0E0-38570FEC053F}"/>
                </a:ext>
              </a:extLst>
            </p:cNvPr>
            <p:cNvSpPr/>
            <p:nvPr/>
          </p:nvSpPr>
          <p:spPr>
            <a:xfrm>
              <a:off x="7746732" y="4359525"/>
              <a:ext cx="962526" cy="5119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" name="사각형: 둥근 모서리 37">
              <a:extLst>
                <a:ext uri="{FF2B5EF4-FFF2-40B4-BE49-F238E27FC236}">
                  <a16:creationId xmlns:a16="http://schemas.microsoft.com/office/drawing/2014/main" xmlns="" id="{E1EB9505-70A7-481D-8904-8BE3AD6E5534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40D12097-B634-4D5B-AABA-56471A04A21E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4A759361-EC1D-4106-8745-7A7863B360D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84ADB87D-F22E-416D-BA6C-EC394B8BF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269" y="4871446"/>
              <a:ext cx="741145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26EEACB5-7DB5-4866-A647-BE1A8B370C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7998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F167663-C2A9-4FF7-8D79-4EC0D5E6CA1A}"/>
              </a:ext>
            </a:extLst>
          </p:cNvPr>
          <p:cNvSpPr txBox="1"/>
          <p:nvPr/>
        </p:nvSpPr>
        <p:spPr>
          <a:xfrm>
            <a:off x="1706216" y="3220723"/>
            <a:ext cx="198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IMDB </a:t>
            </a:r>
            <a:r>
              <a:rPr lang="ko-KR" altLang="en-US" sz="2000" b="1" dirty="0" err="1">
                <a:solidFill>
                  <a:schemeClr val="bg1"/>
                </a:solidFill>
              </a:rPr>
              <a:t>데이터셋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</a:t>
            </a:r>
            <a:r>
              <a:rPr lang="ko-KR" altLang="en-US" sz="2000" b="1" dirty="0">
                <a:solidFill>
                  <a:schemeClr val="bg1"/>
                </a:solidFill>
              </a:rPr>
              <a:t>리뷰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DB2394-132D-4289-9B8A-E7FF529EFCC7}"/>
              </a:ext>
            </a:extLst>
          </p:cNvPr>
          <p:cNvSpPr txBox="1"/>
          <p:nvPr/>
        </p:nvSpPr>
        <p:spPr>
          <a:xfrm>
            <a:off x="5350565" y="2187054"/>
            <a:ext cx="155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훈련데이터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2</a:t>
            </a:r>
            <a:r>
              <a:rPr lang="ko-KR" altLang="en-US" sz="2000" b="1" dirty="0">
                <a:solidFill>
                  <a:schemeClr val="bg1"/>
                </a:solidFill>
              </a:rPr>
              <a:t>만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 err="1">
                <a:solidFill>
                  <a:schemeClr val="bg1"/>
                </a:solidFill>
              </a:rPr>
              <a:t>천개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08E19B-81BF-4D7D-890A-19B082710438}"/>
              </a:ext>
            </a:extLst>
          </p:cNvPr>
          <p:cNvSpPr txBox="1"/>
          <p:nvPr/>
        </p:nvSpPr>
        <p:spPr>
          <a:xfrm>
            <a:off x="5251173" y="4181505"/>
            <a:ext cx="181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테스트데이터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 2</a:t>
            </a:r>
            <a:r>
              <a:rPr lang="ko-KR" altLang="en-US" sz="2000" b="1" dirty="0">
                <a:solidFill>
                  <a:schemeClr val="bg1"/>
                </a:solidFill>
              </a:rPr>
              <a:t>만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 err="1">
                <a:solidFill>
                  <a:schemeClr val="bg1"/>
                </a:solidFill>
              </a:rPr>
              <a:t>천개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FCDFA27-DFF4-49F7-8219-D2C008040CBC}"/>
              </a:ext>
            </a:extLst>
          </p:cNvPr>
          <p:cNvSpPr txBox="1"/>
          <p:nvPr/>
        </p:nvSpPr>
        <p:spPr>
          <a:xfrm>
            <a:off x="8405192" y="1769612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긍정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A94981-1499-4FDA-8F33-09F38EDE2F9E}"/>
              </a:ext>
            </a:extLst>
          </p:cNvPr>
          <p:cNvSpPr txBox="1"/>
          <p:nvPr/>
        </p:nvSpPr>
        <p:spPr>
          <a:xfrm>
            <a:off x="8438322" y="383032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긍정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90FF34-2DC5-481D-B0F0-402330288A18}"/>
              </a:ext>
            </a:extLst>
          </p:cNvPr>
          <p:cNvSpPr txBox="1"/>
          <p:nvPr/>
        </p:nvSpPr>
        <p:spPr>
          <a:xfrm>
            <a:off x="8398565" y="2796654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부정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0516E4-D12E-4372-AD82-6B058B77F1A3}"/>
              </a:ext>
            </a:extLst>
          </p:cNvPr>
          <p:cNvSpPr txBox="1"/>
          <p:nvPr/>
        </p:nvSpPr>
        <p:spPr>
          <a:xfrm>
            <a:off x="8444947" y="4830863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부정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53487B1-7373-4353-9138-75DB79F4F3D5}"/>
              </a:ext>
            </a:extLst>
          </p:cNvPr>
          <p:cNvSpPr txBox="1"/>
          <p:nvPr/>
        </p:nvSpPr>
        <p:spPr>
          <a:xfrm>
            <a:off x="7272130" y="2014778"/>
            <a:ext cx="70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50%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EFDE5F0-A095-405C-BD79-F16347BACA34}"/>
              </a:ext>
            </a:extLst>
          </p:cNvPr>
          <p:cNvSpPr txBox="1"/>
          <p:nvPr/>
        </p:nvSpPr>
        <p:spPr>
          <a:xfrm>
            <a:off x="7292009" y="2604500"/>
            <a:ext cx="70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50%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E0AE84D-4B2B-4901-B3EF-DBA34E9FD80C}"/>
              </a:ext>
            </a:extLst>
          </p:cNvPr>
          <p:cNvSpPr txBox="1"/>
          <p:nvPr/>
        </p:nvSpPr>
        <p:spPr>
          <a:xfrm>
            <a:off x="1109870" y="5606115"/>
            <a:ext cx="510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왜 훈련 데이터와 테스트 데이터를 나눌까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13721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10960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484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IMDB </a:t>
            </a:r>
            <a:r>
              <a:rPr lang="ko-KR" altLang="en-US" sz="3200" b="1" dirty="0" err="1">
                <a:solidFill>
                  <a:schemeClr val="bg1"/>
                </a:solidFill>
              </a:rPr>
              <a:t>데이터셋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</a:rPr>
              <a:t>로드하기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F17B776-00EE-4945-AD89-9564016A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705" t="8619" r="1170" b="11467"/>
          <a:stretch/>
        </p:blipFill>
        <p:spPr>
          <a:xfrm>
            <a:off x="491988" y="2150132"/>
            <a:ext cx="7824922" cy="137483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91724D-6DAE-4D2B-84E8-F03C4D637D35}"/>
              </a:ext>
            </a:extLst>
          </p:cNvPr>
          <p:cNvSpPr txBox="1"/>
          <p:nvPr/>
        </p:nvSpPr>
        <p:spPr>
          <a:xfrm>
            <a:off x="6730668" y="3871959"/>
            <a:ext cx="4807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훈련데이터에서 가장 많이 나타나는 단어 </a:t>
            </a:r>
            <a:r>
              <a:rPr lang="en-US" altLang="ko-KR" sz="1600" b="1" dirty="0">
                <a:solidFill>
                  <a:schemeClr val="bg1"/>
                </a:solidFill>
              </a:rPr>
              <a:t>10000</a:t>
            </a:r>
            <a:r>
              <a:rPr lang="ko-KR" altLang="en-US" sz="1600" b="1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4" name="빼기 기호 3">
            <a:extLst>
              <a:ext uri="{FF2B5EF4-FFF2-40B4-BE49-F238E27FC236}">
                <a16:creationId xmlns:a16="http://schemas.microsoft.com/office/drawing/2014/main" xmlns="" id="{309B9DDC-9DB4-4E5B-ADCD-35AB0FB83952}"/>
              </a:ext>
            </a:extLst>
          </p:cNvPr>
          <p:cNvSpPr/>
          <p:nvPr/>
        </p:nvSpPr>
        <p:spPr>
          <a:xfrm>
            <a:off x="6396226" y="3353647"/>
            <a:ext cx="2100074" cy="178139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608E1D0D-7C1B-4D57-B7F3-9F55D1E9223A}"/>
              </a:ext>
            </a:extLst>
          </p:cNvPr>
          <p:cNvSpPr/>
          <p:nvPr/>
        </p:nvSpPr>
        <p:spPr>
          <a:xfrm>
            <a:off x="7446263" y="3442716"/>
            <a:ext cx="161037" cy="4307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D1A060D-965F-4F09-9F4A-AE3FF1B94AB5}"/>
              </a:ext>
            </a:extLst>
          </p:cNvPr>
          <p:cNvGrpSpPr/>
          <p:nvPr/>
        </p:nvGrpSpPr>
        <p:grpSpPr>
          <a:xfrm>
            <a:off x="675890" y="3531786"/>
            <a:ext cx="2839279" cy="1612129"/>
            <a:chOff x="1023731" y="3759739"/>
            <a:chExt cx="2839279" cy="16121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F506142-A694-4991-A8EC-B7611810514F}"/>
                </a:ext>
              </a:extLst>
            </p:cNvPr>
            <p:cNvSpPr txBox="1"/>
            <p:nvPr/>
          </p:nvSpPr>
          <p:spPr>
            <a:xfrm>
              <a:off x="1023731" y="5002536"/>
              <a:ext cx="12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리뷰 목록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09D51BCD-5E0D-4B26-BD7B-645A1586B74F}"/>
                </a:ext>
              </a:extLst>
            </p:cNvPr>
            <p:cNvCxnSpPr/>
            <p:nvPr/>
          </p:nvCxnSpPr>
          <p:spPr>
            <a:xfrm>
              <a:off x="1464366" y="3766554"/>
              <a:ext cx="0" cy="656359"/>
            </a:xfrm>
            <a:prstGeom prst="line">
              <a:avLst/>
            </a:prstGeom>
            <a:ln w="5715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082EDA13-0760-4271-90E5-93889E828F29}"/>
                </a:ext>
              </a:extLst>
            </p:cNvPr>
            <p:cNvCxnSpPr/>
            <p:nvPr/>
          </p:nvCxnSpPr>
          <p:spPr>
            <a:xfrm>
              <a:off x="3863010" y="3759739"/>
              <a:ext cx="0" cy="656359"/>
            </a:xfrm>
            <a:prstGeom prst="line">
              <a:avLst/>
            </a:prstGeom>
            <a:ln w="5715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BDB0D63-50A5-4C6C-A14A-9E7B121CE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366" y="4412220"/>
              <a:ext cx="2398644" cy="10693"/>
            </a:xfrm>
            <a:prstGeom prst="line">
              <a:avLst/>
            </a:prstGeom>
            <a:ln w="5715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89032738-38E6-48CA-AF59-0E526D8DF9F3}"/>
                </a:ext>
              </a:extLst>
            </p:cNvPr>
            <p:cNvCxnSpPr/>
            <p:nvPr/>
          </p:nvCxnSpPr>
          <p:spPr>
            <a:xfrm flipH="1">
              <a:off x="1683027" y="4422913"/>
              <a:ext cx="238539" cy="496957"/>
            </a:xfrm>
            <a:prstGeom prst="straightConnector1">
              <a:avLst/>
            </a:prstGeom>
            <a:ln w="57150">
              <a:solidFill>
                <a:srgbClr val="5F86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DCCEC838-C613-4631-A43B-7E6316F6609B}"/>
              </a:ext>
            </a:extLst>
          </p:cNvPr>
          <p:cNvSpPr/>
          <p:nvPr/>
        </p:nvSpPr>
        <p:spPr>
          <a:xfrm>
            <a:off x="1573725" y="2969535"/>
            <a:ext cx="1423475" cy="50798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B62EED43-2ABE-4FBF-B9A8-2E8D71876748}"/>
              </a:ext>
            </a:extLst>
          </p:cNvPr>
          <p:cNvSpPr/>
          <p:nvPr/>
        </p:nvSpPr>
        <p:spPr>
          <a:xfrm>
            <a:off x="4078936" y="2981584"/>
            <a:ext cx="1259249" cy="514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46199264-C8F2-440D-BA7B-954C272DB946}"/>
              </a:ext>
            </a:extLst>
          </p:cNvPr>
          <p:cNvCxnSpPr>
            <a:cxnSpLocks/>
          </p:cNvCxnSpPr>
          <p:nvPr/>
        </p:nvCxnSpPr>
        <p:spPr>
          <a:xfrm flipH="1" flipV="1">
            <a:off x="2316319" y="3541117"/>
            <a:ext cx="2088130" cy="11508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0B8B7C9-C870-4B48-B689-469F87BDE0D0}"/>
              </a:ext>
            </a:extLst>
          </p:cNvPr>
          <p:cNvCxnSpPr>
            <a:cxnSpLocks/>
          </p:cNvCxnSpPr>
          <p:nvPr/>
        </p:nvCxnSpPr>
        <p:spPr>
          <a:xfrm flipV="1">
            <a:off x="4900219" y="3538601"/>
            <a:ext cx="0" cy="9048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CCE4638-FF4A-42C4-B10E-23ACAB5CC4F1}"/>
              </a:ext>
            </a:extLst>
          </p:cNvPr>
          <p:cNvSpPr txBox="1"/>
          <p:nvPr/>
        </p:nvSpPr>
        <p:spPr>
          <a:xfrm>
            <a:off x="4404449" y="4681259"/>
            <a:ext cx="19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긍정</a:t>
            </a:r>
            <a:r>
              <a:rPr lang="en-US" altLang="ko-KR" b="1" dirty="0">
                <a:solidFill>
                  <a:schemeClr val="bg1"/>
                </a:solidFill>
              </a:rPr>
              <a:t> 1, </a:t>
            </a:r>
            <a:r>
              <a:rPr lang="ko-KR" altLang="en-US" b="1" dirty="0">
                <a:solidFill>
                  <a:schemeClr val="bg1"/>
                </a:solidFill>
              </a:rPr>
              <a:t>부정 </a:t>
            </a:r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9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 animBg="1"/>
      <p:bldP spid="61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-4699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데이터 준비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04B283-28D4-4AF7-86DD-E834CDD026F3}"/>
              </a:ext>
            </a:extLst>
          </p:cNvPr>
          <p:cNvSpPr txBox="1"/>
          <p:nvPr/>
        </p:nvSpPr>
        <p:spPr>
          <a:xfrm>
            <a:off x="983977" y="1684155"/>
            <a:ext cx="827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리스트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400" b="1" dirty="0">
                <a:solidFill>
                  <a:schemeClr val="bg1"/>
                </a:solidFill>
              </a:rPr>
              <a:t>   </a:t>
            </a:r>
            <a:r>
              <a:rPr lang="en-US" altLang="ko-KR" sz="2400" b="1" dirty="0">
                <a:solidFill>
                  <a:schemeClr val="bg1"/>
                </a:solidFill>
              </a:rPr>
              <a:t>:  2</a:t>
            </a:r>
            <a:r>
              <a:rPr lang="ko-KR" altLang="en-US" sz="2400" b="1" dirty="0">
                <a:solidFill>
                  <a:schemeClr val="bg1"/>
                </a:solidFill>
              </a:rPr>
              <a:t>가지 방법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B85E8DD-CCE8-4B3F-B555-06EBD991F77D}"/>
              </a:ext>
            </a:extLst>
          </p:cNvPr>
          <p:cNvSpPr txBox="1"/>
          <p:nvPr/>
        </p:nvSpPr>
        <p:spPr>
          <a:xfrm>
            <a:off x="983977" y="2455951"/>
            <a:ext cx="10649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chemeClr val="bg1"/>
                </a:solidFill>
              </a:rPr>
              <a:t>패딩 추가하기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- </a:t>
            </a:r>
            <a:r>
              <a:rPr lang="ko-KR" altLang="en-US" sz="2400" b="1" dirty="0">
                <a:solidFill>
                  <a:schemeClr val="bg1"/>
                </a:solidFill>
              </a:rPr>
              <a:t>같은 길이가 되도록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-  (samples, </a:t>
            </a:r>
            <a:r>
              <a:rPr lang="en-US" altLang="ko-KR" sz="2400" b="1" dirty="0" err="1">
                <a:solidFill>
                  <a:schemeClr val="bg1"/>
                </a:solidFill>
              </a:rPr>
              <a:t>sequence_length</a:t>
            </a:r>
            <a:r>
              <a:rPr lang="en-US" altLang="ko-KR" sz="2400" b="1" dirty="0">
                <a:solidFill>
                  <a:schemeClr val="bg1"/>
                </a:solidFill>
              </a:rPr>
              <a:t>) </a:t>
            </a:r>
            <a:r>
              <a:rPr lang="ko-KR" altLang="en-US" sz="2400" b="1" dirty="0">
                <a:solidFill>
                  <a:schemeClr val="bg1"/>
                </a:solidFill>
              </a:rPr>
              <a:t>크기의 정수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텐서로</a:t>
            </a:r>
            <a:r>
              <a:rPr lang="ko-KR" altLang="en-US" sz="2400" b="1" dirty="0">
                <a:solidFill>
                  <a:schemeClr val="bg1"/>
                </a:solidFill>
              </a:rPr>
              <a:t> 변환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C0F3E1-2F28-4413-9789-05ADE274026A}"/>
              </a:ext>
            </a:extLst>
          </p:cNvPr>
          <p:cNvSpPr txBox="1"/>
          <p:nvPr/>
        </p:nvSpPr>
        <p:spPr>
          <a:xfrm>
            <a:off x="2675240" y="4520408"/>
            <a:ext cx="109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[3, 5]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C155A4A-421E-40B5-8F79-D62CC789EEC9}"/>
              </a:ext>
            </a:extLst>
          </p:cNvPr>
          <p:cNvSpPr txBox="1"/>
          <p:nvPr/>
        </p:nvSpPr>
        <p:spPr>
          <a:xfrm>
            <a:off x="5005428" y="4520408"/>
            <a:ext cx="350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[3, 5, 0, 0, 0, 0, …]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A43E603A-ABE8-403C-9094-AE5B1E07BAA5}"/>
              </a:ext>
            </a:extLst>
          </p:cNvPr>
          <p:cNvSpPr/>
          <p:nvPr/>
        </p:nvSpPr>
        <p:spPr>
          <a:xfrm>
            <a:off x="4315186" y="4685223"/>
            <a:ext cx="360041" cy="285741"/>
          </a:xfrm>
          <a:prstGeom prst="rightArrow">
            <a:avLst/>
          </a:prstGeom>
          <a:solidFill>
            <a:srgbClr val="58534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736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-4699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데이터 준비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04B283-28D4-4AF7-86DD-E834CDD026F3}"/>
              </a:ext>
            </a:extLst>
          </p:cNvPr>
          <p:cNvSpPr txBox="1"/>
          <p:nvPr/>
        </p:nvSpPr>
        <p:spPr>
          <a:xfrm>
            <a:off x="983977" y="1684155"/>
            <a:ext cx="827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리스트 </a:t>
            </a:r>
            <a:r>
              <a:rPr lang="en-US" altLang="ko-KR" sz="2400" b="1" dirty="0">
                <a:solidFill>
                  <a:schemeClr val="bg1"/>
                </a:solidFill>
              </a:rPr>
              <a:t>-&gt;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400" b="1" dirty="0">
                <a:solidFill>
                  <a:schemeClr val="bg1"/>
                </a:solidFill>
              </a:rPr>
              <a:t>   </a:t>
            </a:r>
            <a:r>
              <a:rPr lang="en-US" altLang="ko-KR" sz="2400" b="1" dirty="0">
                <a:solidFill>
                  <a:schemeClr val="bg1"/>
                </a:solidFill>
              </a:rPr>
              <a:t>:  2</a:t>
            </a:r>
            <a:r>
              <a:rPr lang="ko-KR" altLang="en-US" sz="2400" b="1" dirty="0">
                <a:solidFill>
                  <a:schemeClr val="bg1"/>
                </a:solidFill>
              </a:rPr>
              <a:t>가지 방법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B85E8DD-CCE8-4B3F-B555-06EBD991F77D}"/>
              </a:ext>
            </a:extLst>
          </p:cNvPr>
          <p:cNvSpPr txBox="1"/>
          <p:nvPr/>
        </p:nvSpPr>
        <p:spPr>
          <a:xfrm>
            <a:off x="983977" y="2455951"/>
            <a:ext cx="1064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chemeClr val="bg1"/>
                </a:solidFill>
              </a:rPr>
              <a:t>원</a:t>
            </a:r>
            <a:r>
              <a:rPr lang="en-US" altLang="ko-KR" sz="2400" b="1" dirty="0"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solidFill>
                  <a:schemeClr val="bg1"/>
                </a:solidFill>
              </a:rPr>
              <a:t>핫 인코딩하여 </a:t>
            </a:r>
            <a:r>
              <a:rPr lang="en-US" altLang="ko-KR" sz="2400" b="1" dirty="0">
                <a:solidFill>
                  <a:schemeClr val="bg1"/>
                </a:solidFill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</a:rPr>
              <a:t>과 </a:t>
            </a: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의 벡터로 변환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8FD5D1-5CF3-4671-B8DC-C86D8515AE51}"/>
              </a:ext>
            </a:extLst>
          </p:cNvPr>
          <p:cNvSpPr txBox="1"/>
          <p:nvPr/>
        </p:nvSpPr>
        <p:spPr>
          <a:xfrm>
            <a:off x="2273300" y="3183644"/>
            <a:ext cx="703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[3, 5]                      [0, 0, 0, 1, 0, 1, 0, 0, 0….]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78ECA245-D2F4-4769-8A50-219685DEC9D6}"/>
              </a:ext>
            </a:extLst>
          </p:cNvPr>
          <p:cNvSpPr/>
          <p:nvPr/>
        </p:nvSpPr>
        <p:spPr>
          <a:xfrm>
            <a:off x="3390900" y="3327400"/>
            <a:ext cx="1905000" cy="32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584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-4699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데이터 준비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57F79E3-EE9E-4EA1-944C-D22CC2799C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925" t="7104" r="1803" b="3756"/>
          <a:stretch/>
        </p:blipFill>
        <p:spPr>
          <a:xfrm>
            <a:off x="659256" y="1966713"/>
            <a:ext cx="9468155" cy="42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800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5393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신경망 모델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286043-EFDE-4602-BA1A-02D3D0C1859A}"/>
              </a:ext>
            </a:extLst>
          </p:cNvPr>
          <p:cNvSpPr txBox="1"/>
          <p:nvPr/>
        </p:nvSpPr>
        <p:spPr>
          <a:xfrm>
            <a:off x="1326356" y="2880740"/>
            <a:ext cx="292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입력 데이터</a:t>
            </a:r>
            <a:r>
              <a:rPr lang="en-US" altLang="ko-KR" sz="2000" b="1" dirty="0">
                <a:solidFill>
                  <a:schemeClr val="bg1"/>
                </a:solidFill>
              </a:rPr>
              <a:t> :</a:t>
            </a:r>
            <a:r>
              <a:rPr lang="ko-KR" altLang="en-US" sz="2000" b="1" dirty="0">
                <a:solidFill>
                  <a:schemeClr val="bg1"/>
                </a:solidFill>
              </a:rPr>
              <a:t>벡터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FEFE7D-4C22-4EAB-AC04-C09F38AAC185}"/>
              </a:ext>
            </a:extLst>
          </p:cNvPr>
          <p:cNvSpPr txBox="1"/>
          <p:nvPr/>
        </p:nvSpPr>
        <p:spPr>
          <a:xfrm>
            <a:off x="5574500" y="2619130"/>
            <a:ext cx="649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</a:rPr>
              <a:t>Relu</a:t>
            </a:r>
            <a:r>
              <a:rPr lang="ko-KR" altLang="en-US" sz="2800" b="1" dirty="0">
                <a:solidFill>
                  <a:schemeClr val="bg1"/>
                </a:solidFill>
              </a:rPr>
              <a:t>활성화 함수 사용한 완전 </a:t>
            </a:r>
            <a:r>
              <a:rPr lang="ko-KR" altLang="en-US" sz="2800" b="1" dirty="0" err="1">
                <a:solidFill>
                  <a:schemeClr val="bg1"/>
                </a:solidFill>
              </a:rPr>
              <a:t>연결층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BDE357-3AD9-46FF-B561-56E90FDD0B46}"/>
              </a:ext>
            </a:extLst>
          </p:cNvPr>
          <p:cNvSpPr txBox="1"/>
          <p:nvPr/>
        </p:nvSpPr>
        <p:spPr>
          <a:xfrm>
            <a:off x="6525807" y="3402604"/>
            <a:ext cx="461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Dense(16 , activation = ‘</a:t>
            </a:r>
            <a:r>
              <a:rPr lang="en-US" altLang="ko-KR" sz="2000" b="1" dirty="0" err="1">
                <a:solidFill>
                  <a:schemeClr val="bg1"/>
                </a:solidFill>
              </a:rPr>
              <a:t>relu</a:t>
            </a:r>
            <a:r>
              <a:rPr lang="en-US" altLang="ko-KR" sz="2000" b="1" dirty="0">
                <a:solidFill>
                  <a:schemeClr val="bg1"/>
                </a:solidFill>
              </a:rPr>
              <a:t>’)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0E8544-F1CE-454A-80E0-04A624ECA36E}"/>
              </a:ext>
            </a:extLst>
          </p:cNvPr>
          <p:cNvSpPr txBox="1"/>
          <p:nvPr/>
        </p:nvSpPr>
        <p:spPr>
          <a:xfrm>
            <a:off x="1326356" y="3592723"/>
            <a:ext cx="320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레이블</a:t>
            </a:r>
            <a:r>
              <a:rPr lang="en-US" altLang="ko-KR" sz="2000" b="1" dirty="0">
                <a:solidFill>
                  <a:schemeClr val="bg1"/>
                </a:solidFill>
              </a:rPr>
              <a:t> : 1</a:t>
            </a:r>
            <a:r>
              <a:rPr lang="ko-KR" altLang="en-US" sz="2000" b="1" dirty="0">
                <a:solidFill>
                  <a:schemeClr val="bg1"/>
                </a:solidFill>
              </a:rPr>
              <a:t>또는 </a:t>
            </a:r>
            <a:r>
              <a:rPr lang="en-US" altLang="ko-KR" sz="2000" b="1" dirty="0">
                <a:solidFill>
                  <a:schemeClr val="bg1"/>
                </a:solidFill>
              </a:rPr>
              <a:t>0(</a:t>
            </a:r>
            <a:r>
              <a:rPr lang="ko-KR" altLang="en-US" sz="2000" b="1" dirty="0">
                <a:solidFill>
                  <a:schemeClr val="bg1"/>
                </a:solidFill>
              </a:rPr>
              <a:t>스칼라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6A9605F-1CAA-4FA6-8BD6-69A093C7C653}"/>
              </a:ext>
            </a:extLst>
          </p:cNvPr>
          <p:cNvGrpSpPr/>
          <p:nvPr/>
        </p:nvGrpSpPr>
        <p:grpSpPr>
          <a:xfrm>
            <a:off x="6896394" y="3938523"/>
            <a:ext cx="3304213" cy="945584"/>
            <a:chOff x="4823652" y="3627653"/>
            <a:chExt cx="3304213" cy="94558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FEE6BC79-4A0D-4C0B-975D-7C70203241B5}"/>
                </a:ext>
              </a:extLst>
            </p:cNvPr>
            <p:cNvCxnSpPr/>
            <p:nvPr/>
          </p:nvCxnSpPr>
          <p:spPr>
            <a:xfrm>
              <a:off x="5568696" y="3627653"/>
              <a:ext cx="0" cy="532867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7BBD567-E8A1-42EA-B1CF-1E2D5682C871}"/>
                </a:ext>
              </a:extLst>
            </p:cNvPr>
            <p:cNvSpPr txBox="1"/>
            <p:nvPr/>
          </p:nvSpPr>
          <p:spPr>
            <a:xfrm>
              <a:off x="4823652" y="4203905"/>
              <a:ext cx="3304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은닉 유닛</a:t>
              </a:r>
              <a:r>
                <a:rPr lang="en-US" altLang="ko-KR" b="1" dirty="0">
                  <a:solidFill>
                    <a:schemeClr val="bg1"/>
                  </a:solidFill>
                </a:rPr>
                <a:t> (hidden unit) </a:t>
              </a:r>
              <a:r>
                <a:rPr lang="ko-KR" altLang="en-US" b="1" dirty="0">
                  <a:solidFill>
                    <a:schemeClr val="bg1"/>
                  </a:solidFill>
                </a:rPr>
                <a:t>개수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CDB3A5C-BF4F-4F3F-A16C-AD4971D76B91}"/>
              </a:ext>
            </a:extLst>
          </p:cNvPr>
          <p:cNvSpPr/>
          <p:nvPr/>
        </p:nvSpPr>
        <p:spPr>
          <a:xfrm>
            <a:off x="7387939" y="3435168"/>
            <a:ext cx="410817" cy="397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38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DC29EF-5BCD-4169-97AE-4B200555C44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F3F098-E4BC-4828-8B71-DA741BF881EC}"/>
              </a:ext>
            </a:extLst>
          </p:cNvPr>
          <p:cNvSpPr txBox="1"/>
          <p:nvPr/>
        </p:nvSpPr>
        <p:spPr>
          <a:xfrm>
            <a:off x="1248747" y="1151454"/>
            <a:ext cx="96945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장 신경망 시작하기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ctr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소개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3.3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딥러닝 컴퓨터 셋팅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뉴스 기사 분류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다중 분류 문제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3.6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주택 가격 예측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회귀 문제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3.7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요약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4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98907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신경망 모델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87CE3F-1EAB-4EBB-B40C-F1BC6927F956}"/>
              </a:ext>
            </a:extLst>
          </p:cNvPr>
          <p:cNvSpPr txBox="1"/>
          <p:nvPr/>
        </p:nvSpPr>
        <p:spPr>
          <a:xfrm>
            <a:off x="1558788" y="1783062"/>
            <a:ext cx="6721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chemeClr val="bg1"/>
                </a:solidFill>
              </a:rPr>
              <a:t>얼마나 많은 층을 사용하나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chemeClr val="bg1"/>
                </a:solidFill>
              </a:rPr>
              <a:t>각 층에 얼마나 많은 은닉 유닛을 둘 것인가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A8AE29B-EBCC-4212-A173-13C3E43583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472" y="2784310"/>
            <a:ext cx="2983557" cy="37936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EC33CDD-8249-402C-9C1D-F10D2A8FE2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2216" t="6593" r="3260" b="8681"/>
          <a:stretch/>
        </p:blipFill>
        <p:spPr>
          <a:xfrm>
            <a:off x="3930481" y="3053960"/>
            <a:ext cx="8018782" cy="2036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0E07D8-C9C6-47C6-894B-9D1B1B10B72C}"/>
              </a:ext>
            </a:extLst>
          </p:cNvPr>
          <p:cNvSpPr txBox="1"/>
          <p:nvPr/>
        </p:nvSpPr>
        <p:spPr>
          <a:xfrm>
            <a:off x="9067800" y="5242408"/>
            <a:ext cx="266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확률 표현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D0F18A8-B1C5-4F81-990A-52053728ACA2}"/>
              </a:ext>
            </a:extLst>
          </p:cNvPr>
          <p:cNvSpPr/>
          <p:nvPr/>
        </p:nvSpPr>
        <p:spPr>
          <a:xfrm>
            <a:off x="8134196" y="4767073"/>
            <a:ext cx="1204876" cy="4523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544B50C-73E0-4684-96AE-286C5190C787}"/>
              </a:ext>
            </a:extLst>
          </p:cNvPr>
          <p:cNvSpPr/>
          <p:nvPr/>
        </p:nvSpPr>
        <p:spPr>
          <a:xfrm flipV="1">
            <a:off x="6510115" y="4213030"/>
            <a:ext cx="410817" cy="3491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722F9B5-7362-4630-B28B-670898C68472}"/>
              </a:ext>
            </a:extLst>
          </p:cNvPr>
          <p:cNvSpPr/>
          <p:nvPr/>
        </p:nvSpPr>
        <p:spPr>
          <a:xfrm flipV="1">
            <a:off x="6510115" y="4477263"/>
            <a:ext cx="410817" cy="3491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4823E0-06C5-49CA-A1C9-399C3CD888F6}"/>
              </a:ext>
            </a:extLst>
          </p:cNvPr>
          <p:cNvSpPr txBox="1"/>
          <p:nvPr/>
        </p:nvSpPr>
        <p:spPr>
          <a:xfrm>
            <a:off x="9052560" y="3615446"/>
            <a:ext cx="267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활성화 함수를 </a:t>
            </a:r>
            <a:r>
              <a:rPr lang="en-US" altLang="ko-KR" sz="1400" b="1" dirty="0" err="1">
                <a:solidFill>
                  <a:srgbClr val="C00000"/>
                </a:solidFill>
              </a:rPr>
              <a:t>relu</a:t>
            </a:r>
            <a:r>
              <a:rPr lang="ko-KR" altLang="en-US" sz="1400" b="1" dirty="0">
                <a:solidFill>
                  <a:srgbClr val="C00000"/>
                </a:solidFill>
              </a:rPr>
              <a:t>로 사용하는 노드가 </a:t>
            </a:r>
            <a:r>
              <a:rPr lang="en-US" altLang="ko-KR" sz="1400" b="1" dirty="0">
                <a:solidFill>
                  <a:srgbClr val="C00000"/>
                </a:solidFill>
              </a:rPr>
              <a:t>16</a:t>
            </a:r>
            <a:r>
              <a:rPr lang="ko-KR" altLang="en-US" sz="1400" b="1" dirty="0">
                <a:solidFill>
                  <a:srgbClr val="C00000"/>
                </a:solidFill>
              </a:rPr>
              <a:t>개인 층</a:t>
            </a:r>
          </a:p>
        </p:txBody>
      </p:sp>
      <p:sp>
        <p:nvSpPr>
          <p:cNvPr id="21" name="모서리가 둥근 직사각형 7">
            <a:extLst>
              <a:ext uri="{FF2B5EF4-FFF2-40B4-BE49-F238E27FC236}">
                <a16:creationId xmlns:a16="http://schemas.microsoft.com/office/drawing/2014/main" xmlns="" id="{73C7FB84-03C4-493D-937A-C75B71654F71}"/>
              </a:ext>
            </a:extLst>
          </p:cNvPr>
          <p:cNvSpPr/>
          <p:nvPr/>
        </p:nvSpPr>
        <p:spPr>
          <a:xfrm>
            <a:off x="1104351" y="4358976"/>
            <a:ext cx="2219498" cy="1371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6">
            <a:extLst>
              <a:ext uri="{FF2B5EF4-FFF2-40B4-BE49-F238E27FC236}">
                <a16:creationId xmlns:a16="http://schemas.microsoft.com/office/drawing/2014/main" xmlns="" id="{02B37CBE-5001-4BFD-80F1-82D69AF28A34}"/>
              </a:ext>
            </a:extLst>
          </p:cNvPr>
          <p:cNvSpPr/>
          <p:nvPr/>
        </p:nvSpPr>
        <p:spPr>
          <a:xfrm>
            <a:off x="1068501" y="3725037"/>
            <a:ext cx="2219498" cy="58448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8A872A1-CE54-48F2-A9A7-9F4E0E7784B0}"/>
              </a:ext>
            </a:extLst>
          </p:cNvPr>
          <p:cNvSpPr txBox="1"/>
          <p:nvPr/>
        </p:nvSpPr>
        <p:spPr>
          <a:xfrm>
            <a:off x="4026561" y="5405370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16</a:t>
            </a:r>
            <a:r>
              <a:rPr lang="ko-KR" altLang="en-US" b="1" dirty="0">
                <a:solidFill>
                  <a:schemeClr val="bg1"/>
                </a:solidFill>
              </a:rPr>
              <a:t>개의 은닉 유닛을 가진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개의 </a:t>
            </a:r>
            <a:r>
              <a:rPr lang="ko-KR" altLang="en-US" b="1" dirty="0" err="1">
                <a:solidFill>
                  <a:schemeClr val="bg1"/>
                </a:solidFill>
              </a:rPr>
              <a:t>은닉층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35A3AAEE-65E7-425D-AC83-1390C4B60098}"/>
              </a:ext>
            </a:extLst>
          </p:cNvPr>
          <p:cNvSpPr/>
          <p:nvPr/>
        </p:nvSpPr>
        <p:spPr>
          <a:xfrm>
            <a:off x="3133344" y="5442463"/>
            <a:ext cx="797137" cy="28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67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19872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신경망 모델 만들기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BBAEC9-F135-41CA-A6B3-281FE4C7E795}"/>
              </a:ext>
            </a:extLst>
          </p:cNvPr>
          <p:cNvSpPr txBox="1"/>
          <p:nvPr/>
        </p:nvSpPr>
        <p:spPr>
          <a:xfrm>
            <a:off x="2848356" y="1859269"/>
            <a:ext cx="171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</a:rPr>
              <a:t>relu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489E5E-3911-4F3C-B1F0-D1F6460FA8F0}"/>
              </a:ext>
            </a:extLst>
          </p:cNvPr>
          <p:cNvSpPr txBox="1"/>
          <p:nvPr/>
        </p:nvSpPr>
        <p:spPr>
          <a:xfrm>
            <a:off x="8380476" y="1684155"/>
            <a:ext cx="171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sigmoid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3C7A3C1-7DAD-41A4-9896-4DA589141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9918" y="2434493"/>
            <a:ext cx="4496427" cy="22482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85B5296-7694-4175-A513-5D9E8B3769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113" y="2285839"/>
            <a:ext cx="4353533" cy="22958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9DA77B5-41A7-41D9-B308-02E3B872C75C}"/>
              </a:ext>
            </a:extLst>
          </p:cNvPr>
          <p:cNvSpPr txBox="1"/>
          <p:nvPr/>
        </p:nvSpPr>
        <p:spPr>
          <a:xfrm>
            <a:off x="1503332" y="4987454"/>
            <a:ext cx="3684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- </a:t>
            </a:r>
            <a:r>
              <a:rPr lang="ko-KR" altLang="en-US" sz="2200" b="1" dirty="0">
                <a:solidFill>
                  <a:schemeClr val="bg1"/>
                </a:solidFill>
              </a:rPr>
              <a:t>음수를 </a:t>
            </a:r>
            <a:r>
              <a:rPr lang="en-US" altLang="ko-KR" sz="2200" b="1" dirty="0">
                <a:solidFill>
                  <a:schemeClr val="bg1"/>
                </a:solidFill>
              </a:rPr>
              <a:t>0</a:t>
            </a:r>
            <a:r>
              <a:rPr lang="ko-KR" altLang="en-US" sz="2200" b="1" dirty="0">
                <a:solidFill>
                  <a:schemeClr val="bg1"/>
                </a:solidFill>
              </a:rPr>
              <a:t>으로 만드는 함수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75C53FF-7954-408A-BF88-49C5E7EDD039}"/>
              </a:ext>
            </a:extLst>
          </p:cNvPr>
          <p:cNvSpPr txBox="1"/>
          <p:nvPr/>
        </p:nvSpPr>
        <p:spPr>
          <a:xfrm>
            <a:off x="6446095" y="5017024"/>
            <a:ext cx="50674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200" b="1" dirty="0">
                <a:solidFill>
                  <a:schemeClr val="bg1"/>
                </a:solidFill>
              </a:rPr>
              <a:t>임의의 값을 </a:t>
            </a:r>
            <a:r>
              <a:rPr lang="en-US" altLang="ko-KR" sz="2200" b="1" dirty="0">
                <a:solidFill>
                  <a:schemeClr val="bg1"/>
                </a:solidFill>
              </a:rPr>
              <a:t>[0, 1] </a:t>
            </a:r>
            <a:r>
              <a:rPr lang="ko-KR" altLang="en-US" sz="2200" b="1" dirty="0">
                <a:solidFill>
                  <a:schemeClr val="bg1"/>
                </a:solidFill>
              </a:rPr>
              <a:t>사이로 압축하므로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ko-KR" altLang="en-US" sz="2200" b="1" dirty="0">
                <a:solidFill>
                  <a:schemeClr val="bg1"/>
                </a:solidFill>
              </a:rPr>
              <a:t> 출력 값을 확률처럼 해석함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</a:p>
          <a:p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643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신경망 모델 만들기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D482F1B-EDA1-4CA7-A9EF-2FFC1E53EC11}"/>
              </a:ext>
            </a:extLst>
          </p:cNvPr>
          <p:cNvSpPr txBox="1"/>
          <p:nvPr/>
        </p:nvSpPr>
        <p:spPr>
          <a:xfrm>
            <a:off x="4161815" y="2789038"/>
            <a:ext cx="3868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손실 함수와 </a:t>
            </a:r>
            <a:r>
              <a:rPr lang="ko-KR" altLang="en-US" sz="2200" b="1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2200" b="1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E6E3FCA1-57E4-4AEE-838E-799F717D5B95}"/>
              </a:ext>
            </a:extLst>
          </p:cNvPr>
          <p:cNvSpPr/>
          <p:nvPr/>
        </p:nvSpPr>
        <p:spPr>
          <a:xfrm rot="5400000">
            <a:off x="4383147" y="3571345"/>
            <a:ext cx="797137" cy="28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1B964089-61A5-4019-9486-152749243105}"/>
              </a:ext>
            </a:extLst>
          </p:cNvPr>
          <p:cNvSpPr/>
          <p:nvPr/>
        </p:nvSpPr>
        <p:spPr>
          <a:xfrm rot="3899536">
            <a:off x="5976533" y="3485185"/>
            <a:ext cx="797137" cy="28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B21D7A-CD64-4DF8-84C9-7DA9A4D0D226}"/>
              </a:ext>
            </a:extLst>
          </p:cNvPr>
          <p:cNvSpPr txBox="1"/>
          <p:nvPr/>
        </p:nvSpPr>
        <p:spPr>
          <a:xfrm>
            <a:off x="3345511" y="4284404"/>
            <a:ext cx="2885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>
                <a:solidFill>
                  <a:schemeClr val="bg1"/>
                </a:solidFill>
              </a:rPr>
              <a:t>binary_crossentropy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0A96B5-DF92-425B-A576-58DCAE7DDCA2}"/>
              </a:ext>
            </a:extLst>
          </p:cNvPr>
          <p:cNvSpPr txBox="1"/>
          <p:nvPr/>
        </p:nvSpPr>
        <p:spPr>
          <a:xfrm>
            <a:off x="6551634" y="3998013"/>
            <a:ext cx="1601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chemeClr val="bg1"/>
                </a:solidFill>
              </a:rPr>
              <a:t>rmsprop</a:t>
            </a:r>
            <a:r>
              <a:rPr lang="en-US" altLang="ko-KR" sz="2200" b="1" dirty="0">
                <a:solidFill>
                  <a:schemeClr val="bg1"/>
                </a:solidFill>
              </a:rPr>
              <a:t> 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4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훈련 검증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B810D6-5460-4D09-8EE5-D80080244CE7}"/>
              </a:ext>
            </a:extLst>
          </p:cNvPr>
          <p:cNvSpPr txBox="1"/>
          <p:nvPr/>
        </p:nvSpPr>
        <p:spPr>
          <a:xfrm>
            <a:off x="900841" y="2058374"/>
            <a:ext cx="2640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검증 세트 준비하기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21CA1876-325B-4BFB-952A-70F037C5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05" y="2647818"/>
            <a:ext cx="429453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08B2D50A-2777-4E68-A753-4F67DC6C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269" y="2652581"/>
            <a:ext cx="603492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8D5BC77-F44B-410D-9593-06F47FF5D030}"/>
              </a:ext>
            </a:extLst>
          </p:cNvPr>
          <p:cNvSpPr txBox="1"/>
          <p:nvPr/>
        </p:nvSpPr>
        <p:spPr>
          <a:xfrm>
            <a:off x="5739541" y="2121874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모델 훈련하기</a:t>
            </a:r>
            <a:endParaRPr lang="en-US" altLang="ko-K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64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3.4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영화 리뷰 분류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이진 분류 예제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14918C-B70C-49BC-9172-6B2DD70C873E}"/>
              </a:ext>
            </a:extLst>
          </p:cNvPr>
          <p:cNvSpPr txBox="1"/>
          <p:nvPr/>
        </p:nvSpPr>
        <p:spPr>
          <a:xfrm>
            <a:off x="491988" y="10993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훈련 검증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CFFDDD-1C07-47A9-A408-A51618FEEC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94543" y="1833542"/>
            <a:ext cx="5168766" cy="3354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19DDDA8-0402-466D-AB4F-9D1F165D9A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518325" y="1833542"/>
            <a:ext cx="5216514" cy="3354326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41EA7C31-5A63-4BFB-8D62-47FEB13D27EF}"/>
              </a:ext>
            </a:extLst>
          </p:cNvPr>
          <p:cNvSpPr txBox="1"/>
          <p:nvPr/>
        </p:nvSpPr>
        <p:spPr>
          <a:xfrm>
            <a:off x="2290950" y="5509530"/>
            <a:ext cx="27382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훈련과 검증 손실 그래프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75247857-016E-4009-8305-24FBC93B2D9E}"/>
              </a:ext>
            </a:extLst>
          </p:cNvPr>
          <p:cNvSpPr txBox="1"/>
          <p:nvPr/>
        </p:nvSpPr>
        <p:spPr>
          <a:xfrm>
            <a:off x="7851373" y="5509530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훈련과 검증 정확도</a:t>
            </a:r>
          </a:p>
        </p:txBody>
      </p:sp>
    </p:spTree>
    <p:extLst>
      <p:ext uri="{BB962C8B-B14F-4D97-AF65-F5344CB8AC3E}">
        <p14:creationId xmlns:p14="http://schemas.microsoft.com/office/powerpoint/2010/main" xmlns="" val="210358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922020" y="2194560"/>
            <a:ext cx="10352405" cy="1784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>
                <a:solidFill>
                  <a:schemeClr val="bg1"/>
                </a:solidFill>
                <a:latin typeface="Arial" charset="0"/>
                <a:ea typeface="맑은 고딕" charset="0"/>
                <a:cs typeface="함초롬돋움" charset="0"/>
              </a:rPr>
              <a:t>3</a:t>
            </a:r>
            <a:r>
              <a:rPr lang="ko-KR" altLang="en-US" sz="5000" b="1">
                <a:solidFill>
                  <a:schemeClr val="bg1"/>
                </a:solidFill>
                <a:latin typeface="맑은 고딕" charset="0"/>
                <a:ea typeface="맑은 고딕" charset="0"/>
                <a:cs typeface="함초롬돋움" charset="0"/>
              </a:rPr>
              <a:t>.5 뉴스 기사 분류: 다중 분류 문제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Arial" charset="0"/>
              <a:ea typeface="맑은 고딕" charset="0"/>
              <a:cs typeface="함초롬돋움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  <a:cs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84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DFA196-3FB5-4F23-943F-B9E928C64F76}"/>
              </a:ext>
            </a:extLst>
          </p:cNvPr>
          <p:cNvSpPr txBox="1"/>
          <p:nvPr/>
        </p:nvSpPr>
        <p:spPr>
          <a:xfrm>
            <a:off x="969720" y="1459228"/>
            <a:ext cx="102525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뉴스 기사 분류</a:t>
            </a:r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다중 분류 문제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3.5.1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로이터 데이터셋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3.5.2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데이터 준비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3.5.3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모델 구성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3.5.4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훈련 검증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3.5.5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새로운 데이터에 대해 예측하기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3.5.6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레이블과 손실을 다루는 다른 방법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3.5.7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충분히 큰 중간층을 두어야 하는 이유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16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51485" y="1173480"/>
            <a:ext cx="11289665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로이터 데이터셋 로드</a:t>
            </a:r>
          </a:p>
        </p:txBody>
      </p:sp>
      <p:pic>
        <p:nvPicPr>
          <p:cNvPr id="5" name="그림 4" descr="C:/Users/KYH/AppData/Roaming/PolarisOffice/ETemp/14064_8627232/fImage1944922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2056130"/>
            <a:ext cx="11278235" cy="137033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6" name="그림 5" descr="C:/Users/KYH/AppData/Roaming/PolarisOffice/ETemp/14064_8627232/fImage159431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2120" y="3898265"/>
            <a:ext cx="3082925" cy="991870"/>
          </a:xfrm>
          <a:prstGeom prst="rect">
            <a:avLst/>
          </a:prstGeom>
          <a:noFill/>
        </p:spPr>
      </p:pic>
      <p:pic>
        <p:nvPicPr>
          <p:cNvPr id="7" name="그림 6" descr="C:/Users/KYH/AppData/Roaming/PolarisOffice/ETemp/14064_8627232/fImage159032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05375" y="3897630"/>
            <a:ext cx="3192145" cy="992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085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4460" y="986790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데이터 인코딩하기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670675" y="4655820"/>
            <a:ext cx="12193270" cy="12465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-&gt; 원-핫 인코딩 사용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해당 인덱스에 1의 값을 부여하고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다른 인덱스는 0으로 표현하는 방식</a:t>
            </a:r>
          </a:p>
        </p:txBody>
      </p:sp>
      <p:pic>
        <p:nvPicPr>
          <p:cNvPr id="7" name="그림 6" descr="C:/Users/KYH/AppData/Roaming/PolarisOffice/ETemp/14064_8627232/fImage1697633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21310" y="1655445"/>
            <a:ext cx="5736590" cy="2191385"/>
          </a:xfrm>
          <a:prstGeom prst="rect">
            <a:avLst/>
          </a:prstGeom>
          <a:noFill/>
        </p:spPr>
      </p:pic>
      <p:pic>
        <p:nvPicPr>
          <p:cNvPr id="8" name="그림 7" descr="C:/Users/KYH/AppData/Roaming/PolarisOffice/ETemp/14064_8627232/fImage1400933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08610" y="4191635"/>
            <a:ext cx="6231890" cy="2178050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6147435" y="2531745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Sequences data를 벡터화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0" y="1297940"/>
            <a:ext cx="1219327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 descr="C:/Users/KYH/AppData/Roaming/PolarisOffice/ETemp/14064_8627232/fImage2244424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8470" y="1104900"/>
            <a:ext cx="8418195" cy="190119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6" name="그림 5" descr="C:/Users/KYH/AppData/Roaming/PolarisOffice/ETemp/14064_8627232/fImage15266250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835" y="3609975"/>
            <a:ext cx="3543935" cy="2800985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7" name="그림 6" descr="C:/Users/KYH/AppData/Roaming/PolarisOffice/ETemp/14064_8627232/fImage148812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48835" y="3594100"/>
            <a:ext cx="3448685" cy="281051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DFA196-3FB5-4F23-943F-B9E928C64F76}"/>
              </a:ext>
            </a:extLst>
          </p:cNvPr>
          <p:cNvSpPr txBox="1"/>
          <p:nvPr/>
        </p:nvSpPr>
        <p:spPr>
          <a:xfrm>
            <a:off x="1248747" y="1459228"/>
            <a:ext cx="96945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3.1.1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층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딥러닝의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구성 단위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3.1.2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모델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층의 네트워크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3.1.3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손실 함수와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옵티마이저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      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학습 과정을 조절하는 열쇠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7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0" y="986155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모델 정의하기</a:t>
            </a:r>
          </a:p>
        </p:txBody>
      </p:sp>
      <p:pic>
        <p:nvPicPr>
          <p:cNvPr id="5" name="그림 4" descr="C:/Users/KYH/AppData/Roaming/PolarisOffice/ETemp/14064_8627232/fImage4520025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4145" y="1611630"/>
            <a:ext cx="8649335" cy="2286635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146050" y="4203065"/>
            <a:ext cx="9524365" cy="2400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마지막 Dense 층의 크기가 46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- 각 입력 샘플에 대해서 46차원의 벡터를 출력한다는 뜻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마지막 Dense 층에 softmax 활성화 함수 사용  =&gt; 다중 분류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- MNIST 예제와 같이 각 입력 샘플마다 46개의 출력 클래스에 대한 확률 분포를 사용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9220" y="830580"/>
            <a:ext cx="1138301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모델 컴파일하기</a:t>
            </a:r>
          </a:p>
        </p:txBody>
      </p:sp>
      <p:pic>
        <p:nvPicPr>
          <p:cNvPr id="5" name="그림 4" descr="C:/Users/KYH/AppData/Roaming/PolarisOffice/ETemp/14064_8627232/fImage307426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2890" y="1414780"/>
            <a:ext cx="7553960" cy="137668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102870" y="3035300"/>
            <a:ext cx="1138301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검증세트 준비 </a:t>
            </a:r>
          </a:p>
        </p:txBody>
      </p:sp>
      <p:pic>
        <p:nvPicPr>
          <p:cNvPr id="7" name="그림 6" descr="C:/Users/KYH/AppData/Roaming/PolarisOffice/ETemp/14064_8627232/fImage4064265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1620" y="3631565"/>
            <a:ext cx="6047740" cy="169545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4460" y="1017905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모델 훈련하기</a:t>
            </a:r>
          </a:p>
        </p:txBody>
      </p:sp>
      <p:pic>
        <p:nvPicPr>
          <p:cNvPr id="5" name="그림 4" descr="C:/Users/KYH/AppData/Roaming/PolarisOffice/ETemp/14064_8627232/fImage1925826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95910" y="1602740"/>
            <a:ext cx="7077710" cy="1816735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4460" y="1017905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모델 훈련하기</a:t>
            </a:r>
          </a:p>
        </p:txBody>
      </p:sp>
      <p:pic>
        <p:nvPicPr>
          <p:cNvPr id="5" name="그림 4" descr="C:/Users/KYH/AppData/Roaming/PolarisOffice/ETemp/14064_8627232/fImage38219311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35280" y="1573530"/>
            <a:ext cx="9413240" cy="4967605"/>
          </a:xfrm>
          <a:prstGeom prst="rect">
            <a:avLst/>
          </a:prstGeom>
          <a:noFill/>
        </p:spPr>
      </p:pic>
      <p:cxnSp>
        <p:nvCxnSpPr>
          <p:cNvPr id="6" name="도형 5"/>
          <p:cNvCxnSpPr/>
          <p:nvPr/>
        </p:nvCxnSpPr>
        <p:spPr>
          <a:xfrm flipV="1">
            <a:off x="3830955" y="5092065"/>
            <a:ext cx="6119495" cy="19050"/>
          </a:xfrm>
          <a:prstGeom prst="line">
            <a:avLst/>
          </a:prstGeom>
          <a:ln w="19050" cap="flat" cmpd="sng">
            <a:prstDash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>
            <a:off x="9935845" y="5204460"/>
            <a:ext cx="202374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Loss가 최소를 찍고 다시 커지기 시작함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0" y="1297940"/>
            <a:ext cx="1219327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 descr="C:/Users/KYH/AppData/Roaming/PolarisOffice/ETemp/14064_8627232/fImage39127271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20090" y="1642745"/>
            <a:ext cx="5003165" cy="357378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6" name="그림 5" descr="C:/Users/KYH/AppData/Roaming/PolarisOffice/ETemp/14064_8627232/fImage41240274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465570" y="1649095"/>
            <a:ext cx="5116830" cy="357378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0" y="1297940"/>
            <a:ext cx="1219327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" descr="C:/Users/KYH/AppData/Roaming/PolarisOffice/ETemp/14064_8627232/fImage15334293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9075" y="1214120"/>
            <a:ext cx="8298815" cy="4096385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9" name="그림 8" descr="C:/Users/KYH/AppData/Roaming/PolarisOffice/ETemp/14064_8627232/fImage2610315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7320915" y="3418840"/>
            <a:ext cx="4420235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/>
          </p:cNvSpPr>
          <p:nvPr/>
        </p:nvSpPr>
        <p:spPr>
          <a:xfrm>
            <a:off x="8595360" y="4458970"/>
            <a:ext cx="5591175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약 78% 정확도 달성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77470" y="-635"/>
            <a:ext cx="12192635" cy="685863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-635" y="0"/>
            <a:ext cx="12193270" cy="522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bg1"/>
                </a:solidFill>
                <a:latin typeface="Arial" charset="0"/>
                <a:ea typeface="맑은 고딕" charset="0"/>
                <a:cs typeface="맑은 고딕" charset="0"/>
              </a:rPr>
              <a:t>3</a:t>
            </a:r>
            <a:r>
              <a:rPr sz="2800" b="1">
                <a:solidFill>
                  <a:schemeClr val="bg1"/>
                </a:solidFill>
                <a:latin typeface="맑은 고딕" charset="0"/>
                <a:ea typeface="Arial" charset="0"/>
                <a:cs typeface="맑은 고딕" charset="0"/>
              </a:rPr>
              <a:t>.5 뉴스 기사 분류: 다중 분류 문제</a:t>
            </a:r>
            <a:endParaRPr lang="ko-KR" altLang="en-US" sz="2800" b="1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5575" y="971550"/>
            <a:ext cx="1219327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충분히 큰 중간층을 두어야 하는 이유</a:t>
            </a:r>
          </a:p>
        </p:txBody>
      </p:sp>
      <p:pic>
        <p:nvPicPr>
          <p:cNvPr id="5" name="그림 4" descr="C:/Users/KYH/AppData/Roaming/PolarisOffice/ETemp/14064_8627232/fImage69144304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0020" y="1633855"/>
            <a:ext cx="8170545" cy="3785869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pic>
        <p:nvPicPr>
          <p:cNvPr id="6" name="그림 5" descr="C:/Users/KYH/AppData/Roaming/PolarisOffice/ETemp/14064_8627232/fImage2398326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6210" y="5534660"/>
            <a:ext cx="11118215" cy="662940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553085" y="6196965"/>
            <a:ext cx="218821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78% -&gt; 71%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5699125" y="2398395"/>
            <a:ext cx="3629660" cy="63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/>
          </p:cNvSpPr>
          <p:nvPr/>
        </p:nvSpPr>
        <p:spPr>
          <a:xfrm>
            <a:off x="9418320" y="2176780"/>
            <a:ext cx="218440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64 -&gt; 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2720975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2860675" y="1277938"/>
            <a:ext cx="5064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회귀</a:t>
            </a:r>
            <a:r>
              <a:rPr kumimoji="0" lang="en-US" altLang="ko-KR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kumimoji="0" lang="ko-KR" altLang="en-US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로지스틱 회귀</a:t>
            </a:r>
            <a:r>
              <a:rPr kumimoji="0" lang="en-US" altLang="ko-KR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40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78338" y="746125"/>
            <a:ext cx="9255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96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sz="96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3163" y="2600325"/>
            <a:ext cx="6948487" cy="205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4825" name="TextBox 12"/>
          <p:cNvSpPr txBox="1">
            <a:spLocks noChangeArrowheads="1"/>
          </p:cNvSpPr>
          <p:nvPr/>
        </p:nvSpPr>
        <p:spPr bwMode="auto">
          <a:xfrm>
            <a:off x="2620963" y="2938463"/>
            <a:ext cx="65754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로지스틱 회귀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이진분류 알고리즘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참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거짓 예측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kumimoji="0" lang="en-US" altLang="ko-KR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회귀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회귀 알고리즘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연속적인 값 예측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EX) </a:t>
            </a:r>
            <a:r>
              <a:rPr kumimoji="0" lang="ko-KR" altLang="en-US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롯데월드 혼잡도</a:t>
            </a:r>
            <a:r>
              <a:rPr kumimoji="0"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5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5188"/>
            <a:ext cx="6043613" cy="3951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35846" name="그림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313" y="2133600"/>
            <a:ext cx="5891212" cy="39719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0" y="739775"/>
            <a:ext cx="788670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+mn-ea"/>
                <a:ea typeface="+mn-ea"/>
              </a:rPr>
              <a:t>데이터셋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 불러오기  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&amp;     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데이터 정규화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                                 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값들이 너무 편차가 크면 학습하기가 어렵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5100" y="2560638"/>
            <a:ext cx="792163" cy="217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꺾인 연결선 10"/>
          <p:cNvCxnSpPr/>
          <p:nvPr/>
        </p:nvCxnSpPr>
        <p:spPr>
          <a:xfrm rot="5400000" flipH="1" flipV="1">
            <a:off x="269875" y="2003426"/>
            <a:ext cx="739775" cy="37465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TextBox 11"/>
          <p:cNvSpPr txBox="1">
            <a:spLocks noChangeArrowheads="1"/>
          </p:cNvSpPr>
          <p:nvPr/>
        </p:nvSpPr>
        <p:spPr bwMode="auto">
          <a:xfrm>
            <a:off x="287338" y="1411288"/>
            <a:ext cx="877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훈련셋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013" y="2551113"/>
            <a:ext cx="952500" cy="222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852" name="TextBox 13"/>
          <p:cNvSpPr txBox="1">
            <a:spLocks noChangeArrowheads="1"/>
          </p:cNvSpPr>
          <p:nvPr/>
        </p:nvSpPr>
        <p:spPr bwMode="auto">
          <a:xfrm>
            <a:off x="1341438" y="1428750"/>
            <a:ext cx="3271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훈련셋 타깃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주택의 중간가격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853" name="직사각형 14"/>
          <p:cNvSpPr>
            <a:spLocks noChangeArrowheads="1"/>
          </p:cNvSpPr>
          <p:nvPr/>
        </p:nvSpPr>
        <p:spPr bwMode="auto">
          <a:xfrm>
            <a:off x="836613" y="4064000"/>
            <a:ext cx="609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(1</a:t>
            </a:r>
            <a:r>
              <a:rPr lang="ko-KR" altLang="en-US"/>
              <a:t>인당 범죄율</a:t>
            </a:r>
            <a:r>
              <a:rPr lang="en-US" altLang="ko-KR"/>
              <a:t>, </a:t>
            </a:r>
            <a:r>
              <a:rPr lang="ko-KR" altLang="en-US"/>
              <a:t>주택당 평균 방의 개수</a:t>
            </a:r>
            <a:r>
              <a:rPr lang="en-US" altLang="ko-KR"/>
              <a:t>,</a:t>
            </a:r>
          </a:p>
          <a:p>
            <a:r>
              <a:rPr lang="en-US" altLang="ko-KR"/>
              <a:t>           </a:t>
            </a:r>
            <a:r>
              <a:rPr lang="ko-KR" altLang="en-US"/>
              <a:t>고속도로 접근성 등이 </a:t>
            </a:r>
            <a:r>
              <a:rPr lang="en-US" altLang="ko-KR"/>
              <a:t>13</a:t>
            </a:r>
            <a:r>
              <a:rPr lang="ko-KR" altLang="en-US"/>
              <a:t>개 있다는 뜻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1135857" y="1972469"/>
            <a:ext cx="741362" cy="37465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58988" y="2513013"/>
            <a:ext cx="1763712" cy="217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3840163" y="1889125"/>
            <a:ext cx="749300" cy="61912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7" name="TextBox 19"/>
          <p:cNvSpPr txBox="1">
            <a:spLocks noChangeArrowheads="1"/>
          </p:cNvSpPr>
          <p:nvPr/>
        </p:nvSpPr>
        <p:spPr bwMode="auto">
          <a:xfrm>
            <a:off x="4594225" y="1658938"/>
            <a:ext cx="2492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테스트셋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테스트 타깃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9900" y="4149725"/>
            <a:ext cx="314325" cy="222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4746625"/>
            <a:ext cx="5268913" cy="1349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꺾인 연결선 23"/>
          <p:cNvCxnSpPr/>
          <p:nvPr/>
        </p:nvCxnSpPr>
        <p:spPr>
          <a:xfrm>
            <a:off x="2713038" y="6073775"/>
            <a:ext cx="796925" cy="414338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3622675" y="6261100"/>
            <a:ext cx="2339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주택의 중간 값 훈련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78538" y="5033963"/>
            <a:ext cx="1611312" cy="1825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53150" y="5351463"/>
            <a:ext cx="1611313" cy="1825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18225" y="5630863"/>
            <a:ext cx="1611313" cy="377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꺾인 연결선 29"/>
          <p:cNvCxnSpPr/>
          <p:nvPr/>
        </p:nvCxnSpPr>
        <p:spPr>
          <a:xfrm flipV="1">
            <a:off x="7712075" y="4841875"/>
            <a:ext cx="1222375" cy="30956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flipV="1">
            <a:off x="7759700" y="5159375"/>
            <a:ext cx="1223963" cy="309563"/>
          </a:xfrm>
          <a:prstGeom prst="bentConnector3">
            <a:avLst>
              <a:gd name="adj1" fmla="val 59253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7" name="TextBox 33"/>
          <p:cNvSpPr txBox="1">
            <a:spLocks noChangeArrowheads="1"/>
          </p:cNvSpPr>
          <p:nvPr/>
        </p:nvSpPr>
        <p:spPr bwMode="auto">
          <a:xfrm>
            <a:off x="8943975" y="4467225"/>
            <a:ext cx="2451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13</a:t>
            </a:r>
            <a:r>
              <a:rPr lang="ko-KR" altLang="en-US"/>
              <a:t>개의 특성에 대해서</a:t>
            </a:r>
            <a:endParaRPr lang="en-US" altLang="ko-KR"/>
          </a:p>
          <a:p>
            <a:r>
              <a:rPr lang="ko-KR" altLang="en-US"/>
              <a:t>특성의 평균을 빼고</a:t>
            </a:r>
            <a:endParaRPr lang="en-US" altLang="ko-KR"/>
          </a:p>
          <a:p>
            <a:r>
              <a:rPr lang="ko-KR" altLang="en-US"/>
              <a:t>표준편차로 나눠줌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6675" y="4489450"/>
            <a:ext cx="2390775" cy="919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6" name="꺾인 연결선 35"/>
          <p:cNvCxnSpPr/>
          <p:nvPr/>
        </p:nvCxnSpPr>
        <p:spPr>
          <a:xfrm flipV="1">
            <a:off x="7712075" y="5599113"/>
            <a:ext cx="1222375" cy="309562"/>
          </a:xfrm>
          <a:prstGeom prst="bentConnector3">
            <a:avLst>
              <a:gd name="adj1" fmla="val 59253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0" name="TextBox 36"/>
          <p:cNvSpPr txBox="1">
            <a:spLocks noChangeArrowheads="1"/>
          </p:cNvSpPr>
          <p:nvPr/>
        </p:nvSpPr>
        <p:spPr bwMode="auto">
          <a:xfrm>
            <a:off x="8999538" y="5446713"/>
            <a:ext cx="210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테스트셋도 똑같이</a:t>
            </a:r>
            <a:endParaRPr lang="en-US" altLang="ko-KR"/>
          </a:p>
          <a:p>
            <a:r>
              <a:rPr lang="ko-KR" altLang="en-US"/>
              <a:t>반복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9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028825"/>
            <a:ext cx="9979025" cy="33702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81575" y="879475"/>
            <a:ext cx="1970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모델 구성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51000" y="2943225"/>
            <a:ext cx="1693863" cy="339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3344863" y="2830513"/>
            <a:ext cx="974725" cy="252412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4354513" y="2603500"/>
            <a:ext cx="5108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동일한 모델을 여러 번 생성하기 위해 함수 만듦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71950" y="4341813"/>
            <a:ext cx="504825" cy="339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75" name="TextBox 11"/>
          <p:cNvSpPr txBox="1">
            <a:spLocks noChangeArrowheads="1"/>
          </p:cNvSpPr>
          <p:nvPr/>
        </p:nvSpPr>
        <p:spPr bwMode="auto">
          <a:xfrm>
            <a:off x="4711700" y="4354513"/>
            <a:ext cx="589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주택가격의 중간값은 하나여야함</a:t>
            </a:r>
            <a:r>
              <a:rPr lang="en-US" altLang="ko-KR"/>
              <a:t>(</a:t>
            </a:r>
            <a:r>
              <a:rPr lang="ko-KR" altLang="en-US"/>
              <a:t>시그모이드 쓰면안됨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4038" y="4667250"/>
            <a:ext cx="1306512" cy="339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23100" y="4646613"/>
            <a:ext cx="1998663" cy="387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>
            <a:off x="5708650" y="4994275"/>
            <a:ext cx="292100" cy="23971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36881" idx="1"/>
          </p:cNvCxnSpPr>
          <p:nvPr/>
        </p:nvCxnSpPr>
        <p:spPr>
          <a:xfrm rot="16200000" flipH="1">
            <a:off x="7382669" y="5141119"/>
            <a:ext cx="749300" cy="534988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0" name="TextBox 17"/>
          <p:cNvSpPr txBox="1">
            <a:spLocks noChangeArrowheads="1"/>
          </p:cNvSpPr>
          <p:nvPr/>
        </p:nvSpPr>
        <p:spPr bwMode="auto">
          <a:xfrm>
            <a:off x="5973763" y="5022850"/>
            <a:ext cx="25257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평균제곱오차</a:t>
            </a:r>
            <a:endParaRPr lang="en-US" altLang="ko-KR" b="1"/>
          </a:p>
          <a:p>
            <a:r>
              <a:rPr lang="ko-KR" altLang="en-US">
                <a:solidFill>
                  <a:schemeClr val="bg1"/>
                </a:solidFill>
              </a:rPr>
              <a:t>예측할 주택 중간가격과 샘플 주택중간가격 사이 거리의 </a:t>
            </a:r>
            <a:r>
              <a:rPr lang="ko-KR" altLang="en-US" b="1">
                <a:solidFill>
                  <a:srgbClr val="FF0000"/>
                </a:solidFill>
              </a:rPr>
              <a:t>제곱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36881" name="TextBox 18"/>
          <p:cNvSpPr txBox="1">
            <a:spLocks noChangeArrowheads="1"/>
          </p:cNvSpPr>
          <p:nvPr/>
        </p:nvSpPr>
        <p:spPr bwMode="auto">
          <a:xfrm>
            <a:off x="8024813" y="5045075"/>
            <a:ext cx="36528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평균절대오차 측정</a:t>
            </a:r>
            <a:endParaRPr lang="en-US" altLang="ko-KR" b="1"/>
          </a:p>
          <a:p>
            <a:r>
              <a:rPr lang="en-US" altLang="ko-KR"/>
              <a:t>    </a:t>
            </a:r>
            <a:r>
              <a:rPr lang="ko-KR" altLang="en-US">
                <a:solidFill>
                  <a:schemeClr val="bg1"/>
                </a:solidFill>
              </a:rPr>
              <a:t>예측할 주택 중간가격과 샘플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 </a:t>
            </a:r>
            <a:r>
              <a:rPr lang="ko-KR" altLang="en-US">
                <a:solidFill>
                  <a:schemeClr val="bg1"/>
                </a:solidFill>
              </a:rPr>
              <a:t>주택 중간가격 사이 거리의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 </a:t>
            </a:r>
            <a:r>
              <a:rPr lang="ko-KR" altLang="en-US" b="1">
                <a:solidFill>
                  <a:srgbClr val="FF0000"/>
                </a:solidFill>
              </a:rPr>
              <a:t>절댓값 </a:t>
            </a:r>
            <a:r>
              <a:rPr lang="en-US" altLang="ko-KR">
                <a:solidFill>
                  <a:schemeClr val="bg1"/>
                </a:solidFill>
              </a:rPr>
              <a:t>(ex: mae=0.5 </a:t>
            </a:r>
            <a:r>
              <a:rPr lang="ko-KR" altLang="en-US">
                <a:solidFill>
                  <a:schemeClr val="bg1"/>
                </a:solidFill>
              </a:rPr>
              <a:t>면 </a:t>
            </a:r>
            <a:r>
              <a:rPr lang="en-US" altLang="ko-KR">
                <a:solidFill>
                  <a:schemeClr val="bg1"/>
                </a:solidFill>
              </a:rPr>
              <a:t>500</a:t>
            </a:r>
          </a:p>
          <a:p>
            <a:r>
              <a:rPr lang="en-US" altLang="ko-KR">
                <a:solidFill>
                  <a:schemeClr val="bg1"/>
                </a:solidFill>
              </a:rPr>
              <a:t>     </a:t>
            </a:r>
            <a:r>
              <a:rPr lang="ko-KR" altLang="en-US">
                <a:solidFill>
                  <a:schemeClr val="bg1"/>
                </a:solidFill>
              </a:rPr>
              <a:t>달러 차이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-1" y="47702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482600" y="1041400"/>
            <a:ext cx="880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네트워크</a:t>
            </a:r>
            <a:r>
              <a:rPr lang="ko-KR" altLang="en-US" dirty="0">
                <a:solidFill>
                  <a:schemeClr val="bg1"/>
                </a:solidFill>
              </a:rPr>
              <a:t>를 구성하는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층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입력 데이터와 </a:t>
            </a:r>
            <a:r>
              <a:rPr lang="ko-KR" altLang="en-US" dirty="0">
                <a:solidFill>
                  <a:schemeClr val="bg1"/>
                </a:solidFill>
              </a:rPr>
              <a:t>그에 상응하는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타깃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학습에 사용할 피드백 신호를 정의하는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손실 함수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 진행 방식을 결정하는 </a:t>
            </a:r>
            <a:r>
              <a:rPr lang="ko-KR" altLang="en-US" b="1" dirty="0" err="1">
                <a:solidFill>
                  <a:schemeClr val="accent4">
                    <a:lumMod val="75000"/>
                  </a:schemeClr>
                </a:solidFill>
              </a:rPr>
              <a:t>옵티마이저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7C30E20-000B-481B-91C8-5FC246CB5DE9}"/>
              </a:ext>
            </a:extLst>
          </p:cNvPr>
          <p:cNvSpPr/>
          <p:nvPr/>
        </p:nvSpPr>
        <p:spPr>
          <a:xfrm>
            <a:off x="7607299" y="1763512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B96A70E-238F-40E2-B27E-FB305438B7CE}"/>
              </a:ext>
            </a:extLst>
          </p:cNvPr>
          <p:cNvSpPr/>
          <p:nvPr/>
        </p:nvSpPr>
        <p:spPr>
          <a:xfrm>
            <a:off x="7607298" y="2678100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1F91E9D-48AF-4D4E-AD8E-F9A532246F69}"/>
              </a:ext>
            </a:extLst>
          </p:cNvPr>
          <p:cNvSpPr/>
          <p:nvPr/>
        </p:nvSpPr>
        <p:spPr>
          <a:xfrm>
            <a:off x="7912100" y="3547343"/>
            <a:ext cx="990600" cy="5129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예측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F7A7AA8-7CE6-4B78-8A55-06B1F22BCC82}"/>
              </a:ext>
            </a:extLst>
          </p:cNvPr>
          <p:cNvSpPr/>
          <p:nvPr/>
        </p:nvSpPr>
        <p:spPr>
          <a:xfrm>
            <a:off x="10217148" y="3540350"/>
            <a:ext cx="990600" cy="5129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실제 타깃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3DC933D-1E82-4B3F-A230-B95182A61C2C}"/>
              </a:ext>
            </a:extLst>
          </p:cNvPr>
          <p:cNvSpPr/>
          <p:nvPr/>
        </p:nvSpPr>
        <p:spPr>
          <a:xfrm>
            <a:off x="8902698" y="4427304"/>
            <a:ext cx="1314450" cy="512946"/>
          </a:xfrm>
          <a:prstGeom prst="ellipse">
            <a:avLst/>
          </a:prstGeom>
          <a:solidFill>
            <a:srgbClr val="B2A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손실함수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89E88C42-0EC3-4590-8265-0C7D362AD5BD}"/>
              </a:ext>
            </a:extLst>
          </p:cNvPr>
          <p:cNvSpPr/>
          <p:nvPr/>
        </p:nvSpPr>
        <p:spPr>
          <a:xfrm>
            <a:off x="9102723" y="5425039"/>
            <a:ext cx="914400" cy="34289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손실 점수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E8A7229-78D1-4331-9D8D-BB137B8ABF62}"/>
              </a:ext>
            </a:extLst>
          </p:cNvPr>
          <p:cNvSpPr/>
          <p:nvPr/>
        </p:nvSpPr>
        <p:spPr>
          <a:xfrm>
            <a:off x="5954711" y="4427304"/>
            <a:ext cx="1314450" cy="512946"/>
          </a:xfrm>
          <a:prstGeom prst="ellipse">
            <a:avLst/>
          </a:prstGeom>
          <a:solidFill>
            <a:srgbClr val="FF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옵티마이저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04461C9-97DD-466A-9A4C-4CCEF1AFB953}"/>
              </a:ext>
            </a:extLst>
          </p:cNvPr>
          <p:cNvSpPr/>
          <p:nvPr/>
        </p:nvSpPr>
        <p:spPr>
          <a:xfrm>
            <a:off x="6221413" y="1799282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5006B14-4CA0-4606-AF2E-EB3D260EC427}"/>
              </a:ext>
            </a:extLst>
          </p:cNvPr>
          <p:cNvSpPr/>
          <p:nvPr/>
        </p:nvSpPr>
        <p:spPr>
          <a:xfrm>
            <a:off x="6197599" y="2749997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EAB2108D-A21A-4DDE-AC09-37C249F514E6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7050088" y="1978623"/>
            <a:ext cx="557211" cy="41369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343FC63-A3E9-4CA6-BD73-87D6C32EB8CD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7026274" y="2929338"/>
            <a:ext cx="581024" cy="5242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32CF9C8-BCA1-4995-9933-6F43ED54832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407399" y="2276472"/>
            <a:ext cx="1" cy="401628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6B15FD-52BE-46FF-AF53-E1D8826D4C1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07399" y="3191060"/>
            <a:ext cx="1" cy="35628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7DC6B3E-C747-484A-9432-9F9FE4EC31E4}"/>
              </a:ext>
            </a:extLst>
          </p:cNvPr>
          <p:cNvCxnSpPr>
            <a:stCxn id="8" idx="2"/>
            <a:endCxn id="10" idx="1"/>
          </p:cNvCxnSpPr>
          <p:nvPr/>
        </p:nvCxnSpPr>
        <p:spPr>
          <a:xfrm>
            <a:off x="8407400" y="4060303"/>
            <a:ext cx="687795" cy="44212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E9D3840-F3C0-407A-9944-E79D02ADA3E9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0024651" y="4053310"/>
            <a:ext cx="687797" cy="44911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44B3855-3CC2-457B-8F7E-ECFA47A0481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559923" y="4940250"/>
            <a:ext cx="0" cy="484789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FCD26DC-2EF5-419D-98F4-D2037418162B}"/>
              </a:ext>
            </a:extLst>
          </p:cNvPr>
          <p:cNvCxnSpPr>
            <a:stCxn id="11" idx="1"/>
            <a:endCxn id="12" idx="5"/>
          </p:cNvCxnSpPr>
          <p:nvPr/>
        </p:nvCxnSpPr>
        <p:spPr>
          <a:xfrm flipH="1" flipV="1">
            <a:off x="7076664" y="4865131"/>
            <a:ext cx="2026059" cy="731356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E41296E-072C-4973-BE51-BB9F3EF7CACC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V="1">
            <a:off x="6611936" y="3108679"/>
            <a:ext cx="1" cy="1318625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5D2111D-0532-4C41-B59D-1C4BF01D04F7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8700207" y="1538512"/>
            <a:ext cx="0" cy="22500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6A3DEF1-D08C-494F-9C2F-B46B4BA0756E}"/>
              </a:ext>
            </a:extLst>
          </p:cNvPr>
          <p:cNvSpPr txBox="1"/>
          <p:nvPr/>
        </p:nvSpPr>
        <p:spPr>
          <a:xfrm>
            <a:off x="8000897" y="1261513"/>
            <a:ext cx="81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 </a:t>
            </a:r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1A191BF-A9E3-4BFF-B040-9397C6F0503A}"/>
              </a:ext>
            </a:extLst>
          </p:cNvPr>
          <p:cNvGrpSpPr/>
          <p:nvPr/>
        </p:nvGrpSpPr>
        <p:grpSpPr>
          <a:xfrm>
            <a:off x="7512050" y="1628774"/>
            <a:ext cx="4126810" cy="1691195"/>
            <a:chOff x="7143750" y="1628774"/>
            <a:chExt cx="4126810" cy="16911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94C7C176-CF15-4C4F-B936-A0FA8D82B024}"/>
                </a:ext>
              </a:extLst>
            </p:cNvPr>
            <p:cNvSpPr/>
            <p:nvPr/>
          </p:nvSpPr>
          <p:spPr>
            <a:xfrm>
              <a:off x="7143750" y="1628774"/>
              <a:ext cx="1809748" cy="1691195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54956E1-4686-440A-85E5-284D022F047B}"/>
                </a:ext>
              </a:extLst>
            </p:cNvPr>
            <p:cNvSpPr txBox="1"/>
            <p:nvPr/>
          </p:nvSpPr>
          <p:spPr>
            <a:xfrm>
              <a:off x="8917884" y="2166594"/>
              <a:ext cx="2352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입력 데이터를 통해 예측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2744816-032E-4608-8BC3-67E7962B63D1}"/>
              </a:ext>
            </a:extLst>
          </p:cNvPr>
          <p:cNvGrpSpPr/>
          <p:nvPr/>
        </p:nvGrpSpPr>
        <p:grpSpPr>
          <a:xfrm>
            <a:off x="5140674" y="3764733"/>
            <a:ext cx="2033220" cy="1186611"/>
            <a:chOff x="6832983" y="1414203"/>
            <a:chExt cx="2033220" cy="118661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B0347D58-A682-4F21-967F-76516EB9E2C9}"/>
                </a:ext>
              </a:extLst>
            </p:cNvPr>
            <p:cNvSpPr/>
            <p:nvPr/>
          </p:nvSpPr>
          <p:spPr>
            <a:xfrm>
              <a:off x="7728693" y="2050813"/>
              <a:ext cx="1137510" cy="550001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426FEF9-D899-4A23-9B0B-DE9B3113B2FF}"/>
                </a:ext>
              </a:extLst>
            </p:cNvPr>
            <p:cNvSpPr txBox="1"/>
            <p:nvPr/>
          </p:nvSpPr>
          <p:spPr>
            <a:xfrm>
              <a:off x="6832983" y="1414203"/>
              <a:ext cx="149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rgbClr val="FF0000"/>
                  </a:solidFill>
                </a:rPr>
                <a:t>가중치</a:t>
              </a:r>
              <a:endParaRPr lang="en-US" altLang="ko-KR" sz="1400" b="1" dirty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400" b="1" dirty="0">
                  <a:solidFill>
                    <a:srgbClr val="FF0000"/>
                  </a:solidFill>
                </a:rPr>
                <a:t>업데이트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360CF22-4B59-4A0A-999A-7FC6D22A9B79}"/>
              </a:ext>
            </a:extLst>
          </p:cNvPr>
          <p:cNvGrpSpPr/>
          <p:nvPr/>
        </p:nvGrpSpPr>
        <p:grpSpPr>
          <a:xfrm>
            <a:off x="8902695" y="4243804"/>
            <a:ext cx="3290449" cy="1530215"/>
            <a:chOff x="8534395" y="4243804"/>
            <a:chExt cx="3290449" cy="15302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41BC4556-1AD4-4001-B01C-BADC56B3B458}"/>
                </a:ext>
              </a:extLst>
            </p:cNvPr>
            <p:cNvGrpSpPr/>
            <p:nvPr/>
          </p:nvGrpSpPr>
          <p:grpSpPr>
            <a:xfrm>
              <a:off x="8534395" y="4243804"/>
              <a:ext cx="3290449" cy="1143598"/>
              <a:chOff x="8534395" y="4243804"/>
              <a:chExt cx="3290449" cy="1143598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xmlns="" id="{8D046025-F247-4DBD-8626-430ACA969D19}"/>
                  </a:ext>
                </a:extLst>
              </p:cNvPr>
              <p:cNvGrpSpPr/>
              <p:nvPr/>
            </p:nvGrpSpPr>
            <p:grpSpPr>
              <a:xfrm>
                <a:off x="8534395" y="4243804"/>
                <a:ext cx="3290449" cy="782473"/>
                <a:chOff x="7574857" y="2166594"/>
                <a:chExt cx="3290449" cy="782473"/>
              </a:xfrm>
            </p:grpSpPr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xmlns="" id="{FB747E13-2DA6-43B1-9D8A-83B5B1FEE8A0}"/>
                    </a:ext>
                  </a:extLst>
                </p:cNvPr>
                <p:cNvSpPr/>
                <p:nvPr/>
              </p:nvSpPr>
              <p:spPr>
                <a:xfrm>
                  <a:off x="7574857" y="2279366"/>
                  <a:ext cx="1311684" cy="669701"/>
                </a:xfrm>
                <a:prstGeom prst="roundRect">
                  <a:avLst>
                    <a:gd name="adj" fmla="val 50000"/>
                  </a:avLst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D97EA756-4D1F-442E-B3CE-3A61AA7A6330}"/>
                    </a:ext>
                  </a:extLst>
                </p:cNvPr>
                <p:cNvSpPr txBox="1"/>
                <p:nvPr/>
              </p:nvSpPr>
              <p:spPr>
                <a:xfrm>
                  <a:off x="8917884" y="2166594"/>
                  <a:ext cx="19474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err="1">
                      <a:solidFill>
                        <a:srgbClr val="FF0000"/>
                      </a:solidFill>
                    </a:rPr>
                    <a:t>예측값과</a:t>
                  </a:r>
                  <a:r>
                    <a:rPr lang="ko-KR" altLang="en-US" sz="14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ko-KR" altLang="en-US" sz="1400" b="1" dirty="0" err="1">
                      <a:solidFill>
                        <a:srgbClr val="FF0000"/>
                      </a:solidFill>
                    </a:rPr>
                    <a:t>실제값</a:t>
                  </a:r>
                  <a:r>
                    <a:rPr lang="ko-KR" altLang="en-US" sz="1400" b="1" dirty="0">
                      <a:solidFill>
                        <a:srgbClr val="FF0000"/>
                      </a:solidFill>
                    </a:rPr>
                    <a:t> 비교</a:t>
                  </a:r>
                </a:p>
              </p:txBody>
            </p: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xmlns="" id="{96504D8A-1D4B-49A1-93EE-B26567EDC985}"/>
                  </a:ext>
                </a:extLst>
              </p:cNvPr>
              <p:cNvCxnSpPr>
                <a:stCxn id="37" idx="2"/>
              </p:cNvCxnSpPr>
              <p:nvPr/>
            </p:nvCxnSpPr>
            <p:spPr>
              <a:xfrm>
                <a:off x="9190237" y="5026277"/>
                <a:ext cx="1386" cy="3611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D20C1B6-3875-457C-A307-E596E7EF3FA0}"/>
                </a:ext>
              </a:extLst>
            </p:cNvPr>
            <p:cNvSpPr txBox="1"/>
            <p:nvPr/>
          </p:nvSpPr>
          <p:spPr>
            <a:xfrm>
              <a:off x="9648823" y="5466242"/>
              <a:ext cx="194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오차값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54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57550" y="766763"/>
            <a:ext cx="43100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4-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겹 검증을 사용한 훈련 검증</a:t>
            </a:r>
          </a:p>
        </p:txBody>
      </p:sp>
      <p:pic>
        <p:nvPicPr>
          <p:cNvPr id="37894" name="그림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733550"/>
            <a:ext cx="6034088" cy="41862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00050" y="2125663"/>
            <a:ext cx="793750" cy="217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1244600" y="1976438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4</a:t>
            </a:r>
            <a:r>
              <a:rPr lang="ko-KR" altLang="en-US"/>
              <a:t>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7225" y="3175000"/>
            <a:ext cx="5211763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3465513" y="3108325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pic>
        <p:nvPicPr>
          <p:cNvPr id="37899" name="그림 11" descr="4겹교차검증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720850"/>
            <a:ext cx="4618038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2700338" y="2743200"/>
            <a:ext cx="357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몇번째까지 검증데이터로 쓸거냐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9925" y="3597275"/>
            <a:ext cx="3762375" cy="739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902" name="TextBox 14"/>
          <p:cNvSpPr txBox="1">
            <a:spLocks noChangeArrowheads="1"/>
          </p:cNvSpPr>
          <p:nvPr/>
        </p:nvSpPr>
        <p:spPr bwMode="auto">
          <a:xfrm>
            <a:off x="4389438" y="3722688"/>
            <a:ext cx="21685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나머지 훈련데이터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타깃데이터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727075" y="4314825"/>
            <a:ext cx="3762375" cy="719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92525" y="5451475"/>
            <a:ext cx="992188" cy="339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905" name="TextBox 17"/>
          <p:cNvSpPr txBox="1">
            <a:spLocks noChangeArrowheads="1"/>
          </p:cNvSpPr>
          <p:nvPr/>
        </p:nvSpPr>
        <p:spPr bwMode="auto">
          <a:xfrm>
            <a:off x="3205163" y="5921375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검증세트로 모델평가</a:t>
            </a:r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4218781" y="5830094"/>
            <a:ext cx="166688" cy="13970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7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1146175"/>
            <a:ext cx="3327400" cy="50434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7063" y="2190750"/>
            <a:ext cx="7505700" cy="1255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0475" y="3757613"/>
            <a:ext cx="6243638" cy="132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평균값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(2.4)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와 각각의 값이 약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3000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달러 정도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ea typeface="+mn-ea"/>
              </a:rPr>
              <a:t>차이남</a:t>
            </a:r>
            <a:endParaRPr lang="en-US" altLang="ko-KR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=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주택 가격의 범위가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ea typeface="+mn-ea"/>
              </a:rPr>
              <a:t>만달러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~5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ea typeface="+mn-ea"/>
              </a:rPr>
              <a:t>만달러이므로</a:t>
            </a:r>
            <a:endParaRPr lang="en-US" altLang="ko-KR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   3000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달러는 비교적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  <a:ea typeface="+mn-ea"/>
              </a:rPr>
              <a:t>큰값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!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=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신경망을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500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  <a:ea typeface="+mn-ea"/>
              </a:rPr>
              <a:t>에포크동안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훈련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조금 더 오래 훈련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1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538288"/>
            <a:ext cx="7400925" cy="46974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0838" y="854075"/>
            <a:ext cx="63007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500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  <a:ea typeface="+mn-ea"/>
              </a:rPr>
              <a:t>에포크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 동안 훈련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검증점수 로그에 저장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500" y="3649663"/>
            <a:ext cx="993775" cy="3381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944" name="TextBox 7"/>
          <p:cNvSpPr txBox="1">
            <a:spLocks noChangeArrowheads="1"/>
          </p:cNvSpPr>
          <p:nvPr/>
        </p:nvSpPr>
        <p:spPr bwMode="auto">
          <a:xfrm>
            <a:off x="8054975" y="1976438"/>
            <a:ext cx="38211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왜 </a:t>
            </a:r>
            <a:r>
              <a:rPr lang="en-US" altLang="ko-KR" sz="2000" b="1">
                <a:solidFill>
                  <a:srgbClr val="FF0000"/>
                </a:solidFill>
              </a:rPr>
              <a:t>axis=0?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Ex) 3</a:t>
            </a:r>
            <a:r>
              <a:rPr lang="ko-KR" altLang="en-US" sz="2000">
                <a:solidFill>
                  <a:schemeClr val="bg1"/>
                </a:solidFill>
              </a:rPr>
              <a:t>차원 배열 </a:t>
            </a:r>
            <a:r>
              <a:rPr lang="en-US" altLang="ko-KR" sz="2000">
                <a:solidFill>
                  <a:schemeClr val="bg1"/>
                </a:solidFill>
              </a:rPr>
              <a:t>2*3*4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     axis=0 </a:t>
            </a:r>
            <a:r>
              <a:rPr lang="ko-KR" altLang="en-US" sz="2000">
                <a:solidFill>
                  <a:schemeClr val="bg1"/>
                </a:solidFill>
              </a:rPr>
              <a:t>일때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     3*4 </a:t>
            </a:r>
            <a:r>
              <a:rPr lang="ko-KR" altLang="en-US" sz="2000">
                <a:solidFill>
                  <a:schemeClr val="bg1"/>
                </a:solidFill>
              </a:rPr>
              <a:t>사이즈의 </a:t>
            </a:r>
            <a:r>
              <a:rPr lang="en-US" altLang="ko-KR" sz="2000">
                <a:solidFill>
                  <a:schemeClr val="bg1"/>
                </a:solidFill>
              </a:rPr>
              <a:t>2</a:t>
            </a:r>
            <a:r>
              <a:rPr lang="ko-KR" altLang="en-US" sz="2000">
                <a:solidFill>
                  <a:schemeClr val="bg1"/>
                </a:solidFill>
              </a:rPr>
              <a:t>차원 배열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     (2,3,4</a:t>
            </a:r>
            <a:r>
              <a:rPr lang="ko-KR" altLang="en-US" sz="2000">
                <a:solidFill>
                  <a:schemeClr val="bg1"/>
                </a:solidFill>
              </a:rPr>
              <a:t>를 각각 </a:t>
            </a:r>
            <a:r>
              <a:rPr lang="en-US" altLang="ko-KR" sz="2000">
                <a:solidFill>
                  <a:schemeClr val="bg1"/>
                </a:solidFill>
              </a:rPr>
              <a:t>0,1,2</a:t>
            </a:r>
            <a:r>
              <a:rPr lang="ko-KR" altLang="en-US" sz="2000">
                <a:solidFill>
                  <a:schemeClr val="bg1"/>
                </a:solidFill>
              </a:rPr>
              <a:t>로 생각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    axis=1 </a:t>
            </a:r>
            <a:r>
              <a:rPr lang="ko-KR" altLang="en-US" sz="2000">
                <a:solidFill>
                  <a:schemeClr val="bg1"/>
                </a:solidFill>
              </a:rPr>
              <a:t>일때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    2*4</a:t>
            </a:r>
            <a:r>
              <a:rPr lang="ko-KR" altLang="en-US" sz="2000">
                <a:solidFill>
                  <a:schemeClr val="bg1"/>
                </a:solidFill>
              </a:rPr>
              <a:t>사이즈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    axis =2 </a:t>
            </a:r>
            <a:r>
              <a:rPr lang="ko-KR" altLang="en-US" sz="2000">
                <a:solidFill>
                  <a:schemeClr val="bg1"/>
                </a:solidFill>
              </a:rPr>
              <a:t>일때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    2*3 </a:t>
            </a:r>
            <a:r>
              <a:rPr lang="ko-KR" altLang="en-US" sz="2000">
                <a:solidFill>
                  <a:schemeClr val="bg1"/>
                </a:solidFill>
              </a:rPr>
              <a:t>사이즈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5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8075"/>
            <a:ext cx="6359525" cy="2655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3" y="1903413"/>
            <a:ext cx="5703887" cy="39354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27400" y="1027113"/>
            <a:ext cx="51038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+mn-ea"/>
                <a:ea typeface="+mn-ea"/>
              </a:rPr>
              <a:t>에포크별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 검증 평균절대오차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(MAE)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7280275" y="2813050"/>
            <a:ext cx="931863" cy="731838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5400000" flipH="1" flipV="1">
            <a:off x="7903369" y="4110831"/>
            <a:ext cx="787400" cy="439738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4375" y="2098675"/>
            <a:ext cx="3538538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범위가 크고 변동이 너무 심함</a:t>
            </a:r>
            <a:endParaRPr lang="en-US" altLang="ko-KR" sz="2000" b="1" dirty="0"/>
          </a:p>
          <a:p>
            <a:pPr>
              <a:defRPr/>
            </a:pPr>
            <a:r>
              <a:rPr lang="en-US" altLang="ko-KR" sz="2000" b="1" dirty="0"/>
              <a:t>(</a:t>
            </a:r>
            <a:r>
              <a:rPr lang="ko-KR" altLang="en-US" sz="2000" b="1" dirty="0"/>
              <a:t>지수이동평균으로 대체</a:t>
            </a:r>
            <a:r>
              <a:rPr lang="en-US" altLang="ko-KR" sz="2000" b="1" dirty="0"/>
              <a:t>)</a:t>
            </a:r>
          </a:p>
          <a:p>
            <a:pPr>
              <a:defRPr/>
            </a:pP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지수이동평균은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이전값들의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평균에 비중을 두고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새로운값에는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조금의 비중을 두어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순간의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변폭을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줄임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809625"/>
            <a:ext cx="7599363" cy="37115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425" y="2438400"/>
            <a:ext cx="5867400" cy="40370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cxnSp>
        <p:nvCxnSpPr>
          <p:cNvPr id="7" name="꺾인 연결선 6"/>
          <p:cNvCxnSpPr/>
          <p:nvPr/>
        </p:nvCxnSpPr>
        <p:spPr>
          <a:xfrm rot="5400000" flipH="1" flipV="1">
            <a:off x="7271544" y="3901282"/>
            <a:ext cx="714375" cy="312737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TextBox 9"/>
          <p:cNvSpPr txBox="1">
            <a:spLocks noChangeArrowheads="1"/>
          </p:cNvSpPr>
          <p:nvPr/>
        </p:nvSpPr>
        <p:spPr bwMode="auto">
          <a:xfrm>
            <a:off x="6810375" y="3160713"/>
            <a:ext cx="310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전보다 그래프가 부드러워짐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주택 가격 예측</a:t>
            </a:r>
            <a:r>
              <a:rPr kumimoji="0" lang="en-US" altLang="ko-KR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kumimoji="0" lang="ko-KR" altLang="en-US" sz="36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회귀문제</a:t>
            </a:r>
            <a:endParaRPr kumimoji="0" lang="en-US" altLang="ko-KR" sz="36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3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2284413"/>
            <a:ext cx="8916988" cy="2339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62450" y="1236663"/>
            <a:ext cx="32797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600" b="1" dirty="0">
                <a:solidFill>
                  <a:schemeClr val="bg1"/>
                </a:solidFill>
                <a:latin typeface="+mn-ea"/>
                <a:ea typeface="+mn-ea"/>
              </a:rPr>
              <a:t>최종 모델 훈련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3954463" y="4937125"/>
            <a:ext cx="4381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=</a:t>
            </a:r>
            <a:r>
              <a:rPr lang="ko-KR" altLang="en-US" sz="2400" b="1">
                <a:solidFill>
                  <a:schemeClr val="bg1"/>
                </a:solidFill>
              </a:rPr>
              <a:t>그래도 </a:t>
            </a:r>
            <a:r>
              <a:rPr lang="en-US" altLang="ko-KR" sz="2400" b="1">
                <a:solidFill>
                  <a:schemeClr val="bg1"/>
                </a:solidFill>
              </a:rPr>
              <a:t>2800</a:t>
            </a:r>
            <a:r>
              <a:rPr lang="ko-KR" altLang="en-US" sz="2400" b="1">
                <a:solidFill>
                  <a:schemeClr val="bg1"/>
                </a:solidFill>
              </a:rPr>
              <a:t>달러 정도의 차이</a:t>
            </a:r>
            <a:endParaRPr lang="en-US" altLang="ko-KR" sz="2400" b="1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   (3000</a:t>
            </a:r>
            <a:r>
              <a:rPr lang="ko-KR" altLang="en-US" sz="2400" b="1">
                <a:solidFill>
                  <a:schemeClr val="bg1"/>
                </a:solidFill>
              </a:rPr>
              <a:t>달러보단 줄어들었음</a:t>
            </a:r>
            <a:r>
              <a:rPr lang="en-US" altLang="ko-KR" sz="2400" b="1">
                <a:solidFill>
                  <a:schemeClr val="bg1"/>
                </a:solidFill>
              </a:rPr>
              <a:t>)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3.6.5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정리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1219200" y="1692275"/>
            <a:ext cx="79311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회귀에서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손실 함수는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평균 제곱 오차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(MSE)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를 사용한다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1219200" y="2576513"/>
            <a:ext cx="72485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회귀에서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지표는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평균 절대 오차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(MAE)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를 사용한다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1219200" y="3462338"/>
            <a:ext cx="91265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전처리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단계에서 입력 데이터 특성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스케일을 조정해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주어야 한다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/>
            </a:extLst>
          </p:cNvPr>
          <p:cNvSpPr txBox="1"/>
          <p:nvPr/>
        </p:nvSpPr>
        <p:spPr>
          <a:xfrm>
            <a:off x="1219200" y="4346575"/>
            <a:ext cx="70612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데이터가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적다면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K-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겹 검증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을 사용하는 것이 좋다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/>
            </a:extLst>
          </p:cNvPr>
          <p:cNvSpPr txBox="1"/>
          <p:nvPr/>
        </p:nvSpPr>
        <p:spPr>
          <a:xfrm>
            <a:off x="1219200" y="5230813"/>
            <a:ext cx="9972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훈련 데이터가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적다면 과대적합 방지를 위해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은닉 층의 수를 적게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한다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en-US" altLang="ko-KR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1249363" y="1382713"/>
            <a:ext cx="9693275" cy="409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</a:t>
            </a:r>
            <a:r>
              <a:rPr lang="ko-KR" altLang="en-US" sz="5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장 머신 러닝의 기본 요소</a:t>
            </a:r>
            <a:endParaRPr lang="en-US" altLang="ko-KR" sz="5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4.1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머신 러닝의 네 가지 분류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4.2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머신 러닝 모델 평가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4.4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과대적합과 과소적합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4.5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보편적인 머신 러닝 작업 흐름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  <a:p>
            <a:pPr algn="just"/>
            <a:r>
              <a:rPr lang="en-US" altLang="ko-KR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4.6 </a:t>
            </a:r>
            <a:r>
              <a:rPr lang="ko-KR" altLang="en-US" sz="3000" b="1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요약</a:t>
            </a:r>
            <a:endParaRPr lang="en-US" altLang="ko-KR" sz="3000" b="1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b="1" dirty="0"/>
              <a:t>4.1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6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b="1" dirty="0"/>
              <a:t>동영상 대체</a:t>
            </a:r>
            <a:endParaRPr kumimoji="0" lang="en-US" altLang="ko-KR" sz="6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dirty="0">
                <a:hlinkClick r:id="rId2"/>
              </a:rPr>
              <a:t>https://www.youtube.com/watch?v=Ym3IM9y4U5U&amp;feature=youtu.be</a:t>
            </a:r>
            <a:endParaRPr kumimoji="0"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4.2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머신 러닝 모델 평가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5263" y="1733550"/>
            <a:ext cx="6843712" cy="2738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데이터가 적을 땐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</a:p>
          <a:p>
            <a:pPr>
              <a:defRPr/>
            </a:pP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단순 홀드아웃 검증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-"/>
              <a:defRPr/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겹 교차검증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Tx/>
              <a:buChar char="-"/>
              <a:defRPr/>
            </a:pPr>
            <a:r>
              <a:rPr lang="ko-KR" altLang="en-US" sz="2800" dirty="0" err="1">
                <a:solidFill>
                  <a:schemeClr val="bg1"/>
                </a:solidFill>
                <a:latin typeface="+mn-ea"/>
                <a:ea typeface="+mn-ea"/>
              </a:rPr>
              <a:t>셔플링을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 사용한 반복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겹 교차검증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36948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388307" y="104023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층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하나 이상의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텐서를</a:t>
            </a:r>
            <a:r>
              <a:rPr lang="ko-KR" altLang="en-US" sz="2400" b="1" dirty="0">
                <a:solidFill>
                  <a:schemeClr val="bg1"/>
                </a:solidFill>
              </a:rPr>
              <a:t> 입력으로 받아 하나 이상의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텐서를</a:t>
            </a:r>
            <a:r>
              <a:rPr lang="ko-KR" altLang="en-US" sz="2400" b="1" dirty="0">
                <a:solidFill>
                  <a:schemeClr val="bg1"/>
                </a:solidFill>
              </a:rPr>
              <a:t> 출력하는 데이터 처리 모듈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AB1C5C6-4046-4B94-829A-8E73842560BF}"/>
              </a:ext>
            </a:extLst>
          </p:cNvPr>
          <p:cNvSpPr/>
          <p:nvPr/>
        </p:nvSpPr>
        <p:spPr>
          <a:xfrm>
            <a:off x="2126446" y="2324755"/>
            <a:ext cx="145691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2D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1828EDB-7190-4798-AF94-A5335D447454}"/>
              </a:ext>
            </a:extLst>
          </p:cNvPr>
          <p:cNvSpPr/>
          <p:nvPr/>
        </p:nvSpPr>
        <p:spPr>
          <a:xfrm>
            <a:off x="2126446" y="3799248"/>
            <a:ext cx="120747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3D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C3BADB8-B3C9-43EE-91A2-E7B2FF51F349}"/>
              </a:ext>
            </a:extLst>
          </p:cNvPr>
          <p:cNvSpPr/>
          <p:nvPr/>
        </p:nvSpPr>
        <p:spPr>
          <a:xfrm>
            <a:off x="1349107" y="3153158"/>
            <a:ext cx="83235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(samples, features)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052CDDE-544C-4BF8-99DB-058AA13AC152}"/>
              </a:ext>
            </a:extLst>
          </p:cNvPr>
          <p:cNvSpPr txBox="1"/>
          <p:nvPr/>
        </p:nvSpPr>
        <p:spPr>
          <a:xfrm>
            <a:off x="764907" y="5472849"/>
            <a:ext cx="360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(samples, </a:t>
            </a:r>
            <a:r>
              <a:rPr lang="en-US" altLang="ko-KR" sz="2000" dirty="0" err="1">
                <a:solidFill>
                  <a:schemeClr val="bg1"/>
                </a:solidFill>
              </a:rPr>
              <a:t>timesteps</a:t>
            </a:r>
            <a:r>
              <a:rPr lang="en-US" altLang="ko-KR" sz="2000" dirty="0">
                <a:solidFill>
                  <a:schemeClr val="bg1"/>
                </a:solidFill>
              </a:rPr>
              <a:t>, features)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44C0B7E-3D62-43D7-8C3F-39F50A91BFEF}"/>
              </a:ext>
            </a:extLst>
          </p:cNvPr>
          <p:cNvSpPr/>
          <p:nvPr/>
        </p:nvSpPr>
        <p:spPr>
          <a:xfrm>
            <a:off x="8228807" y="2604604"/>
            <a:ext cx="538813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밀집 연결 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022CA62-4395-4BEB-8E60-8771993748C9}"/>
              </a:ext>
            </a:extLst>
          </p:cNvPr>
          <p:cNvSpPr/>
          <p:nvPr/>
        </p:nvSpPr>
        <p:spPr>
          <a:xfrm>
            <a:off x="8218202" y="3884133"/>
            <a:ext cx="584552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순환 층 </a:t>
            </a:r>
            <a:r>
              <a:rPr lang="en-US" altLang="ko-KR" sz="3600" b="1" dirty="0">
                <a:solidFill>
                  <a:schemeClr val="bg1"/>
                </a:solidFill>
              </a:rPr>
              <a:t>(LSTM)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0BF9ECC-D463-47D0-8EC9-51169457CF5A}"/>
              </a:ext>
            </a:extLst>
          </p:cNvPr>
          <p:cNvSpPr/>
          <p:nvPr/>
        </p:nvSpPr>
        <p:spPr>
          <a:xfrm>
            <a:off x="8218202" y="5020796"/>
            <a:ext cx="538813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2D </a:t>
            </a:r>
            <a:r>
              <a:rPr lang="ko-KR" altLang="en-US" sz="3600" b="1" dirty="0" err="1">
                <a:solidFill>
                  <a:schemeClr val="bg1"/>
                </a:solidFill>
              </a:rPr>
              <a:t>합성곱</a:t>
            </a:r>
            <a:r>
              <a:rPr lang="ko-KR" altLang="en-US" sz="3600" b="1" dirty="0">
                <a:solidFill>
                  <a:schemeClr val="bg1"/>
                </a:solidFill>
              </a:rPr>
              <a:t> 층</a:t>
            </a:r>
          </a:p>
        </p:txBody>
      </p:sp>
      <p:sp>
        <p:nvSpPr>
          <p:cNvPr id="47" name="오른쪽 화살표 19">
            <a:extLst>
              <a:ext uri="{FF2B5EF4-FFF2-40B4-BE49-F238E27FC236}">
                <a16:creationId xmlns:a16="http://schemas.microsoft.com/office/drawing/2014/main" xmlns="" id="{253F9BEB-4583-4A06-BC5D-5750F9DA5390}"/>
              </a:ext>
            </a:extLst>
          </p:cNvPr>
          <p:cNvSpPr/>
          <p:nvPr/>
        </p:nvSpPr>
        <p:spPr>
          <a:xfrm>
            <a:off x="4991600" y="2950328"/>
            <a:ext cx="2170808" cy="4417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8" name="오른쪽 화살표 25">
            <a:extLst>
              <a:ext uri="{FF2B5EF4-FFF2-40B4-BE49-F238E27FC236}">
                <a16:creationId xmlns:a16="http://schemas.microsoft.com/office/drawing/2014/main" xmlns="" id="{50F6F943-25AC-4BEC-93E7-B94215A2A702}"/>
              </a:ext>
            </a:extLst>
          </p:cNvPr>
          <p:cNvSpPr/>
          <p:nvPr/>
        </p:nvSpPr>
        <p:spPr>
          <a:xfrm>
            <a:off x="4991600" y="4216171"/>
            <a:ext cx="2170808" cy="4417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9B5D5DF-5AFE-4149-9CED-0ED2158F1923}"/>
              </a:ext>
            </a:extLst>
          </p:cNvPr>
          <p:cNvSpPr/>
          <p:nvPr/>
        </p:nvSpPr>
        <p:spPr>
          <a:xfrm>
            <a:off x="2115841" y="4691039"/>
            <a:ext cx="189958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4D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8" name="오른쪽 화살표 26">
            <a:extLst>
              <a:ext uri="{FF2B5EF4-FFF2-40B4-BE49-F238E27FC236}">
                <a16:creationId xmlns:a16="http://schemas.microsoft.com/office/drawing/2014/main" xmlns="" id="{D625D4A7-2B54-49E2-8948-78CE9526FCB3}"/>
              </a:ext>
            </a:extLst>
          </p:cNvPr>
          <p:cNvSpPr/>
          <p:nvPr/>
        </p:nvSpPr>
        <p:spPr>
          <a:xfrm>
            <a:off x="4980995" y="5359238"/>
            <a:ext cx="2170808" cy="4417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128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4.2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머신 러닝 모델 평가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3" name="그림 5" descr="Figura-44-Hold-out-y-K-fold-cross-validation-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2332038"/>
            <a:ext cx="10107613" cy="32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86013" y="1436688"/>
            <a:ext cx="73437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  <a:ea typeface="+mn-ea"/>
              </a:rPr>
              <a:t>단순 홀드아웃 검증              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  <a:ea typeface="+mn-ea"/>
              </a:rPr>
              <a:t>K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  <a:ea typeface="+mn-ea"/>
              </a:rPr>
              <a:t>겹 교차검증</a:t>
            </a:r>
          </a:p>
        </p:txBody>
      </p:sp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3762375" y="4641850"/>
            <a:ext cx="2293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/>
              <a:t>홀드아웃 검증세트를</a:t>
            </a:r>
            <a:endParaRPr lang="en-US" altLang="ko-KR" b="1"/>
          </a:p>
          <a:p>
            <a:r>
              <a:rPr lang="ko-KR" altLang="en-US" b="1"/>
              <a:t>따로 분리해놓음</a:t>
            </a:r>
          </a:p>
        </p:txBody>
      </p:sp>
      <p:sp>
        <p:nvSpPr>
          <p:cNvPr id="48136" name="TextBox 8"/>
          <p:cNvSpPr txBox="1">
            <a:spLocks noChangeArrowheads="1"/>
          </p:cNvSpPr>
          <p:nvPr/>
        </p:nvSpPr>
        <p:spPr bwMode="auto">
          <a:xfrm>
            <a:off x="8316913" y="4868863"/>
            <a:ext cx="272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/>
              <a:t>나눈 데이터 중에 하나를</a:t>
            </a:r>
            <a:endParaRPr lang="en-US" altLang="ko-KR" b="1"/>
          </a:p>
          <a:p>
            <a:r>
              <a:rPr lang="ko-KR" altLang="en-US" b="1"/>
              <a:t>검증셋으로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4.2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머신 러닝 모델 평가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7" name="그림 4" descr="4겹교차검증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2295525"/>
            <a:ext cx="4305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5788" y="1724025"/>
            <a:ext cx="25527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  <a:ea typeface="+mn-ea"/>
              </a:rPr>
              <a:t>겹 교차검증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6723063" y="3230563"/>
            <a:ext cx="76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</a:rPr>
              <a:t>X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7672388" y="3352800"/>
            <a:ext cx="4414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</a:t>
            </a:r>
            <a:r>
              <a:rPr lang="ko-KR" altLang="en-US" sz="5400" b="1">
                <a:solidFill>
                  <a:schemeClr val="bg1"/>
                </a:solidFill>
              </a:rPr>
              <a:t>번</a:t>
            </a:r>
            <a:endParaRPr lang="en-US" altLang="ko-KR" sz="5400" b="1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(1</a:t>
            </a:r>
            <a:r>
              <a:rPr lang="ko-KR" altLang="en-US">
                <a:solidFill>
                  <a:schemeClr val="bg1"/>
                </a:solidFill>
              </a:rPr>
              <a:t>번 할 때마다 데이터를  무작위로 섞음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1963" y="825500"/>
            <a:ext cx="901541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 err="1">
                <a:solidFill>
                  <a:schemeClr val="bg1"/>
                </a:solidFill>
                <a:latin typeface="+mn-ea"/>
                <a:ea typeface="+mn-ea"/>
              </a:rPr>
              <a:t>셔플링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섞기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을 사용한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겹 교차 검증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6588" y="2533650"/>
            <a:ext cx="9240837" cy="1878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데이터 </a:t>
            </a:r>
            <a:r>
              <a:rPr lang="ko-KR" altLang="en-US" sz="3200" b="1" dirty="0" err="1">
                <a:solidFill>
                  <a:schemeClr val="bg1"/>
                </a:solidFill>
                <a:latin typeface="+mn-ea"/>
                <a:ea typeface="+mn-ea"/>
              </a:rPr>
              <a:t>전처리를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 하는 이유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</a:p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=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원본 데이터를 적용하기 쉽도록 잘 다듬기 위해</a:t>
            </a: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800" dirty="0">
                <a:solidFill>
                  <a:srgbClr val="00B0F0"/>
                </a:solidFill>
                <a:latin typeface="+mn-ea"/>
                <a:ea typeface="+mn-ea"/>
              </a:rPr>
              <a:t>   </a:t>
            </a:r>
            <a:r>
              <a:rPr lang="ko-KR" altLang="en-US" sz="2800" dirty="0">
                <a:solidFill>
                  <a:srgbClr val="00B0F0"/>
                </a:solidFill>
                <a:latin typeface="+mn-ea"/>
                <a:ea typeface="+mn-ea"/>
              </a:rPr>
              <a:t>벡터화</a:t>
            </a:r>
            <a:r>
              <a:rPr lang="en-US" altLang="ko-KR" sz="2800" dirty="0">
                <a:solidFill>
                  <a:srgbClr val="00B0F0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rgbClr val="00B0F0"/>
                </a:solidFill>
                <a:latin typeface="+mn-ea"/>
                <a:ea typeface="+mn-ea"/>
              </a:rPr>
              <a:t>정규화</a:t>
            </a:r>
            <a:r>
              <a:rPr lang="en-US" altLang="ko-KR" sz="2800" dirty="0">
                <a:solidFill>
                  <a:srgbClr val="00B0F0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rgbClr val="00B0F0"/>
                </a:solidFill>
                <a:latin typeface="+mn-ea"/>
                <a:ea typeface="+mn-ea"/>
              </a:rPr>
              <a:t>누락된 값 다루기</a:t>
            </a:r>
            <a:r>
              <a:rPr lang="en-US" altLang="ko-KR" sz="2800" dirty="0">
                <a:solidFill>
                  <a:srgbClr val="00B0F0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rgbClr val="00B0F0"/>
                </a:solidFill>
                <a:latin typeface="+mn-ea"/>
                <a:ea typeface="+mn-ea"/>
              </a:rPr>
              <a:t>특성추출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등이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82950" y="957263"/>
            <a:ext cx="4057650" cy="1201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벡터화</a:t>
            </a:r>
            <a:endParaRPr lang="en-US" altLang="ko-KR" sz="32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사운드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이미지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텍스트 등을</a:t>
            </a:r>
            <a:endParaRPr lang="en-US" altLang="ko-KR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컴퓨터가 알아들을 수 있게 변경</a:t>
            </a:r>
          </a:p>
        </p:txBody>
      </p:sp>
      <p:pic>
        <p:nvPicPr>
          <p:cNvPr id="51206" name="그림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522538"/>
            <a:ext cx="3271838" cy="3600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51207" name="그림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488" y="2436813"/>
            <a:ext cx="700405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51208" name="그림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7363" y="3181350"/>
            <a:ext cx="7013575" cy="2898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29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7663" y="1798638"/>
            <a:ext cx="5976937" cy="44370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89513" y="949325"/>
            <a:ext cx="19621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값 정규화</a:t>
            </a:r>
          </a:p>
        </p:txBody>
      </p:sp>
      <p:cxnSp>
        <p:nvCxnSpPr>
          <p:cNvPr id="7" name="꺾인 연결선 6"/>
          <p:cNvCxnSpPr>
            <a:endCxn id="52232" idx="1"/>
          </p:cNvCxnSpPr>
          <p:nvPr/>
        </p:nvCxnSpPr>
        <p:spPr>
          <a:xfrm flipV="1">
            <a:off x="7385050" y="2803525"/>
            <a:ext cx="1724025" cy="17462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2" name="TextBox 8"/>
          <p:cNvSpPr txBox="1">
            <a:spLocks noChangeArrowheads="1"/>
          </p:cNvSpPr>
          <p:nvPr/>
        </p:nvSpPr>
        <p:spPr bwMode="auto">
          <a:xfrm>
            <a:off x="9109075" y="2343150"/>
            <a:ext cx="2492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0~1 </a:t>
            </a:r>
            <a:r>
              <a:rPr lang="ko-KR" altLang="en-US">
                <a:solidFill>
                  <a:schemeClr val="bg1"/>
                </a:solidFill>
              </a:rPr>
              <a:t>사이의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부동 소수 값으로 만듦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값이 균일함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9563" y="949325"/>
            <a:ext cx="2951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  <a:ea typeface="+mn-ea"/>
              </a:rPr>
              <a:t>누락된 값 다루기</a:t>
            </a:r>
            <a:endParaRPr lang="en-US" altLang="ko-KR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3254" name="그림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3022600"/>
            <a:ext cx="1522413" cy="24209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53255" name="그림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700" y="3022600"/>
            <a:ext cx="1485900" cy="24209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53256" name="그림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6025" y="3022600"/>
            <a:ext cx="1419225" cy="24209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53257" name="그림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55088" y="3022600"/>
            <a:ext cx="2060575" cy="24209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/>
            </a:extLst>
          </p:cNvPr>
          <p:cNvSpPr txBox="1"/>
          <p:nvPr/>
        </p:nvSpPr>
        <p:spPr>
          <a:xfrm>
            <a:off x="893763" y="2400300"/>
            <a:ext cx="15573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원본 데이터</a:t>
            </a:r>
            <a:endParaRPr lang="en-US" altLang="ko-KR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/>
            </a:extLst>
          </p:cNvPr>
          <p:cNvSpPr txBox="1"/>
          <p:nvPr/>
        </p:nvSpPr>
        <p:spPr>
          <a:xfrm>
            <a:off x="3263900" y="2339975"/>
            <a:ext cx="23860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Nan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으로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채우기</a:t>
            </a:r>
            <a:endParaRPr lang="en-US" altLang="ko-KR" sz="2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정의가 안 된 변수라는 뜻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en-US" altLang="ko-KR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/>
            </a:extLst>
          </p:cNvPr>
          <p:cNvSpPr txBox="1"/>
          <p:nvPr/>
        </p:nvSpPr>
        <p:spPr>
          <a:xfrm>
            <a:off x="5819775" y="2400300"/>
            <a:ext cx="20701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평균으로 채우기</a:t>
            </a:r>
            <a:endParaRPr lang="en-US" altLang="ko-KR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/>
            </a:extLst>
          </p:cNvPr>
          <p:cNvSpPr txBox="1"/>
          <p:nvPr/>
        </p:nvSpPr>
        <p:spPr>
          <a:xfrm>
            <a:off x="8355013" y="2384425"/>
            <a:ext cx="3971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누락된 특성의 열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필요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X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ea typeface="+mn-ea"/>
              </a:rPr>
              <a:t>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en-US" altLang="ko-KR" sz="20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2">
            <a:extLst>
              <a:ext uri="{FF2B5EF4-FFF2-40B4-BE49-F238E27FC236}"/>
            </a:extLst>
          </p:cNvPr>
          <p:cNvSpPr txBox="1"/>
          <p:nvPr/>
        </p:nvSpPr>
        <p:spPr>
          <a:xfrm>
            <a:off x="0" y="0"/>
            <a:ext cx="12192000" cy="646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4.3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데이터 전처리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공학</a:t>
            </a:r>
            <a:r>
              <a:rPr kumimoji="0" lang="en-US" altLang="ko-KR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kumimoji="0" lang="ko-KR" altLang="en-US" sz="3600" b="1" dirty="0">
                <a:solidFill>
                  <a:schemeClr val="bg1"/>
                </a:solidFill>
                <a:latin typeface="맑은 고딕" pitchFamily="50" charset="-127"/>
                <a:ea typeface="함초롬돋움" pitchFamily="18" charset="-127"/>
                <a:cs typeface="함초롬돋움" pitchFamily="18" charset="-127"/>
              </a:rPr>
              <a:t>특성 학습</a:t>
            </a:r>
            <a:endParaRPr kumimoji="0" lang="en-US" altLang="ko-KR" sz="3600" b="1" dirty="0">
              <a:solidFill>
                <a:schemeClr val="bg1"/>
              </a:solidFill>
              <a:latin typeface="맑은 고딕" pitchFamily="50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486275" y="3511550"/>
            <a:ext cx="638175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1538" y="801688"/>
            <a:ext cx="8151812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              특성 공학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ea"/>
                <a:ea typeface="+mn-ea"/>
              </a:rPr>
              <a:t>=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  <a:ea typeface="+mn-ea"/>
              </a:rPr>
              <a:t>특정 모델에 가장 적합한 데이터 표현을 찾는 것</a:t>
            </a:r>
            <a:endParaRPr lang="en-US" altLang="ko-KR" sz="28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</a:p>
          <a:p>
            <a:pPr>
              <a:defRPr/>
            </a:pPr>
            <a:endParaRPr lang="en-US" altLang="ko-KR"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4278" name="그림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850" y="2212975"/>
            <a:ext cx="6218238" cy="44275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3962400" y="5276850"/>
            <a:ext cx="400050" cy="661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DFA196-3FB5-4F23-943F-B9E928C64F76}"/>
              </a:ext>
            </a:extLst>
          </p:cNvPr>
          <p:cNvSpPr txBox="1"/>
          <p:nvPr/>
        </p:nvSpPr>
        <p:spPr>
          <a:xfrm>
            <a:off x="1248747" y="1459228"/>
            <a:ext cx="96945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4.4.1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네트워크 크기 축소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4.4.2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가중치 규제 추가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4.4.3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드롭아웃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추가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017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9DD6D1-AA3E-432C-9AC9-3D87EFAB6158}"/>
              </a:ext>
            </a:extLst>
          </p:cNvPr>
          <p:cNvSpPr txBox="1"/>
          <p:nvPr/>
        </p:nvSpPr>
        <p:spPr>
          <a:xfrm>
            <a:off x="2" y="1297902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u="sng" dirty="0">
                <a:solidFill>
                  <a:schemeClr val="bg1"/>
                </a:solidFill>
              </a:rPr>
              <a:t>훈련 데이터를 기준</a:t>
            </a:r>
            <a:r>
              <a:rPr lang="ko-KR" altLang="en-US" sz="2500" b="1" dirty="0">
                <a:solidFill>
                  <a:schemeClr val="bg1"/>
                </a:solidFill>
              </a:rPr>
              <a:t>으로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과대적합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과도하게 적응하는 것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과소적합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특성을 모두 학습하지 못한 것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최적화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훈련 데이터</a:t>
            </a:r>
            <a:r>
              <a:rPr lang="ko-KR" altLang="en-US" sz="2500" b="1" dirty="0">
                <a:solidFill>
                  <a:schemeClr val="bg1"/>
                </a:solidFill>
              </a:rPr>
              <a:t>에서 최고성능을 위한 모델 조정 과정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일반화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검증 및 테스트 데이터</a:t>
            </a:r>
            <a:r>
              <a:rPr lang="ko-KR" altLang="en-US" sz="2500" b="1" dirty="0">
                <a:solidFill>
                  <a:schemeClr val="bg1"/>
                </a:solidFill>
              </a:rPr>
              <a:t>에서 얼마나 잘 수행되는지를 의미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머신 러닝은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최적화와 일반화 사이의 줄다리기</a:t>
            </a:r>
            <a:endParaRPr lang="en-US" altLang="ko-KR" sz="2500" b="1" u="sng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검증 및 테스트 데이터에서 잘 수행되도록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훈련 데이터에서 모델을 조정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23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DB0E33-2740-4AA7-8098-07662B3A5169}"/>
              </a:ext>
            </a:extLst>
          </p:cNvPr>
          <p:cNvSpPr txBox="1"/>
          <p:nvPr/>
        </p:nvSpPr>
        <p:spPr>
          <a:xfrm>
            <a:off x="2" y="1297902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해결방법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과소적합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훈련 손실이 낮아질수록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테스트 손실이 낮아진다</a:t>
            </a:r>
            <a:r>
              <a:rPr lang="en-US" altLang="ko-KR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. 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성능이 발전될 여지가 있다</a:t>
            </a:r>
            <a:r>
              <a:rPr lang="en-US" altLang="ko-KR" sz="2500" b="1" dirty="0">
                <a:solidFill>
                  <a:schemeClr val="bg1"/>
                </a:solidFill>
              </a:rPr>
              <a:t> = </a:t>
            </a:r>
            <a:r>
              <a:rPr lang="ko-KR" altLang="en-US" sz="2500" b="1" dirty="0">
                <a:solidFill>
                  <a:schemeClr val="bg1"/>
                </a:solidFill>
              </a:rPr>
              <a:t>학습을 더 할 수 있다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과대적합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훈련 손실은 낮아지는데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테스트 손실은 그대로이거나 높아진다</a:t>
            </a:r>
            <a:r>
              <a:rPr lang="en-US" altLang="ko-KR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>
                <a:solidFill>
                  <a:schemeClr val="bg1"/>
                </a:solidFill>
              </a:rPr>
              <a:t>학습을 너무 완벽하게 해서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성능이 발전될 여지가 없다</a:t>
            </a:r>
            <a:r>
              <a:rPr lang="en-US" altLang="ko-KR" sz="2500" b="1" dirty="0">
                <a:solidFill>
                  <a:schemeClr val="bg1"/>
                </a:solidFill>
              </a:rPr>
              <a:t> = </a:t>
            </a:r>
            <a:r>
              <a:rPr lang="ko-KR" altLang="en-US" sz="2500" b="1" dirty="0">
                <a:solidFill>
                  <a:schemeClr val="bg1"/>
                </a:solidFill>
              </a:rPr>
              <a:t>학습을 더 할 수 없다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</a:t>
            </a:r>
            <a:r>
              <a:rPr lang="en-US" altLang="ko-KR" sz="2500" b="1" dirty="0">
                <a:solidFill>
                  <a:schemeClr val="bg1"/>
                </a:solidFill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</a:rPr>
              <a:t>더 많은 훈련 데이터를 모은다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</a:t>
            </a:r>
            <a:r>
              <a:rPr lang="en-US" altLang="ko-KR" sz="2500" b="1" dirty="0">
                <a:solidFill>
                  <a:schemeClr val="bg1"/>
                </a:solidFill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</a:rPr>
              <a:t>정보에 제약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규제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</a:rPr>
              <a:t>을 가한다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4E627B-CC6A-44CC-8A77-A12C1A225655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9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18838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513567" y="10578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층호환성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각 층이 특정 크기의 입력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텐서만</a:t>
            </a:r>
            <a:r>
              <a:rPr lang="ko-KR" altLang="en-US" sz="2400" b="1" dirty="0">
                <a:solidFill>
                  <a:schemeClr val="bg1"/>
                </a:solidFill>
              </a:rPr>
              <a:t> 받고 특정 크기의 출력 </a:t>
            </a:r>
            <a:r>
              <a:rPr lang="ko-KR" altLang="en-US" sz="2400" b="1" dirty="0" err="1">
                <a:solidFill>
                  <a:schemeClr val="bg1"/>
                </a:solidFill>
              </a:rPr>
              <a:t>텐서를</a:t>
            </a:r>
            <a:r>
              <a:rPr lang="ko-KR" altLang="en-US" sz="2400" b="1" dirty="0">
                <a:solidFill>
                  <a:schemeClr val="bg1"/>
                </a:solidFill>
              </a:rPr>
              <a:t> 반환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7503CA7-173C-409F-AC6D-5CDB1C43CA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226" y="2924933"/>
            <a:ext cx="5927004" cy="192848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67ECC605-1DEB-479F-8ADF-9ADA29FEB22F}"/>
              </a:ext>
            </a:extLst>
          </p:cNvPr>
          <p:cNvSpPr/>
          <p:nvPr/>
        </p:nvSpPr>
        <p:spPr>
          <a:xfrm>
            <a:off x="3581275" y="4185261"/>
            <a:ext cx="542644" cy="406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64CD3377-0226-4B76-BB4B-EE74477CCED6}"/>
              </a:ext>
            </a:extLst>
          </p:cNvPr>
          <p:cNvSpPr/>
          <p:nvPr/>
        </p:nvSpPr>
        <p:spPr>
          <a:xfrm>
            <a:off x="5680202" y="4172840"/>
            <a:ext cx="721452" cy="3127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B80A57-CE5F-4C47-A59C-88D4B8FF2361}"/>
              </a:ext>
            </a:extLst>
          </p:cNvPr>
          <p:cNvSpPr txBox="1"/>
          <p:nvPr/>
        </p:nvSpPr>
        <p:spPr>
          <a:xfrm>
            <a:off x="3700572" y="3528707"/>
            <a:ext cx="120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출력 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648E75-4E23-416F-8A0D-5BA131F98CE3}"/>
              </a:ext>
            </a:extLst>
          </p:cNvPr>
          <p:cNvSpPr txBox="1"/>
          <p:nvPr/>
        </p:nvSpPr>
        <p:spPr>
          <a:xfrm>
            <a:off x="5552227" y="35147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 크기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228C657-C032-4C81-A597-F736359751B8}"/>
              </a:ext>
            </a:extLst>
          </p:cNvPr>
          <p:cNvCxnSpPr>
            <a:stCxn id="19" idx="0"/>
          </p:cNvCxnSpPr>
          <p:nvPr/>
        </p:nvCxnSpPr>
        <p:spPr>
          <a:xfrm flipV="1">
            <a:off x="6040928" y="3882521"/>
            <a:ext cx="0" cy="290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B207CE2C-A694-4013-88D9-0B3CE80DB91C}"/>
              </a:ext>
            </a:extLst>
          </p:cNvPr>
          <p:cNvCxnSpPr>
            <a:cxnSpLocks/>
          </p:cNvCxnSpPr>
          <p:nvPr/>
        </p:nvCxnSpPr>
        <p:spPr>
          <a:xfrm flipV="1">
            <a:off x="4018320" y="3847797"/>
            <a:ext cx="81079" cy="33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72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D713BA-2E44-4238-BFA7-599E87D9FA06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0DB1F6-81AE-40C0-AAFD-2649E3A86B98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4.4.1 </a:t>
            </a:r>
            <a:r>
              <a:rPr lang="ko-KR" altLang="en-US" sz="2500" b="1" dirty="0">
                <a:solidFill>
                  <a:schemeClr val="bg1"/>
                </a:solidFill>
              </a:rPr>
              <a:t>네트워크 크기 축소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C7EBAC-EDC2-4CE6-8117-E15F8DA85283}"/>
              </a:ext>
            </a:extLst>
          </p:cNvPr>
          <p:cNvSpPr txBox="1"/>
          <p:nvPr/>
        </p:nvSpPr>
        <p:spPr>
          <a:xfrm>
            <a:off x="-1" y="1525770"/>
            <a:ext cx="121919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네트워크 크기 축소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과대적합을 막는 가장 단순한 방법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</a:t>
            </a:r>
            <a:r>
              <a:rPr lang="en-US" altLang="ko-KR" sz="2500" b="1" dirty="0">
                <a:solidFill>
                  <a:schemeClr val="bg1"/>
                </a:solidFill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</a:rPr>
              <a:t>파라미터 수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층의 개수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각 층의 유닛 수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</a:rPr>
              <a:t>를 줄인다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2. </a:t>
            </a:r>
            <a:r>
              <a:rPr lang="ko-KR" altLang="en-US" sz="2500" b="1" dirty="0">
                <a:solidFill>
                  <a:schemeClr val="bg1"/>
                </a:solidFill>
              </a:rPr>
              <a:t>그러나 너무 적으면 과소적합 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-&gt; </a:t>
            </a:r>
            <a:r>
              <a:rPr lang="ko-KR" altLang="en-US" sz="2500" b="1" dirty="0">
                <a:solidFill>
                  <a:schemeClr val="bg1"/>
                </a:solidFill>
              </a:rPr>
              <a:t>적은 수의 층과 파라미터로 시작</a:t>
            </a:r>
            <a:r>
              <a:rPr lang="en-US" altLang="ko-KR" sz="25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</a:t>
            </a:r>
            <a:r>
              <a:rPr lang="ko-KR" altLang="en-US" sz="2500" b="1" dirty="0">
                <a:solidFill>
                  <a:schemeClr val="bg1"/>
                </a:solidFill>
              </a:rPr>
              <a:t>검증 손실이 감소될 때 까지 늘린다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>
                <a:solidFill>
                  <a:schemeClr val="bg1"/>
                </a:solidFill>
              </a:rPr>
              <a:t>왜 검증 손실일까</a:t>
            </a:r>
            <a:r>
              <a:rPr lang="en-US" altLang="ko-KR" sz="25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629CC4-0484-4772-A427-C6FEBF5D0B26}"/>
              </a:ext>
            </a:extLst>
          </p:cNvPr>
          <p:cNvSpPr txBox="1"/>
          <p:nvPr/>
        </p:nvSpPr>
        <p:spPr>
          <a:xfrm>
            <a:off x="2" y="5021309"/>
            <a:ext cx="121919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         </a:t>
            </a:r>
            <a:r>
              <a:rPr lang="ko-KR" altLang="en-US" sz="2500" b="1" dirty="0">
                <a:solidFill>
                  <a:schemeClr val="bg1"/>
                </a:solidFill>
              </a:rPr>
              <a:t>과대적합 </a:t>
            </a:r>
            <a:r>
              <a:rPr lang="en-US" altLang="ko-KR" sz="2500" b="1" dirty="0">
                <a:solidFill>
                  <a:schemeClr val="bg1"/>
                </a:solidFill>
              </a:rPr>
              <a:t>= </a:t>
            </a:r>
            <a:r>
              <a:rPr lang="ko-KR" altLang="en-US" sz="2500" b="1" dirty="0">
                <a:solidFill>
                  <a:schemeClr val="bg1"/>
                </a:solidFill>
              </a:rPr>
              <a:t>훈련 데이터 </a:t>
            </a:r>
            <a:r>
              <a:rPr lang="ko-KR" altLang="en-US" sz="2500" b="1" dirty="0" err="1">
                <a:solidFill>
                  <a:schemeClr val="bg1"/>
                </a:solidFill>
              </a:rPr>
              <a:t>과적응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= </a:t>
            </a:r>
            <a:r>
              <a:rPr lang="ko-KR" altLang="en-US" sz="2500" b="1" dirty="0">
                <a:solidFill>
                  <a:schemeClr val="bg1"/>
                </a:solidFill>
              </a:rPr>
              <a:t>검증 및 테스트 데이터 결과 미흡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= </a:t>
            </a:r>
            <a:r>
              <a:rPr lang="ko-KR" altLang="en-US" sz="2500" b="1" dirty="0">
                <a:solidFill>
                  <a:schemeClr val="bg1"/>
                </a:solidFill>
              </a:rPr>
              <a:t>테스트데이터는 한번만 </a:t>
            </a:r>
            <a:r>
              <a:rPr lang="en-US" altLang="ko-KR" sz="2500" b="1" dirty="0">
                <a:solidFill>
                  <a:schemeClr val="bg1"/>
                </a:solidFill>
              </a:rPr>
              <a:t>= </a:t>
            </a:r>
            <a:r>
              <a:rPr lang="ko-KR" altLang="en-US" sz="2500" b="1" dirty="0">
                <a:solidFill>
                  <a:schemeClr val="bg1"/>
                </a:solidFill>
              </a:rPr>
              <a:t>검증 데이터를 사용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2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983DF5-513B-4654-8C3C-1138CBB0CCF9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39D7A45-C75F-4DAB-B3CC-6625185DCF63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4.4.1 </a:t>
            </a:r>
            <a:r>
              <a:rPr lang="ko-KR" altLang="en-US" sz="2500" b="1" dirty="0">
                <a:solidFill>
                  <a:schemeClr val="bg1"/>
                </a:solidFill>
              </a:rPr>
              <a:t>네트워크 크기 축소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AEA403-E9F2-417D-8DC2-5EBAC8C13252}"/>
              </a:ext>
            </a:extLst>
          </p:cNvPr>
          <p:cNvSpPr txBox="1"/>
          <p:nvPr/>
        </p:nvSpPr>
        <p:spPr>
          <a:xfrm>
            <a:off x="314318" y="5348482"/>
            <a:ext cx="693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bg1"/>
                </a:solidFill>
              </a:rPr>
              <a:t>과대적합이 느리게 진행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bg1"/>
                </a:solidFill>
              </a:rPr>
              <a:t>과대적합이 빠르게 진행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7737B60-C636-427F-B0D3-2B9C8FA6BD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3" y="1408964"/>
            <a:ext cx="5781675" cy="36385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4C87DFD-14C7-4DFE-B313-9667202130D9}"/>
              </a:ext>
            </a:extLst>
          </p:cNvPr>
          <p:cNvSpPr/>
          <p:nvPr/>
        </p:nvSpPr>
        <p:spPr>
          <a:xfrm>
            <a:off x="314319" y="1408962"/>
            <a:ext cx="5781675" cy="15384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43AA6F0-B13F-4EBF-9F76-547ADC946699}"/>
              </a:ext>
            </a:extLst>
          </p:cNvPr>
          <p:cNvSpPr/>
          <p:nvPr/>
        </p:nvSpPr>
        <p:spPr>
          <a:xfrm>
            <a:off x="314319" y="3058262"/>
            <a:ext cx="5781675" cy="954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3171FB5-B311-4D8C-950F-663059CE963F}"/>
              </a:ext>
            </a:extLst>
          </p:cNvPr>
          <p:cNvSpPr/>
          <p:nvPr/>
        </p:nvSpPr>
        <p:spPr>
          <a:xfrm>
            <a:off x="314319" y="4107307"/>
            <a:ext cx="5781675" cy="9402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0FDABE1-B4BC-4F75-B111-542C7251F8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9022" y="1261884"/>
            <a:ext cx="3819525" cy="465772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6A14B68-2208-40E1-BE9B-98AFC24B4102}"/>
              </a:ext>
            </a:extLst>
          </p:cNvPr>
          <p:cNvSpPr/>
          <p:nvPr/>
        </p:nvSpPr>
        <p:spPr>
          <a:xfrm>
            <a:off x="7249022" y="1261715"/>
            <a:ext cx="3819525" cy="2167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2BD4B35-3BC0-4188-91BF-B82173CD3E21}"/>
              </a:ext>
            </a:extLst>
          </p:cNvPr>
          <p:cNvSpPr/>
          <p:nvPr/>
        </p:nvSpPr>
        <p:spPr>
          <a:xfrm>
            <a:off x="7249018" y="3576080"/>
            <a:ext cx="3819525" cy="23435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C1D8F1C-C58D-4E17-8C04-AD90B7947B84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6095994" y="2345358"/>
            <a:ext cx="1153028" cy="11901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8DBC846-3808-41F1-9086-D1CD93E92B1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095994" y="4577411"/>
            <a:ext cx="1153024" cy="1704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9982163A-DE17-4D40-8D42-B8084E74925F}"/>
              </a:ext>
            </a:extLst>
          </p:cNvPr>
          <p:cNvSpPr/>
          <p:nvPr/>
        </p:nvSpPr>
        <p:spPr>
          <a:xfrm>
            <a:off x="8469296" y="2882593"/>
            <a:ext cx="355107" cy="402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9E6827C-A778-4B31-A1CD-EEE0830D31BA}"/>
              </a:ext>
            </a:extLst>
          </p:cNvPr>
          <p:cNvSpPr/>
          <p:nvPr/>
        </p:nvSpPr>
        <p:spPr>
          <a:xfrm>
            <a:off x="7813828" y="5276741"/>
            <a:ext cx="355107" cy="4028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6603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D78E7C-67DA-4122-B4EA-F32DB5F8C204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C81B96-0A27-4793-9D6D-3F888EB1D0F7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4.4.2 </a:t>
            </a:r>
            <a:r>
              <a:rPr lang="ko-KR" altLang="en-US" sz="2500" b="1" dirty="0">
                <a:solidFill>
                  <a:schemeClr val="bg1"/>
                </a:solidFill>
              </a:rPr>
              <a:t>가중치 규제 추가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1D2B16-CAA5-4973-8396-40EBE0C8A49E}"/>
              </a:ext>
            </a:extLst>
          </p:cNvPr>
          <p:cNvSpPr txBox="1"/>
          <p:nvPr/>
        </p:nvSpPr>
        <p:spPr>
          <a:xfrm>
            <a:off x="-1" y="1525770"/>
            <a:ext cx="121919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가중치 규제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네트워크의 복잡도에 제한을 두어 </a:t>
            </a:r>
            <a:r>
              <a:rPr lang="ko-KR" altLang="en-US" sz="2500" b="1" u="sng" dirty="0">
                <a:solidFill>
                  <a:schemeClr val="bg1"/>
                </a:solidFill>
              </a:rPr>
              <a:t>가중치가 작은 값을 가지도록 강제</a:t>
            </a:r>
            <a:endParaRPr lang="en-US" altLang="ko-KR" sz="2500" b="1" u="sng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>
                <a:solidFill>
                  <a:schemeClr val="bg1"/>
                </a:solidFill>
              </a:rPr>
              <a:t>가중치 값의 분포가 더 </a:t>
            </a:r>
            <a:r>
              <a:rPr lang="ko-KR" altLang="en-US" sz="2500" b="1" dirty="0" err="1">
                <a:solidFill>
                  <a:schemeClr val="bg1"/>
                </a:solidFill>
              </a:rPr>
              <a:t>균일해진다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L1 </a:t>
            </a:r>
            <a:r>
              <a:rPr lang="ko-KR" altLang="en-US" sz="2500" b="1" dirty="0">
                <a:solidFill>
                  <a:schemeClr val="bg1"/>
                </a:solidFill>
              </a:rPr>
              <a:t>규제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가중치의 절대값에 비례하는 비용 추가 </a:t>
            </a:r>
            <a:r>
              <a:rPr lang="en-US" altLang="ko-KR" sz="2500" b="1" dirty="0">
                <a:solidFill>
                  <a:schemeClr val="bg1"/>
                </a:solidFill>
              </a:rPr>
              <a:t>(L1 </a:t>
            </a:r>
            <a:r>
              <a:rPr lang="ko-KR" altLang="en-US" sz="2500" b="1" dirty="0">
                <a:solidFill>
                  <a:schemeClr val="bg1"/>
                </a:solidFill>
              </a:rPr>
              <a:t>노름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L2 </a:t>
            </a:r>
            <a:r>
              <a:rPr lang="ko-KR" altLang="en-US" sz="2500" b="1" dirty="0">
                <a:solidFill>
                  <a:schemeClr val="bg1"/>
                </a:solidFill>
              </a:rPr>
              <a:t>규제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가중치의 </a:t>
            </a:r>
            <a:r>
              <a:rPr lang="ko-KR" altLang="en-US" sz="2500" b="1" dirty="0" err="1">
                <a:solidFill>
                  <a:schemeClr val="bg1"/>
                </a:solidFill>
              </a:rPr>
              <a:t>제곱값에</a:t>
            </a:r>
            <a:r>
              <a:rPr lang="ko-KR" altLang="en-US" sz="2500" b="1" dirty="0">
                <a:solidFill>
                  <a:schemeClr val="bg1"/>
                </a:solidFill>
              </a:rPr>
              <a:t> 비례하는 비용 추가 </a:t>
            </a:r>
            <a:r>
              <a:rPr lang="en-US" altLang="ko-KR" sz="2500" b="1" dirty="0">
                <a:solidFill>
                  <a:schemeClr val="bg1"/>
                </a:solidFill>
              </a:rPr>
              <a:t>(L2 </a:t>
            </a:r>
            <a:r>
              <a:rPr lang="ko-KR" altLang="en-US" sz="2500" b="1" dirty="0">
                <a:solidFill>
                  <a:schemeClr val="bg1"/>
                </a:solidFill>
              </a:rPr>
              <a:t>노름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0A4F3B-8BAB-4918-9DAA-1CE1A846B7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2185" y="1261884"/>
            <a:ext cx="7667625" cy="4333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768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1D6EA3-1935-4D84-BF53-2BCD03B688A6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07B8DC-4DC8-4CCA-BE32-A0EB83C59D36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4.4.2 </a:t>
            </a:r>
            <a:r>
              <a:rPr lang="ko-KR" altLang="en-US" sz="2500" b="1" dirty="0">
                <a:solidFill>
                  <a:schemeClr val="bg1"/>
                </a:solidFill>
              </a:rPr>
              <a:t>가중치 규제 추가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248B50-6588-423E-9C8E-FA365AE7276F}"/>
              </a:ext>
            </a:extLst>
          </p:cNvPr>
          <p:cNvSpPr txBox="1"/>
          <p:nvPr/>
        </p:nvSpPr>
        <p:spPr>
          <a:xfrm>
            <a:off x="1" y="3980166"/>
            <a:ext cx="6378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가중치 행렬의 모든 원소를 제곱하고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0.001</a:t>
            </a:r>
            <a:r>
              <a:rPr lang="ko-KR" altLang="en-US" sz="2500" b="1" dirty="0">
                <a:solidFill>
                  <a:schemeClr val="bg1"/>
                </a:solidFill>
              </a:rPr>
              <a:t>을 곱하여 전체 손실에 더한다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과대적합을 잘 견디는 것을 확인할 수 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314185-B3F3-4E8B-B715-C3F7C6290B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330" b="25640"/>
          <a:stretch/>
        </p:blipFill>
        <p:spPr>
          <a:xfrm>
            <a:off x="1666875" y="1748901"/>
            <a:ext cx="8858250" cy="167788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80D981E-0BD1-4788-9057-D680B14817B2}"/>
              </a:ext>
            </a:extLst>
          </p:cNvPr>
          <p:cNvCxnSpPr>
            <a:cxnSpLocks/>
          </p:cNvCxnSpPr>
          <p:nvPr/>
        </p:nvCxnSpPr>
        <p:spPr>
          <a:xfrm flipH="1">
            <a:off x="5965794" y="2556769"/>
            <a:ext cx="20773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A20CFD4-6DB9-4ABE-B820-F0DA606FFA00}"/>
              </a:ext>
            </a:extLst>
          </p:cNvPr>
          <p:cNvCxnSpPr>
            <a:cxnSpLocks/>
          </p:cNvCxnSpPr>
          <p:nvPr/>
        </p:nvCxnSpPr>
        <p:spPr>
          <a:xfrm flipH="1">
            <a:off x="5965794" y="2984376"/>
            <a:ext cx="20773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D6E759C-FE62-416C-86A7-858431BEED1A}"/>
              </a:ext>
            </a:extLst>
          </p:cNvPr>
          <p:cNvSpPr/>
          <p:nvPr/>
        </p:nvSpPr>
        <p:spPr>
          <a:xfrm>
            <a:off x="1666875" y="1748901"/>
            <a:ext cx="2860737" cy="238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513601B-8B3E-4281-B74F-7C14BC71BB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8283" y="3854387"/>
            <a:ext cx="4146842" cy="261977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023256D-A450-4C45-BDB1-EA697C2744AF}"/>
              </a:ext>
            </a:extLst>
          </p:cNvPr>
          <p:cNvSpPr/>
          <p:nvPr/>
        </p:nvSpPr>
        <p:spPr>
          <a:xfrm>
            <a:off x="6826928" y="5228947"/>
            <a:ext cx="3604333" cy="8256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7251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85D0D1-151E-46BF-ACE0-4F61FA19A129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9360F7-BB75-4886-8E6E-52DD3EC01D24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4.4.3 </a:t>
            </a:r>
            <a:r>
              <a:rPr lang="ko-KR" altLang="en-US" sz="2500" b="1" dirty="0" err="1">
                <a:solidFill>
                  <a:schemeClr val="bg1"/>
                </a:solidFill>
              </a:rPr>
              <a:t>드롭아웃</a:t>
            </a:r>
            <a:r>
              <a:rPr lang="ko-KR" altLang="en-US" sz="2500" b="1" dirty="0">
                <a:solidFill>
                  <a:schemeClr val="bg1"/>
                </a:solidFill>
              </a:rPr>
              <a:t> 추가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3F32E-6EAF-42A5-99B1-A83DA207C03C}"/>
              </a:ext>
            </a:extLst>
          </p:cNvPr>
          <p:cNvSpPr txBox="1"/>
          <p:nvPr/>
        </p:nvSpPr>
        <p:spPr>
          <a:xfrm>
            <a:off x="-1" y="1500411"/>
            <a:ext cx="121919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chemeClr val="bg1"/>
                </a:solidFill>
              </a:rPr>
              <a:t>드롭아웃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훈련하는 동안 무작위로 층의 일부 출력 특성을 제외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>
                <a:solidFill>
                  <a:schemeClr val="bg1"/>
                </a:solidFill>
              </a:rPr>
              <a:t>테스트 단계에서는 어떤 유닛도 </a:t>
            </a:r>
            <a:r>
              <a:rPr lang="ko-KR" altLang="en-US" sz="2500" b="1" dirty="0" err="1">
                <a:solidFill>
                  <a:schemeClr val="bg1"/>
                </a:solidFill>
              </a:rPr>
              <a:t>드롭아웃되지</a:t>
            </a:r>
            <a:r>
              <a:rPr lang="ko-KR" altLang="en-US" sz="2500" b="1" dirty="0">
                <a:solidFill>
                  <a:schemeClr val="bg1"/>
                </a:solidFill>
              </a:rPr>
              <a:t> 않는다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B9BE63-14C4-42A8-826D-5D5BD8BC88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8192" y="3139321"/>
            <a:ext cx="5415610" cy="289198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47962FC-927F-45AD-A9C8-61B01179A0D1}"/>
              </a:ext>
            </a:extLst>
          </p:cNvPr>
          <p:cNvSpPr/>
          <p:nvPr/>
        </p:nvSpPr>
        <p:spPr>
          <a:xfrm>
            <a:off x="3940890" y="3923782"/>
            <a:ext cx="252491" cy="2627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3775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911385-B90C-41C7-90AE-D70318506E62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D9015A-9F54-49B4-926B-AC07E5627644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4.4.3 </a:t>
            </a:r>
            <a:r>
              <a:rPr lang="ko-KR" altLang="en-US" sz="2500" b="1" dirty="0" err="1">
                <a:solidFill>
                  <a:schemeClr val="bg1"/>
                </a:solidFill>
              </a:rPr>
              <a:t>드롭아웃</a:t>
            </a:r>
            <a:r>
              <a:rPr lang="ko-KR" altLang="en-US" sz="2500" b="1" dirty="0">
                <a:solidFill>
                  <a:schemeClr val="bg1"/>
                </a:solidFill>
              </a:rPr>
              <a:t> 추가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2A11AB-F9BC-4053-8E1A-CE3964A2E3FB}"/>
              </a:ext>
            </a:extLst>
          </p:cNvPr>
          <p:cNvSpPr txBox="1"/>
          <p:nvPr/>
        </p:nvSpPr>
        <p:spPr>
          <a:xfrm>
            <a:off x="6804687" y="1500411"/>
            <a:ext cx="53873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층의 출력 뒤에 </a:t>
            </a:r>
            <a:r>
              <a:rPr lang="en-US" altLang="ko-KR" sz="2500" b="1" dirty="0">
                <a:solidFill>
                  <a:schemeClr val="bg1"/>
                </a:solidFill>
              </a:rPr>
              <a:t>Dropout</a:t>
            </a:r>
            <a:r>
              <a:rPr lang="ko-KR" altLang="en-US" sz="2500" b="1" dirty="0">
                <a:solidFill>
                  <a:schemeClr val="bg1"/>
                </a:solidFill>
              </a:rPr>
              <a:t>층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0</a:t>
            </a:r>
            <a:r>
              <a:rPr lang="ko-KR" altLang="en-US" sz="2500" b="1" dirty="0">
                <a:solidFill>
                  <a:schemeClr val="bg1"/>
                </a:solidFill>
              </a:rPr>
              <a:t>이 될 특성의 비율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656574C-9E5D-4998-9C4C-3E2DB52AAD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99" y="1500411"/>
            <a:ext cx="6085689" cy="130694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0D31280-56A6-41D3-87B5-7069F99B50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499" y="3313437"/>
            <a:ext cx="4819650" cy="303847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181B6BE-BE27-4A95-B07C-F07BD324C631}"/>
              </a:ext>
            </a:extLst>
          </p:cNvPr>
          <p:cNvCxnSpPr>
            <a:cxnSpLocks/>
          </p:cNvCxnSpPr>
          <p:nvPr/>
        </p:nvCxnSpPr>
        <p:spPr>
          <a:xfrm flipH="1">
            <a:off x="1926455" y="2167630"/>
            <a:ext cx="115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2FCD0E8-D40D-441A-B9E2-C6E6063BCDB8}"/>
              </a:ext>
            </a:extLst>
          </p:cNvPr>
          <p:cNvCxnSpPr>
            <a:cxnSpLocks/>
          </p:cNvCxnSpPr>
          <p:nvPr/>
        </p:nvCxnSpPr>
        <p:spPr>
          <a:xfrm flipH="1">
            <a:off x="1926455" y="2568604"/>
            <a:ext cx="115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0A36EEE-FFAD-4208-901C-E62D77E8F6A8}"/>
              </a:ext>
            </a:extLst>
          </p:cNvPr>
          <p:cNvSpPr/>
          <p:nvPr/>
        </p:nvSpPr>
        <p:spPr>
          <a:xfrm>
            <a:off x="1926455" y="5357589"/>
            <a:ext cx="523782" cy="5949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0395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D325E-C251-4F3F-90B8-83B39987E4D6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4.4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과대적합과 과소적합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E1AD41-94F5-4040-8140-A88B9F339196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정리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70BF5E-1303-47C1-BC96-CC610A899DB9}"/>
              </a:ext>
            </a:extLst>
          </p:cNvPr>
          <p:cNvSpPr txBox="1"/>
          <p:nvPr/>
        </p:nvSpPr>
        <p:spPr>
          <a:xfrm>
            <a:off x="-1" y="1197619"/>
            <a:ext cx="1219199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과대적합을 방지하는 방법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&lt;</a:t>
            </a:r>
            <a:r>
              <a:rPr lang="ko-KR" altLang="en-US" sz="2500" b="1" dirty="0">
                <a:solidFill>
                  <a:schemeClr val="bg1"/>
                </a:solidFill>
              </a:rPr>
              <a:t>훈련 데이터 모으기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: </a:t>
            </a:r>
            <a:r>
              <a:rPr lang="ko-KR" altLang="en-US" sz="2500" b="1" dirty="0">
                <a:solidFill>
                  <a:schemeClr val="bg1"/>
                </a:solidFill>
              </a:rPr>
              <a:t>가장 좋은 방법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&lt;</a:t>
            </a:r>
            <a:r>
              <a:rPr lang="ko-KR" altLang="en-US" sz="2500" b="1" dirty="0">
                <a:solidFill>
                  <a:schemeClr val="bg1"/>
                </a:solidFill>
              </a:rPr>
              <a:t>네트워크 용량 감소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: </a:t>
            </a:r>
            <a:r>
              <a:rPr lang="ko-KR" altLang="en-US" sz="2500" b="1" dirty="0">
                <a:solidFill>
                  <a:schemeClr val="bg1"/>
                </a:solidFill>
              </a:rPr>
              <a:t>층과 파라미터의 수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&lt;</a:t>
            </a:r>
            <a:r>
              <a:rPr lang="ko-KR" altLang="en-US" sz="2500" b="1" dirty="0">
                <a:solidFill>
                  <a:schemeClr val="bg1"/>
                </a:solidFill>
              </a:rPr>
              <a:t>가중치 규제 추가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: L2 </a:t>
            </a:r>
            <a:r>
              <a:rPr lang="ko-KR" altLang="en-US" sz="2500" b="1" dirty="0">
                <a:solidFill>
                  <a:schemeClr val="bg1"/>
                </a:solidFill>
              </a:rPr>
              <a:t>노름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&lt;</a:t>
            </a:r>
            <a:r>
              <a:rPr lang="ko-KR" altLang="en-US" sz="2500" b="1" dirty="0" err="1">
                <a:solidFill>
                  <a:schemeClr val="bg1"/>
                </a:solidFill>
              </a:rPr>
              <a:t>드롭아웃</a:t>
            </a:r>
            <a:r>
              <a:rPr lang="ko-KR" altLang="en-US" sz="2500" b="1" dirty="0">
                <a:solidFill>
                  <a:schemeClr val="bg1"/>
                </a:solidFill>
              </a:rPr>
              <a:t> 추가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  : </a:t>
            </a:r>
            <a:r>
              <a:rPr lang="ko-KR" altLang="en-US" sz="2500" b="1" dirty="0">
                <a:solidFill>
                  <a:schemeClr val="bg1"/>
                </a:solidFill>
              </a:rPr>
              <a:t>일부 출력 특성 무작위 제거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029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62ED7E-B997-4AE4-86E4-6E06135C6FBE}"/>
              </a:ext>
            </a:extLst>
          </p:cNvPr>
          <p:cNvSpPr txBox="1"/>
          <p:nvPr/>
        </p:nvSpPr>
        <p:spPr>
          <a:xfrm>
            <a:off x="624374" y="1151454"/>
            <a:ext cx="1094325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4.5.1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문제 정의와 데이터셋 수집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4.5.2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성공 지표 선택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4.5.3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평가 방법 선택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4.5.4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데이터 준비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4.5.5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기본보다 나은 모델 훈련하기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4.5.6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몸집 키우기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과대적합 모델 구축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4.5.7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모델 규제와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하이퍼파라미터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튜닝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647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5AF5DC-7341-452A-A13C-DBE21EEC3F17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8229DC-8D5B-4753-BF22-DB6E0CC51F49}"/>
              </a:ext>
            </a:extLst>
          </p:cNvPr>
          <p:cNvSpPr txBox="1"/>
          <p:nvPr/>
        </p:nvSpPr>
        <p:spPr>
          <a:xfrm>
            <a:off x="506026" y="1885131"/>
            <a:ext cx="116859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보편적인 작업 흐름은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문제정의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평가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특성공학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과대적합의 개념과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연결되어 있습니다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6526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0914DB-A7DB-4EF1-840C-8523259BEBF3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4C456E-C686-4FDD-97C1-8FD852637F9F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4.5.1 </a:t>
            </a:r>
            <a:r>
              <a:rPr lang="ko-KR" altLang="en-US" sz="2500" b="1" dirty="0">
                <a:solidFill>
                  <a:schemeClr val="bg1"/>
                </a:solidFill>
              </a:rPr>
              <a:t>문제 정의와 데이터셋 수집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69F2AB-0351-4866-B974-12C98179CBCC}"/>
              </a:ext>
            </a:extLst>
          </p:cNvPr>
          <p:cNvSpPr txBox="1"/>
          <p:nvPr/>
        </p:nvSpPr>
        <p:spPr>
          <a:xfrm>
            <a:off x="0" y="1885131"/>
            <a:ext cx="12191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문제 정의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데이터는 무엇인가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무엇을 예측할 것인가</a:t>
            </a:r>
            <a:r>
              <a:rPr lang="en-US" altLang="ko-KR" sz="25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</a:t>
            </a:r>
            <a:r>
              <a:rPr lang="ko-KR" altLang="en-US" sz="2500" b="1" dirty="0">
                <a:solidFill>
                  <a:schemeClr val="bg1"/>
                </a:solidFill>
              </a:rPr>
              <a:t>어떤 종류의 분류인가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어떤 학습인가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가설 설정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입력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출력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데이터가 무엇인지 알고 있어야 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1. </a:t>
            </a:r>
            <a:r>
              <a:rPr lang="ko-KR" altLang="en-US" sz="2500" b="1" dirty="0">
                <a:solidFill>
                  <a:schemeClr val="bg1"/>
                </a:solidFill>
              </a:rPr>
              <a:t>주어진 입력으로 출력을 예측할 수 있다고 가설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2. </a:t>
            </a:r>
            <a:r>
              <a:rPr lang="ko-KR" altLang="en-US" sz="2500" b="1" dirty="0">
                <a:solidFill>
                  <a:schemeClr val="bg1"/>
                </a:solidFill>
              </a:rPr>
              <a:t>데이터에 충분한 정보가 있다고 가설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8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18838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450937" y="105134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딥러닝 모델 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층으로 만든 </a:t>
            </a:r>
            <a:r>
              <a:rPr lang="ko-KR" altLang="en-US" sz="2400" b="1" dirty="0" err="1">
                <a:solidFill>
                  <a:schemeClr val="bg1"/>
                </a:solidFill>
              </a:rPr>
              <a:t>비순환</a:t>
            </a:r>
            <a:r>
              <a:rPr lang="ko-KR" altLang="en-US" sz="2400" b="1" dirty="0">
                <a:solidFill>
                  <a:schemeClr val="bg1"/>
                </a:solidFill>
              </a:rPr>
              <a:t> 유향 그래프</a:t>
            </a:r>
            <a:r>
              <a:rPr lang="en-US" altLang="ko-KR" sz="2400" b="1" dirty="0">
                <a:solidFill>
                  <a:schemeClr val="bg1"/>
                </a:solidFill>
              </a:rPr>
              <a:t>(Directed Acyclic Graph)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F0BD32-63DA-4330-BBB6-803AE98981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37" y="2530256"/>
            <a:ext cx="3629025" cy="224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EE8DBA-DC10-40D7-B012-79559BEC3D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0899" y="2530256"/>
            <a:ext cx="3361540" cy="2247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509101B-5BDB-46C3-8F00-EAFB5007998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069" y="2523959"/>
            <a:ext cx="3494249" cy="224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2D1111-52C1-46B1-B0FB-6A26BEF64090}"/>
              </a:ext>
            </a:extLst>
          </p:cNvPr>
          <p:cNvSpPr txBox="1"/>
          <p:nvPr/>
        </p:nvSpPr>
        <p:spPr>
          <a:xfrm>
            <a:off x="1207449" y="5156309"/>
            <a:ext cx="271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가지가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개인 네트워크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4540F6-733A-4357-B620-960DB03684A5}"/>
              </a:ext>
            </a:extLst>
          </p:cNvPr>
          <p:cNvSpPr txBox="1"/>
          <p:nvPr/>
        </p:nvSpPr>
        <p:spPr>
          <a:xfrm>
            <a:off x="4791529" y="5156309"/>
            <a:ext cx="33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출력이 여러 개인 네트워크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7B59FB-C410-4196-B8A7-7AB23342BC85}"/>
              </a:ext>
            </a:extLst>
          </p:cNvPr>
          <p:cNvSpPr txBox="1"/>
          <p:nvPr/>
        </p:nvSpPr>
        <p:spPr>
          <a:xfrm>
            <a:off x="8918497" y="5156309"/>
            <a:ext cx="20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인셉션</a:t>
            </a:r>
            <a:r>
              <a:rPr lang="ko-KR" altLang="en-US" b="1" dirty="0">
                <a:solidFill>
                  <a:schemeClr val="bg1"/>
                </a:solidFill>
              </a:rPr>
              <a:t> 네트워크</a:t>
            </a:r>
          </a:p>
        </p:txBody>
      </p:sp>
    </p:spTree>
    <p:extLst>
      <p:ext uri="{BB962C8B-B14F-4D97-AF65-F5344CB8AC3E}">
        <p14:creationId xmlns:p14="http://schemas.microsoft.com/office/powerpoint/2010/main" xmlns="" val="26560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7DFA69-8C01-4865-AB48-06A32A9C9042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F1EB80-981E-44E5-BAD7-02AEC17CFE56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4.5.1 </a:t>
            </a:r>
            <a:r>
              <a:rPr lang="ko-KR" altLang="en-US" sz="2500" b="1" dirty="0">
                <a:solidFill>
                  <a:schemeClr val="bg1"/>
                </a:solidFill>
              </a:rPr>
              <a:t>문제 정의와 데이터셋 수집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CB40EB-AAFE-4722-B379-BF2A3A997D04}"/>
              </a:ext>
            </a:extLst>
          </p:cNvPr>
          <p:cNvSpPr txBox="1"/>
          <p:nvPr/>
        </p:nvSpPr>
        <p:spPr>
          <a:xfrm>
            <a:off x="0" y="1885131"/>
            <a:ext cx="121919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데이터셋 수집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시계열 데이터의 경우 항상 충분한 정보가 있다고 보기 어렵다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Ex) </a:t>
            </a:r>
            <a:r>
              <a:rPr lang="ko-KR" altLang="en-US" sz="2500" b="1" dirty="0">
                <a:solidFill>
                  <a:schemeClr val="bg1"/>
                </a:solidFill>
              </a:rPr>
              <a:t>주식 예측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과거정보</a:t>
            </a:r>
            <a:r>
              <a:rPr lang="en-US" altLang="ko-KR" sz="2500" b="1" dirty="0">
                <a:solidFill>
                  <a:schemeClr val="bg1"/>
                </a:solidFill>
              </a:rPr>
              <a:t>), </a:t>
            </a:r>
            <a:r>
              <a:rPr lang="ko-KR" altLang="en-US" sz="2500" b="1" dirty="0">
                <a:solidFill>
                  <a:schemeClr val="bg1"/>
                </a:solidFill>
              </a:rPr>
              <a:t>의류 구매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계절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  <a:r>
              <a:rPr lang="ko-KR" altLang="en-US" sz="2500" b="1" dirty="0">
                <a:solidFill>
                  <a:schemeClr val="bg1"/>
                </a:solidFill>
              </a:rPr>
              <a:t> 등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</a:t>
            </a:r>
            <a:r>
              <a:rPr lang="ko-KR" altLang="en-US" sz="2500" b="1" dirty="0">
                <a:solidFill>
                  <a:schemeClr val="bg1"/>
                </a:solidFill>
              </a:rPr>
              <a:t>최근 데이터로 주기적으로 모델을 다시 훈련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</a:t>
            </a:r>
            <a:r>
              <a:rPr lang="ko-KR" altLang="en-US" sz="2500" b="1" dirty="0">
                <a:solidFill>
                  <a:schemeClr val="bg1"/>
                </a:solidFill>
              </a:rPr>
              <a:t>시간 분포에 맞게 데이터 수집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시간에 관계없는 문제로 변경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 err="1">
                <a:solidFill>
                  <a:schemeClr val="bg1"/>
                </a:solidFill>
              </a:rPr>
              <a:t>머신러닝은</a:t>
            </a:r>
            <a:r>
              <a:rPr lang="ko-KR" altLang="en-US" sz="2500" b="1" dirty="0">
                <a:solidFill>
                  <a:schemeClr val="bg1"/>
                </a:solidFill>
              </a:rPr>
              <a:t> 훈련 데이터에 있는 </a:t>
            </a:r>
            <a:r>
              <a:rPr lang="ko-KR" altLang="en-US" sz="25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패턴을 기억하기 위해서</a:t>
            </a:r>
            <a:r>
              <a:rPr lang="ko-KR" altLang="en-US" sz="2500" b="1" dirty="0">
                <a:solidFill>
                  <a:schemeClr val="bg1"/>
                </a:solidFill>
              </a:rPr>
              <a:t>만 사용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미래 예측은 미래가 과거처럼 움직인다고 </a:t>
            </a:r>
            <a:r>
              <a:rPr lang="ko-KR" altLang="en-US" sz="2500" b="1" u="sng" dirty="0">
                <a:solidFill>
                  <a:schemeClr val="bg1"/>
                </a:solidFill>
              </a:rPr>
              <a:t>가정</a:t>
            </a:r>
            <a:r>
              <a:rPr lang="ko-KR" altLang="en-US" sz="2500" b="1" dirty="0">
                <a:solidFill>
                  <a:schemeClr val="bg1"/>
                </a:solidFill>
              </a:rPr>
              <a:t>한 것이다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0259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116916-54A0-4695-A899-13F84288EB6A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B12763-1D2A-41A9-8F84-D453D89F6CFF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4.5.2 </a:t>
            </a:r>
            <a:r>
              <a:rPr lang="ko-KR" altLang="en-US" sz="2500" b="1" dirty="0">
                <a:solidFill>
                  <a:schemeClr val="bg1"/>
                </a:solidFill>
              </a:rPr>
              <a:t>성공 지표 선택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969CEF-1FC2-403A-9875-597CE8CACC34}"/>
              </a:ext>
            </a:extLst>
          </p:cNvPr>
          <p:cNvSpPr txBox="1"/>
          <p:nvPr/>
        </p:nvSpPr>
        <p:spPr>
          <a:xfrm>
            <a:off x="2" y="1967061"/>
            <a:ext cx="1219199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성공이란 무엇인가를 정의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손실 함수를 선택하는 기준이 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자신만의 지표를 정의하는 것은 비일반적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 err="1">
                <a:solidFill>
                  <a:schemeClr val="bg1"/>
                </a:solidFill>
              </a:rPr>
              <a:t>캐글의</a:t>
            </a:r>
            <a:r>
              <a:rPr lang="ko-KR" altLang="en-US" sz="2500" b="1" dirty="0">
                <a:solidFill>
                  <a:schemeClr val="bg1"/>
                </a:solidFill>
              </a:rPr>
              <a:t> 다양한 성공 지표를 살펴보는 것이 좋다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159335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B329A9-7D9E-44C3-A04F-018A4455EEB0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D777FD-7134-4F92-BCE5-B6C8773943BF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4.5.3 </a:t>
            </a:r>
            <a:r>
              <a:rPr lang="ko-KR" altLang="en-US" sz="2500" b="1" dirty="0">
                <a:solidFill>
                  <a:schemeClr val="bg1"/>
                </a:solidFill>
              </a:rPr>
              <a:t>평가 방법 선택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33B10A-31D5-49CC-AD13-DECE2C65C329}"/>
              </a:ext>
            </a:extLst>
          </p:cNvPr>
          <p:cNvSpPr txBox="1"/>
          <p:nvPr/>
        </p:nvSpPr>
        <p:spPr>
          <a:xfrm>
            <a:off x="-1" y="1536173"/>
            <a:ext cx="121919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현재 진척 상황을 평가할 방법을 정의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검증 방법 정의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홀드아웃 검증 세트 분리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데이터가 풍부할 때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&lt;K-</a:t>
            </a:r>
            <a:r>
              <a:rPr lang="ko-KR" altLang="en-US" sz="2500" b="1" dirty="0">
                <a:solidFill>
                  <a:schemeClr val="bg1"/>
                </a:solidFill>
              </a:rPr>
              <a:t>겹 교차 검증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 수가 적을 때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반복 </a:t>
            </a:r>
            <a:r>
              <a:rPr lang="en-US" altLang="ko-KR" sz="2500" b="1" dirty="0">
                <a:solidFill>
                  <a:schemeClr val="bg1"/>
                </a:solidFill>
              </a:rPr>
              <a:t>K-</a:t>
            </a:r>
            <a:r>
              <a:rPr lang="ko-KR" altLang="en-US" sz="2500" b="1" dirty="0">
                <a:solidFill>
                  <a:schemeClr val="bg1"/>
                </a:solidFill>
              </a:rPr>
              <a:t>겹 교차 검증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 수가 적고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매우 정확한 모델 평가가 필요할 때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218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543AE5-618B-4AD2-95D9-A0FDA71B5953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01042B-2E8C-4269-A828-24C8423B7DF9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4.5.4 </a:t>
            </a:r>
            <a:r>
              <a:rPr lang="ko-KR" altLang="en-US" sz="2500" b="1" dirty="0">
                <a:solidFill>
                  <a:schemeClr val="bg1"/>
                </a:solidFill>
              </a:rPr>
              <a:t>데이터 준비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024877-A8B8-46BD-BB39-44E7FF7A446A}"/>
              </a:ext>
            </a:extLst>
          </p:cNvPr>
          <p:cNvSpPr txBox="1"/>
          <p:nvPr/>
        </p:nvSpPr>
        <p:spPr>
          <a:xfrm>
            <a:off x="-1" y="1738938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모델에 주입할 데이터 </a:t>
            </a:r>
            <a:r>
              <a:rPr lang="ko-KR" altLang="en-US" sz="2500" b="1" dirty="0" err="1">
                <a:solidFill>
                  <a:schemeClr val="bg1"/>
                </a:solidFill>
              </a:rPr>
              <a:t>전처리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500" b="1" dirty="0">
                <a:solidFill>
                  <a:schemeClr val="bg1"/>
                </a:solidFill>
              </a:rPr>
              <a:t> 변환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데이터는 </a:t>
            </a:r>
            <a:r>
              <a:rPr lang="ko-KR" altLang="en-US" sz="2500" b="1" dirty="0" err="1">
                <a:solidFill>
                  <a:schemeClr val="bg1"/>
                </a:solidFill>
              </a:rPr>
              <a:t>텐서로</a:t>
            </a:r>
            <a:r>
              <a:rPr lang="ko-KR" altLang="en-US" sz="2500" b="1" dirty="0">
                <a:solidFill>
                  <a:schemeClr val="bg1"/>
                </a:solidFill>
              </a:rPr>
              <a:t> 구성되며</a:t>
            </a:r>
            <a:r>
              <a:rPr lang="en-US" altLang="ko-KR" sz="25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 </a:t>
            </a:r>
            <a:r>
              <a:rPr lang="ko-KR" altLang="en-US" sz="2500" b="1" dirty="0">
                <a:solidFill>
                  <a:schemeClr val="bg1"/>
                </a:solidFill>
              </a:rPr>
              <a:t>일반적으로 작은 값으로 </a:t>
            </a:r>
            <a:r>
              <a:rPr lang="ko-KR" altLang="en-US" sz="2500" b="1" dirty="0" err="1">
                <a:solidFill>
                  <a:schemeClr val="bg1"/>
                </a:solidFill>
              </a:rPr>
              <a:t>조정되어있다</a:t>
            </a:r>
            <a:r>
              <a:rPr lang="en-US" altLang="ko-KR" sz="2500" b="1" dirty="0">
                <a:solidFill>
                  <a:schemeClr val="bg1"/>
                </a:solidFill>
              </a:rPr>
              <a:t>.([-1~1], [0~1])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정규화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특성마다 범위가 다를 경우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&lt;</a:t>
            </a:r>
            <a:r>
              <a:rPr lang="ko-KR" altLang="en-US" sz="2500" b="1" dirty="0">
                <a:solidFill>
                  <a:schemeClr val="bg1"/>
                </a:solidFill>
              </a:rPr>
              <a:t>특성 공학 수행</a:t>
            </a:r>
            <a:r>
              <a:rPr lang="en-US" altLang="ko-KR" sz="25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: </a:t>
            </a:r>
            <a:r>
              <a:rPr lang="ko-KR" altLang="en-US" sz="2500" b="1" dirty="0">
                <a:solidFill>
                  <a:schemeClr val="bg1"/>
                </a:solidFill>
              </a:rPr>
              <a:t>데이터가 적을 경우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2366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27523A-89A0-429D-8D0B-C847FB2C6B34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FBFF2A-1897-4DF7-BA3D-A5D564F5ECB7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4.5.5 </a:t>
            </a:r>
            <a:r>
              <a:rPr lang="ko-KR" altLang="en-US" sz="2500" b="1" dirty="0">
                <a:solidFill>
                  <a:schemeClr val="bg1"/>
                </a:solidFill>
              </a:rPr>
              <a:t>기본보다 나은 모델 훈련하기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E6BFB0-7030-4AA2-8159-BC66718954C8}"/>
              </a:ext>
            </a:extLst>
          </p:cNvPr>
          <p:cNvSpPr txBox="1"/>
          <p:nvPr/>
        </p:nvSpPr>
        <p:spPr>
          <a:xfrm>
            <a:off x="0" y="1885131"/>
            <a:ext cx="121919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</a:t>
            </a:r>
            <a:r>
              <a:rPr lang="ko-KR" altLang="en-US" sz="2500" b="1" dirty="0">
                <a:solidFill>
                  <a:schemeClr val="bg1"/>
                </a:solidFill>
              </a:rPr>
              <a:t> 달성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일반적인 확률보다 높은 정확도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Ex) </a:t>
            </a:r>
            <a:r>
              <a:rPr lang="ko-KR" altLang="en-US" sz="2500" b="1" dirty="0">
                <a:solidFill>
                  <a:schemeClr val="bg1"/>
                </a:solidFill>
              </a:rPr>
              <a:t>다음의 정확도를 넘으면 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</a:t>
            </a:r>
            <a:r>
              <a:rPr lang="ko-KR" altLang="en-US" sz="2500" b="1" dirty="0">
                <a:solidFill>
                  <a:schemeClr val="bg1"/>
                </a:solidFill>
              </a:rPr>
              <a:t> 달성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IMDB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0.5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MNIST 0.1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>
                <a:solidFill>
                  <a:schemeClr val="bg1"/>
                </a:solidFill>
              </a:rPr>
              <a:t>주사위 </a:t>
            </a:r>
            <a:r>
              <a:rPr lang="en-US" altLang="ko-KR" sz="2500" b="1" dirty="0">
                <a:solidFill>
                  <a:schemeClr val="bg1"/>
                </a:solidFill>
              </a:rPr>
              <a:t>0.16 (=1/6)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5CBDBD-B503-40F0-88AE-F321749A14BA}"/>
              </a:ext>
            </a:extLst>
          </p:cNvPr>
          <p:cNvSpPr txBox="1"/>
          <p:nvPr/>
        </p:nvSpPr>
        <p:spPr>
          <a:xfrm>
            <a:off x="-2" y="4962896"/>
            <a:ext cx="12191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    그렇다면 가위바위보의 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검정력은</a:t>
            </a:r>
            <a:r>
              <a:rPr lang="ko-KR" altLang="en-US" sz="2500" b="1" dirty="0">
                <a:solidFill>
                  <a:schemeClr val="bg1"/>
                </a:solidFill>
              </a:rPr>
              <a:t> 얼마</a:t>
            </a:r>
            <a:r>
              <a:rPr lang="en-US" altLang="ko-KR" sz="25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B20ECC-E9AF-4B17-96CE-8793946444EE}"/>
              </a:ext>
            </a:extLst>
          </p:cNvPr>
          <p:cNvSpPr txBox="1"/>
          <p:nvPr/>
        </p:nvSpPr>
        <p:spPr>
          <a:xfrm>
            <a:off x="-6" y="5355311"/>
            <a:ext cx="12191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      </a:t>
            </a:r>
            <a:r>
              <a:rPr lang="ko-KR" altLang="en-US" sz="2500" b="1" dirty="0">
                <a:solidFill>
                  <a:schemeClr val="bg1"/>
                </a:solidFill>
              </a:rPr>
              <a:t>답 </a:t>
            </a:r>
            <a:r>
              <a:rPr lang="en-US" altLang="ko-KR" sz="2500" b="1" dirty="0">
                <a:solidFill>
                  <a:schemeClr val="bg1"/>
                </a:solidFill>
              </a:rPr>
              <a:t>: 0.33 (=1/3)</a:t>
            </a:r>
          </a:p>
        </p:txBody>
      </p:sp>
    </p:spTree>
    <p:extLst>
      <p:ext uri="{BB962C8B-B14F-4D97-AF65-F5344CB8AC3E}">
        <p14:creationId xmlns:p14="http://schemas.microsoft.com/office/powerpoint/2010/main" xmlns="" val="38817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86BE07-DF81-46BF-9640-B7D208C43566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9AD8D9-EA3E-4B70-B018-03CAB363902B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4.5.5 </a:t>
            </a:r>
            <a:r>
              <a:rPr lang="ko-KR" altLang="en-US" sz="2500" b="1" dirty="0">
                <a:solidFill>
                  <a:schemeClr val="bg1"/>
                </a:solidFill>
              </a:rPr>
              <a:t>기본보다 나은 모델 훈련하기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2A1559-CB92-46CC-8E2E-5C66A7BED49C}"/>
              </a:ext>
            </a:extLst>
          </p:cNvPr>
          <p:cNvSpPr txBox="1"/>
          <p:nvPr/>
        </p:nvSpPr>
        <p:spPr>
          <a:xfrm>
            <a:off x="0" y="1885131"/>
            <a:ext cx="121919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최초 모델을 만들기 위한 </a:t>
            </a:r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r>
              <a:rPr lang="ko-KR" altLang="en-US" sz="2500" b="1" dirty="0">
                <a:solidFill>
                  <a:schemeClr val="bg1"/>
                </a:solidFill>
              </a:rPr>
              <a:t>가지 중요한 선택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bg1"/>
                </a:solidFill>
              </a:rPr>
              <a:t>마지막 층의 활성화 함수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출력에 필요한 제한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Ex) IMDB(sigmoid), </a:t>
            </a:r>
            <a:r>
              <a:rPr lang="ko-KR" altLang="en-US" sz="2500" b="1" dirty="0">
                <a:solidFill>
                  <a:schemeClr val="bg1"/>
                </a:solidFill>
              </a:rPr>
              <a:t>회귀 문제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활성화 함수 없음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</a:rPr>
              <a:t>손실 함수</a:t>
            </a:r>
            <a:r>
              <a:rPr lang="en-US" altLang="ko-KR" sz="2500" b="1" dirty="0">
                <a:solidFill>
                  <a:schemeClr val="bg1"/>
                </a:solidFill>
              </a:rPr>
              <a:t> : </a:t>
            </a:r>
            <a:r>
              <a:rPr lang="ko-KR" altLang="en-US" sz="2500" b="1" dirty="0">
                <a:solidFill>
                  <a:schemeClr val="bg1"/>
                </a:solidFill>
              </a:rPr>
              <a:t>문제의 종류에 적합해야 함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Ex) IMDB(binary-</a:t>
            </a:r>
            <a:r>
              <a:rPr lang="en-US" altLang="ko-KR" sz="2500" b="1" dirty="0" err="1">
                <a:solidFill>
                  <a:schemeClr val="bg1"/>
                </a:solidFill>
              </a:rPr>
              <a:t>crossentropy</a:t>
            </a:r>
            <a:r>
              <a:rPr lang="en-US" altLang="ko-KR" sz="2500" b="1" dirty="0">
                <a:solidFill>
                  <a:schemeClr val="bg1"/>
                </a:solidFill>
              </a:rPr>
              <a:t>), </a:t>
            </a:r>
            <a:r>
              <a:rPr lang="ko-KR" altLang="en-US" sz="2500" b="1" dirty="0">
                <a:solidFill>
                  <a:schemeClr val="bg1"/>
                </a:solidFill>
              </a:rPr>
              <a:t>회귀 문제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en-US" altLang="ko-KR" sz="2500" b="1" dirty="0" err="1">
                <a:solidFill>
                  <a:schemeClr val="bg1"/>
                </a:solidFill>
              </a:rPr>
              <a:t>mse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</a:rPr>
              <a:t>최적화 설정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2500" b="1" dirty="0">
                <a:solidFill>
                  <a:schemeClr val="bg1"/>
                </a:solidFill>
              </a:rPr>
              <a:t> 종류 및 </a:t>
            </a:r>
            <a:r>
              <a:rPr lang="ko-KR" altLang="en-US" sz="25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2500" b="1" dirty="0">
                <a:solidFill>
                  <a:schemeClr val="bg1"/>
                </a:solidFill>
              </a:rPr>
              <a:t> 설정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>
                <a:solidFill>
                  <a:schemeClr val="bg1"/>
                </a:solidFill>
              </a:rPr>
              <a:t>대부분의 경우 </a:t>
            </a:r>
            <a:r>
              <a:rPr lang="en-US" altLang="ko-KR" sz="2500" b="1" dirty="0" err="1">
                <a:solidFill>
                  <a:schemeClr val="bg1"/>
                </a:solidFill>
              </a:rPr>
              <a:t>RmsProp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 err="1">
                <a:solidFill>
                  <a:schemeClr val="bg1"/>
                </a:solidFill>
              </a:rPr>
              <a:t>기본학습률이</a:t>
            </a:r>
            <a:r>
              <a:rPr lang="ko-KR" altLang="en-US" sz="2500" b="1" dirty="0">
                <a:solidFill>
                  <a:schemeClr val="bg1"/>
                </a:solidFill>
              </a:rPr>
              <a:t> 무난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2676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06277A-AC7D-4B3E-ADD5-42DA4A7118FA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766861-EA3E-4A8F-B77A-6F7492EE097B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4.5.5 </a:t>
            </a:r>
            <a:r>
              <a:rPr lang="ko-KR" altLang="en-US" sz="2500" b="1" dirty="0">
                <a:solidFill>
                  <a:schemeClr val="bg1"/>
                </a:solidFill>
              </a:rPr>
              <a:t>기본보다 나은 모델 훈련하기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4DBED-AD8A-4B47-9951-819B72393AE6}"/>
              </a:ext>
            </a:extLst>
          </p:cNvPr>
          <p:cNvSpPr txBox="1"/>
          <p:nvPr/>
        </p:nvSpPr>
        <p:spPr>
          <a:xfrm>
            <a:off x="0" y="1885131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손실함수는 직접 최적화를 위해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미니배치 데이터에서 계산 가능해야 하고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연속적</a:t>
            </a:r>
            <a:r>
              <a:rPr lang="en-US" altLang="ko-KR" sz="2500" b="1" dirty="0">
                <a:solidFill>
                  <a:schemeClr val="bg1"/>
                </a:solidFill>
              </a:rPr>
              <a:t>),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미분 가능해야 한다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 err="1">
                <a:solidFill>
                  <a:schemeClr val="bg1"/>
                </a:solidFill>
              </a:rPr>
              <a:t>역전파</a:t>
            </a:r>
            <a:r>
              <a:rPr lang="en-US" altLang="ko-KR" sz="2500" b="1" dirty="0">
                <a:solidFill>
                  <a:schemeClr val="bg1"/>
                </a:solidFill>
              </a:rPr>
              <a:t>).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그러나 손실함수를 직접 최적화할 수 없는 경우도 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이 경우 크로스 엔트로피처럼 대신할 지표를 최적화하는 것이 보통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Ex) </a:t>
            </a:r>
            <a:r>
              <a:rPr lang="ko-KR" altLang="en-US" sz="2500" b="1" dirty="0">
                <a:solidFill>
                  <a:schemeClr val="bg1"/>
                </a:solidFill>
              </a:rPr>
              <a:t>이진 분류 문제는 사실 </a:t>
            </a:r>
            <a:r>
              <a:rPr lang="en-US" altLang="ko-KR" sz="2500" b="1" dirty="0">
                <a:solidFill>
                  <a:schemeClr val="bg1"/>
                </a:solidFill>
              </a:rPr>
              <a:t>ROC AUC </a:t>
            </a:r>
            <a:r>
              <a:rPr lang="ko-KR" altLang="en-US" sz="2500" b="1" dirty="0">
                <a:solidFill>
                  <a:schemeClr val="bg1"/>
                </a:solidFill>
              </a:rPr>
              <a:t>계산을 손실로 사용한다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ROC AUC</a:t>
            </a:r>
            <a:r>
              <a:rPr lang="ko-KR" altLang="en-US" sz="2500" b="1" dirty="0">
                <a:solidFill>
                  <a:schemeClr val="bg1"/>
                </a:solidFill>
              </a:rPr>
              <a:t>는 예측이 맞은 개수와 틀린 개수를 헤아리는 계산으로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미분이 불가능한 함수이다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그래서 </a:t>
            </a:r>
            <a:r>
              <a:rPr lang="en-US" altLang="ko-KR" sz="2500" b="1" dirty="0">
                <a:solidFill>
                  <a:schemeClr val="bg1"/>
                </a:solidFill>
              </a:rPr>
              <a:t>ROC AUC </a:t>
            </a:r>
            <a:r>
              <a:rPr lang="ko-KR" altLang="en-US" sz="2500" b="1" dirty="0">
                <a:solidFill>
                  <a:schemeClr val="bg1"/>
                </a:solidFill>
              </a:rPr>
              <a:t>대신 </a:t>
            </a:r>
            <a:r>
              <a:rPr lang="en-US" altLang="ko-KR" sz="2500" b="1" dirty="0">
                <a:solidFill>
                  <a:schemeClr val="bg1"/>
                </a:solidFill>
              </a:rPr>
              <a:t>binary-</a:t>
            </a:r>
            <a:r>
              <a:rPr lang="en-US" altLang="ko-KR" sz="2500" b="1" dirty="0" err="1">
                <a:solidFill>
                  <a:schemeClr val="bg1"/>
                </a:solidFill>
              </a:rPr>
              <a:t>corssentropy</a:t>
            </a:r>
            <a:r>
              <a:rPr lang="ko-KR" altLang="en-US" sz="2500" b="1" dirty="0">
                <a:solidFill>
                  <a:schemeClr val="bg1"/>
                </a:solidFill>
              </a:rPr>
              <a:t>와 같은 손실 함수를 사용한다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19F7AF4B-BF74-4E7A-A873-435B1F28E071}"/>
              </a:ext>
            </a:extLst>
          </p:cNvPr>
          <p:cNvGraphicFramePr>
            <a:graphicFrameLocks noGrp="1"/>
          </p:cNvGraphicFramePr>
          <p:nvPr/>
        </p:nvGraphicFramePr>
        <p:xfrm>
          <a:off x="1566416" y="2316480"/>
          <a:ext cx="905916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723">
                  <a:extLst>
                    <a:ext uri="{9D8B030D-6E8A-4147-A177-3AD203B41FA5}">
                      <a16:colId xmlns:a16="http://schemas.microsoft.com/office/drawing/2014/main" xmlns="" val="56940363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xmlns="" val="1563680770"/>
                    </a:ext>
                  </a:extLst>
                </a:gridCol>
                <a:gridCol w="3019723">
                  <a:extLst>
                    <a:ext uri="{9D8B030D-6E8A-4147-A177-3AD203B41FA5}">
                      <a16:colId xmlns:a16="http://schemas.microsoft.com/office/drawing/2014/main" xmlns="" val="3918673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문제 유형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마지막 층 활성화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손실 함수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33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이진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370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단일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Softmax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Categorical_corssentropy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96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다중 레이블 다중 분류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7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임의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없음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4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과</a:t>
                      </a:r>
                      <a:r>
                        <a:rPr lang="en-US" altLang="ko-KR" b="1" dirty="0"/>
                        <a:t>1 </a:t>
                      </a:r>
                      <a:r>
                        <a:rPr lang="ko-KR" altLang="en-US" b="1" dirty="0"/>
                        <a:t>사이 값에 대한 회귀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Sigmoid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Mse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binary_crossentropy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59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523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2A18A4-A4CA-4712-A0DC-0BF680D14A02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4CED80-C84D-4FBD-8FAC-1A42EB2D9F8C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4.5.5 </a:t>
            </a:r>
            <a:r>
              <a:rPr lang="ko-KR" altLang="en-US" sz="2500" b="1" dirty="0">
                <a:solidFill>
                  <a:schemeClr val="bg1"/>
                </a:solidFill>
              </a:rPr>
              <a:t>기본보다 나은 모델 훈련하기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4219D3-840C-4BA2-ADC5-519579AE0949}"/>
              </a:ext>
            </a:extLst>
          </p:cNvPr>
          <p:cNvSpPr txBox="1"/>
          <p:nvPr/>
        </p:nvSpPr>
        <p:spPr>
          <a:xfrm>
            <a:off x="0" y="1885131"/>
            <a:ext cx="121919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</a:t>
            </a:r>
            <a:r>
              <a:rPr lang="ko-KR" altLang="en-US" sz="2500" b="1" dirty="0">
                <a:solidFill>
                  <a:schemeClr val="bg1"/>
                </a:solidFill>
              </a:rPr>
              <a:t> 달성이 항상 가능하지는 않다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무작위로 예측하는 모델보다 낫지 않으면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입력 데이터에 없는 것을 얻으려고 한다는 신호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앞서 설정했던 가설이 잘못된 것일 수 있다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1. </a:t>
            </a:r>
            <a:r>
              <a:rPr lang="ko-KR" altLang="en-US" sz="2500" b="1" dirty="0">
                <a:solidFill>
                  <a:schemeClr val="bg1"/>
                </a:solidFill>
              </a:rPr>
              <a:t>주어진 입력으로 출력을 예측할 수 있다고 가설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 2. </a:t>
            </a:r>
            <a:r>
              <a:rPr lang="ko-KR" altLang="en-US" sz="2500" b="1" dirty="0">
                <a:solidFill>
                  <a:schemeClr val="bg1"/>
                </a:solidFill>
              </a:rPr>
              <a:t>데이터에 충분한 정보가 있다고 가설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이런 경우 기획부터 다시 해야 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79152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30455E-F922-4A00-9C64-CFB9C5F382B5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3BAB52-3116-447C-9C5D-C4F2D8C4F05A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4.5.6 </a:t>
            </a:r>
            <a:r>
              <a:rPr lang="ko-KR" altLang="en-US" sz="2500" b="1" dirty="0">
                <a:solidFill>
                  <a:schemeClr val="bg1"/>
                </a:solidFill>
              </a:rPr>
              <a:t>몸집 키우기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>
                <a:solidFill>
                  <a:schemeClr val="bg1"/>
                </a:solidFill>
              </a:rPr>
              <a:t>과대적합 모델 구축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B81874-AE2E-422F-9F15-F97B47B4234A}"/>
              </a:ext>
            </a:extLst>
          </p:cNvPr>
          <p:cNvSpPr txBox="1"/>
          <p:nvPr/>
        </p:nvSpPr>
        <p:spPr>
          <a:xfrm>
            <a:off x="0" y="1885131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검정력을</a:t>
            </a:r>
            <a:r>
              <a:rPr lang="ko-KR" altLang="en-US" sz="2500" b="1" dirty="0">
                <a:solidFill>
                  <a:schemeClr val="bg1"/>
                </a:solidFill>
              </a:rPr>
              <a:t> 달성했다면 충분한 성능을 고민해야 한다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 err="1">
                <a:solidFill>
                  <a:schemeClr val="bg1"/>
                </a:solidFill>
              </a:rPr>
              <a:t>머신러닝은</a:t>
            </a:r>
            <a:r>
              <a:rPr lang="ko-KR" altLang="en-US" sz="2500" b="1" dirty="0">
                <a:solidFill>
                  <a:schemeClr val="bg1"/>
                </a:solidFill>
              </a:rPr>
              <a:t> 최적화와 일반화의 줄다리기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과소적합과 과대적합 사이에 위치한 모델이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이상적인 모델이다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경계를 </a:t>
            </a:r>
            <a:r>
              <a:rPr lang="ko-KR" altLang="en-US" sz="2500" b="1" dirty="0" err="1">
                <a:solidFill>
                  <a:schemeClr val="bg1"/>
                </a:solidFill>
              </a:rPr>
              <a:t>알기위해</a:t>
            </a:r>
            <a:r>
              <a:rPr lang="ko-KR" altLang="en-US" sz="2500" b="1" dirty="0">
                <a:solidFill>
                  <a:schemeClr val="bg1"/>
                </a:solidFill>
              </a:rPr>
              <a:t> 과대적합 모델을 만든다</a:t>
            </a:r>
            <a:r>
              <a:rPr lang="en-US" altLang="ko-KR" sz="25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1. </a:t>
            </a:r>
            <a:r>
              <a:rPr lang="ko-KR" altLang="en-US" sz="2500" b="1" dirty="0">
                <a:solidFill>
                  <a:schemeClr val="bg1"/>
                </a:solidFill>
              </a:rPr>
              <a:t>층을 추가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2. </a:t>
            </a:r>
            <a:r>
              <a:rPr lang="ko-KR" altLang="en-US" sz="2500" b="1" dirty="0">
                <a:solidFill>
                  <a:schemeClr val="bg1"/>
                </a:solidFill>
              </a:rPr>
              <a:t>층의 크기를 증가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3. </a:t>
            </a:r>
            <a:r>
              <a:rPr lang="ko-KR" altLang="en-US" sz="2500" b="1" dirty="0">
                <a:solidFill>
                  <a:schemeClr val="bg1"/>
                </a:solidFill>
              </a:rPr>
              <a:t>더 많은 </a:t>
            </a:r>
            <a:r>
              <a:rPr lang="ko-KR" altLang="en-US" sz="2500" b="1" dirty="0" err="1">
                <a:solidFill>
                  <a:schemeClr val="bg1"/>
                </a:solidFill>
              </a:rPr>
              <a:t>에포크</a:t>
            </a:r>
            <a:r>
              <a:rPr lang="ko-KR" altLang="en-US" sz="2500" b="1" dirty="0">
                <a:solidFill>
                  <a:schemeClr val="bg1"/>
                </a:solidFill>
              </a:rPr>
              <a:t> 추가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검증 데이터 성능이 감소하기 시작했을 때 과대적합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3D5CA0-D8A9-4DE6-810F-DD0481EC8B21}"/>
              </a:ext>
            </a:extLst>
          </p:cNvPr>
          <p:cNvSpPr txBox="1"/>
          <p:nvPr/>
        </p:nvSpPr>
        <p:spPr>
          <a:xfrm>
            <a:off x="6683406" y="2613390"/>
            <a:ext cx="5508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최적화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훈련 데이터</a:t>
            </a:r>
            <a:r>
              <a:rPr lang="ko-KR" altLang="en-US" sz="2000" b="1" dirty="0">
                <a:solidFill>
                  <a:schemeClr val="bg1"/>
                </a:solidFill>
              </a:rPr>
              <a:t>에서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최고성능을 위한 모델 조정 과정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일반화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u="sng" dirty="0">
                <a:solidFill>
                  <a:schemeClr val="bg1"/>
                </a:solidFill>
                <a:highlight>
                  <a:srgbClr val="FF0000"/>
                </a:highlight>
              </a:rPr>
              <a:t>검증 및 테스트 데이터</a:t>
            </a:r>
            <a:r>
              <a:rPr lang="ko-KR" altLang="en-US" sz="2000" b="1" dirty="0">
                <a:solidFill>
                  <a:schemeClr val="bg1"/>
                </a:solidFill>
              </a:rPr>
              <a:t>에서 얼마나 잘 수행되는지를 의미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4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2206A7-9FA4-4F15-9A25-62488B5EC388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9194AC-0007-45FD-BB23-013610E81BCA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4.5.7 </a:t>
            </a:r>
            <a:r>
              <a:rPr lang="ko-KR" altLang="en-US" sz="2500" b="1" dirty="0">
                <a:solidFill>
                  <a:schemeClr val="bg1"/>
                </a:solidFill>
              </a:rPr>
              <a:t>모델 규제와 </a:t>
            </a:r>
            <a:r>
              <a:rPr lang="ko-KR" altLang="en-US" sz="2500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500" b="1" dirty="0">
                <a:solidFill>
                  <a:schemeClr val="bg1"/>
                </a:solidFill>
              </a:rPr>
              <a:t> 튜닝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746182-701F-4E9D-A834-7F54A44AB1EC}"/>
              </a:ext>
            </a:extLst>
          </p:cNvPr>
          <p:cNvSpPr txBox="1"/>
          <p:nvPr/>
        </p:nvSpPr>
        <p:spPr>
          <a:xfrm>
            <a:off x="0" y="1885131"/>
            <a:ext cx="121919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대부분의 시간을 차지하는 단계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테스트 데이터를 사용하지 않는다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    층을 추가하거나 제거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500" b="1" dirty="0">
                <a:solidFill>
                  <a:schemeClr val="bg1"/>
                </a:solidFill>
              </a:rPr>
              <a:t> 수정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층의 크기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</a:rPr>
              <a:t>학습률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L1, L2 </a:t>
            </a:r>
            <a:r>
              <a:rPr lang="ko-KR" altLang="en-US" sz="2500" b="1" dirty="0">
                <a:solidFill>
                  <a:schemeClr val="bg1"/>
                </a:solidFill>
              </a:rPr>
              <a:t>규제 추가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 err="1">
                <a:solidFill>
                  <a:schemeClr val="bg1"/>
                </a:solidFill>
              </a:rPr>
              <a:t>드롭아웃</a:t>
            </a:r>
            <a:r>
              <a:rPr lang="ko-KR" altLang="en-US" sz="2500" b="1" dirty="0">
                <a:solidFill>
                  <a:schemeClr val="bg1"/>
                </a:solidFill>
              </a:rPr>
              <a:t> 추가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    </a:t>
            </a:r>
            <a:r>
              <a:rPr lang="ko-KR" altLang="en-US" sz="2500" b="1" dirty="0">
                <a:solidFill>
                  <a:schemeClr val="bg1"/>
                </a:solidFill>
              </a:rPr>
              <a:t>특성공학 시도 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새 특성 추가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</a:rPr>
              <a:t>필요없는</a:t>
            </a:r>
            <a:r>
              <a:rPr lang="ko-KR" altLang="en-US" sz="2500" b="1" dirty="0">
                <a:solidFill>
                  <a:schemeClr val="bg1"/>
                </a:solidFill>
              </a:rPr>
              <a:t> 특성 제거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889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18838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420862-5DB2-4491-93D4-8BFBCAFE4245}"/>
              </a:ext>
            </a:extLst>
          </p:cNvPr>
          <p:cNvSpPr txBox="1"/>
          <p:nvPr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3.1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신경망의 구조</a:t>
            </a:r>
            <a:endParaRPr lang="en-US" altLang="ko-KR" sz="36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CFB8F8-849C-45C0-902F-F1524CA30434}"/>
              </a:ext>
            </a:extLst>
          </p:cNvPr>
          <p:cNvSpPr txBox="1"/>
          <p:nvPr/>
        </p:nvSpPr>
        <p:spPr>
          <a:xfrm>
            <a:off x="375781" y="11232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손실 함수 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훈련하는 동안 최소화될 값</a:t>
            </a:r>
            <a:r>
              <a:rPr lang="en-US" altLang="ko-KR" sz="2400" b="1" dirty="0">
                <a:solidFill>
                  <a:schemeClr val="bg1"/>
                </a:solidFill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</a:rPr>
              <a:t>성공 지표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6B7679-7899-409D-911B-B3B9B70F3C79}"/>
              </a:ext>
            </a:extLst>
          </p:cNvPr>
          <p:cNvSpPr txBox="1"/>
          <p:nvPr/>
        </p:nvSpPr>
        <p:spPr>
          <a:xfrm>
            <a:off x="375781" y="297675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4">
                    <a:lumMod val="75000"/>
                  </a:schemeClr>
                </a:solidFill>
              </a:rPr>
              <a:t>옵티마이저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손실 함수를 기반으로 네트워크가 어떻게 업데이트될지 결정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특정 종류의 확률적 경사 </a:t>
            </a:r>
            <a:r>
              <a:rPr lang="ko-KR" altLang="en-US" sz="2400" b="1" dirty="0" err="1">
                <a:solidFill>
                  <a:schemeClr val="bg1"/>
                </a:solidFill>
              </a:rPr>
              <a:t>하강법</a:t>
            </a:r>
            <a:r>
              <a:rPr lang="ko-KR" altLang="en-US" sz="2400" b="1" dirty="0">
                <a:solidFill>
                  <a:schemeClr val="bg1"/>
                </a:solidFill>
              </a:rPr>
              <a:t> 구현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0376A62-4277-4689-882A-8AEDE2EC75A3}"/>
              </a:ext>
            </a:extLst>
          </p:cNvPr>
          <p:cNvGrpSpPr/>
          <p:nvPr/>
        </p:nvGrpSpPr>
        <p:grpSpPr>
          <a:xfrm>
            <a:off x="8828269" y="4171810"/>
            <a:ext cx="3233530" cy="1755505"/>
            <a:chOff x="7746733" y="4359525"/>
            <a:chExt cx="2492942" cy="1442447"/>
          </a:xfrm>
        </p:grpSpPr>
        <p:sp>
          <p:nvSpPr>
            <p:cNvPr id="8" name="사각형: 둥근 모서리 36">
              <a:extLst>
                <a:ext uri="{FF2B5EF4-FFF2-40B4-BE49-F238E27FC236}">
                  <a16:creationId xmlns:a16="http://schemas.microsoft.com/office/drawing/2014/main" xmlns="" id="{221E671A-B2BB-4412-B80E-C1EB40A95A2C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37">
              <a:extLst>
                <a:ext uri="{FF2B5EF4-FFF2-40B4-BE49-F238E27FC236}">
                  <a16:creationId xmlns:a16="http://schemas.microsoft.com/office/drawing/2014/main" xmlns="" id="{31C2F9AC-44FB-411B-A020-5A7E34C9D1F0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38">
              <a:extLst>
                <a:ext uri="{FF2B5EF4-FFF2-40B4-BE49-F238E27FC236}">
                  <a16:creationId xmlns:a16="http://schemas.microsoft.com/office/drawing/2014/main" xmlns="" id="{F8145121-14F4-44A0-8A26-4149CC83435B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7AA885DF-1848-4FA4-9733-C54FC043EDA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19D3F636-C3BF-4D76-8BED-B22C4ED70618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FACBBD3-E781-48B1-8EEF-CD76B6C1BD50}"/>
              </a:ext>
            </a:extLst>
          </p:cNvPr>
          <p:cNvSpPr/>
          <p:nvPr/>
        </p:nvSpPr>
        <p:spPr>
          <a:xfrm>
            <a:off x="8931137" y="3575604"/>
            <a:ext cx="11763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손실함수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AD1802CE-60E8-47EC-9792-6DE8F4E4F3A4}"/>
              </a:ext>
            </a:extLst>
          </p:cNvPr>
          <p:cNvCxnSpPr>
            <a:cxnSpLocks/>
          </p:cNvCxnSpPr>
          <p:nvPr/>
        </p:nvCxnSpPr>
        <p:spPr>
          <a:xfrm flipH="1" flipV="1">
            <a:off x="10476246" y="5927315"/>
            <a:ext cx="4070" cy="402071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D272650-002C-4116-A9C3-DFA0D5C5A45A}"/>
              </a:ext>
            </a:extLst>
          </p:cNvPr>
          <p:cNvCxnSpPr>
            <a:cxnSpLocks/>
          </p:cNvCxnSpPr>
          <p:nvPr/>
        </p:nvCxnSpPr>
        <p:spPr>
          <a:xfrm flipV="1">
            <a:off x="11437564" y="3516774"/>
            <a:ext cx="0" cy="65503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3FDB578-07AF-4F67-AA25-37D037A3DF27}"/>
              </a:ext>
            </a:extLst>
          </p:cNvPr>
          <p:cNvCxnSpPr>
            <a:cxnSpLocks/>
          </p:cNvCxnSpPr>
          <p:nvPr/>
        </p:nvCxnSpPr>
        <p:spPr>
          <a:xfrm flipV="1">
            <a:off x="9438441" y="3516774"/>
            <a:ext cx="0" cy="65503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6334D88-E578-4ECE-B331-1A13FB34206C}"/>
              </a:ext>
            </a:extLst>
          </p:cNvPr>
          <p:cNvSpPr txBox="1"/>
          <p:nvPr/>
        </p:nvSpPr>
        <p:spPr>
          <a:xfrm>
            <a:off x="10204376" y="63293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1760DC-D72D-457D-9B4D-741DED64B38F}"/>
              </a:ext>
            </a:extLst>
          </p:cNvPr>
          <p:cNvSpPr txBox="1"/>
          <p:nvPr/>
        </p:nvSpPr>
        <p:spPr>
          <a:xfrm>
            <a:off x="9166571" y="3237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2E7001-1CD7-49DD-8719-7F02EF65F101}"/>
              </a:ext>
            </a:extLst>
          </p:cNvPr>
          <p:cNvSpPr txBox="1"/>
          <p:nvPr/>
        </p:nvSpPr>
        <p:spPr>
          <a:xfrm>
            <a:off x="11165695" y="3237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출력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6A22A3D-4BED-413B-B8B1-213510FBBAA2}"/>
              </a:ext>
            </a:extLst>
          </p:cNvPr>
          <p:cNvSpPr/>
          <p:nvPr/>
        </p:nvSpPr>
        <p:spPr>
          <a:xfrm>
            <a:off x="10956906" y="3591544"/>
            <a:ext cx="11763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손실함수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E534D5-12A4-47A1-B179-860357D5C86A}"/>
              </a:ext>
            </a:extLst>
          </p:cNvPr>
          <p:cNvSpPr txBox="1"/>
          <p:nvPr/>
        </p:nvSpPr>
        <p:spPr>
          <a:xfrm>
            <a:off x="9614469" y="25872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경사하강법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아래쪽 화살표 32">
            <a:extLst>
              <a:ext uri="{FF2B5EF4-FFF2-40B4-BE49-F238E27FC236}">
                <a16:creationId xmlns:a16="http://schemas.microsoft.com/office/drawing/2014/main" xmlns="" id="{C97DBB3D-A3B0-4F07-BB04-06E7B1C32ADA}"/>
              </a:ext>
            </a:extLst>
          </p:cNvPr>
          <p:cNvSpPr/>
          <p:nvPr/>
        </p:nvSpPr>
        <p:spPr>
          <a:xfrm rot="12568921">
            <a:off x="10074739" y="1765746"/>
            <a:ext cx="205735" cy="84969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3" name="아래쪽 화살표 33">
            <a:extLst>
              <a:ext uri="{FF2B5EF4-FFF2-40B4-BE49-F238E27FC236}">
                <a16:creationId xmlns:a16="http://schemas.microsoft.com/office/drawing/2014/main" xmlns="" id="{2D04D6C2-8D6D-4078-82A5-C25D20DC57AC}"/>
              </a:ext>
            </a:extLst>
          </p:cNvPr>
          <p:cNvSpPr/>
          <p:nvPr/>
        </p:nvSpPr>
        <p:spPr>
          <a:xfrm rot="8903489">
            <a:off x="10764191" y="1763600"/>
            <a:ext cx="205735" cy="85299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46782C-CE8F-434A-BA1A-0C506006CC62}"/>
              </a:ext>
            </a:extLst>
          </p:cNvPr>
          <p:cNvSpPr txBox="1"/>
          <p:nvPr/>
        </p:nvSpPr>
        <p:spPr>
          <a:xfrm>
            <a:off x="9852013" y="14695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하나의 </a:t>
            </a:r>
            <a:r>
              <a:rPr lang="ko-KR" altLang="en-US" sz="1400" b="1" dirty="0" err="1">
                <a:solidFill>
                  <a:schemeClr val="bg1"/>
                </a:solidFill>
              </a:rPr>
              <a:t>손실값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CEA6C31-F469-45FC-AD53-0FEE8AE2DD0E}"/>
              </a:ext>
            </a:extLst>
          </p:cNvPr>
          <p:cNvSpPr txBox="1"/>
          <p:nvPr/>
        </p:nvSpPr>
        <p:spPr>
          <a:xfrm>
            <a:off x="10191048" y="1985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xmlns="" val="31132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CA60E1-E579-4E34-B969-16F97307BA5C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4.5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보편적인 머신 러닝 작업 흐름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217B66-D2B7-466A-AC37-76F6403A8BB4}"/>
              </a:ext>
            </a:extLst>
          </p:cNvPr>
          <p:cNvSpPr txBox="1"/>
          <p:nvPr/>
        </p:nvSpPr>
        <p:spPr>
          <a:xfrm>
            <a:off x="0" y="63094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4.5.7 </a:t>
            </a:r>
            <a:r>
              <a:rPr lang="ko-KR" altLang="en-US" sz="2500" b="1" dirty="0">
                <a:solidFill>
                  <a:schemeClr val="bg1"/>
                </a:solidFill>
              </a:rPr>
              <a:t>모델 규제와 </a:t>
            </a:r>
            <a:r>
              <a:rPr lang="ko-KR" altLang="en-US" sz="2500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500" b="1" dirty="0">
                <a:solidFill>
                  <a:schemeClr val="bg1"/>
                </a:solidFill>
              </a:rPr>
              <a:t> 튜닝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2290CA-057A-4472-AEEC-53CFB18A48CB}"/>
              </a:ext>
            </a:extLst>
          </p:cNvPr>
          <p:cNvSpPr txBox="1"/>
          <p:nvPr/>
        </p:nvSpPr>
        <p:spPr>
          <a:xfrm>
            <a:off x="-1" y="1436146"/>
            <a:ext cx="121919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유의사항 </a:t>
            </a:r>
            <a:r>
              <a:rPr lang="en-US" altLang="ko-KR" sz="2500" b="1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검증과정을 통해 얻은 피드백을 사용하여 모델을 튜닝하는 것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모델이 검증 데이터로 훈련되지 않는데도 검증 데이터에 과대적합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검증 신뢰도 감소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최종단계 </a:t>
            </a:r>
            <a:r>
              <a:rPr lang="en-US" altLang="ko-KR" sz="2500" b="1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2500" b="1" dirty="0">
                <a:solidFill>
                  <a:schemeClr val="bg1"/>
                </a:solidFill>
              </a:rPr>
              <a:t>훈련데이터와 검증데이터를 사용하여 학습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마지막에 딱 한 번 테스트 데이터로 평가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테스트 데이터 성능이 검증 데이터 성능보다 많이 나쁘다면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>
                <a:solidFill>
                  <a:schemeClr val="bg1"/>
                </a:solidFill>
              </a:rPr>
              <a:t>검증 신뢰도가 없거나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500" b="1" dirty="0">
                <a:solidFill>
                  <a:schemeClr val="bg1"/>
                </a:solidFill>
              </a:rPr>
              <a:t> 튜닝 중 </a:t>
            </a:r>
            <a:r>
              <a:rPr lang="ko-KR" altLang="en-US" sz="2500" b="1" dirty="0" err="1">
                <a:solidFill>
                  <a:schemeClr val="bg1"/>
                </a:solidFill>
              </a:rPr>
              <a:t>과대적합된</a:t>
            </a:r>
            <a:r>
              <a:rPr lang="ko-KR" altLang="en-US" sz="2500" b="1" dirty="0">
                <a:solidFill>
                  <a:schemeClr val="bg1"/>
                </a:solidFill>
              </a:rPr>
              <a:t> 것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ko-KR" altLang="en-US" sz="2500" b="1" dirty="0" err="1">
                <a:solidFill>
                  <a:schemeClr val="bg1"/>
                </a:solidFill>
              </a:rPr>
              <a:t>신뢰할만한</a:t>
            </a:r>
            <a:r>
              <a:rPr lang="ko-KR" altLang="en-US" sz="2500" b="1" dirty="0">
                <a:solidFill>
                  <a:schemeClr val="bg1"/>
                </a:solidFill>
              </a:rPr>
              <a:t> 검증 방법으로 변경하는 것이 좋다</a:t>
            </a:r>
            <a:r>
              <a:rPr lang="en-US" altLang="ko-KR" sz="2500" b="1" dirty="0">
                <a:solidFill>
                  <a:schemeClr val="bg1"/>
                </a:solidFill>
              </a:rPr>
              <a:t>. (</a:t>
            </a:r>
            <a:r>
              <a:rPr lang="ko-KR" altLang="en-US" sz="2500" b="1" dirty="0">
                <a:solidFill>
                  <a:schemeClr val="bg1"/>
                </a:solidFill>
              </a:rPr>
              <a:t>반복 </a:t>
            </a:r>
            <a:r>
              <a:rPr lang="en-US" altLang="ko-KR" sz="2500" b="1" dirty="0">
                <a:solidFill>
                  <a:schemeClr val="bg1"/>
                </a:solidFill>
              </a:rPr>
              <a:t>K-</a:t>
            </a:r>
            <a:r>
              <a:rPr lang="ko-KR" altLang="en-US" sz="2500" b="1" dirty="0">
                <a:solidFill>
                  <a:schemeClr val="bg1"/>
                </a:solidFill>
              </a:rPr>
              <a:t>겹 교차 검증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1699353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C03AFE-9BC8-488E-96A8-509D2967DA4F}"/>
              </a:ext>
            </a:extLst>
          </p:cNvPr>
          <p:cNvSpPr txBox="1"/>
          <p:nvPr/>
        </p:nvSpPr>
        <p:spPr>
          <a:xfrm>
            <a:off x="-1" y="0"/>
            <a:ext cx="12191999" cy="630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4.6 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요약</a:t>
            </a:r>
            <a:endParaRPr lang="en-US" altLang="ko-KR" sz="35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0ED85E-812B-44A2-8764-3FFE7A9EE060}"/>
              </a:ext>
            </a:extLst>
          </p:cNvPr>
          <p:cNvSpPr txBox="1"/>
          <p:nvPr/>
        </p:nvSpPr>
        <p:spPr>
          <a:xfrm>
            <a:off x="2" y="1266867"/>
            <a:ext cx="12191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</a:rPr>
              <a:t>문제와 데이터 정의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데이터 수집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레이블 </a:t>
            </a:r>
            <a:r>
              <a:rPr lang="ko-KR" altLang="en-US" sz="2500" b="1" dirty="0" err="1">
                <a:solidFill>
                  <a:schemeClr val="bg1"/>
                </a:solidFill>
              </a:rPr>
              <a:t>태깅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필요시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</a:rPr>
              <a:t>성공 지표 정의 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검증 데이터에서 모니터링할 지표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정확도 등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</a:rPr>
              <a:t>검증 방법 정의 </a:t>
            </a:r>
            <a:r>
              <a:rPr lang="en-US" altLang="ko-KR" sz="2500" b="1" dirty="0">
                <a:solidFill>
                  <a:schemeClr val="bg1"/>
                </a:solidFill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</a:rPr>
              <a:t>홀드아웃검증</a:t>
            </a:r>
            <a:r>
              <a:rPr lang="en-US" altLang="ko-KR" sz="2500" b="1" dirty="0">
                <a:solidFill>
                  <a:schemeClr val="bg1"/>
                </a:solidFill>
              </a:rPr>
              <a:t>, K-</a:t>
            </a:r>
            <a:r>
              <a:rPr lang="ko-KR" altLang="en-US" sz="2500" b="1" dirty="0">
                <a:solidFill>
                  <a:schemeClr val="bg1"/>
                </a:solidFill>
              </a:rPr>
              <a:t>겹 교차검증</a:t>
            </a:r>
            <a:r>
              <a:rPr lang="en-US" altLang="ko-KR" sz="25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4. </a:t>
            </a:r>
            <a:r>
              <a:rPr lang="ko-KR" altLang="en-US" sz="2500" b="1" dirty="0">
                <a:solidFill>
                  <a:schemeClr val="bg1"/>
                </a:solidFill>
              </a:rPr>
              <a:t>통계적 </a:t>
            </a:r>
            <a:r>
              <a:rPr lang="ko-KR" altLang="en-US" sz="2500" b="1" dirty="0" err="1">
                <a:solidFill>
                  <a:schemeClr val="bg1"/>
                </a:solidFill>
              </a:rPr>
              <a:t>검정력을</a:t>
            </a:r>
            <a:r>
              <a:rPr lang="ko-KR" altLang="en-US" sz="2500" b="1" dirty="0">
                <a:solidFill>
                  <a:schemeClr val="bg1"/>
                </a:solidFill>
              </a:rPr>
              <a:t> 달성한 최초 모델 생성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5. </a:t>
            </a:r>
            <a:r>
              <a:rPr lang="ko-KR" altLang="en-US" sz="2500" b="1" dirty="0">
                <a:solidFill>
                  <a:schemeClr val="bg1"/>
                </a:solidFill>
              </a:rPr>
              <a:t>과대적합 모델 생성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r>
              <a:rPr lang="en-US" altLang="ko-KR" sz="2500" b="1" dirty="0">
                <a:solidFill>
                  <a:schemeClr val="bg1"/>
                </a:solidFill>
              </a:rPr>
              <a:t>6. </a:t>
            </a:r>
            <a:r>
              <a:rPr lang="ko-KR" altLang="en-US" sz="2500" b="1" dirty="0">
                <a:solidFill>
                  <a:schemeClr val="bg1"/>
                </a:solidFill>
              </a:rPr>
              <a:t>규제 및 </a:t>
            </a:r>
            <a:r>
              <a:rPr lang="ko-KR" altLang="en-US" sz="2500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500" b="1" dirty="0">
                <a:solidFill>
                  <a:schemeClr val="bg1"/>
                </a:solidFill>
              </a:rPr>
              <a:t> 튜닝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6031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1E362E-E880-4951-86CC-563BD06493E5}"/>
              </a:ext>
            </a:extLst>
          </p:cNvPr>
          <p:cNvSpPr txBox="1"/>
          <p:nvPr/>
        </p:nvSpPr>
        <p:spPr>
          <a:xfrm>
            <a:off x="0" y="107451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케라스</a:t>
            </a:r>
            <a:r>
              <a:rPr lang="ko-KR" alt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창시자에게</a:t>
            </a:r>
            <a:endParaRPr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배우는 딥러닝 </a:t>
            </a: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</a:t>
            </a:r>
            <a:r>
              <a:rPr lang="ko-KR" alt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</a:t>
            </a:r>
            <a:endParaRPr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Fin</a:t>
            </a: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</a:p>
          <a:p>
            <a:pPr algn="ctr"/>
            <a:endParaRPr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수고하셨습니다</a:t>
            </a:r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077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80AD8A3-C903-4484-8C4D-2150C44FEB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DFA196-3FB5-4F23-943F-B9E928C64F76}"/>
              </a:ext>
            </a:extLst>
          </p:cNvPr>
          <p:cNvSpPr txBox="1"/>
          <p:nvPr/>
        </p:nvSpPr>
        <p:spPr>
          <a:xfrm>
            <a:off x="1248747" y="1459228"/>
            <a:ext cx="9694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 </a:t>
            </a:r>
            <a:r>
              <a:rPr lang="ko-KR" altLang="en-US" sz="5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소개</a:t>
            </a:r>
            <a:endParaRPr lang="en-US" altLang="ko-KR" sz="5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3.2.1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텐서플로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씨아노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, CNTK</a:t>
            </a:r>
          </a:p>
          <a:p>
            <a:pPr algn="just"/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3.2.2 </a:t>
            </a:r>
            <a:r>
              <a:rPr lang="ko-KR" altLang="en-US" sz="3000" b="1" dirty="0" err="1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케라스를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 사용한 개발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  <a:cs typeface="함초롬돋움" panose="020B0604000101010101" pitchFamily="50" charset="-127"/>
              </a:rPr>
              <a:t>빠르게 둘러보기</a:t>
            </a:r>
            <a:endParaRPr lang="en-US" altLang="ko-KR" sz="3000" b="1" dirty="0">
              <a:solidFill>
                <a:schemeClr val="bg1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4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3002</Words>
  <Application>Microsoft Office PowerPoint</Application>
  <PresentationFormat>사용자 지정</PresentationFormat>
  <Paragraphs>657</Paragraphs>
  <Slides>82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Windows 사용자</cp:lastModifiedBy>
  <cp:revision>24</cp:revision>
  <dcterms:created xsi:type="dcterms:W3CDTF">2020-01-25T03:41:50Z</dcterms:created>
  <dcterms:modified xsi:type="dcterms:W3CDTF">2020-02-03T14:50:47Z</dcterms:modified>
</cp:coreProperties>
</file>