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84" r:id="rId2"/>
  </p:sldMasterIdLst>
  <p:sldIdLst>
    <p:sldId id="256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9" r:id="rId11"/>
    <p:sldId id="298" r:id="rId12"/>
    <p:sldId id="302" r:id="rId13"/>
    <p:sldId id="303" r:id="rId14"/>
    <p:sldId id="304" r:id="rId15"/>
    <p:sldId id="285" r:id="rId16"/>
    <p:sldId id="284" r:id="rId17"/>
    <p:sldId id="282" r:id="rId18"/>
    <p:sldId id="286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0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6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2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5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0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4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550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66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6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8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00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6B5B6-FB96-4E64-B90A-317CED9C8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182" y="3978593"/>
            <a:ext cx="8808852" cy="1612910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컴퓨터공학과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2017305057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이성근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CD47B3D-A54B-4EE8-8A6D-6BDB3A7D46E8}"/>
              </a:ext>
            </a:extLst>
          </p:cNvPr>
          <p:cNvSpPr txBox="1">
            <a:spLocks/>
          </p:cNvSpPr>
          <p:nvPr/>
        </p:nvSpPr>
        <p:spPr>
          <a:xfrm>
            <a:off x="1390091" y="1489393"/>
            <a:ext cx="8808852" cy="1612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Data Crawling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Term project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28826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0BBB77-D643-4722-B833-AD8BA259D3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2" y="1144950"/>
            <a:ext cx="6289383" cy="549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716CA-CD37-4E50-A6AB-3EB4F76455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954659"/>
            <a:ext cx="4730750" cy="354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부제목 3">
            <a:extLst>
              <a:ext uri="{FF2B5EF4-FFF2-40B4-BE49-F238E27FC236}">
                <a16:creationId xmlns:a16="http://schemas.microsoft.com/office/drawing/2014/main" id="{80F92FBB-A6B6-4EED-8020-8B37D6C61C4E}"/>
              </a:ext>
            </a:extLst>
          </p:cNvPr>
          <p:cNvSpPr txBox="1">
            <a:spLocks/>
          </p:cNvSpPr>
          <p:nvPr/>
        </p:nvSpPr>
        <p:spPr>
          <a:xfrm>
            <a:off x="306985" y="834511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>
                <a:solidFill>
                  <a:schemeClr val="tx1"/>
                </a:solidFill>
              </a:rPr>
              <a:t>Word cloud</a:t>
            </a:r>
            <a:endParaRPr lang="ko-KR" altLang="en-US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5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28826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80F92FBB-A6B6-4EED-8020-8B37D6C61C4E}"/>
              </a:ext>
            </a:extLst>
          </p:cNvPr>
          <p:cNvSpPr txBox="1">
            <a:spLocks/>
          </p:cNvSpPr>
          <p:nvPr/>
        </p:nvSpPr>
        <p:spPr>
          <a:xfrm>
            <a:off x="306985" y="834511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>
                <a:solidFill>
                  <a:schemeClr val="tx1"/>
                </a:solidFill>
              </a:rPr>
              <a:t>Algorithm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563D4F-B2C9-483F-9F69-AA441C2F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1273240"/>
            <a:ext cx="9339943" cy="53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28826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80F92FBB-A6B6-4EED-8020-8B37D6C61C4E}"/>
              </a:ext>
            </a:extLst>
          </p:cNvPr>
          <p:cNvSpPr txBox="1">
            <a:spLocks/>
          </p:cNvSpPr>
          <p:nvPr/>
        </p:nvSpPr>
        <p:spPr>
          <a:xfrm>
            <a:off x="306985" y="834511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>
                <a:solidFill>
                  <a:schemeClr val="tx1"/>
                </a:solidFill>
              </a:rPr>
              <a:t>Algorithm </a:t>
            </a:r>
            <a:r>
              <a:rPr lang="ko-KR" altLang="en-US" b="1" cap="none" dirty="0">
                <a:solidFill>
                  <a:schemeClr val="tx1"/>
                </a:solidFill>
              </a:rPr>
              <a:t>제작 과정</a:t>
            </a:r>
            <a:endParaRPr lang="en-US" altLang="ko-KR" b="1" cap="none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3F272-C5BC-4A82-B4C6-63FB1D02C7A4}"/>
              </a:ext>
            </a:extLst>
          </p:cNvPr>
          <p:cNvSpPr txBox="1"/>
          <p:nvPr/>
        </p:nvSpPr>
        <p:spPr>
          <a:xfrm>
            <a:off x="4914153" y="2639003"/>
            <a:ext cx="356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가중치와 </a:t>
            </a:r>
            <a:r>
              <a:rPr lang="en-US" altLang="ko-KR" b="1" dirty="0"/>
              <a:t>Key word</a:t>
            </a:r>
            <a:r>
              <a:rPr lang="ko-KR" altLang="en-US" b="1" dirty="0"/>
              <a:t>를 </a:t>
            </a:r>
            <a:r>
              <a:rPr lang="en-US" altLang="ko-KR" b="1" dirty="0"/>
              <a:t>dictionary</a:t>
            </a:r>
            <a:r>
              <a:rPr lang="ko-KR" altLang="en-US" b="1" dirty="0"/>
              <a:t>형태로 저장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697E57-BFA3-457D-BCC7-E30F33D87BA7}"/>
              </a:ext>
            </a:extLst>
          </p:cNvPr>
          <p:cNvSpPr/>
          <p:nvPr/>
        </p:nvSpPr>
        <p:spPr>
          <a:xfrm>
            <a:off x="4359262" y="2487392"/>
            <a:ext cx="3892061" cy="9495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B2386E-BED1-4565-8A1A-C65AC6D7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3" y="1729158"/>
            <a:ext cx="11625481" cy="443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A25D3E-6FD1-470F-A0B8-E3B7B5A4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39" y="3502065"/>
            <a:ext cx="10087938" cy="14484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E577A4-2BAE-48B7-A3E8-8E7613C5F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39" y="5274384"/>
            <a:ext cx="10087938" cy="11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28826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80F92FBB-A6B6-4EED-8020-8B37D6C61C4E}"/>
              </a:ext>
            </a:extLst>
          </p:cNvPr>
          <p:cNvSpPr txBox="1">
            <a:spLocks/>
          </p:cNvSpPr>
          <p:nvPr/>
        </p:nvSpPr>
        <p:spPr>
          <a:xfrm>
            <a:off x="306985" y="834511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>
                <a:solidFill>
                  <a:schemeClr val="tx1"/>
                </a:solidFill>
              </a:rPr>
              <a:t>Algorithm </a:t>
            </a:r>
            <a:r>
              <a:rPr lang="ko-KR" altLang="en-US" b="1" cap="none" dirty="0">
                <a:solidFill>
                  <a:schemeClr val="tx1"/>
                </a:solidFill>
              </a:rPr>
              <a:t>제작 과정</a:t>
            </a:r>
            <a:endParaRPr lang="en-US" altLang="ko-KR" b="1" cap="none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891E2-4906-4C78-AA8D-7FB88200B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80" y="1322681"/>
            <a:ext cx="2298948" cy="2298948"/>
          </a:xfrm>
          <a:prstGeom prst="rect">
            <a:avLst/>
          </a:prstGeom>
        </p:spPr>
      </p:pic>
      <p:sp>
        <p:nvSpPr>
          <p:cNvPr id="12" name="부제목 3">
            <a:extLst>
              <a:ext uri="{FF2B5EF4-FFF2-40B4-BE49-F238E27FC236}">
                <a16:creationId xmlns:a16="http://schemas.microsoft.com/office/drawing/2014/main" id="{07F033A7-D818-490F-A31E-E4AB278B529C}"/>
              </a:ext>
            </a:extLst>
          </p:cNvPr>
          <p:cNvSpPr txBox="1">
            <a:spLocks/>
          </p:cNvSpPr>
          <p:nvPr/>
        </p:nvSpPr>
        <p:spPr>
          <a:xfrm>
            <a:off x="1326160" y="1699825"/>
            <a:ext cx="3230933" cy="758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cap="none" dirty="0" err="1">
                <a:solidFill>
                  <a:schemeClr val="tx1"/>
                </a:solidFill>
              </a:rPr>
              <a:t>Konlpy</a:t>
            </a:r>
            <a:r>
              <a:rPr lang="en-US" altLang="ko-KR" b="1" cap="none" dirty="0">
                <a:solidFill>
                  <a:schemeClr val="tx1"/>
                </a:solidFill>
              </a:rPr>
              <a:t> Library</a:t>
            </a:r>
            <a:r>
              <a:rPr lang="ko-KR" altLang="en-US" b="1" cap="none" dirty="0">
                <a:solidFill>
                  <a:schemeClr val="tx1"/>
                </a:solidFill>
              </a:rPr>
              <a:t>를 통해 자기소개서를 형태소 단위로 분해</a:t>
            </a:r>
            <a:endParaRPr lang="en-US" altLang="ko-KR" b="1" cap="none" dirty="0">
              <a:solidFill>
                <a:schemeClr val="tx1"/>
              </a:solidFill>
            </a:endParaRP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68370FEA-AA9C-43FB-B674-A678D7EC0EB3}"/>
              </a:ext>
            </a:extLst>
          </p:cNvPr>
          <p:cNvSpPr txBox="1">
            <a:spLocks/>
          </p:cNvSpPr>
          <p:nvPr/>
        </p:nvSpPr>
        <p:spPr>
          <a:xfrm>
            <a:off x="4911969" y="3333981"/>
            <a:ext cx="2368061" cy="758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endParaRPr lang="en-US" altLang="ko-KR" b="1" cap="none" dirty="0">
              <a:solidFill>
                <a:schemeClr val="tx1"/>
              </a:solidFill>
            </a:endParaRPr>
          </a:p>
        </p:txBody>
      </p:sp>
      <p:sp>
        <p:nvSpPr>
          <p:cNvPr id="14" name="부제목 3">
            <a:extLst>
              <a:ext uri="{FF2B5EF4-FFF2-40B4-BE49-F238E27FC236}">
                <a16:creationId xmlns:a16="http://schemas.microsoft.com/office/drawing/2014/main" id="{506DE570-520C-4F7A-BED8-26D26981F0B8}"/>
              </a:ext>
            </a:extLst>
          </p:cNvPr>
          <p:cNvSpPr txBox="1">
            <a:spLocks/>
          </p:cNvSpPr>
          <p:nvPr/>
        </p:nvSpPr>
        <p:spPr>
          <a:xfrm>
            <a:off x="1337884" y="2969821"/>
            <a:ext cx="3230933" cy="758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1600" b="1" cap="none" dirty="0">
                <a:solidFill>
                  <a:schemeClr val="tx1"/>
                </a:solidFill>
              </a:rPr>
              <a:t>형태소 단위의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text</a:t>
            </a:r>
            <a:r>
              <a:rPr lang="ko-KR" altLang="en-US" sz="1600" b="1" cap="none" dirty="0">
                <a:solidFill>
                  <a:schemeClr val="tx1"/>
                </a:solidFill>
              </a:rPr>
              <a:t>를 </a:t>
            </a:r>
            <a:r>
              <a:rPr lang="en-US" altLang="ko-KR" sz="1600" b="1" cap="none" dirty="0">
                <a:solidFill>
                  <a:schemeClr val="tx1"/>
                </a:solidFill>
              </a:rPr>
              <a:t>key</a:t>
            </a:r>
            <a:r>
              <a:rPr lang="ko-KR" altLang="en-US" sz="1600" b="1" cap="none" dirty="0">
                <a:solidFill>
                  <a:schemeClr val="tx1"/>
                </a:solidFill>
              </a:rPr>
              <a:t>로 하여 </a:t>
            </a:r>
            <a:r>
              <a:rPr lang="en-US" altLang="ko-KR" sz="1600" b="1" cap="none" dirty="0">
                <a:solidFill>
                  <a:schemeClr val="tx1"/>
                </a:solidFill>
              </a:rPr>
              <a:t>dictionary</a:t>
            </a:r>
            <a:r>
              <a:rPr lang="ko-KR" altLang="en-US" sz="1600" b="1" cap="none" dirty="0">
                <a:solidFill>
                  <a:schemeClr val="tx1"/>
                </a:solidFill>
              </a:rPr>
              <a:t>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value </a:t>
            </a:r>
            <a:r>
              <a:rPr lang="ko-KR" altLang="en-US" sz="1600" b="1" cap="none" dirty="0">
                <a:solidFill>
                  <a:schemeClr val="tx1"/>
                </a:solidFill>
              </a:rPr>
              <a:t>만큼의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Topic Value </a:t>
            </a:r>
            <a:r>
              <a:rPr lang="ko-KR" altLang="en-US" sz="1600" b="1" cap="none" dirty="0">
                <a:solidFill>
                  <a:schemeClr val="tx1"/>
                </a:solidFill>
              </a:rPr>
              <a:t>증가</a:t>
            </a:r>
            <a:endParaRPr lang="en-US" altLang="ko-KR" sz="1600" b="1" cap="none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132366-5086-4832-A9E5-9EFA31679C70}"/>
              </a:ext>
            </a:extLst>
          </p:cNvPr>
          <p:cNvSpPr/>
          <p:nvPr/>
        </p:nvSpPr>
        <p:spPr>
          <a:xfrm>
            <a:off x="1061298" y="1508356"/>
            <a:ext cx="3892061" cy="9495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2FF35B-0FB8-4E23-9F6F-24A365FBF7A7}"/>
              </a:ext>
            </a:extLst>
          </p:cNvPr>
          <p:cNvSpPr/>
          <p:nvPr/>
        </p:nvSpPr>
        <p:spPr>
          <a:xfrm>
            <a:off x="1061297" y="2874086"/>
            <a:ext cx="3892061" cy="9495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3">
            <a:extLst>
              <a:ext uri="{FF2B5EF4-FFF2-40B4-BE49-F238E27FC236}">
                <a16:creationId xmlns:a16="http://schemas.microsoft.com/office/drawing/2014/main" id="{07ACB80C-88F4-4BA2-8C39-DD4DEF43DF5D}"/>
              </a:ext>
            </a:extLst>
          </p:cNvPr>
          <p:cNvSpPr txBox="1">
            <a:spLocks/>
          </p:cNvSpPr>
          <p:nvPr/>
        </p:nvSpPr>
        <p:spPr>
          <a:xfrm>
            <a:off x="1341794" y="4357055"/>
            <a:ext cx="3230933" cy="758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1600" b="1" cap="none" dirty="0">
                <a:solidFill>
                  <a:schemeClr val="tx1"/>
                </a:solidFill>
              </a:rPr>
              <a:t>형태소 단위의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text</a:t>
            </a:r>
            <a:r>
              <a:rPr lang="ko-KR" altLang="en-US" sz="1600" b="1" cap="none" dirty="0">
                <a:solidFill>
                  <a:schemeClr val="tx1"/>
                </a:solidFill>
              </a:rPr>
              <a:t>를 </a:t>
            </a:r>
            <a:r>
              <a:rPr lang="en-US" altLang="ko-KR" sz="1600" b="1" cap="none" dirty="0">
                <a:solidFill>
                  <a:schemeClr val="tx1"/>
                </a:solidFill>
              </a:rPr>
              <a:t>key</a:t>
            </a:r>
            <a:r>
              <a:rPr lang="ko-KR" altLang="en-US" sz="1600" b="1" cap="none" dirty="0">
                <a:solidFill>
                  <a:schemeClr val="tx1"/>
                </a:solidFill>
              </a:rPr>
              <a:t>로 하여 </a:t>
            </a:r>
            <a:r>
              <a:rPr lang="en-US" altLang="ko-KR" sz="1600" b="1" cap="none" dirty="0">
                <a:solidFill>
                  <a:schemeClr val="tx1"/>
                </a:solidFill>
              </a:rPr>
              <a:t>dictionary</a:t>
            </a:r>
            <a:r>
              <a:rPr lang="ko-KR" altLang="en-US" sz="1600" b="1" cap="none" dirty="0">
                <a:solidFill>
                  <a:schemeClr val="tx1"/>
                </a:solidFill>
              </a:rPr>
              <a:t>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value </a:t>
            </a:r>
            <a:r>
              <a:rPr lang="ko-KR" altLang="en-US" sz="1600" b="1" cap="none" dirty="0">
                <a:solidFill>
                  <a:schemeClr val="tx1"/>
                </a:solidFill>
              </a:rPr>
              <a:t>만큼의 </a:t>
            </a:r>
            <a:r>
              <a:rPr lang="en-US" altLang="ko-KR" sz="1600" b="1" cap="none" dirty="0">
                <a:solidFill>
                  <a:schemeClr val="tx1"/>
                </a:solidFill>
              </a:rPr>
              <a:t>Topic Value </a:t>
            </a:r>
            <a:r>
              <a:rPr lang="ko-KR" altLang="en-US" sz="1600" b="1" cap="none" dirty="0">
                <a:solidFill>
                  <a:schemeClr val="tx1"/>
                </a:solidFill>
              </a:rPr>
              <a:t>증가</a:t>
            </a:r>
            <a:endParaRPr lang="en-US" altLang="ko-KR" sz="1600" b="1" cap="none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5ABDD5-C82D-4CD4-A072-3CA82B99EAE2}"/>
              </a:ext>
            </a:extLst>
          </p:cNvPr>
          <p:cNvSpPr/>
          <p:nvPr/>
        </p:nvSpPr>
        <p:spPr>
          <a:xfrm>
            <a:off x="1065207" y="4261320"/>
            <a:ext cx="3892061" cy="9495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2756E9F-00E5-4C8F-8B06-AEBF9A30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4227977"/>
            <a:ext cx="6363908" cy="913744"/>
          </a:xfrm>
          <a:prstGeom prst="rect">
            <a:avLst/>
          </a:prstGeom>
        </p:spPr>
      </p:pic>
      <p:sp>
        <p:nvSpPr>
          <p:cNvPr id="21" name="부제목 3">
            <a:extLst>
              <a:ext uri="{FF2B5EF4-FFF2-40B4-BE49-F238E27FC236}">
                <a16:creationId xmlns:a16="http://schemas.microsoft.com/office/drawing/2014/main" id="{0F8DD926-0B91-4B4B-A237-ADD847C4D471}"/>
              </a:ext>
            </a:extLst>
          </p:cNvPr>
          <p:cNvSpPr txBox="1">
            <a:spLocks/>
          </p:cNvSpPr>
          <p:nvPr/>
        </p:nvSpPr>
        <p:spPr>
          <a:xfrm>
            <a:off x="1353516" y="5744287"/>
            <a:ext cx="3230933" cy="758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1600" b="1" cap="none" dirty="0">
                <a:solidFill>
                  <a:schemeClr val="tx1"/>
                </a:solidFill>
              </a:rPr>
              <a:t>전체 </a:t>
            </a:r>
            <a:r>
              <a:rPr lang="en-US" altLang="ko-KR" sz="1600" b="1" cap="none" dirty="0">
                <a:solidFill>
                  <a:schemeClr val="tx1"/>
                </a:solidFill>
              </a:rPr>
              <a:t>Topic Value</a:t>
            </a:r>
            <a:r>
              <a:rPr lang="ko-KR" altLang="en-US" sz="1600" b="1" cap="none" dirty="0">
                <a:solidFill>
                  <a:schemeClr val="tx1"/>
                </a:solidFill>
              </a:rPr>
              <a:t>합을 통해 각각의 토픽에 해당하는 비율 계산</a:t>
            </a:r>
            <a:endParaRPr lang="en-US" altLang="ko-KR" sz="1600" b="1" cap="none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F007CA-E9EA-4E33-9824-FCC00152F48E}"/>
              </a:ext>
            </a:extLst>
          </p:cNvPr>
          <p:cNvSpPr/>
          <p:nvPr/>
        </p:nvSpPr>
        <p:spPr>
          <a:xfrm>
            <a:off x="1076929" y="5648552"/>
            <a:ext cx="3892061" cy="9495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2FE9850-B51C-4645-BB6D-ED1BE3DAECF2}"/>
              </a:ext>
            </a:extLst>
          </p:cNvPr>
          <p:cNvSpPr/>
          <p:nvPr/>
        </p:nvSpPr>
        <p:spPr>
          <a:xfrm>
            <a:off x="2813538" y="2487177"/>
            <a:ext cx="398585" cy="29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ADC751A-8CA2-4136-B953-19D8F13DDC62}"/>
              </a:ext>
            </a:extLst>
          </p:cNvPr>
          <p:cNvSpPr/>
          <p:nvPr/>
        </p:nvSpPr>
        <p:spPr>
          <a:xfrm>
            <a:off x="2808034" y="3893912"/>
            <a:ext cx="398585" cy="29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424BCCF4-4100-4322-B9CD-C88E4DD97201}"/>
              </a:ext>
            </a:extLst>
          </p:cNvPr>
          <p:cNvSpPr/>
          <p:nvPr/>
        </p:nvSpPr>
        <p:spPr>
          <a:xfrm>
            <a:off x="2808033" y="5259657"/>
            <a:ext cx="398585" cy="29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70A1340-C95D-48DC-93D8-5D8227B399B4}"/>
              </a:ext>
            </a:extLst>
          </p:cNvPr>
          <p:cNvSpPr/>
          <p:nvPr/>
        </p:nvSpPr>
        <p:spPr>
          <a:xfrm flipH="1">
            <a:off x="4953358" y="1928366"/>
            <a:ext cx="2368060" cy="18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256CD20-3526-47EA-9937-D4AE45600973}"/>
              </a:ext>
            </a:extLst>
          </p:cNvPr>
          <p:cNvSpPr/>
          <p:nvPr/>
        </p:nvSpPr>
        <p:spPr>
          <a:xfrm rot="13855563" flipH="1">
            <a:off x="4844483" y="3656373"/>
            <a:ext cx="852392" cy="18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16ED72A-F906-46E0-BD70-C317546D70CA}"/>
              </a:ext>
            </a:extLst>
          </p:cNvPr>
          <p:cNvSpPr/>
          <p:nvPr/>
        </p:nvSpPr>
        <p:spPr>
          <a:xfrm flipH="1">
            <a:off x="4810286" y="4655970"/>
            <a:ext cx="317407" cy="18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8A66FC1-2562-4228-AC97-E886B08FEE59}"/>
              </a:ext>
            </a:extLst>
          </p:cNvPr>
          <p:cNvSpPr/>
          <p:nvPr/>
        </p:nvSpPr>
        <p:spPr>
          <a:xfrm>
            <a:off x="5102651" y="5984109"/>
            <a:ext cx="1595133" cy="26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630010-FC61-4279-BB6E-407761D7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38" y="5288054"/>
            <a:ext cx="2975632" cy="13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70B372B1-86D3-4A60-A022-5975D585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최초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B97C4-A610-425F-928B-4B55C0D0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00" y="637727"/>
            <a:ext cx="8364377" cy="344203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89E3FFF1-9F4E-49EC-A5F2-92396053E4FF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D459E916-4860-488A-800C-62639984CF6B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신뢰성 부족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C0B7C25C-6BD1-413F-ACD4-7D1A6BDE69E1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61149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30EE99-5C58-4BBD-AB84-22A094C38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0" b="19742"/>
          <a:stretch/>
        </p:blipFill>
        <p:spPr>
          <a:xfrm>
            <a:off x="1414585" y="562708"/>
            <a:ext cx="8903554" cy="3748834"/>
          </a:xfrm>
          <a:prstGeom prst="rect">
            <a:avLst/>
          </a:prstGeom>
        </p:spPr>
      </p:pic>
      <p:sp>
        <p:nvSpPr>
          <p:cNvPr id="11" name="부제목 3">
            <a:extLst>
              <a:ext uri="{FF2B5EF4-FFF2-40B4-BE49-F238E27FC236}">
                <a16:creationId xmlns:a16="http://schemas.microsoft.com/office/drawing/2014/main" id="{F0E20DF1-64FA-46FA-A5EF-26DAFAB8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MBTI </a:t>
            </a:r>
            <a:r>
              <a:rPr lang="ko-KR" altLang="en-US" b="1" dirty="0">
                <a:solidFill>
                  <a:schemeClr val="tx1"/>
                </a:solidFill>
              </a:rPr>
              <a:t>반영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71C48D9F-734F-4140-AB69-465A8EB217EF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D5217651-9CD4-4D12-BCDC-7952D5E03A0D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신뢰성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" name="부제목 3">
            <a:extLst>
              <a:ext uri="{FF2B5EF4-FFF2-40B4-BE49-F238E27FC236}">
                <a16:creationId xmlns:a16="http://schemas.microsoft.com/office/drawing/2014/main" id="{DDD4AF12-0AAD-4DB0-9D44-F51751427F3C}"/>
              </a:ext>
            </a:extLst>
          </p:cNvPr>
          <p:cNvSpPr txBox="1">
            <a:spLocks/>
          </p:cNvSpPr>
          <p:nvPr/>
        </p:nvSpPr>
        <p:spPr>
          <a:xfrm>
            <a:off x="-1553356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성격유형 검사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부제목 3">
            <a:extLst>
              <a:ext uri="{FF2B5EF4-FFF2-40B4-BE49-F238E27FC236}">
                <a16:creationId xmlns:a16="http://schemas.microsoft.com/office/drawing/2014/main" id="{518185D6-B42F-45E8-9F76-40E91CA77612}"/>
              </a:ext>
            </a:extLst>
          </p:cNvPr>
          <p:cNvSpPr txBox="1">
            <a:spLocks/>
          </p:cNvSpPr>
          <p:nvPr/>
        </p:nvSpPr>
        <p:spPr>
          <a:xfrm>
            <a:off x="3890060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연관성 부족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6" name="부제목 3">
            <a:extLst>
              <a:ext uri="{FF2B5EF4-FFF2-40B4-BE49-F238E27FC236}">
                <a16:creationId xmlns:a16="http://schemas.microsoft.com/office/drawing/2014/main" id="{864BDC74-D3B8-47BC-84BF-17ABB2C0BAA4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36046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FF966A-2526-4070-B70C-5A614DD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5" y="465006"/>
            <a:ext cx="8485480" cy="3969815"/>
          </a:xfrm>
          <a:prstGeom prst="rect">
            <a:avLst/>
          </a:prstGeom>
        </p:spPr>
      </p:pic>
      <p:sp>
        <p:nvSpPr>
          <p:cNvPr id="13" name="부제목 3">
            <a:extLst>
              <a:ext uri="{FF2B5EF4-FFF2-40B4-BE49-F238E27FC236}">
                <a16:creationId xmlns:a16="http://schemas.microsoft.com/office/drawing/2014/main" id="{225BE0E9-FC3B-440A-B69F-303035BA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59" y="4355349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비지도 학습을 활용해 군집화 된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부제목 3">
            <a:extLst>
              <a:ext uri="{FF2B5EF4-FFF2-40B4-BE49-F238E27FC236}">
                <a16:creationId xmlns:a16="http://schemas.microsoft.com/office/drawing/2014/main" id="{9433E67F-DE4B-4466-A7FD-DD0C21EEFA09}"/>
              </a:ext>
            </a:extLst>
          </p:cNvPr>
          <p:cNvSpPr txBox="1">
            <a:spLocks/>
          </p:cNvSpPr>
          <p:nvPr/>
        </p:nvSpPr>
        <p:spPr>
          <a:xfrm>
            <a:off x="-1510372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객관적 분류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5" name="부제목 3">
            <a:extLst>
              <a:ext uri="{FF2B5EF4-FFF2-40B4-BE49-F238E27FC236}">
                <a16:creationId xmlns:a16="http://schemas.microsoft.com/office/drawing/2014/main" id="{B8ACF251-D4DC-473D-BBFE-88A793CC9FB5}"/>
              </a:ext>
            </a:extLst>
          </p:cNvPr>
          <p:cNvSpPr txBox="1">
            <a:spLocks/>
          </p:cNvSpPr>
          <p:nvPr/>
        </p:nvSpPr>
        <p:spPr>
          <a:xfrm>
            <a:off x="3933044" y="53126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신뢰성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7" name="부제목 3">
            <a:extLst>
              <a:ext uri="{FF2B5EF4-FFF2-40B4-BE49-F238E27FC236}">
                <a16:creationId xmlns:a16="http://schemas.microsoft.com/office/drawing/2014/main" id="{D3C44A3D-8E84-4A82-A5FD-109B20BA26EC}"/>
              </a:ext>
            </a:extLst>
          </p:cNvPr>
          <p:cNvSpPr txBox="1">
            <a:spLocks/>
          </p:cNvSpPr>
          <p:nvPr/>
        </p:nvSpPr>
        <p:spPr>
          <a:xfrm>
            <a:off x="-1553356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Bag of words </a:t>
            </a:r>
            <a:r>
              <a:rPr lang="ko-KR" altLang="en-US" b="1" dirty="0">
                <a:solidFill>
                  <a:schemeClr val="tx1"/>
                </a:solidFill>
              </a:rPr>
              <a:t>의 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8" name="부제목 3">
            <a:extLst>
              <a:ext uri="{FF2B5EF4-FFF2-40B4-BE49-F238E27FC236}">
                <a16:creationId xmlns:a16="http://schemas.microsoft.com/office/drawing/2014/main" id="{EE2543EA-3C3E-4761-A555-BE5A7D4281FB}"/>
              </a:ext>
            </a:extLst>
          </p:cNvPr>
          <p:cNvSpPr txBox="1">
            <a:spLocks/>
          </p:cNvSpPr>
          <p:nvPr/>
        </p:nvSpPr>
        <p:spPr>
          <a:xfrm>
            <a:off x="3944765" y="596518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연관성 충족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20" name="부제목 3">
            <a:extLst>
              <a:ext uri="{FF2B5EF4-FFF2-40B4-BE49-F238E27FC236}">
                <a16:creationId xmlns:a16="http://schemas.microsoft.com/office/drawing/2014/main" id="{A66B336C-DD56-4570-AC1F-7853ABD1672B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253460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FF966A-2526-4070-B70C-5A614DD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66" y="4046479"/>
            <a:ext cx="5559766" cy="2601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10DE1E-9192-4969-9DE2-FBFC160D3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" r="133" b="18423"/>
          <a:stretch/>
        </p:blipFill>
        <p:spPr>
          <a:xfrm>
            <a:off x="203196" y="4054293"/>
            <a:ext cx="5559766" cy="260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D412E-AEB6-4735-BC7B-43273DC1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34" y="601957"/>
            <a:ext cx="6720831" cy="2765700"/>
          </a:xfrm>
          <a:prstGeom prst="rect">
            <a:avLst/>
          </a:prstGeom>
        </p:spPr>
      </p:pic>
      <p:sp>
        <p:nvSpPr>
          <p:cNvPr id="6" name="부제목 3">
            <a:extLst>
              <a:ext uri="{FF2B5EF4-FFF2-40B4-BE49-F238E27FC236}">
                <a16:creationId xmlns:a16="http://schemas.microsoft.com/office/drawing/2014/main" id="{86C93AB1-F6A0-4E4A-A845-E10F92B9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903" y="213192"/>
            <a:ext cx="8825658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최초 분류 방식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부제목 3">
            <a:extLst>
              <a:ext uri="{FF2B5EF4-FFF2-40B4-BE49-F238E27FC236}">
                <a16:creationId xmlns:a16="http://schemas.microsoft.com/office/drawing/2014/main" id="{A6742434-DF39-45A3-8BD2-49B46CD98A9D}"/>
              </a:ext>
            </a:extLst>
          </p:cNvPr>
          <p:cNvSpPr txBox="1">
            <a:spLocks/>
          </p:cNvSpPr>
          <p:nvPr/>
        </p:nvSpPr>
        <p:spPr>
          <a:xfrm>
            <a:off x="-1369699" y="361679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>
                <a:solidFill>
                  <a:schemeClr val="tx1"/>
                </a:solidFill>
              </a:rPr>
              <a:t>MBTI </a:t>
            </a:r>
            <a:r>
              <a:rPr lang="ko-KR" altLang="en-US" b="1" dirty="0">
                <a:solidFill>
                  <a:schemeClr val="tx1"/>
                </a:solidFill>
              </a:rPr>
              <a:t>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CB05E734-0E47-4EA9-B70F-1E92246A7C1F}"/>
              </a:ext>
            </a:extLst>
          </p:cNvPr>
          <p:cNvSpPr txBox="1">
            <a:spLocks/>
          </p:cNvSpPr>
          <p:nvPr/>
        </p:nvSpPr>
        <p:spPr>
          <a:xfrm>
            <a:off x="4839631" y="362070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Clustering </a:t>
            </a:r>
            <a:r>
              <a:rPr lang="ko-KR" altLang="en-US" b="1" dirty="0">
                <a:solidFill>
                  <a:schemeClr val="tx1"/>
                </a:solidFill>
              </a:rPr>
              <a:t>활용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6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 action="ppaction://hlinksldjump"/>
            <a:extLst>
              <a:ext uri="{FF2B5EF4-FFF2-40B4-BE49-F238E27FC236}">
                <a16:creationId xmlns:a16="http://schemas.microsoft.com/office/drawing/2014/main" id="{931A44F3-A9C8-4F7C-8D57-669FFFF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1" y="1016001"/>
            <a:ext cx="10683414" cy="5149424"/>
          </a:xfrm>
          <a:prstGeom prst="rect">
            <a:avLst/>
          </a:prstGeom>
        </p:spPr>
      </p:pic>
      <p:sp>
        <p:nvSpPr>
          <p:cNvPr id="11" name="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7234DA7C-B7CE-4AA7-B951-93233335104C}"/>
              </a:ext>
            </a:extLst>
          </p:cNvPr>
          <p:cNvSpPr/>
          <p:nvPr/>
        </p:nvSpPr>
        <p:spPr>
          <a:xfrm>
            <a:off x="3895477" y="6253257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https://youtu.be/XbXVA881zlY</a:t>
            </a:r>
          </a:p>
        </p:txBody>
      </p:sp>
    </p:spTree>
    <p:extLst>
      <p:ext uri="{BB962C8B-B14F-4D97-AF65-F5344CB8AC3E}">
        <p14:creationId xmlns:p14="http://schemas.microsoft.com/office/powerpoint/2010/main" val="179275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3">
            <a:extLst>
              <a:ext uri="{FF2B5EF4-FFF2-40B4-BE49-F238E27FC236}">
                <a16:creationId xmlns:a16="http://schemas.microsoft.com/office/drawing/2014/main" id="{EE2543EA-3C3E-4761-A555-BE5A7D4281FB}"/>
              </a:ext>
            </a:extLst>
          </p:cNvPr>
          <p:cNvSpPr txBox="1">
            <a:spLocks/>
          </p:cNvSpPr>
          <p:nvPr/>
        </p:nvSpPr>
        <p:spPr>
          <a:xfrm>
            <a:off x="1350057" y="1182167"/>
            <a:ext cx="8825658" cy="4851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400" cap="none" dirty="0">
                <a:solidFill>
                  <a:schemeClr val="tx1"/>
                </a:solidFill>
              </a:rPr>
              <a:t>자기소개서의 </a:t>
            </a:r>
            <a:r>
              <a:rPr lang="en-US" altLang="ko-KR" sz="1400" b="1" cap="none" dirty="0">
                <a:solidFill>
                  <a:srgbClr val="FF0000"/>
                </a:solidFill>
              </a:rPr>
              <a:t>Text</a:t>
            </a:r>
            <a:r>
              <a:rPr lang="ko-KR" altLang="ko-KR" sz="1400" b="1" cap="none" dirty="0">
                <a:solidFill>
                  <a:srgbClr val="FF0000"/>
                </a:solidFill>
              </a:rPr>
              <a:t>가 너무 많아 </a:t>
            </a:r>
            <a:r>
              <a:rPr lang="en-US" altLang="ko-KR" sz="1400" cap="none" dirty="0">
                <a:solidFill>
                  <a:schemeClr val="tx1"/>
                </a:solidFill>
              </a:rPr>
              <a:t>Crawling</a:t>
            </a:r>
            <a:r>
              <a:rPr lang="ko-KR" altLang="ko-KR" sz="1400" cap="none" dirty="0">
                <a:solidFill>
                  <a:schemeClr val="tx1"/>
                </a:solidFill>
              </a:rPr>
              <a:t>하는데 </a:t>
            </a:r>
            <a:r>
              <a:rPr lang="ko-KR" altLang="ko-KR" sz="1400" b="1" cap="none" dirty="0">
                <a:solidFill>
                  <a:srgbClr val="FF0000"/>
                </a:solidFill>
              </a:rPr>
              <a:t>많은 시간이 소요</a:t>
            </a:r>
            <a:r>
              <a:rPr lang="ko-KR" altLang="ko-KR" sz="1400" cap="none" dirty="0">
                <a:solidFill>
                  <a:schemeClr val="tx1"/>
                </a:solidFill>
              </a:rPr>
              <a:t>되었다</a:t>
            </a:r>
            <a:r>
              <a:rPr lang="en-US" altLang="ko-KR" sz="1400" cap="none" dirty="0">
                <a:solidFill>
                  <a:schemeClr val="tx1"/>
                </a:solidFill>
              </a:rPr>
              <a:t>.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 </a:t>
            </a:r>
            <a:r>
              <a:rPr lang="ko-KR" altLang="ko-KR" sz="1400" cap="none" dirty="0">
                <a:solidFill>
                  <a:schemeClr val="tx1"/>
                </a:solidFill>
              </a:rPr>
              <a:t>비교적 사용자가 적은 새벽 시간을 이용함</a:t>
            </a:r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r>
              <a:rPr lang="ko-KR" altLang="ko-KR" sz="1400" cap="none" dirty="0">
                <a:solidFill>
                  <a:schemeClr val="tx1"/>
                </a:solidFill>
              </a:rPr>
              <a:t>자기소개서의 </a:t>
            </a:r>
            <a:r>
              <a:rPr lang="ko-KR" altLang="ko-KR" sz="1400" b="1" cap="none" dirty="0">
                <a:solidFill>
                  <a:srgbClr val="FF0000"/>
                </a:solidFill>
              </a:rPr>
              <a:t>질문에 대한 부가설명과 제한 조건이 모두 달라 </a:t>
            </a:r>
            <a:r>
              <a:rPr lang="ko-KR" altLang="ko-KR" sz="1400" cap="none" dirty="0">
                <a:solidFill>
                  <a:schemeClr val="tx1"/>
                </a:solidFill>
              </a:rPr>
              <a:t>원하는 정보만을 </a:t>
            </a:r>
            <a:r>
              <a:rPr lang="en-US" altLang="ko-KR" sz="1400" cap="none" dirty="0">
                <a:solidFill>
                  <a:schemeClr val="tx1"/>
                </a:solidFill>
              </a:rPr>
              <a:t>Crawling</a:t>
            </a:r>
            <a:r>
              <a:rPr lang="ko-KR" altLang="ko-KR" sz="1400" cap="none" dirty="0">
                <a:solidFill>
                  <a:schemeClr val="tx1"/>
                </a:solidFill>
              </a:rPr>
              <a:t>하는 것이 사실상 불가능하다</a:t>
            </a:r>
            <a:r>
              <a:rPr lang="en-US" altLang="ko-KR" sz="1400" cap="none" dirty="0">
                <a:solidFill>
                  <a:schemeClr val="tx1"/>
                </a:solidFill>
              </a:rPr>
              <a:t>.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</a:t>
            </a:r>
            <a:r>
              <a:rPr lang="ko-KR" altLang="ko-KR" sz="1400" cap="none" dirty="0">
                <a:solidFill>
                  <a:schemeClr val="tx1"/>
                </a:solidFill>
              </a:rPr>
              <a:t>인내심 발휘한 </a:t>
            </a:r>
            <a:r>
              <a:rPr lang="ko-KR" altLang="ko-KR" sz="1400" cap="none" dirty="0" err="1">
                <a:solidFill>
                  <a:schemeClr val="tx1"/>
                </a:solidFill>
              </a:rPr>
              <a:t>전처리</a:t>
            </a:r>
            <a:r>
              <a:rPr lang="en-US" altLang="ko-KR" sz="1400" b="1" cap="none" dirty="0">
                <a:solidFill>
                  <a:schemeClr val="tx1"/>
                </a:solidFill>
              </a:rPr>
              <a:t>(Preprocessing)</a:t>
            </a: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pPr lvl="0"/>
            <a:endParaRPr lang="en-US" altLang="ko-KR" sz="1400" cap="none" dirty="0">
              <a:solidFill>
                <a:schemeClr val="tx1"/>
              </a:solidFill>
            </a:endParaRPr>
          </a:p>
          <a:p>
            <a:r>
              <a:rPr lang="ko-KR" altLang="ko-KR" sz="1400" cap="none" dirty="0">
                <a:solidFill>
                  <a:schemeClr val="tx1"/>
                </a:solidFill>
              </a:rPr>
              <a:t>저장된 자기소개서의 전처리를 위해 </a:t>
            </a:r>
            <a:r>
              <a:rPr lang="en-US" altLang="ko-KR" sz="1400" cap="none" dirty="0">
                <a:solidFill>
                  <a:schemeClr val="tx1"/>
                </a:solidFill>
              </a:rPr>
              <a:t> csv </a:t>
            </a:r>
            <a:r>
              <a:rPr lang="ko-KR" altLang="ko-KR" sz="1400" cap="none" dirty="0">
                <a:solidFill>
                  <a:schemeClr val="tx1"/>
                </a:solidFill>
              </a:rPr>
              <a:t>파일을 </a:t>
            </a:r>
            <a:r>
              <a:rPr lang="en-US" altLang="ko-KR" sz="1400" cap="none" dirty="0">
                <a:solidFill>
                  <a:schemeClr val="tx1"/>
                </a:solidFill>
              </a:rPr>
              <a:t>Load</a:t>
            </a:r>
            <a:r>
              <a:rPr lang="ko-KR" altLang="ko-KR" sz="1400" cap="none" dirty="0" err="1">
                <a:solidFill>
                  <a:schemeClr val="tx1"/>
                </a:solidFill>
              </a:rPr>
              <a:t>해두었을</a:t>
            </a:r>
            <a:r>
              <a:rPr lang="ko-KR" altLang="ko-KR" sz="1400" cap="none" dirty="0">
                <a:solidFill>
                  <a:schemeClr val="tx1"/>
                </a:solidFill>
              </a:rPr>
              <a:t> 경우</a:t>
            </a:r>
            <a:r>
              <a:rPr lang="en-US" altLang="ko-KR" sz="1400" cap="none" dirty="0">
                <a:solidFill>
                  <a:schemeClr val="tx1"/>
                </a:solidFill>
              </a:rPr>
              <a:t>, Text</a:t>
            </a:r>
            <a:r>
              <a:rPr lang="ko-KR" altLang="ko-KR" sz="1400" cap="none" dirty="0">
                <a:solidFill>
                  <a:schemeClr val="tx1"/>
                </a:solidFill>
              </a:rPr>
              <a:t>의 양이 너무 많아 </a:t>
            </a:r>
            <a:r>
              <a:rPr lang="en-US" altLang="ko-KR" sz="1400" b="1" cap="none" dirty="0">
                <a:solidFill>
                  <a:schemeClr val="tx1"/>
                </a:solidFill>
              </a:rPr>
              <a:t>Memory</a:t>
            </a:r>
            <a:r>
              <a:rPr lang="ko-KR" altLang="ko-KR" sz="1400" b="1" cap="none" dirty="0">
                <a:solidFill>
                  <a:schemeClr val="tx1"/>
                </a:solidFill>
              </a:rPr>
              <a:t>에 부담이 </a:t>
            </a:r>
            <a:r>
              <a:rPr lang="ko-KR" altLang="ko-KR" sz="1400" cap="none" dirty="0">
                <a:solidFill>
                  <a:schemeClr val="tx1"/>
                </a:solidFill>
              </a:rPr>
              <a:t>되어 전처리를 하는데 제한이 되었음</a:t>
            </a:r>
            <a:r>
              <a:rPr lang="en-US" altLang="ko-KR" sz="1400" b="1" cap="none" dirty="0">
                <a:solidFill>
                  <a:schemeClr val="tx1"/>
                </a:solidFill>
              </a:rPr>
              <a:t>(</a:t>
            </a:r>
            <a:r>
              <a:rPr lang="ko-KR" altLang="en-US" sz="1400" b="1" cap="none" dirty="0" err="1">
                <a:solidFill>
                  <a:schemeClr val="tx1"/>
                </a:solidFill>
              </a:rPr>
              <a:t>느려짐</a:t>
            </a:r>
            <a:r>
              <a:rPr lang="en-US" altLang="ko-KR" sz="1400" b="1" cap="none" dirty="0">
                <a:solidFill>
                  <a:schemeClr val="tx1"/>
                </a:solidFill>
              </a:rPr>
              <a:t>)</a:t>
            </a:r>
            <a:endParaRPr lang="ko-KR" altLang="ko-KR" sz="1400" b="1" cap="none" dirty="0">
              <a:solidFill>
                <a:schemeClr val="tx1"/>
              </a:solidFill>
            </a:endParaRPr>
          </a:p>
          <a:p>
            <a:pPr lvl="0"/>
            <a:r>
              <a:rPr lang="en-US" altLang="ko-KR" sz="1400" cap="none" dirty="0">
                <a:solidFill>
                  <a:schemeClr val="tx1"/>
                </a:solidFill>
              </a:rPr>
              <a:t>         2000</a:t>
            </a:r>
            <a:r>
              <a:rPr lang="ko-KR" altLang="ko-KR" sz="1400" cap="none" dirty="0">
                <a:solidFill>
                  <a:schemeClr val="tx1"/>
                </a:solidFill>
              </a:rPr>
              <a:t>개 단위로 분리 한 후 전처리하고</a:t>
            </a:r>
            <a:r>
              <a:rPr lang="en-US" altLang="ko-KR" sz="1400" cap="none" dirty="0">
                <a:solidFill>
                  <a:schemeClr val="tx1"/>
                </a:solidFill>
              </a:rPr>
              <a:t>, </a:t>
            </a:r>
            <a:r>
              <a:rPr lang="ko-KR" altLang="ko-KR" sz="1400" cap="none" dirty="0">
                <a:solidFill>
                  <a:schemeClr val="tx1"/>
                </a:solidFill>
              </a:rPr>
              <a:t>다시 </a:t>
            </a:r>
            <a:r>
              <a:rPr lang="en-US" altLang="ko-KR" sz="1400" b="1" cap="none" dirty="0" err="1">
                <a:solidFill>
                  <a:schemeClr val="tx1"/>
                </a:solidFill>
              </a:rPr>
              <a:t>Concat</a:t>
            </a:r>
            <a:r>
              <a:rPr lang="en-US" altLang="ko-KR" sz="1400" b="1" cap="none" dirty="0">
                <a:solidFill>
                  <a:schemeClr val="tx1"/>
                </a:solidFill>
              </a:rPr>
              <a:t> </a:t>
            </a:r>
            <a:endParaRPr lang="ko-KR" altLang="ko-KR" sz="1400" cap="none" dirty="0">
              <a:solidFill>
                <a:schemeClr val="tx1"/>
              </a:solidFill>
            </a:endParaRPr>
          </a:p>
          <a:p>
            <a:pPr lvl="0"/>
            <a:endParaRPr lang="ko-KR" altLang="ko-KR" sz="1400" cap="none" dirty="0">
              <a:solidFill>
                <a:schemeClr val="tx1"/>
              </a:solidFill>
            </a:endParaRPr>
          </a:p>
        </p:txBody>
      </p:sp>
      <p:sp>
        <p:nvSpPr>
          <p:cNvPr id="20" name="부제목 3">
            <a:extLst>
              <a:ext uri="{FF2B5EF4-FFF2-40B4-BE49-F238E27FC236}">
                <a16:creationId xmlns:a16="http://schemas.microsoft.com/office/drawing/2014/main" id="{A66B336C-DD56-4570-AC1F-7853ABD1672B}"/>
              </a:ext>
            </a:extLst>
          </p:cNvPr>
          <p:cNvSpPr txBox="1">
            <a:spLocks/>
          </p:cNvSpPr>
          <p:nvPr/>
        </p:nvSpPr>
        <p:spPr>
          <a:xfrm>
            <a:off x="303078" y="80336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기존 프로젝트와의 비교 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3D56232-6333-4C57-99A8-2499ABEC3F98}"/>
              </a:ext>
            </a:extLst>
          </p:cNvPr>
          <p:cNvSpPr/>
          <p:nvPr/>
        </p:nvSpPr>
        <p:spPr>
          <a:xfrm>
            <a:off x="1576787" y="1594338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16EAE32-4B7A-406B-9FB4-6D13820CF80D}"/>
              </a:ext>
            </a:extLst>
          </p:cNvPr>
          <p:cNvSpPr/>
          <p:nvPr/>
        </p:nvSpPr>
        <p:spPr>
          <a:xfrm>
            <a:off x="1576787" y="3145695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0FDE44A-A5EA-41B3-9210-94AE0DE840FE}"/>
              </a:ext>
            </a:extLst>
          </p:cNvPr>
          <p:cNvSpPr/>
          <p:nvPr/>
        </p:nvSpPr>
        <p:spPr>
          <a:xfrm>
            <a:off x="1576787" y="4743939"/>
            <a:ext cx="226562" cy="18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목표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프로젝트 주제를 정한 이유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100239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올해 </a:t>
            </a:r>
            <a:r>
              <a:rPr lang="ko-KR" altLang="ko-KR" cap="none" dirty="0" err="1">
                <a:solidFill>
                  <a:schemeClr val="tx1"/>
                </a:solidFill>
              </a:rPr>
              <a:t>한이음</a:t>
            </a:r>
            <a:r>
              <a:rPr lang="ko-KR" altLang="ko-KR" cap="none" dirty="0">
                <a:solidFill>
                  <a:schemeClr val="tx1"/>
                </a:solidFill>
              </a:rPr>
              <a:t> 공모전에 출전한 </a:t>
            </a:r>
            <a:r>
              <a:rPr lang="en-US" altLang="ko-KR" b="1" cap="none" dirty="0">
                <a:solidFill>
                  <a:schemeClr val="tx1"/>
                </a:solidFill>
              </a:rPr>
              <a:t>‘</a:t>
            </a:r>
            <a:r>
              <a:rPr lang="ko-KR" altLang="ko-KR" b="1" cap="none" dirty="0">
                <a:solidFill>
                  <a:schemeClr val="tx1"/>
                </a:solidFill>
              </a:rPr>
              <a:t>자기소개서 기반 모의면접 인공지능 </a:t>
            </a:r>
            <a:r>
              <a:rPr lang="ko-KR" altLang="ko-KR" b="1" cap="none" dirty="0" err="1">
                <a:solidFill>
                  <a:schemeClr val="tx1"/>
                </a:solidFill>
              </a:rPr>
              <a:t>챗봇</a:t>
            </a:r>
            <a:r>
              <a:rPr lang="ko-KR" altLang="ko-KR" b="1" cap="none" dirty="0">
                <a:solidFill>
                  <a:schemeClr val="tx1"/>
                </a:solidFill>
              </a:rPr>
              <a:t> 서비스</a:t>
            </a:r>
            <a:r>
              <a:rPr lang="en-US" altLang="ko-KR" b="1" cap="none" dirty="0">
                <a:solidFill>
                  <a:schemeClr val="tx1"/>
                </a:solidFill>
              </a:rPr>
              <a:t>’ </a:t>
            </a:r>
            <a:r>
              <a:rPr lang="ko-KR" altLang="ko-KR" cap="none" dirty="0">
                <a:solidFill>
                  <a:schemeClr val="tx1"/>
                </a:solidFill>
              </a:rPr>
              <a:t>은 </a:t>
            </a:r>
            <a:endParaRPr lang="en-US" altLang="ko-KR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ko-KR" cap="none" dirty="0">
                <a:solidFill>
                  <a:schemeClr val="tx1"/>
                </a:solidFill>
              </a:rPr>
              <a:t>     </a:t>
            </a:r>
            <a:r>
              <a:rPr lang="ko-KR" altLang="ko-KR" cap="none" dirty="0">
                <a:solidFill>
                  <a:schemeClr val="tx1"/>
                </a:solidFill>
              </a:rPr>
              <a:t>사실상 </a:t>
            </a:r>
            <a:r>
              <a:rPr lang="ko-KR" altLang="ko-KR" b="1" cap="none" dirty="0">
                <a:solidFill>
                  <a:srgbClr val="FF0000"/>
                </a:solidFill>
              </a:rPr>
              <a:t>인공지능이 반영된 부분이 없었다</a:t>
            </a:r>
            <a:r>
              <a:rPr lang="en-US" altLang="ko-KR" b="1" cap="none" dirty="0">
                <a:solidFill>
                  <a:srgbClr val="FF0000"/>
                </a:solidFill>
              </a:rPr>
              <a:t>.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b="1" cap="none" dirty="0">
                <a:solidFill>
                  <a:srgbClr val="0000FF"/>
                </a:solidFill>
              </a:rPr>
              <a:t>주제는 참신</a:t>
            </a:r>
            <a:r>
              <a:rPr lang="ko-KR" altLang="ko-KR" cap="none" dirty="0">
                <a:solidFill>
                  <a:schemeClr val="tx1"/>
                </a:solidFill>
              </a:rPr>
              <a:t>하다는 평가를 많이 받았지만</a:t>
            </a:r>
            <a:r>
              <a:rPr lang="en-US" altLang="ko-KR" cap="none" dirty="0">
                <a:solidFill>
                  <a:schemeClr val="tx1"/>
                </a:solidFill>
              </a:rPr>
              <a:t>, </a:t>
            </a:r>
            <a:r>
              <a:rPr lang="ko-KR" altLang="ko-KR" cap="none" dirty="0">
                <a:solidFill>
                  <a:schemeClr val="tx1"/>
                </a:solidFill>
              </a:rPr>
              <a:t>인공지능이라는 타이틀에 걸맞는 </a:t>
            </a:r>
            <a:r>
              <a:rPr lang="ko-KR" altLang="ko-KR" b="1" cap="none" dirty="0">
                <a:solidFill>
                  <a:srgbClr val="FF0000"/>
                </a:solidFill>
              </a:rPr>
              <a:t>기술을 적용하지 못해 </a:t>
            </a:r>
            <a:r>
              <a:rPr lang="ko-KR" altLang="ko-KR" cap="none" dirty="0">
                <a:solidFill>
                  <a:schemeClr val="tx1"/>
                </a:solidFill>
              </a:rPr>
              <a:t>다소 아쉬웠던 프로젝트다</a:t>
            </a:r>
            <a:r>
              <a:rPr lang="en-US" altLang="ko-KR" cap="none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개발 기간동안 시간이 된다면 </a:t>
            </a:r>
            <a:r>
              <a:rPr lang="ko-KR" altLang="ko-KR" b="1" cap="none" dirty="0">
                <a:solidFill>
                  <a:srgbClr val="FF0000"/>
                </a:solidFill>
              </a:rPr>
              <a:t>꼭 적용해 보고 싶었던 주제</a:t>
            </a:r>
            <a:r>
              <a:rPr lang="ko-KR" altLang="ko-KR" cap="none" dirty="0">
                <a:solidFill>
                  <a:schemeClr val="tx1"/>
                </a:solidFill>
              </a:rPr>
              <a:t>를 위해 현재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en-US" altLang="ko-KR" b="1" cap="none" dirty="0" err="1">
                <a:solidFill>
                  <a:schemeClr val="tx1"/>
                </a:solidFill>
              </a:rPr>
              <a:t>DataCrawling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ko-KR" altLang="ko-KR" cap="none" dirty="0">
                <a:solidFill>
                  <a:schemeClr val="tx1"/>
                </a:solidFill>
              </a:rPr>
              <a:t>과목을 수강신청 했</a:t>
            </a:r>
            <a:r>
              <a:rPr lang="ko-KR" altLang="en-US" cap="none" dirty="0">
                <a:solidFill>
                  <a:schemeClr val="tx1"/>
                </a:solidFill>
              </a:rPr>
              <a:t>다</a:t>
            </a:r>
            <a:r>
              <a:rPr lang="en-US" altLang="ko-KR" cap="none" dirty="0">
                <a:solidFill>
                  <a:schemeClr val="tx1"/>
                </a:solidFill>
              </a:rPr>
              <a:t>. </a:t>
            </a:r>
            <a:r>
              <a:rPr lang="ko-KR" altLang="ko-KR" cap="none" dirty="0">
                <a:solidFill>
                  <a:schemeClr val="tx1"/>
                </a:solidFill>
              </a:rPr>
              <a:t>다행이도 정확하게 수강신청 당시 원했던 주제를 다룬 수업이라 배운 내용들을 평소 적용해 보고 싶었던 부분에 적용해보려 했다</a:t>
            </a:r>
            <a:r>
              <a:rPr lang="en-US" altLang="ko-KR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endParaRPr lang="ko-KR" altLang="ko-KR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ko-KR" altLang="ko-KR" cap="none" dirty="0">
                <a:solidFill>
                  <a:schemeClr val="tx1"/>
                </a:solidFill>
              </a:rPr>
              <a:t>따라서 기존의 </a:t>
            </a:r>
            <a:r>
              <a:rPr lang="en-US" altLang="ko-KR" cap="none" dirty="0">
                <a:solidFill>
                  <a:schemeClr val="tx1"/>
                </a:solidFill>
              </a:rPr>
              <a:t>MBTI</a:t>
            </a:r>
            <a:r>
              <a:rPr lang="ko-KR" altLang="ko-KR" cap="none" dirty="0">
                <a:solidFill>
                  <a:schemeClr val="tx1"/>
                </a:solidFill>
              </a:rPr>
              <a:t>성향에 따라 성향점수를 분류 해 자기소개서가 나타내는 </a:t>
            </a:r>
            <a:r>
              <a:rPr lang="en-US" altLang="ko-KR" cap="none" dirty="0">
                <a:solidFill>
                  <a:schemeClr val="tx1"/>
                </a:solidFill>
              </a:rPr>
              <a:t>MBTI</a:t>
            </a:r>
            <a:r>
              <a:rPr lang="ko-KR" altLang="ko-KR" cap="none" dirty="0">
                <a:solidFill>
                  <a:schemeClr val="tx1"/>
                </a:solidFill>
              </a:rPr>
              <a:t>성향에 따라 </a:t>
            </a:r>
            <a:r>
              <a:rPr lang="en-US" altLang="ko-KR" cap="none" dirty="0">
                <a:solidFill>
                  <a:schemeClr val="tx1"/>
                </a:solidFill>
              </a:rPr>
              <a:t>Modeling </a:t>
            </a:r>
            <a:r>
              <a:rPr lang="ko-KR" altLang="ko-KR" cap="none" dirty="0">
                <a:solidFill>
                  <a:schemeClr val="tx1"/>
                </a:solidFill>
              </a:rPr>
              <a:t>되던 방식에서</a:t>
            </a:r>
            <a:r>
              <a:rPr lang="en-US" altLang="ko-KR" cap="none" dirty="0">
                <a:solidFill>
                  <a:schemeClr val="tx1"/>
                </a:solidFill>
              </a:rPr>
              <a:t>, </a:t>
            </a:r>
            <a:r>
              <a:rPr lang="ko-KR" altLang="ko-KR" b="1" cap="none" dirty="0">
                <a:solidFill>
                  <a:srgbClr val="FF0000"/>
                </a:solidFill>
              </a:rPr>
              <a:t>비지도 학습을 통해 </a:t>
            </a:r>
            <a:r>
              <a:rPr lang="en-US" altLang="ko-KR" b="1" cap="none" dirty="0">
                <a:solidFill>
                  <a:srgbClr val="FF0000"/>
                </a:solidFill>
              </a:rPr>
              <a:t>Clustering </a:t>
            </a:r>
            <a:r>
              <a:rPr lang="ko-KR" altLang="ko-KR" b="1" cap="none" dirty="0">
                <a:solidFill>
                  <a:srgbClr val="FF0000"/>
                </a:solidFill>
              </a:rPr>
              <a:t>된 분류방식으로 </a:t>
            </a:r>
            <a:r>
              <a:rPr lang="en-US" altLang="ko-KR" b="1" cap="none" dirty="0">
                <a:solidFill>
                  <a:srgbClr val="FF0000"/>
                </a:solidFill>
              </a:rPr>
              <a:t>Topic Modeling</a:t>
            </a:r>
            <a:r>
              <a:rPr lang="ko-KR" altLang="ko-KR" cap="none" dirty="0">
                <a:solidFill>
                  <a:schemeClr val="tx1"/>
                </a:solidFill>
              </a:rPr>
              <a:t>하여 </a:t>
            </a:r>
            <a:r>
              <a:rPr lang="ko-KR" altLang="ko-KR" b="1" cap="none" dirty="0">
                <a:solidFill>
                  <a:srgbClr val="FF0000"/>
                </a:solidFill>
              </a:rPr>
              <a:t>알고리즘을 수정</a:t>
            </a:r>
            <a:r>
              <a:rPr lang="ko-KR" altLang="ko-KR" cap="none" dirty="0">
                <a:solidFill>
                  <a:schemeClr val="tx1"/>
                </a:solidFill>
              </a:rPr>
              <a:t>할</a:t>
            </a:r>
            <a:r>
              <a:rPr lang="en-US" altLang="ko-KR" cap="none" dirty="0">
                <a:solidFill>
                  <a:schemeClr val="tx1"/>
                </a:solidFill>
              </a:rPr>
              <a:t> </a:t>
            </a:r>
            <a:r>
              <a:rPr lang="ko-KR" altLang="en-US" cap="none" dirty="0">
                <a:solidFill>
                  <a:schemeClr val="tx1"/>
                </a:solidFill>
              </a:rPr>
              <a:t>예정이다</a:t>
            </a:r>
            <a:r>
              <a:rPr lang="en-US" altLang="ko-KR" cap="none" dirty="0">
                <a:solidFill>
                  <a:schemeClr val="tx1"/>
                </a:solidFill>
              </a:rPr>
              <a:t>.</a:t>
            </a:r>
            <a:endParaRPr lang="ko-KR" altLang="ko-K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86" y="173242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명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154586" y="2452301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altLang="ko-KR" sz="4400" b="1" cap="none" dirty="0">
                <a:solidFill>
                  <a:schemeClr val="tx1"/>
                </a:solidFill>
              </a:rPr>
              <a:t>The Reason</a:t>
            </a:r>
            <a:endParaRPr lang="ko-KR" altLang="ko-KR" sz="4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수행을 위해 학습한 내용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936120"/>
            <a:ext cx="11685722" cy="54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2800" b="1" cap="none" dirty="0">
                <a:solidFill>
                  <a:schemeClr val="tx1"/>
                </a:solidFill>
              </a:rPr>
              <a:t>Bag Of Words</a:t>
            </a:r>
            <a:endParaRPr lang="ko-KR" altLang="ko-KR" sz="2800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단어들의 순서는 고려하지 않고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단어들의 </a:t>
            </a:r>
            <a:r>
              <a:rPr lang="ko-KR" altLang="ko-KR" sz="1900" b="1" cap="none" dirty="0">
                <a:solidFill>
                  <a:schemeClr val="tx1"/>
                </a:solidFill>
              </a:rPr>
              <a:t>출현 빈도</a:t>
            </a:r>
            <a:r>
              <a:rPr lang="en-US" altLang="ko-KR" sz="1900" b="1" cap="none" dirty="0">
                <a:solidFill>
                  <a:schemeClr val="tx1"/>
                </a:solidFill>
              </a:rPr>
              <a:t>(Frequency) </a:t>
            </a:r>
            <a:r>
              <a:rPr lang="ko-KR" altLang="ko-KR" sz="1900" cap="none" dirty="0">
                <a:solidFill>
                  <a:schemeClr val="tx1"/>
                </a:solidFill>
              </a:rPr>
              <a:t>에만 집중하는 텍스트 데이터의 수치화 표현방법이다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800" b="1" cap="none" dirty="0" err="1">
                <a:solidFill>
                  <a:schemeClr val="tx1"/>
                </a:solidFill>
              </a:rPr>
              <a:t>Konlpy</a:t>
            </a:r>
            <a:endParaRPr lang="en-US" altLang="ko-KR" sz="2800" b="1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한글 자연어 처리를 위해 제공되는 </a:t>
            </a:r>
            <a:r>
              <a:rPr lang="en-US" altLang="ko-KR" sz="1900" cap="none" dirty="0">
                <a:solidFill>
                  <a:schemeClr val="tx1"/>
                </a:solidFill>
              </a:rPr>
              <a:t>Python Library</a:t>
            </a:r>
            <a:r>
              <a:rPr lang="ko-KR" altLang="ko-KR" sz="1900" cap="none" dirty="0">
                <a:solidFill>
                  <a:schemeClr val="tx1"/>
                </a:solidFill>
              </a:rPr>
              <a:t>로 한글의 형태소 분석을 위한 라이브러리이다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600" b="1" cap="none" dirty="0">
                <a:solidFill>
                  <a:schemeClr val="tx1"/>
                </a:solidFill>
              </a:rPr>
              <a:t>Unsupervised Learning(</a:t>
            </a:r>
            <a:r>
              <a:rPr lang="ko-KR" altLang="ko-KR" sz="2600" b="1" cap="none" dirty="0">
                <a:solidFill>
                  <a:schemeClr val="tx1"/>
                </a:solidFill>
              </a:rPr>
              <a:t>비지도 학습</a:t>
            </a:r>
            <a:r>
              <a:rPr lang="en-US" altLang="ko-KR" sz="2600" b="1" cap="none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기계 학습의 일종으로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데이터가 어떻게 구성되었는지를 알아낼 때 주로 사용하며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입력 값에 대한 목표치가 제공되지 않고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en-US" altLang="ko-KR" sz="1900" b="1" cap="none" dirty="0">
                <a:solidFill>
                  <a:schemeClr val="tx1"/>
                </a:solidFill>
              </a:rPr>
              <a:t>Clustering(</a:t>
            </a:r>
            <a:r>
              <a:rPr lang="ko-KR" altLang="ko-KR" sz="1900" b="1" cap="none" dirty="0">
                <a:solidFill>
                  <a:schemeClr val="tx1"/>
                </a:solidFill>
              </a:rPr>
              <a:t>군집화</a:t>
            </a:r>
            <a:r>
              <a:rPr lang="en-US" altLang="ko-KR" sz="1900" b="1" cap="none" dirty="0">
                <a:solidFill>
                  <a:schemeClr val="tx1"/>
                </a:solidFill>
              </a:rPr>
              <a:t>) </a:t>
            </a:r>
            <a:r>
              <a:rPr lang="ko-KR" altLang="ko-KR" sz="1900" cap="none" dirty="0">
                <a:solidFill>
                  <a:schemeClr val="tx1"/>
                </a:solidFill>
              </a:rPr>
              <a:t>를 하는데 유리하다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ko-KR" altLang="ko-KR" cap="none" dirty="0">
              <a:solidFill>
                <a:schemeClr val="tx1"/>
              </a:solidFill>
            </a:endParaRPr>
          </a:p>
          <a:p>
            <a:r>
              <a:rPr lang="en-US" altLang="ko-KR" sz="2600" b="1" cap="none" dirty="0" err="1">
                <a:solidFill>
                  <a:schemeClr val="tx1"/>
                </a:solidFill>
              </a:rPr>
              <a:t>DataCrawling</a:t>
            </a:r>
            <a:endParaRPr lang="ko-KR" altLang="ko-KR" sz="2600" cap="none" dirty="0">
              <a:solidFill>
                <a:schemeClr val="tx1"/>
              </a:solidFill>
            </a:endParaRPr>
          </a:p>
          <a:p>
            <a:pPr lvl="0"/>
            <a:r>
              <a:rPr lang="ko-KR" altLang="ko-KR" sz="1900" cap="none" dirty="0">
                <a:solidFill>
                  <a:schemeClr val="tx1"/>
                </a:solidFill>
              </a:rPr>
              <a:t>많은 량의 데이터를 분류하는 프로젝트기 때문에</a:t>
            </a:r>
            <a:r>
              <a:rPr lang="en-US" altLang="ko-KR" sz="1900" cap="none" dirty="0">
                <a:solidFill>
                  <a:schemeClr val="tx1"/>
                </a:solidFill>
              </a:rPr>
              <a:t>, </a:t>
            </a:r>
            <a:r>
              <a:rPr lang="ko-KR" altLang="ko-KR" sz="1900" cap="none" dirty="0">
                <a:solidFill>
                  <a:schemeClr val="tx1"/>
                </a:solidFill>
              </a:rPr>
              <a:t>다량의 자기소개서를 읽어 오기 위해 빠질 수 없는 기술이다</a:t>
            </a:r>
            <a:r>
              <a:rPr lang="en-US" altLang="ko-KR" sz="1900" cap="none" dirty="0">
                <a:solidFill>
                  <a:schemeClr val="tx1"/>
                </a:solidFill>
              </a:rPr>
              <a:t>.</a:t>
            </a:r>
            <a:endParaRPr lang="ko-KR" altLang="ko-KR" sz="19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cap="none" dirty="0">
                <a:solidFill>
                  <a:schemeClr val="tx1"/>
                </a:solidFill>
              </a:rPr>
              <a:t>Cralwer.py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234830"/>
            <a:ext cx="11685722" cy="5175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600" dirty="0">
                <a:solidFill>
                  <a:schemeClr val="tx1"/>
                </a:solidFill>
              </a:rPr>
              <a:t>구인구직 사이트에 게시되어 있는 합격 자기소개서의 내용을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ko-KR" sz="1600" dirty="0">
                <a:solidFill>
                  <a:schemeClr val="tx1"/>
                </a:solidFill>
              </a:rPr>
              <a:t>코드에서 </a:t>
            </a:r>
            <a:r>
              <a:rPr lang="ko-KR" altLang="ko-KR" sz="1600" b="1" dirty="0">
                <a:solidFill>
                  <a:srgbClr val="FF0000"/>
                </a:solidFill>
              </a:rPr>
              <a:t>제목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부분과 </a:t>
            </a:r>
            <a:r>
              <a:rPr lang="ko-KR" altLang="ko-KR" sz="1600" b="1" dirty="0">
                <a:solidFill>
                  <a:srgbClr val="FF0000"/>
                </a:solidFill>
              </a:rPr>
              <a:t>답변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부분을 </a:t>
            </a:r>
            <a:r>
              <a:rPr lang="en-US" altLang="ko-KR" sz="1600" cap="none" dirty="0">
                <a:solidFill>
                  <a:schemeClr val="tx1"/>
                </a:solidFill>
              </a:rPr>
              <a:t>Crawling</a:t>
            </a:r>
            <a:r>
              <a:rPr lang="ko-KR" altLang="ko-KR" sz="1600" cap="none" dirty="0">
                <a:solidFill>
                  <a:schemeClr val="tx1"/>
                </a:solidFill>
              </a:rPr>
              <a:t>해 </a:t>
            </a:r>
            <a:r>
              <a:rPr lang="en-US" altLang="ko-KR" sz="1600" cap="none" dirty="0">
                <a:solidFill>
                  <a:schemeClr val="tx1"/>
                </a:solidFill>
              </a:rPr>
              <a:t>csv </a:t>
            </a:r>
            <a:r>
              <a:rPr lang="ko-KR" altLang="ko-KR" sz="1600" dirty="0">
                <a:solidFill>
                  <a:schemeClr val="tx1"/>
                </a:solidFill>
              </a:rPr>
              <a:t>파일로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endParaRPr lang="ko-KR" altLang="ko-KR" sz="1600" cap="none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5EDF9-9DAB-4050-AFB1-9A15D7043F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" y="2046335"/>
            <a:ext cx="6711438" cy="397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362092" y="2175984"/>
            <a:ext cx="4376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URL</a:t>
            </a:r>
            <a:r>
              <a:rPr lang="ko-KR" altLang="ko-KR" sz="1600" dirty="0"/>
              <a:t>은 </a:t>
            </a:r>
            <a:r>
              <a:rPr lang="en-US" altLang="ko-KR" sz="1600" b="1" dirty="0"/>
              <a:t>Sequence Number</a:t>
            </a:r>
            <a:r>
              <a:rPr lang="ko-KR" altLang="ko-KR" sz="1600" dirty="0"/>
              <a:t>를 </a:t>
            </a:r>
            <a:r>
              <a:rPr lang="en-US" altLang="ko-KR" sz="1600" dirty="0"/>
              <a:t>1</a:t>
            </a:r>
            <a:r>
              <a:rPr lang="ko-KR" altLang="ko-KR" sz="1600" dirty="0"/>
              <a:t>부터 </a:t>
            </a:r>
            <a:r>
              <a:rPr lang="en-US" altLang="ko-KR" sz="1600" b="1" dirty="0"/>
              <a:t>Count()</a:t>
            </a:r>
            <a:r>
              <a:rPr lang="ko-KR" altLang="ko-KR" sz="1600" dirty="0"/>
              <a:t>를 사용해 마지막 글인 </a:t>
            </a:r>
            <a:r>
              <a:rPr lang="en-US" altLang="ko-KR" sz="1600" dirty="0"/>
              <a:t>36000</a:t>
            </a:r>
            <a:r>
              <a:rPr lang="ko-KR" altLang="ko-KR" sz="1600" dirty="0"/>
              <a:t>번째 </a:t>
            </a:r>
            <a:r>
              <a:rPr lang="en-US" altLang="ko-KR" sz="1600" dirty="0"/>
              <a:t>Index </a:t>
            </a:r>
            <a:r>
              <a:rPr lang="ko-KR" altLang="ko-KR" sz="1600" dirty="0"/>
              <a:t>까지 크롤링했다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b="1" dirty="0"/>
              <a:t>Index</a:t>
            </a:r>
            <a:r>
              <a:rPr lang="ko-KR" altLang="en-US" sz="1600" dirty="0"/>
              <a:t>를 보면 </a:t>
            </a:r>
            <a:r>
              <a:rPr lang="ko-KR" altLang="ko-KR" sz="1600" dirty="0"/>
              <a:t>총 작성되었던 글의 개수는 약 </a:t>
            </a:r>
            <a:r>
              <a:rPr lang="en-US" altLang="ko-KR" sz="1600" dirty="0"/>
              <a:t>36000</a:t>
            </a:r>
            <a:r>
              <a:rPr lang="ko-KR" altLang="ko-KR" sz="1600" dirty="0"/>
              <a:t>개 이상</a:t>
            </a:r>
            <a:r>
              <a:rPr lang="ko-KR" altLang="en-US" sz="1600" dirty="0"/>
              <a:t>이었던 것으로 보인다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b="1" dirty="0"/>
          </a:p>
          <a:p>
            <a:pPr latinLnBrk="1"/>
            <a:endParaRPr lang="en-US" altLang="ko-KR" sz="1600" b="1" dirty="0"/>
          </a:p>
          <a:p>
            <a:pPr latinLnBrk="1"/>
            <a:r>
              <a:rPr lang="ko-KR" altLang="ko-KR" sz="1600" b="1" dirty="0"/>
              <a:t>실제로 명시된 자기소개서</a:t>
            </a:r>
            <a:r>
              <a:rPr lang="ko-KR" altLang="ko-KR" sz="1600" dirty="0"/>
              <a:t>의 개수가 </a:t>
            </a:r>
            <a:r>
              <a:rPr lang="en-US" altLang="ko-KR" sz="1600" b="1" dirty="0"/>
              <a:t>7300</a:t>
            </a:r>
            <a:r>
              <a:rPr lang="ko-KR" altLang="ko-KR" sz="1600" b="1" dirty="0"/>
              <a:t>개</a:t>
            </a:r>
            <a:r>
              <a:rPr lang="ko-KR" altLang="ko-KR" sz="1600" dirty="0"/>
              <a:t>이고</a:t>
            </a:r>
            <a:r>
              <a:rPr lang="en-US" altLang="ko-KR" sz="1600" dirty="0"/>
              <a:t>, </a:t>
            </a:r>
            <a:r>
              <a:rPr lang="ko-KR" altLang="ko-KR" sz="1600" b="1" dirty="0" err="1"/>
              <a:t>크롤링</a:t>
            </a:r>
            <a:r>
              <a:rPr lang="ko-KR" altLang="ko-KR" sz="1600" b="1" dirty="0"/>
              <a:t> 된 자기소개서</a:t>
            </a:r>
            <a:r>
              <a:rPr lang="ko-KR" altLang="ko-KR" sz="1600" dirty="0"/>
              <a:t>의 개수가 </a:t>
            </a:r>
            <a:r>
              <a:rPr lang="en-US" altLang="ko-KR" sz="1600" b="1" dirty="0"/>
              <a:t>6600</a:t>
            </a:r>
            <a:r>
              <a:rPr lang="ko-KR" altLang="en-US" sz="1600" b="1" dirty="0"/>
              <a:t>개</a:t>
            </a:r>
            <a:r>
              <a:rPr lang="ko-KR" altLang="ko-KR" sz="1600" dirty="0"/>
              <a:t>인 것을 보면 삭제되거나</a:t>
            </a:r>
            <a:r>
              <a:rPr lang="en-US" altLang="ko-KR" sz="1600" dirty="0"/>
              <a:t>, </a:t>
            </a:r>
            <a:r>
              <a:rPr lang="ko-KR" altLang="ko-KR" sz="1600" dirty="0"/>
              <a:t>비공개 처리된 글들이 있는듯 하다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814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cap="none" dirty="0">
                <a:solidFill>
                  <a:schemeClr val="tx1"/>
                </a:solidFill>
              </a:rPr>
              <a:t>Cralwer.py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C9CA62A0-998D-421B-AE0D-46E9D6EEFB6C}"/>
              </a:ext>
            </a:extLst>
          </p:cNvPr>
          <p:cNvSpPr txBox="1">
            <a:spLocks/>
          </p:cNvSpPr>
          <p:nvPr/>
        </p:nvSpPr>
        <p:spPr>
          <a:xfrm>
            <a:off x="213202" y="1234830"/>
            <a:ext cx="11685722" cy="5175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ko-KR" sz="1600" dirty="0">
                <a:solidFill>
                  <a:schemeClr val="tx1"/>
                </a:solidFill>
              </a:rPr>
              <a:t>구인구직 사이트에 게시되어 있는 합격 자기소개서의 내용을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ko-KR" sz="1600" dirty="0">
                <a:solidFill>
                  <a:schemeClr val="tx1"/>
                </a:solidFill>
              </a:rPr>
              <a:t>코드에서 </a:t>
            </a:r>
            <a:r>
              <a:rPr lang="ko-KR" altLang="ko-KR" sz="1600" b="1" dirty="0">
                <a:solidFill>
                  <a:srgbClr val="FF0000"/>
                </a:solidFill>
              </a:rPr>
              <a:t>제목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부분과 </a:t>
            </a:r>
            <a:r>
              <a:rPr lang="ko-KR" altLang="ko-KR" sz="1600" b="1" dirty="0">
                <a:solidFill>
                  <a:srgbClr val="FF0000"/>
                </a:solidFill>
              </a:rPr>
              <a:t>답변</a:t>
            </a:r>
            <a:r>
              <a:rPr lang="ko-KR" altLang="ko-KR" sz="1600" dirty="0">
                <a:solidFill>
                  <a:schemeClr val="tx1"/>
                </a:solidFill>
              </a:rPr>
              <a:t>에 해당하는 부분을 </a:t>
            </a:r>
            <a:r>
              <a:rPr lang="en-US" altLang="ko-KR" sz="1600" cap="none" dirty="0">
                <a:solidFill>
                  <a:schemeClr val="tx1"/>
                </a:solidFill>
              </a:rPr>
              <a:t>Crawling</a:t>
            </a:r>
            <a:r>
              <a:rPr lang="ko-KR" altLang="ko-KR" sz="1600" cap="none" dirty="0">
                <a:solidFill>
                  <a:schemeClr val="tx1"/>
                </a:solidFill>
              </a:rPr>
              <a:t>해 </a:t>
            </a:r>
            <a:r>
              <a:rPr lang="en-US" altLang="ko-KR" sz="1600" cap="none" dirty="0">
                <a:solidFill>
                  <a:schemeClr val="tx1"/>
                </a:solidFill>
              </a:rPr>
              <a:t>csv </a:t>
            </a:r>
            <a:r>
              <a:rPr lang="ko-KR" altLang="ko-KR" sz="1600" dirty="0">
                <a:solidFill>
                  <a:schemeClr val="tx1"/>
                </a:solidFill>
              </a:rPr>
              <a:t>파일로 저장한다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endParaRPr lang="ko-KR" altLang="ko-KR" sz="1600" cap="none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5EDF9-9DAB-4050-AFB1-9A15D7043F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" y="2046335"/>
            <a:ext cx="6711438" cy="397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315200" y="2046334"/>
            <a:ext cx="43766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ko-KR" altLang="ko-KR" sz="2000" dirty="0"/>
          </a:p>
          <a:p>
            <a:pPr latinLnBrk="1"/>
            <a:r>
              <a:rPr lang="en-US" altLang="ko-KR" sz="2000" dirty="0"/>
              <a:t>Csv </a:t>
            </a:r>
            <a:r>
              <a:rPr lang="ko-KR" altLang="ko-KR" sz="2000" dirty="0"/>
              <a:t>파일에 저장되는 </a:t>
            </a:r>
            <a:r>
              <a:rPr lang="en-US" altLang="ko-KR" sz="2000" b="1" dirty="0" err="1"/>
              <a:t>DataFrame</a:t>
            </a:r>
            <a:r>
              <a:rPr lang="ko-KR" altLang="ko-KR" sz="2000" b="1" dirty="0"/>
              <a:t>의 열은 </a:t>
            </a:r>
            <a:r>
              <a:rPr lang="en-US" altLang="ko-KR" sz="2000" b="1" dirty="0"/>
              <a:t>Title </a:t>
            </a:r>
            <a:r>
              <a:rPr lang="ko-KR" altLang="ko-KR" sz="2000" dirty="0"/>
              <a:t>와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Answer </a:t>
            </a:r>
            <a:r>
              <a:rPr lang="ko-KR" altLang="ko-KR" sz="2000" b="1" dirty="0"/>
              <a:t>로 총 </a:t>
            </a:r>
            <a:r>
              <a:rPr lang="en-US" altLang="ko-KR" sz="2000" b="1" dirty="0"/>
              <a:t>2</a:t>
            </a:r>
            <a:r>
              <a:rPr lang="ko-KR" altLang="ko-KR" sz="2000" b="1" dirty="0"/>
              <a:t>열</a:t>
            </a:r>
            <a:r>
              <a:rPr lang="ko-KR" altLang="ko-KR" sz="2000" dirty="0"/>
              <a:t>이기 때문에 복잡하지 않</a:t>
            </a:r>
            <a:r>
              <a:rPr lang="ko-KR" altLang="en-US" sz="2000" dirty="0"/>
              <a:t>다</a:t>
            </a:r>
            <a:r>
              <a:rPr lang="en-US" altLang="ko-KR" sz="2000" dirty="0"/>
              <a:t>.</a:t>
            </a:r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r>
              <a:rPr lang="en-US" altLang="ko-KR" sz="2000" b="1" dirty="0"/>
              <a:t>But</a:t>
            </a:r>
            <a:r>
              <a:rPr lang="en-US" altLang="ko-KR" sz="2000" dirty="0"/>
              <a:t> </a:t>
            </a:r>
            <a:r>
              <a:rPr lang="ko-KR" altLang="ko-KR" sz="2000" dirty="0"/>
              <a:t>자기소개서의 답변 내용이 평균적으로 </a:t>
            </a:r>
            <a:r>
              <a:rPr lang="en-US" altLang="ko-KR" sz="2000" dirty="0"/>
              <a:t>5000</a:t>
            </a:r>
            <a:r>
              <a:rPr lang="ko-KR" altLang="ko-KR" sz="2000" dirty="0"/>
              <a:t>자 정도 되기 때문에 꽤나 많은 시간이 소요 되었다</a:t>
            </a:r>
            <a:r>
              <a:rPr lang="en-US" altLang="ko-KR" sz="2000" dirty="0"/>
              <a:t>.(</a:t>
            </a:r>
            <a:r>
              <a:rPr lang="ko-KR" altLang="ko-KR" sz="2000" dirty="0"/>
              <a:t>약 </a:t>
            </a:r>
            <a:r>
              <a:rPr lang="en-US" altLang="ko-KR" sz="2000" dirty="0"/>
              <a:t>6 ~9</a:t>
            </a:r>
            <a:r>
              <a:rPr lang="ko-KR" altLang="ko-KR" sz="2000" dirty="0"/>
              <a:t>시간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9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78" y="283531"/>
            <a:ext cx="11685722" cy="861420"/>
          </a:xfrm>
        </p:spPr>
        <p:txBody>
          <a:bodyPr/>
          <a:lstStyle/>
          <a:p>
            <a:pPr algn="ctr"/>
            <a:r>
              <a:rPr lang="ko-KR" altLang="ko-KR" b="1" dirty="0">
                <a:solidFill>
                  <a:schemeClr val="tx1"/>
                </a:solidFill>
              </a:rPr>
              <a:t>데이터 준비 및 탐색 작업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949DB-19F0-4221-9372-74055F3CC2E0}"/>
              </a:ext>
            </a:extLst>
          </p:cNvPr>
          <p:cNvSpPr txBox="1"/>
          <p:nvPr/>
        </p:nvSpPr>
        <p:spPr>
          <a:xfrm>
            <a:off x="7815385" y="2437103"/>
            <a:ext cx="43766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en-US" altLang="ko-KR" sz="2000" dirty="0"/>
          </a:p>
          <a:p>
            <a:pPr latinLnBrk="1"/>
            <a:endParaRPr lang="ko-KR" altLang="ko-KR" sz="2000" dirty="0"/>
          </a:p>
          <a:p>
            <a:pPr latinLnBrk="1"/>
            <a:r>
              <a:rPr lang="en-US" altLang="ko-KR" dirty="0"/>
              <a:t>Crawling </a:t>
            </a:r>
            <a:r>
              <a:rPr lang="ko-KR" altLang="ko-KR" dirty="0"/>
              <a:t>하는 과정에서 </a:t>
            </a:r>
            <a:r>
              <a:rPr lang="ko-KR" altLang="ko-KR" b="1" dirty="0"/>
              <a:t>우선적</a:t>
            </a:r>
            <a:r>
              <a:rPr lang="ko-KR" altLang="ko-KR" dirty="0"/>
              <a:t>으로 </a:t>
            </a:r>
            <a:r>
              <a:rPr lang="ko-KR" altLang="ko-KR" b="1" dirty="0"/>
              <a:t>전처리를 한 후에 저장</a:t>
            </a:r>
            <a:r>
              <a:rPr lang="ko-KR" altLang="ko-KR" dirty="0"/>
              <a:t>되도록 했지만</a:t>
            </a:r>
            <a:r>
              <a:rPr lang="en-US" altLang="ko-KR" dirty="0"/>
              <a:t>,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ko-KR" b="1" dirty="0">
                <a:solidFill>
                  <a:srgbClr val="FF0000"/>
                </a:solidFill>
              </a:rPr>
              <a:t>불필요한 데이터</a:t>
            </a:r>
            <a:r>
              <a:rPr lang="ko-KR" altLang="ko-KR" dirty="0"/>
              <a:t>가 많았다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r>
              <a:rPr lang="ko-KR" altLang="ko-KR" sz="2000" dirty="0"/>
              <a:t>불필요한 데이터를 위해 </a:t>
            </a:r>
            <a:r>
              <a:rPr lang="ko-KR" altLang="ko-KR" sz="2000" dirty="0" err="1"/>
              <a:t>필요없는</a:t>
            </a:r>
            <a:r>
              <a:rPr lang="ko-KR" altLang="ko-KR" sz="2000" dirty="0"/>
              <a:t> 문장들과 기호</a:t>
            </a:r>
            <a:r>
              <a:rPr lang="ko-KR" altLang="en-US" sz="2000" dirty="0"/>
              <a:t>들에 대한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pPr latinLnBrk="1"/>
            <a:r>
              <a:rPr lang="ko-KR" altLang="en-US" b="1" dirty="0"/>
              <a:t>약</a:t>
            </a:r>
            <a:r>
              <a:rPr lang="ko-KR" altLang="ko-KR" dirty="0"/>
              <a:t> </a:t>
            </a:r>
            <a:r>
              <a:rPr lang="en-US" altLang="ko-KR" dirty="0"/>
              <a:t>230 Line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6F1178-8E3F-4EAF-81ED-9DF2F654DA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5" y="1076371"/>
            <a:ext cx="10136713" cy="150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D97BA-53CB-482E-A1A2-CD55E40E8E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5" y="2717479"/>
            <a:ext cx="7233285" cy="3856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2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109F72E8-008A-4ABD-A4A1-0836DEB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31" y="116505"/>
            <a:ext cx="11685722" cy="861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분석 모델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E199F1-6F57-4BC9-83C4-76BEFD7BDB4E}"/>
              </a:ext>
            </a:extLst>
          </p:cNvPr>
          <p:cNvSpPr/>
          <p:nvPr/>
        </p:nvSpPr>
        <p:spPr>
          <a:xfrm>
            <a:off x="3057305" y="60859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8 Topic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C5C7CE-1DA7-49EE-9D02-71A070ECC9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17" y="1007233"/>
            <a:ext cx="4057907" cy="2543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5909B2-6052-42D0-8637-A59C8230CF94}"/>
              </a:ext>
            </a:extLst>
          </p:cNvPr>
          <p:cNvSpPr/>
          <p:nvPr/>
        </p:nvSpPr>
        <p:spPr>
          <a:xfrm>
            <a:off x="8189620" y="612502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7 Topic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8F6FC5-D714-421E-9416-2E82BF2248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35" y="1007233"/>
            <a:ext cx="3834262" cy="24694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2ED882-C99B-4C4F-B61D-51549712A7E8}"/>
              </a:ext>
            </a:extLst>
          </p:cNvPr>
          <p:cNvSpPr/>
          <p:nvPr/>
        </p:nvSpPr>
        <p:spPr>
          <a:xfrm>
            <a:off x="2958501" y="3522409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6 Topic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574F89-7D77-4284-98A8-0004A73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8CD17E65-60BE-413E-806E-C6B812F24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71934"/>
              </p:ext>
            </p:extLst>
          </p:nvPr>
        </p:nvGraphicFramePr>
        <p:xfrm>
          <a:off x="1491016" y="3927634"/>
          <a:ext cx="4084147" cy="262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비트맵 이미지" r:id="rId5" imgW="11438095" imgH="7380952" progId="Paint.Picture">
                  <p:embed/>
                </p:oleObj>
              </mc:Choice>
              <mc:Fallback>
                <p:oleObj name="비트맵 이미지" r:id="rId5" imgW="11438095" imgH="7380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016" y="3927634"/>
                        <a:ext cx="4084147" cy="2621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029DFEA-1C8D-4F8B-8D8C-2041E15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8" y="3821722"/>
            <a:ext cx="1647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EC53D3A2-840B-4AC9-85B2-B8341E41E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47519"/>
              </p:ext>
            </p:extLst>
          </p:nvPr>
        </p:nvGraphicFramePr>
        <p:xfrm>
          <a:off x="6693435" y="3993320"/>
          <a:ext cx="3996885" cy="255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비트맵 이미지" r:id="rId7" imgW="11403017" imgH="7268590" progId="Paint.Picture">
                  <p:embed/>
                </p:oleObj>
              </mc:Choice>
              <mc:Fallback>
                <p:oleObj name="비트맵 이미지" r:id="rId7" imgW="11403017" imgH="72685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435" y="3993320"/>
                        <a:ext cx="3996885" cy="2555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07144-B861-42F0-B72E-8B203FB39950}"/>
              </a:ext>
            </a:extLst>
          </p:cNvPr>
          <p:cNvSpPr/>
          <p:nvPr/>
        </p:nvSpPr>
        <p:spPr>
          <a:xfrm>
            <a:off x="8189620" y="3550338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4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9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35909B2-6052-42D0-8637-A59C8230CF94}"/>
              </a:ext>
            </a:extLst>
          </p:cNvPr>
          <p:cNvSpPr/>
          <p:nvPr/>
        </p:nvSpPr>
        <p:spPr>
          <a:xfrm>
            <a:off x="3311085" y="1274312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5 Topic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2ED882-C99B-4C4F-B61D-51549712A7E8}"/>
              </a:ext>
            </a:extLst>
          </p:cNvPr>
          <p:cNvSpPr/>
          <p:nvPr/>
        </p:nvSpPr>
        <p:spPr>
          <a:xfrm>
            <a:off x="2291856" y="4242240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2 Topic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574F89-7D77-4284-98A8-0004A73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029DFEA-1C8D-4F8B-8D8C-2041E15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8" y="3821722"/>
            <a:ext cx="1647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07144-B861-42F0-B72E-8B203FB39950}"/>
              </a:ext>
            </a:extLst>
          </p:cNvPr>
          <p:cNvSpPr/>
          <p:nvPr/>
        </p:nvSpPr>
        <p:spPr>
          <a:xfrm>
            <a:off x="8911929" y="3994235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3 Topic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09050F-8A38-4E56-9DE4-A400BDE9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69" y="11970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FAFEA3-D532-4038-8B1E-D10A26F03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30361"/>
              </p:ext>
            </p:extLst>
          </p:nvPr>
        </p:nvGraphicFramePr>
        <p:xfrm>
          <a:off x="285041" y="1788096"/>
          <a:ext cx="7215459" cy="458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비트맵 이미지" r:id="rId3" imgW="11495238" imgH="7306695" progId="Paint.Picture">
                  <p:embed/>
                </p:oleObj>
              </mc:Choice>
              <mc:Fallback>
                <p:oleObj name="비트맵 이미지" r:id="rId3" imgW="11495238" imgH="730669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41" y="1788096"/>
                        <a:ext cx="7215459" cy="458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1323B7E8-220B-4E03-9F97-58ED22EA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87BC3F74-61BC-46E3-A61A-29287FD52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49752"/>
              </p:ext>
            </p:extLst>
          </p:nvPr>
        </p:nvGraphicFramePr>
        <p:xfrm>
          <a:off x="7800836" y="4440662"/>
          <a:ext cx="3413601" cy="220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비트맵 이미지" r:id="rId5" imgW="11403017" imgH="7361905" progId="Paint.Picture">
                  <p:embed/>
                </p:oleObj>
              </mc:Choice>
              <mc:Fallback>
                <p:oleObj name="비트맵 이미지" r:id="rId5" imgW="11403017" imgH="73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836" y="4440662"/>
                        <a:ext cx="3413601" cy="2203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E346893E-88A8-4C0C-BB25-D5B0F2F5E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819581"/>
              </p:ext>
            </p:extLst>
          </p:nvPr>
        </p:nvGraphicFramePr>
        <p:xfrm>
          <a:off x="7800836" y="1505144"/>
          <a:ext cx="3413601" cy="218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비트맵 이미지" r:id="rId7" imgW="9209524" imgH="5877745" progId="Paint.Picture">
                  <p:embed/>
                </p:oleObj>
              </mc:Choice>
              <mc:Fallback>
                <p:oleObj name="비트맵 이미지" r:id="rId7" imgW="9209524" imgH="587774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836" y="1505144"/>
                        <a:ext cx="3413601" cy="218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8E02E99F-CA98-45DE-B8BF-894156C8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부제목 3">
            <a:extLst>
              <a:ext uri="{FF2B5EF4-FFF2-40B4-BE49-F238E27FC236}">
                <a16:creationId xmlns:a16="http://schemas.microsoft.com/office/drawing/2014/main" id="{1B529CC4-77DC-4A50-A9B2-5DDB050DE728}"/>
              </a:ext>
            </a:extLst>
          </p:cNvPr>
          <p:cNvSpPr txBox="1">
            <a:spLocks/>
          </p:cNvSpPr>
          <p:nvPr/>
        </p:nvSpPr>
        <p:spPr>
          <a:xfrm>
            <a:off x="249231" y="116505"/>
            <a:ext cx="116857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분석 모델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E8F78F-7E65-4E56-8EA1-08EB1E5A9267}"/>
              </a:ext>
            </a:extLst>
          </p:cNvPr>
          <p:cNvSpPr/>
          <p:nvPr/>
        </p:nvSpPr>
        <p:spPr>
          <a:xfrm>
            <a:off x="8911929" y="1094726"/>
            <a:ext cx="134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222222"/>
                </a:solidFill>
                <a:latin typeface="맑은 고딕" panose="020B0503020000020004" pitchFamily="50" charset="-127"/>
                <a:cs typeface="Tahoma" panose="020B0604030504040204" pitchFamily="34" charset="0"/>
              </a:rPr>
              <a:t>2 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533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623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민철 김</dc:creator>
  <cp:lastModifiedBy>이 성근</cp:lastModifiedBy>
  <cp:revision>114</cp:revision>
  <dcterms:created xsi:type="dcterms:W3CDTF">2019-04-22T12:07:53Z</dcterms:created>
  <dcterms:modified xsi:type="dcterms:W3CDTF">2019-12-17T20:24:05Z</dcterms:modified>
</cp:coreProperties>
</file>