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LUjqPRJLOWqdEUYEtSX10Z2Egz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신은채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B9B4C8-E83E-4FFB-A352-928B939E79EF}">
  <a:tblStyle styleId="{D5B9B4C8-E83E-4FFB-A352-928B939E79E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2-14T12:08:57.409">
    <p:pos x="6863" y="1271"/>
    <p:text>script: CNN이 어떻게 텍스트 데이터를 처리할 수 있을까?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Hdf5ahQ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jp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2988684" y="1741699"/>
            <a:ext cx="6214631" cy="1633594"/>
            <a:chOff x="3407859" y="27839"/>
            <a:chExt cx="6214631" cy="1023068"/>
          </a:xfrm>
        </p:grpSpPr>
        <p:sp>
          <p:nvSpPr>
            <p:cNvPr id="89" name="Google Shape;89;p1"/>
            <p:cNvSpPr/>
            <p:nvPr/>
          </p:nvSpPr>
          <p:spPr>
            <a:xfrm>
              <a:off x="3643031" y="279420"/>
              <a:ext cx="5979459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 u="none" cap="none" strike="noStrike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소설 문장 분석을 통한 저자 예측 </a:t>
              </a:r>
              <a:endParaRPr b="1" i="1" sz="28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Deep Neural Network를 활용한 텍스트 분류</a:t>
              </a: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3407859" y="27839"/>
              <a:ext cx="1670537" cy="337420"/>
            </a:xfrm>
            <a:prstGeom prst="rect">
              <a:avLst/>
            </a:prstGeom>
            <a:solidFill>
              <a:srgbClr val="14B9B7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3384550" y="3903172"/>
            <a:ext cx="156283" cy="156283"/>
          </a:xfrm>
          <a:prstGeom prst="ellipse">
            <a:avLst/>
          </a:prstGeom>
          <a:solidFill>
            <a:schemeClr val="lt1"/>
          </a:solidFill>
          <a:ln cap="flat" cmpd="sng" w="4762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706777" y="3773564"/>
            <a:ext cx="1667444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응용통계학과 김병찬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499188" y="3903172"/>
            <a:ext cx="156283" cy="156283"/>
          </a:xfrm>
          <a:prstGeom prst="ellipse">
            <a:avLst/>
          </a:prstGeom>
          <a:solidFill>
            <a:schemeClr val="lt1"/>
          </a:solidFill>
          <a:ln cap="flat" cmpd="sng" w="4762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821415" y="3773564"/>
            <a:ext cx="1667444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응용통계학과 김성관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384550" y="4512635"/>
            <a:ext cx="156283" cy="156283"/>
          </a:xfrm>
          <a:prstGeom prst="ellipse">
            <a:avLst/>
          </a:prstGeom>
          <a:solidFill>
            <a:schemeClr val="lt1"/>
          </a:solidFill>
          <a:ln cap="flat" cmpd="sng" w="4762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706777" y="4383027"/>
            <a:ext cx="1667444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산업보안학과 박진경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499188" y="4512635"/>
            <a:ext cx="156283" cy="156283"/>
          </a:xfrm>
          <a:prstGeom prst="ellipse">
            <a:avLst/>
          </a:prstGeom>
          <a:solidFill>
            <a:schemeClr val="lt1"/>
          </a:solidFill>
          <a:ln cap="flat" cmpd="sng" w="4762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821415" y="4383027"/>
            <a:ext cx="1667444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응용통계학과 신은채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3384550" y="5122098"/>
            <a:ext cx="156283" cy="156283"/>
          </a:xfrm>
          <a:prstGeom prst="ellipse">
            <a:avLst/>
          </a:prstGeom>
          <a:solidFill>
            <a:schemeClr val="lt1"/>
          </a:solidFill>
          <a:ln cap="flat" cmpd="sng" w="4762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706776" y="4992490"/>
            <a:ext cx="1667444" cy="38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응용통계학과 임성경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981280" y="1834128"/>
            <a:ext cx="17775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Staticurity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10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280" name="Google Shape;280;p10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MODELING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2" name="Google Shape;282;p10"/>
          <p:cNvGrpSpPr/>
          <p:nvPr/>
        </p:nvGrpSpPr>
        <p:grpSpPr>
          <a:xfrm>
            <a:off x="1966773" y="2266666"/>
            <a:ext cx="8778432" cy="1899841"/>
            <a:chOff x="3604035" y="2817302"/>
            <a:chExt cx="5652836" cy="1223395"/>
          </a:xfrm>
        </p:grpSpPr>
        <p:sp>
          <p:nvSpPr>
            <p:cNvPr id="283" name="Google Shape;283;p10"/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fmla="val 1130837" name="adj1"/>
                <a:gd fmla="val 20536047" name="adj2"/>
              </a:avLst>
            </a:prstGeom>
            <a:noFill/>
            <a:ln cap="flat" cmpd="sng" w="38100">
              <a:solidFill>
                <a:srgbClr val="14B9B7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fmla="val 11964992" name="adj1"/>
                <a:gd fmla="val 16232117" name="adj2"/>
              </a:avLst>
            </a:prstGeom>
            <a:noFill/>
            <a:ln cap="flat" cmpd="sng" w="381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85" name="Google Shape;285;p10"/>
            <p:cNvCxnSpPr/>
            <p:nvPr/>
          </p:nvCxnSpPr>
          <p:spPr>
            <a:xfrm>
              <a:off x="4908026" y="3556809"/>
              <a:ext cx="720000" cy="0"/>
            </a:xfrm>
            <a:prstGeom prst="straightConnector1">
              <a:avLst/>
            </a:prstGeom>
            <a:noFill/>
            <a:ln cap="flat" cmpd="sng" w="381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86" name="Google Shape;286;p10"/>
            <p:cNvGrpSpPr/>
            <p:nvPr/>
          </p:nvGrpSpPr>
          <p:grpSpPr>
            <a:xfrm rot="10800000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287" name="Google Shape;287;p10"/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fmla="val 10554165" name="adj1"/>
                  <a:gd fmla="val 16232117" name="adj2"/>
                </a:avLst>
              </a:prstGeom>
              <a:noFill/>
              <a:ln cap="flat" cmpd="sng" w="38100">
                <a:solidFill>
                  <a:srgbClr val="14B9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288" name="Google Shape;288;p10"/>
              <p:cNvCxnSpPr/>
              <p:nvPr/>
            </p:nvCxnSpPr>
            <p:spPr>
              <a:xfrm>
                <a:off x="6389821" y="3905077"/>
                <a:ext cx="720000" cy="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14B9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89" name="Google Shape;289;p10"/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fmla="val 10780936" name="adj1"/>
                <a:gd fmla="val 20274692" name="adj2"/>
              </a:avLst>
            </a:prstGeom>
            <a:noFill/>
            <a:ln cap="flat" cmpd="sng" w="381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fmla="val 1130837" name="adj1"/>
                <a:gd fmla="val 9142119" name="adj2"/>
              </a:avLst>
            </a:prstGeom>
            <a:noFill/>
            <a:ln cap="flat" cmpd="sng" w="38100">
              <a:solidFill>
                <a:srgbClr val="323F4F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fmla="val 11964992" name="adj1"/>
                <a:gd fmla="val 16232117" name="adj2"/>
              </a:avLst>
            </a:prstGeom>
            <a:noFill/>
            <a:ln cap="flat" cmpd="sng" w="38100">
              <a:solidFill>
                <a:srgbClr val="323F4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2" name="Google Shape;292;p10"/>
            <p:cNvCxnSpPr/>
            <p:nvPr/>
          </p:nvCxnSpPr>
          <p:spPr>
            <a:xfrm>
              <a:off x="7187636" y="3556809"/>
              <a:ext cx="720000" cy="0"/>
            </a:xfrm>
            <a:prstGeom prst="straightConnector1">
              <a:avLst/>
            </a:prstGeom>
            <a:noFill/>
            <a:ln cap="flat" cmpd="sng" w="381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93" name="Google Shape;293;p10"/>
            <p:cNvGrpSpPr/>
            <p:nvPr/>
          </p:nvGrpSpPr>
          <p:grpSpPr>
            <a:xfrm>
              <a:off x="7187636" y="2817302"/>
              <a:ext cx="2069236" cy="1223395"/>
              <a:chOff x="7992384" y="3342192"/>
              <a:chExt cx="2069236" cy="1223395"/>
            </a:xfrm>
          </p:grpSpPr>
          <p:grpSp>
            <p:nvGrpSpPr>
              <p:cNvPr id="294" name="Google Shape;294;p10"/>
              <p:cNvGrpSpPr/>
              <p:nvPr/>
            </p:nvGrpSpPr>
            <p:grpSpPr>
              <a:xfrm rot="10800000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295" name="Google Shape;295;p10"/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fmla="val 10554165" name="adj1"/>
                    <a:gd fmla="val 16232117" name="adj2"/>
                  </a:avLst>
                </a:prstGeom>
                <a:noFill/>
                <a:ln cap="flat" cmpd="sng" w="38100">
                  <a:solidFill>
                    <a:srgbClr val="323F4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FFFFFF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cxnSp>
              <p:nvCxnSpPr>
                <p:cNvPr id="296" name="Google Shape;296;p10"/>
                <p:cNvCxnSpPr/>
                <p:nvPr/>
              </p:nvCxnSpPr>
              <p:spPr>
                <a:xfrm>
                  <a:off x="6389821" y="3905077"/>
                  <a:ext cx="7200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323F4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297" name="Google Shape;297;p10"/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fmla="val 10780936" name="adj1"/>
                  <a:gd fmla="val 8884081" name="adj2"/>
                </a:avLst>
              </a:prstGeom>
              <a:noFill/>
              <a:ln cap="flat" cmpd="sng" w="38100">
                <a:solidFill>
                  <a:srgbClr val="323F4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98" name="Google Shape;298;p10"/>
          <p:cNvSpPr/>
          <p:nvPr/>
        </p:nvSpPr>
        <p:spPr>
          <a:xfrm>
            <a:off x="1605324" y="4486879"/>
            <a:ext cx="2753251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Convolution Neural Network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5109879" y="4486879"/>
            <a:ext cx="2622734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RNN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Recurrent Neural 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8483916" y="4486878"/>
            <a:ext cx="2622734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rPr>
              <a:t>Deep Neural Network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시계이(가) 표시된 사진&#10;&#10;자동 생성된 설명"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267" y="2904027"/>
            <a:ext cx="609524" cy="6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8308" y="2911824"/>
            <a:ext cx="576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실외, 표지판이(가) 표시된 사진&#10;&#10;자동 생성된 설명" id="303" name="Google Shape;30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1934" y="2911824"/>
            <a:ext cx="609524" cy="6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1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09" name="Google Shape;309;p11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Convolution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16636"/>
          <a:stretch/>
        </p:blipFill>
        <p:spPr>
          <a:xfrm>
            <a:off x="2499121" y="1274208"/>
            <a:ext cx="7193757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1"/>
          <p:cNvSpPr/>
          <p:nvPr/>
        </p:nvSpPr>
        <p:spPr>
          <a:xfrm>
            <a:off x="966866" y="4804083"/>
            <a:ext cx="1110914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288450" y="4709227"/>
            <a:ext cx="8711959" cy="101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1D convnet 텍스트 데이터 다루기</a:t>
            </a:r>
            <a:endParaRPr b="1"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CNN은 중요한 국부적인 시각 특징을 학습할 수 있는 대표적 시각화 알고리즘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텍스트를 이해하는 것이 아닌 통계적 구조를 통해 문제를 해결, 컴퓨터 비전과 같이 패턴 인식 중 하나라고 생각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465497" y="5916511"/>
            <a:ext cx="535105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3093270" y="5881832"/>
            <a:ext cx="55099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단어를 이용한 시퀀스에 해당 CNN 전략을 사용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21" name="Google Shape;321;p12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Convolution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descr="텍스트, 실내이(가) 표시된 사진&#10;&#10;자동 생성된 설명" id="323" name="Google Shape;3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77" y="1795461"/>
            <a:ext cx="7050446" cy="396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5" name="Google Shape;325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0000">
                <a:alpha val="60000"/>
              </a:srgbClr>
            </a:solidFill>
            <a:ln cap="flat" cmpd="sng" w="12700">
              <a:solidFill>
                <a:srgbClr val="B3C6E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1216358" y="2018489"/>
              <a:ext cx="9679021" cy="2821022"/>
            </a:xfrm>
            <a:prstGeom prst="roundRect">
              <a:avLst>
                <a:gd fmla="val 0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rgbClr val="14B9B7"/>
                  </a:solidFill>
                  <a:latin typeface="Arial"/>
                  <a:ea typeface="Arial"/>
                  <a:cs typeface="Arial"/>
                  <a:sym typeface="Arial"/>
                </a:rPr>
                <a:t>HOW?</a:t>
              </a:r>
              <a:endParaRPr b="0" i="0" sz="8000" u="none" cap="none" strike="noStrike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3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32" name="Google Shape;332;p1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Convolution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3"/>
          <p:cNvSpPr/>
          <p:nvPr/>
        </p:nvSpPr>
        <p:spPr>
          <a:xfrm>
            <a:off x="2039316" y="1705385"/>
            <a:ext cx="2731225" cy="473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단어로 이루어진 시퀀스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 txBox="1"/>
          <p:nvPr/>
        </p:nvSpPr>
        <p:spPr>
          <a:xfrm>
            <a:off x="2039316" y="2903368"/>
            <a:ext cx="9458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임베딩 계층을 지나 2D 행렬 또는 3D 행렬로 표현된 출력층에 CNN 필터를 씌울 수 있음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 txBox="1"/>
          <p:nvPr/>
        </p:nvSpPr>
        <p:spPr>
          <a:xfrm>
            <a:off x="2052637" y="4149707"/>
            <a:ext cx="80867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컨볼루션(Conv1D) 레이어는 위치에 상관 없이 지역적인 특징을 잘 추출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2052637" y="5362842"/>
            <a:ext cx="94878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주요 단어가 문장 앞 혹은 뒤에 있더라도 놓치지 않고 전후 문맥을 보며 특징을 추출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096" y="5290498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096" y="4108566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096" y="2854730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096" y="1718885"/>
            <a:ext cx="504000" cy="5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4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47" name="Google Shape;347;p14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Convolution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942" y="1649878"/>
            <a:ext cx="9626600" cy="48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/>
          <p:nvPr/>
        </p:nvSpPr>
        <p:spPr>
          <a:xfrm>
            <a:off x="973977" y="1202913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5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56" name="Google Shape;356;p15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Convolution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15"/>
          <p:cNvSpPr/>
          <p:nvPr/>
        </p:nvSpPr>
        <p:spPr>
          <a:xfrm>
            <a:off x="973977" y="1202913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  <p:pic>
        <p:nvPicPr>
          <p:cNvPr id="359" name="Google Shape;3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981" y="1826461"/>
            <a:ext cx="5446801" cy="43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5906" y="1816473"/>
            <a:ext cx="5101017" cy="262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5906" y="4683142"/>
            <a:ext cx="35814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/>
          <p:cNvSpPr/>
          <p:nvPr/>
        </p:nvSpPr>
        <p:spPr>
          <a:xfrm>
            <a:off x="6565906" y="5700861"/>
            <a:ext cx="535105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7191400" y="5659078"/>
            <a:ext cx="33423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실제 제출 시 loss 결과: 0.47</a:t>
            </a:r>
            <a:endParaRPr sz="1800">
              <a:solidFill>
                <a:srgbClr val="14B9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1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69" name="Google Shape;369;p1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Recurrent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16"/>
          <p:cNvSpPr/>
          <p:nvPr/>
        </p:nvSpPr>
        <p:spPr>
          <a:xfrm>
            <a:off x="1505743" y="4669615"/>
            <a:ext cx="1110914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2769574" y="4573288"/>
            <a:ext cx="5567601" cy="101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RNN(Recurrent Neural Network)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이전 시점에서의 결과값이 다음 시점에도 영향을 주는 딥러닝 모델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필요한 시점과의 격차가 멀어질수록 학습이 어려워진다는 단점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680470" y="5848539"/>
            <a:ext cx="54644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RNN의 장기기억력 문제를 보완한 LSTM 사용</a:t>
            </a:r>
            <a:endParaRPr/>
          </a:p>
        </p:txBody>
      </p:sp>
      <p:pic>
        <p:nvPicPr>
          <p:cNvPr id="374" name="Google Shape;3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367" y="1552097"/>
            <a:ext cx="7459266" cy="25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6"/>
          <p:cNvSpPr/>
          <p:nvPr/>
        </p:nvSpPr>
        <p:spPr>
          <a:xfrm>
            <a:off x="2966946" y="5887013"/>
            <a:ext cx="535105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81" name="Google Shape;381;p1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Long Short-Term Memory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83" name="Google Shape;3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794" y="1928533"/>
            <a:ext cx="3373933" cy="367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829" y="3429000"/>
            <a:ext cx="504000" cy="5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829" y="1987953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7"/>
          <p:cNvSpPr txBox="1"/>
          <p:nvPr/>
        </p:nvSpPr>
        <p:spPr>
          <a:xfrm>
            <a:off x="5534025" y="2061095"/>
            <a:ext cx="5119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핵심 아이디어는 Cell State라고 불리는 최상단의 직선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5564599" y="3357834"/>
            <a:ext cx="52116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Cell State 아래 4개의 Gate를 통해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정보를 더하거나 제거하여 다음 시점으로 옮겨가는 방식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829" y="4991100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17"/>
          <p:cNvSpPr txBox="1"/>
          <p:nvPr/>
        </p:nvSpPr>
        <p:spPr>
          <a:xfrm>
            <a:off x="5564599" y="4903541"/>
            <a:ext cx="52629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RNN과 비교했을 때,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시간격차가 긴 정보에 대해서도 보다 뛰어난 성능을 보임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8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395" name="Google Shape;395;p1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Long Short-Term Memory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97" name="Google Shape;3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366" y="1778700"/>
            <a:ext cx="9284484" cy="30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8"/>
          <p:cNvSpPr txBox="1"/>
          <p:nvPr/>
        </p:nvSpPr>
        <p:spPr>
          <a:xfrm>
            <a:off x="1326366" y="5197837"/>
            <a:ext cx="61341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손실함수: categorical crossentropy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활성화 함수: softmax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최적화 알고리즘: Adam의 learning rate를 0.1로 사용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1326366" y="1267324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9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05" name="Google Shape;405;p1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Long Short-Term Memory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7" name="Google Shape;407;p19"/>
          <p:cNvSpPr/>
          <p:nvPr/>
        </p:nvSpPr>
        <p:spPr>
          <a:xfrm>
            <a:off x="1326366" y="1267324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  <p:pic>
        <p:nvPicPr>
          <p:cNvPr id="408" name="Google Shape;4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366" y="1925967"/>
            <a:ext cx="48196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6366" y="2744618"/>
            <a:ext cx="60007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19"/>
          <p:cNvSpPr txBox="1"/>
          <p:nvPr/>
        </p:nvSpPr>
        <p:spPr>
          <a:xfrm>
            <a:off x="7448550" y="1983801"/>
            <a:ext cx="4191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각 Class 별로 계층적 추출 사용하여</a:t>
            </a:r>
            <a:b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교차검증 실시</a:t>
            </a:r>
            <a:endParaRPr/>
          </a:p>
        </p:txBody>
      </p:sp>
      <p:sp>
        <p:nvSpPr>
          <p:cNvPr id="411" name="Google Shape;411;p19"/>
          <p:cNvSpPr txBox="1"/>
          <p:nvPr/>
        </p:nvSpPr>
        <p:spPr>
          <a:xfrm>
            <a:off x="7448550" y="3105834"/>
            <a:ext cx="41007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Val_loss가 0.01보다 작아졌을 때를 early stopping 규칙으로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7448550" y="4353654"/>
            <a:ext cx="19062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Epoch은 10번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7448550" y="5324475"/>
            <a:ext cx="3533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Batch size는 512로 설정</a:t>
            </a:r>
            <a:endParaRPr sz="1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3309830" y="5527645"/>
            <a:ext cx="2551008" cy="6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확인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트레이닝셋 및 테스트셋 확인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2223924" y="2586894"/>
            <a:ext cx="7786613" cy="2855341"/>
            <a:chOff x="1642045" y="2295540"/>
            <a:chExt cx="8522915" cy="3125343"/>
          </a:xfrm>
        </p:grpSpPr>
        <p:grpSp>
          <p:nvGrpSpPr>
            <p:cNvPr id="108" name="Google Shape;108;p2"/>
            <p:cNvGrpSpPr/>
            <p:nvPr/>
          </p:nvGrpSpPr>
          <p:grpSpPr>
            <a:xfrm flipH="1" rot="10800000">
              <a:off x="8297459" y="3736702"/>
              <a:ext cx="1863117" cy="708885"/>
              <a:chOff x="4259124" y="3398044"/>
              <a:chExt cx="1442216" cy="548741"/>
            </a:xfrm>
          </p:grpSpPr>
          <p:sp>
            <p:nvSpPr>
              <p:cNvPr id="109" name="Google Shape;109;p2"/>
              <p:cNvSpPr/>
              <p:nvPr/>
            </p:nvSpPr>
            <p:spPr>
              <a:xfrm rot="-9000000">
                <a:off x="4884784" y="3596498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flipH="1" rot="9000000">
                <a:off x="4241181" y="359649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11" name="Google Shape;111;p2"/>
            <p:cNvGrpSpPr/>
            <p:nvPr/>
          </p:nvGrpSpPr>
          <p:grpSpPr>
            <a:xfrm flipH="1" rot="10800000">
              <a:off x="4976479" y="3746784"/>
              <a:ext cx="1863117" cy="708885"/>
              <a:chOff x="4259124" y="3398044"/>
              <a:chExt cx="1442216" cy="548741"/>
            </a:xfrm>
          </p:grpSpPr>
          <p:sp>
            <p:nvSpPr>
              <p:cNvPr id="112" name="Google Shape;112;p2"/>
              <p:cNvSpPr/>
              <p:nvPr/>
            </p:nvSpPr>
            <p:spPr>
              <a:xfrm rot="-9000000">
                <a:off x="4884784" y="3596498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flipH="1" rot="9000000">
                <a:off x="4241181" y="359649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14" name="Google Shape;114;p2"/>
            <p:cNvSpPr/>
            <p:nvPr/>
          </p:nvSpPr>
          <p:spPr>
            <a:xfrm rot="-9000000">
              <a:off x="4112580" y="3505285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flipH="1" rot="9000000">
              <a:off x="3281145" y="3505287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rot="-1800000">
              <a:off x="2446348" y="3996629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2860728" y="4237253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 rot="1800000">
              <a:off x="3278497" y="4959136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rot="-1800000">
              <a:off x="4110647" y="4959138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-5400000">
              <a:off x="4528416" y="4237253"/>
              <a:ext cx="1078042" cy="196143"/>
            </a:xfrm>
            <a:prstGeom prst="trapezoid">
              <a:avLst>
                <a:gd fmla="val 57303" name="adj"/>
              </a:avLst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1" name="Google Shape;121;p2"/>
            <p:cNvGrpSpPr/>
            <p:nvPr/>
          </p:nvGrpSpPr>
          <p:grpSpPr>
            <a:xfrm>
              <a:off x="6646832" y="3263739"/>
              <a:ext cx="1863117" cy="708885"/>
              <a:chOff x="4259124" y="3398044"/>
              <a:chExt cx="1442216" cy="548741"/>
            </a:xfrm>
          </p:grpSpPr>
          <p:sp>
            <p:nvSpPr>
              <p:cNvPr id="122" name="Google Shape;122;p2"/>
              <p:cNvSpPr/>
              <p:nvPr/>
            </p:nvSpPr>
            <p:spPr>
              <a:xfrm rot="-9000000">
                <a:off x="4884784" y="3596498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flipH="1" rot="9000000">
                <a:off x="4241181" y="359649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323F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4" name="Google Shape;124;p2"/>
            <p:cNvGrpSpPr/>
            <p:nvPr/>
          </p:nvGrpSpPr>
          <p:grpSpPr>
            <a:xfrm flipH="1" rot="10800000">
              <a:off x="4969863" y="2298527"/>
              <a:ext cx="1863833" cy="1620922"/>
              <a:chOff x="2596529" y="4356121"/>
              <a:chExt cx="1442770" cy="1254736"/>
            </a:xfrm>
          </p:grpSpPr>
          <p:sp>
            <p:nvSpPr>
              <p:cNvPr id="125" name="Google Shape;125;p2"/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-1800000">
                <a:off x="3222743" y="5260571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-5400000">
                <a:off x="3543635" y="4699272"/>
                <a:ext cx="838813" cy="152511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>
              <a:off x="6640217" y="3805534"/>
              <a:ext cx="1863833" cy="1615349"/>
              <a:chOff x="2596529" y="4360435"/>
              <a:chExt cx="1442770" cy="1250421"/>
            </a:xfrm>
          </p:grpSpPr>
          <p:sp>
            <p:nvSpPr>
              <p:cNvPr id="130" name="Google Shape;130;p2"/>
              <p:cNvSpPr/>
              <p:nvPr/>
            </p:nvSpPr>
            <p:spPr>
              <a:xfrm rot="5400000">
                <a:off x="2255196" y="470176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-1800000">
                <a:off x="3222743" y="5260571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rot="-5400000">
                <a:off x="3546133" y="470176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 flipH="1" rot="10800000">
              <a:off x="8301128" y="2301114"/>
              <a:ext cx="1863833" cy="1615349"/>
              <a:chOff x="2596529" y="4360435"/>
              <a:chExt cx="1442770" cy="1250421"/>
            </a:xfrm>
          </p:grpSpPr>
          <p:sp>
            <p:nvSpPr>
              <p:cNvPr id="135" name="Google Shape;135;p2"/>
              <p:cNvSpPr/>
              <p:nvPr/>
            </p:nvSpPr>
            <p:spPr>
              <a:xfrm rot="5400000">
                <a:off x="2263266" y="470176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1800000">
                <a:off x="2578586" y="5260570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-1800000">
                <a:off x="3222743" y="5260571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-5400000">
                <a:off x="3546133" y="4701769"/>
                <a:ext cx="834499" cy="151832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 flipH="1">
              <a:off x="1642045" y="2295540"/>
              <a:ext cx="1863833" cy="2144474"/>
              <a:chOff x="1926550" y="300952"/>
              <a:chExt cx="1863833" cy="2144474"/>
            </a:xfrm>
          </p:grpSpPr>
          <p:sp>
            <p:nvSpPr>
              <p:cNvPr id="140" name="Google Shape;140;p2"/>
              <p:cNvSpPr/>
              <p:nvPr/>
            </p:nvSpPr>
            <p:spPr>
              <a:xfrm flipH="1" rot="-1800000">
                <a:off x="2731137" y="1992911"/>
                <a:ext cx="1078042" cy="196143"/>
              </a:xfrm>
              <a:prstGeom prst="trapezoid">
                <a:avLst>
                  <a:gd fmla="val 57303" name="adj"/>
                </a:avLst>
              </a:prstGeom>
              <a:solidFill>
                <a:srgbClr val="14B9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333F5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1" name="Google Shape;141;p2"/>
              <p:cNvGrpSpPr/>
              <p:nvPr/>
            </p:nvGrpSpPr>
            <p:grpSpPr>
              <a:xfrm flipH="1" rot="10800000">
                <a:off x="1926550" y="300952"/>
                <a:ext cx="1863833" cy="1615349"/>
                <a:chOff x="2596529" y="4360435"/>
                <a:chExt cx="1442770" cy="1250421"/>
              </a:xfrm>
            </p:grpSpPr>
            <p:sp>
              <p:nvSpPr>
                <p:cNvPr id="142" name="Google Shape;142;p2"/>
                <p:cNvSpPr/>
                <p:nvPr/>
              </p:nvSpPr>
              <p:spPr>
                <a:xfrm rot="5400000">
                  <a:off x="2255196" y="4701769"/>
                  <a:ext cx="834499" cy="151832"/>
                </a:xfrm>
                <a:prstGeom prst="trapezoid">
                  <a:avLst>
                    <a:gd fmla="val 57303" name="adj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333F5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 rot="1800000">
                  <a:off x="2578586" y="5260570"/>
                  <a:ext cx="834499" cy="151832"/>
                </a:xfrm>
                <a:prstGeom prst="trapezoid">
                  <a:avLst>
                    <a:gd fmla="val 57303" name="adj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333F5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 rot="-1800000">
                  <a:off x="3222743" y="5260571"/>
                  <a:ext cx="834499" cy="151832"/>
                </a:xfrm>
                <a:prstGeom prst="trapezoid">
                  <a:avLst>
                    <a:gd fmla="val 57303" name="adj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333F5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 rot="-5400000">
                  <a:off x="3546133" y="4701769"/>
                  <a:ext cx="834499" cy="151832"/>
                </a:xfrm>
                <a:prstGeom prst="trapezoid">
                  <a:avLst>
                    <a:gd fmla="val 57303" name="adj"/>
                  </a:avLst>
                </a:prstGeom>
                <a:solidFill>
                  <a:srgbClr val="14B9B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333F50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146" name="Google Shape;146;p2"/>
            <p:cNvSpPr/>
            <p:nvPr/>
          </p:nvSpPr>
          <p:spPr>
            <a:xfrm flipH="1" rot="5400000">
              <a:off x="3234924" y="3737321"/>
              <a:ext cx="342744" cy="209240"/>
            </a:xfrm>
            <a:prstGeom prst="parallelogram">
              <a:avLst>
                <a:gd fmla="val 59404" name="adj"/>
              </a:avLst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33F5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7" name="Google Shape;147;p2"/>
          <p:cNvSpPr/>
          <p:nvPr/>
        </p:nvSpPr>
        <p:spPr>
          <a:xfrm>
            <a:off x="5972705" y="3143704"/>
            <a:ext cx="314853" cy="386551"/>
          </a:xfrm>
          <a:custGeom>
            <a:rect b="b" l="l" r="r" t="t"/>
            <a:pathLst>
              <a:path extrusionOk="0" h="3472" w="2831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4B9B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5472588" y="3530256"/>
            <a:ext cx="1287532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2490196" y="3563548"/>
            <a:ext cx="1124026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COMPETITION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>
            <a:off x="4307049" y="4493563"/>
            <a:ext cx="556563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>
            <a:off x="7180747" y="4549385"/>
            <a:ext cx="909224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8635486" y="3580916"/>
            <a:ext cx="1066318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1759405" y="1601155"/>
            <a:ext cx="2551008" cy="6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대회 설명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참여한 대회의 배경 및 주제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4829644" y="1601155"/>
            <a:ext cx="2551008" cy="6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모델링 이전 데이터 정제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7856008" y="1601155"/>
            <a:ext cx="2551008" cy="6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분석 결과를 바탕으로 평가 </a:t>
            </a:r>
            <a:endParaRPr/>
          </a:p>
        </p:txBody>
      </p:sp>
      <p:sp>
        <p:nvSpPr>
          <p:cNvPr id="156" name="Google Shape;156;p2"/>
          <p:cNvSpPr/>
          <p:nvPr/>
        </p:nvSpPr>
        <p:spPr>
          <a:xfrm>
            <a:off x="6392371" y="5540345"/>
            <a:ext cx="2551008" cy="6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다양한 학습 모델을 활용하여 분석</a:t>
            </a: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58" name="Google Shape;158;p2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Table of Contents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목차</a:t>
              </a:r>
              <a:endParaRPr/>
            </a:p>
          </p:txBody>
        </p:sp>
      </p:grpSp>
      <p:pic>
        <p:nvPicPr>
          <p:cNvPr id="160" name="Google Shape;1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2507" y="3158467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5981" y="4134979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시계이(가) 표시된 사진&#10;&#10;자동 생성된 설명" id="162" name="Google Shape;16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60008" y="4150013"/>
            <a:ext cx="396000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4865" y="3141976"/>
            <a:ext cx="432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0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19" name="Google Shape;419;p20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Long Short-Term Memory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21" name="Google Shape;421;p20"/>
          <p:cNvSpPr/>
          <p:nvPr/>
        </p:nvSpPr>
        <p:spPr>
          <a:xfrm>
            <a:off x="1326366" y="1267324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700" y="1985962"/>
            <a:ext cx="457200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6302" y="1995486"/>
            <a:ext cx="4683313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0"/>
          <p:cNvSpPr/>
          <p:nvPr/>
        </p:nvSpPr>
        <p:spPr>
          <a:xfrm>
            <a:off x="3549700" y="5439248"/>
            <a:ext cx="735769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20"/>
          <p:cNvSpPr txBox="1"/>
          <p:nvPr/>
        </p:nvSpPr>
        <p:spPr>
          <a:xfrm>
            <a:off x="4504736" y="5439248"/>
            <a:ext cx="38678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실제 제출 시 loss 결과: 0.39</a:t>
            </a:r>
            <a:endParaRPr sz="2200">
              <a:solidFill>
                <a:srgbClr val="14B9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21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31" name="Google Shape;431;p21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3" name="Google Shape;433;p21"/>
          <p:cNvSpPr/>
          <p:nvPr/>
        </p:nvSpPr>
        <p:spPr>
          <a:xfrm>
            <a:off x="1100216" y="5327958"/>
            <a:ext cx="1110914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1"/>
          <p:cNvSpPr/>
          <p:nvPr/>
        </p:nvSpPr>
        <p:spPr>
          <a:xfrm>
            <a:off x="2379825" y="5235116"/>
            <a:ext cx="9097800" cy="101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DNN(Deep Neural Network)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사람의 신경망 원리와 구조를 모방하여 만든 기계학습 알고리즘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 내 은닉층을 늘려 학습의 결과를 향상시키며 스스로 분류 레이블을 만들어내고 데이터를 구분하는 과정을 반복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21"/>
          <p:cNvGrpSpPr/>
          <p:nvPr/>
        </p:nvGrpSpPr>
        <p:grpSpPr>
          <a:xfrm>
            <a:off x="2793345" y="1289011"/>
            <a:ext cx="6605310" cy="3708000"/>
            <a:chOff x="4074694" y="2313915"/>
            <a:chExt cx="5165559" cy="2899769"/>
          </a:xfrm>
        </p:grpSpPr>
        <p:pic>
          <p:nvPicPr>
            <p:cNvPr id="436" name="Google Shape;436;p21"/>
            <p:cNvPicPr preferRelativeResize="0"/>
            <p:nvPr/>
          </p:nvPicPr>
          <p:blipFill rotWithShape="1">
            <a:blip r:embed="rId3">
              <a:alphaModFix/>
            </a:blip>
            <a:srcRect b="11459" l="42696" r="0" t="0"/>
            <a:stretch/>
          </p:blipFill>
          <p:spPr>
            <a:xfrm>
              <a:off x="4330366" y="2313915"/>
              <a:ext cx="4424224" cy="2565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1"/>
            <p:cNvPicPr preferRelativeResize="0"/>
            <p:nvPr/>
          </p:nvPicPr>
          <p:blipFill rotWithShape="1">
            <a:blip r:embed="rId3">
              <a:alphaModFix/>
            </a:blip>
            <a:srcRect b="-1411" l="18037" r="15057" t="89893"/>
            <a:stretch/>
          </p:blipFill>
          <p:spPr>
            <a:xfrm>
              <a:off x="4074694" y="4879867"/>
              <a:ext cx="5165559" cy="3338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2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43" name="Google Shape;443;p22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5" name="Google Shape;445;p22"/>
          <p:cNvSpPr/>
          <p:nvPr/>
        </p:nvSpPr>
        <p:spPr>
          <a:xfrm>
            <a:off x="756532" y="1330316"/>
            <a:ext cx="2650293" cy="339417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 모델의 성능 개선 방법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4160082" y="5318133"/>
            <a:ext cx="6355518" cy="967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모델의 overfitting 현상을 방지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은닉계층 뉴런을 무작위로 포기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각 단계의 모델은 약한 예측력을 갖지만 하나로 합쳐질 때 훨씬 강한 예측력 보유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082" y="1355720"/>
            <a:ext cx="66008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2"/>
          <p:cNvSpPr txBox="1"/>
          <p:nvPr/>
        </p:nvSpPr>
        <p:spPr>
          <a:xfrm>
            <a:off x="650043" y="2028825"/>
            <a:ext cx="30742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B9B7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Drop-out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Earlystopping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23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54" name="Google Shape;454;p2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6" name="Google Shape;456;p23"/>
          <p:cNvSpPr/>
          <p:nvPr/>
        </p:nvSpPr>
        <p:spPr>
          <a:xfrm>
            <a:off x="756532" y="1330316"/>
            <a:ext cx="2650293" cy="339417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 모델의 성능 개선 방법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4160082" y="5400225"/>
            <a:ext cx="6355518" cy="66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레이어의 분포를 안정화 시켜서 신경망 학습을 향상시키는 방법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트레이닝 시 효율을 저하시키는 내부공변량 전이효과를 제거하기 위해 사용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650043" y="2028825"/>
            <a:ext cx="30742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Drop-out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B9B7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Earlystopping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23"/>
          <p:cNvPicPr preferRelativeResize="0"/>
          <p:nvPr/>
        </p:nvPicPr>
        <p:blipFill rotWithShape="1">
          <a:blip r:embed="rId3">
            <a:alphaModFix/>
          </a:blip>
          <a:srcRect b="11130" l="14178" r="0" t="27752"/>
          <a:stretch/>
        </p:blipFill>
        <p:spPr>
          <a:xfrm>
            <a:off x="4160082" y="1425566"/>
            <a:ext cx="6849434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4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65" name="Google Shape;465;p24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7" name="Google Shape;467;p24"/>
          <p:cNvSpPr/>
          <p:nvPr/>
        </p:nvSpPr>
        <p:spPr>
          <a:xfrm>
            <a:off x="756532" y="1330316"/>
            <a:ext cx="2650293" cy="339417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 모델의 성능 개선 방법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24"/>
          <p:cNvSpPr/>
          <p:nvPr/>
        </p:nvSpPr>
        <p:spPr>
          <a:xfrm>
            <a:off x="3942734" y="5546733"/>
            <a:ext cx="6355518" cy="667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검증 데이터에서 가장 낮은 오차가 나올 경우 학습을 멈추는 것을 의미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신경망을 다양하게 적용하는 경우 과적합을 줄여주는 효과적인 방법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650043" y="2028825"/>
            <a:ext cx="30742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Drop-out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4B9B7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Earlystopping</a:t>
            </a:r>
            <a:endParaRPr sz="2000">
              <a:solidFill>
                <a:srgbClr val="14B9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4"/>
          <p:cNvPicPr preferRelativeResize="0"/>
          <p:nvPr/>
        </p:nvPicPr>
        <p:blipFill rotWithShape="1">
          <a:blip r:embed="rId3">
            <a:alphaModFix/>
          </a:blip>
          <a:srcRect b="16004" l="0" r="0" t="22010"/>
          <a:stretch/>
        </p:blipFill>
        <p:spPr>
          <a:xfrm>
            <a:off x="3942734" y="1406245"/>
            <a:ext cx="7722245" cy="3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7438" y="4357785"/>
            <a:ext cx="432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5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477" name="Google Shape;477;p25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701" y="2224320"/>
            <a:ext cx="6005223" cy="323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"/>
          <p:cNvGrpSpPr/>
          <p:nvPr/>
        </p:nvGrpSpPr>
        <p:grpSpPr>
          <a:xfrm>
            <a:off x="6429374" y="1395180"/>
            <a:ext cx="5629042" cy="4690805"/>
            <a:chOff x="3914144" y="622287"/>
            <a:chExt cx="7078742" cy="5602043"/>
          </a:xfrm>
        </p:grpSpPr>
        <p:sp>
          <p:nvSpPr>
            <p:cNvPr id="481" name="Google Shape;481;p25"/>
            <p:cNvSpPr/>
            <p:nvPr/>
          </p:nvSpPr>
          <p:spPr>
            <a:xfrm>
              <a:off x="7674108" y="5630684"/>
              <a:ext cx="3318778" cy="249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6355520" y="5845490"/>
              <a:ext cx="378842" cy="37884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094822" y="5845490"/>
              <a:ext cx="378842" cy="37884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8673478" y="605922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8897214" y="605922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9098250" y="6055985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9321986" y="6055985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10344924" y="5845490"/>
              <a:ext cx="378842" cy="37884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rmAutofit/>
            </a:bodyPr>
            <a:lstStyle/>
            <a:p>
              <a:pPr indent="0" lvl="0" marL="0" marR="0" rtl="0" algn="ctr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87"/>
                <a:buFont typeface="Arial"/>
                <a:buNone/>
              </a:pPr>
              <a:r>
                <a:rPr lang="en-US" sz="787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max</a:t>
              </a:r>
              <a:endParaRPr sz="43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7795388" y="5845490"/>
              <a:ext cx="378842" cy="37884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9632698" y="605922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9856434" y="605922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10057470" y="6055985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10281206" y="6055985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6808700" y="4918209"/>
              <a:ext cx="378842" cy="378840"/>
            </a:xfrm>
            <a:prstGeom prst="ellipse">
              <a:avLst/>
            </a:prstGeom>
            <a:solidFill>
              <a:srgbClr val="FFF2CC"/>
            </a:solidFill>
            <a:ln cap="flat" cmpd="sng" w="127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7399059" y="4907520"/>
              <a:ext cx="378842" cy="378840"/>
            </a:xfrm>
            <a:prstGeom prst="ellipse">
              <a:avLst/>
            </a:prstGeom>
            <a:solidFill>
              <a:srgbClr val="FFF2CC"/>
            </a:solidFill>
            <a:ln cap="flat" cmpd="sng" w="127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9795602" y="4944985"/>
              <a:ext cx="378842" cy="378840"/>
            </a:xfrm>
            <a:prstGeom prst="ellipse">
              <a:avLst/>
            </a:prstGeom>
            <a:solidFill>
              <a:srgbClr val="FFF2CC"/>
            </a:solidFill>
            <a:ln cap="flat" cmpd="sng" w="12700">
              <a:solidFill>
                <a:srgbClr val="F7CAA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8326235" y="5129737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8549971" y="5129737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8751007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8974743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8038629" y="5140249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8231534" y="5129737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8432570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8656306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9144326" y="5129737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9345362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9569098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9026925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9250661" y="5126494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0" name="Google Shape;510;p25"/>
            <p:cNvCxnSpPr>
              <a:stCxn id="494" idx="4"/>
              <a:endCxn id="482" idx="7"/>
            </p:cNvCxnSpPr>
            <p:nvPr/>
          </p:nvCxnSpPr>
          <p:spPr>
            <a:xfrm flipH="1">
              <a:off x="6678921" y="5297049"/>
              <a:ext cx="319200" cy="60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1" name="Google Shape;511;p25"/>
            <p:cNvCxnSpPr>
              <a:stCxn id="501" idx="4"/>
              <a:endCxn id="489" idx="0"/>
            </p:cNvCxnSpPr>
            <p:nvPr/>
          </p:nvCxnSpPr>
          <p:spPr>
            <a:xfrm flipH="1">
              <a:off x="7984689" y="5185969"/>
              <a:ext cx="76800" cy="659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2" name="Google Shape;512;p25"/>
            <p:cNvCxnSpPr>
              <a:stCxn id="494" idx="4"/>
              <a:endCxn id="483" idx="0"/>
            </p:cNvCxnSpPr>
            <p:nvPr/>
          </p:nvCxnSpPr>
          <p:spPr>
            <a:xfrm>
              <a:off x="6998121" y="5297049"/>
              <a:ext cx="286200" cy="54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25"/>
            <p:cNvCxnSpPr>
              <a:stCxn id="494" idx="4"/>
              <a:endCxn id="489" idx="0"/>
            </p:cNvCxnSpPr>
            <p:nvPr/>
          </p:nvCxnSpPr>
          <p:spPr>
            <a:xfrm>
              <a:off x="6998121" y="5297049"/>
              <a:ext cx="986700" cy="548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25"/>
            <p:cNvCxnSpPr>
              <a:stCxn id="495" idx="3"/>
              <a:endCxn id="482" idx="7"/>
            </p:cNvCxnSpPr>
            <p:nvPr/>
          </p:nvCxnSpPr>
          <p:spPr>
            <a:xfrm flipH="1">
              <a:off x="6678740" y="5230880"/>
              <a:ext cx="775800" cy="670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25"/>
            <p:cNvCxnSpPr>
              <a:stCxn id="501" idx="3"/>
              <a:endCxn id="483" idx="7"/>
            </p:cNvCxnSpPr>
            <p:nvPr/>
          </p:nvCxnSpPr>
          <p:spPr>
            <a:xfrm flipH="1">
              <a:off x="7418324" y="5179273"/>
              <a:ext cx="627000" cy="721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25"/>
            <p:cNvCxnSpPr>
              <a:stCxn id="501" idx="5"/>
              <a:endCxn id="482" idx="7"/>
            </p:cNvCxnSpPr>
            <p:nvPr/>
          </p:nvCxnSpPr>
          <p:spPr>
            <a:xfrm flipH="1">
              <a:off x="6678753" y="5179273"/>
              <a:ext cx="1398900" cy="721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25"/>
            <p:cNvCxnSpPr>
              <a:stCxn id="494" idx="4"/>
              <a:endCxn id="488" idx="2"/>
            </p:cNvCxnSpPr>
            <p:nvPr/>
          </p:nvCxnSpPr>
          <p:spPr>
            <a:xfrm>
              <a:off x="6998121" y="5297049"/>
              <a:ext cx="3346800" cy="738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25"/>
            <p:cNvCxnSpPr>
              <a:stCxn id="495" idx="5"/>
              <a:endCxn id="488" idx="2"/>
            </p:cNvCxnSpPr>
            <p:nvPr/>
          </p:nvCxnSpPr>
          <p:spPr>
            <a:xfrm>
              <a:off x="7722421" y="5230880"/>
              <a:ext cx="2622600" cy="80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25"/>
            <p:cNvCxnSpPr>
              <a:stCxn id="496" idx="4"/>
              <a:endCxn id="488" idx="1"/>
            </p:cNvCxnSpPr>
            <p:nvPr/>
          </p:nvCxnSpPr>
          <p:spPr>
            <a:xfrm>
              <a:off x="9985023" y="5323825"/>
              <a:ext cx="415500" cy="57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25"/>
            <p:cNvCxnSpPr>
              <a:stCxn id="496" idx="4"/>
              <a:endCxn id="489" idx="0"/>
            </p:cNvCxnSpPr>
            <p:nvPr/>
          </p:nvCxnSpPr>
          <p:spPr>
            <a:xfrm flipH="1">
              <a:off x="7984923" y="5323825"/>
              <a:ext cx="200010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25"/>
            <p:cNvCxnSpPr>
              <a:stCxn id="496" idx="4"/>
              <a:endCxn id="483" idx="7"/>
            </p:cNvCxnSpPr>
            <p:nvPr/>
          </p:nvCxnSpPr>
          <p:spPr>
            <a:xfrm flipH="1">
              <a:off x="7418223" y="5323825"/>
              <a:ext cx="2566800" cy="57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25"/>
            <p:cNvCxnSpPr/>
            <p:nvPr/>
          </p:nvCxnSpPr>
          <p:spPr>
            <a:xfrm flipH="1">
              <a:off x="6631723" y="5312250"/>
              <a:ext cx="3306141" cy="5771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25"/>
            <p:cNvCxnSpPr>
              <a:stCxn id="495" idx="3"/>
              <a:endCxn id="483" idx="0"/>
            </p:cNvCxnSpPr>
            <p:nvPr/>
          </p:nvCxnSpPr>
          <p:spPr>
            <a:xfrm flipH="1">
              <a:off x="7284140" y="5230880"/>
              <a:ext cx="170400" cy="614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25"/>
            <p:cNvCxnSpPr>
              <a:stCxn id="495" idx="4"/>
              <a:endCxn id="489" idx="0"/>
            </p:cNvCxnSpPr>
            <p:nvPr/>
          </p:nvCxnSpPr>
          <p:spPr>
            <a:xfrm>
              <a:off x="7588480" y="5286360"/>
              <a:ext cx="396300" cy="559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5" name="Google Shape;525;p25"/>
            <p:cNvSpPr/>
            <p:nvPr/>
          </p:nvSpPr>
          <p:spPr>
            <a:xfrm>
              <a:off x="6838501" y="4120587"/>
              <a:ext cx="3348135" cy="602353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C55A1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pooling</a:t>
              </a:r>
              <a:endParaRPr sz="1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25"/>
            <p:cNvCxnSpPr>
              <a:stCxn id="494" idx="0"/>
            </p:cNvCxnSpPr>
            <p:nvPr/>
          </p:nvCxnSpPr>
          <p:spPr>
            <a:xfrm rot="10800000">
              <a:off x="6998121" y="4722909"/>
              <a:ext cx="0" cy="195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7" name="Google Shape;527;p25"/>
            <p:cNvCxnSpPr/>
            <p:nvPr/>
          </p:nvCxnSpPr>
          <p:spPr>
            <a:xfrm rot="10800000">
              <a:off x="7591441" y="4722940"/>
              <a:ext cx="0" cy="19526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8" name="Google Shape;528;p25"/>
            <p:cNvCxnSpPr>
              <a:stCxn id="496" idx="0"/>
            </p:cNvCxnSpPr>
            <p:nvPr/>
          </p:nvCxnSpPr>
          <p:spPr>
            <a:xfrm rot="10800000">
              <a:off x="9985023" y="4722985"/>
              <a:ext cx="0" cy="222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29" name="Google Shape;529;p25"/>
            <p:cNvSpPr/>
            <p:nvPr/>
          </p:nvSpPr>
          <p:spPr>
            <a:xfrm>
              <a:off x="6382436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25"/>
            <p:cNvCxnSpPr/>
            <p:nvPr/>
          </p:nvCxnSpPr>
          <p:spPr>
            <a:xfrm>
              <a:off x="7284243" y="4120587"/>
              <a:ext cx="0" cy="602353"/>
            </a:xfrm>
            <a:prstGeom prst="straightConnector1">
              <a:avLst/>
            </a:prstGeom>
            <a:noFill/>
            <a:ln cap="flat" cmpd="sng" w="15875">
              <a:solidFill>
                <a:srgbClr val="2F52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25"/>
            <p:cNvCxnSpPr/>
            <p:nvPr/>
          </p:nvCxnSpPr>
          <p:spPr>
            <a:xfrm>
              <a:off x="7795388" y="4120587"/>
              <a:ext cx="0" cy="602353"/>
            </a:xfrm>
            <a:prstGeom prst="straightConnector1">
              <a:avLst/>
            </a:prstGeom>
            <a:noFill/>
            <a:ln cap="flat" cmpd="sng" w="15875">
              <a:solidFill>
                <a:srgbClr val="2F52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25"/>
            <p:cNvCxnSpPr/>
            <p:nvPr/>
          </p:nvCxnSpPr>
          <p:spPr>
            <a:xfrm>
              <a:off x="9765250" y="4120587"/>
              <a:ext cx="0" cy="602353"/>
            </a:xfrm>
            <a:prstGeom prst="straightConnector1">
              <a:avLst/>
            </a:prstGeom>
            <a:noFill/>
            <a:ln cap="flat" cmpd="sng" w="15875">
              <a:solidFill>
                <a:srgbClr val="2F52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25"/>
            <p:cNvCxnSpPr/>
            <p:nvPr/>
          </p:nvCxnSpPr>
          <p:spPr>
            <a:xfrm>
              <a:off x="9391082" y="4120587"/>
              <a:ext cx="0" cy="602353"/>
            </a:xfrm>
            <a:prstGeom prst="straightConnector1">
              <a:avLst/>
            </a:prstGeom>
            <a:noFill/>
            <a:ln cap="flat" cmpd="sng" w="15875">
              <a:solidFill>
                <a:srgbClr val="2F528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5"/>
            <p:cNvCxnSpPr>
              <a:stCxn id="529" idx="4"/>
            </p:cNvCxnSpPr>
            <p:nvPr/>
          </p:nvCxnSpPr>
          <p:spPr>
            <a:xfrm>
              <a:off x="6571857" y="3716068"/>
              <a:ext cx="522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25"/>
            <p:cNvCxnSpPr>
              <a:stCxn id="529" idx="4"/>
            </p:cNvCxnSpPr>
            <p:nvPr/>
          </p:nvCxnSpPr>
          <p:spPr>
            <a:xfrm>
              <a:off x="6571857" y="3716068"/>
              <a:ext cx="1016700" cy="416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25"/>
            <p:cNvCxnSpPr>
              <a:stCxn id="529" idx="4"/>
            </p:cNvCxnSpPr>
            <p:nvPr/>
          </p:nvCxnSpPr>
          <p:spPr>
            <a:xfrm>
              <a:off x="6571857" y="3716068"/>
              <a:ext cx="3042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25"/>
            <p:cNvCxnSpPr>
              <a:stCxn id="529" idx="4"/>
            </p:cNvCxnSpPr>
            <p:nvPr/>
          </p:nvCxnSpPr>
          <p:spPr>
            <a:xfrm>
              <a:off x="6571857" y="3716068"/>
              <a:ext cx="3485700" cy="400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38" name="Google Shape;538;p25"/>
            <p:cNvSpPr/>
            <p:nvPr/>
          </p:nvSpPr>
          <p:spPr>
            <a:xfrm>
              <a:off x="6905401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7418184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9427637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9915282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10372298" y="3337228"/>
              <a:ext cx="378842" cy="378840"/>
            </a:xfrm>
            <a:prstGeom prst="ellipse">
              <a:avLst/>
            </a:prstGeom>
            <a:solidFill>
              <a:srgbClr val="C4E0B2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7932696" y="3555441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8549971" y="3555441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8751007" y="355219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8974743" y="355219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8231534" y="3555441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8039031" y="355219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8656306" y="355219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9026925" y="3552198"/>
              <a:ext cx="45720" cy="45720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1" name="Google Shape;551;p25"/>
            <p:cNvCxnSpPr>
              <a:stCxn id="538" idx="4"/>
            </p:cNvCxnSpPr>
            <p:nvPr/>
          </p:nvCxnSpPr>
          <p:spPr>
            <a:xfrm flipH="1">
              <a:off x="7066622" y="3716068"/>
              <a:ext cx="282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25"/>
            <p:cNvCxnSpPr>
              <a:stCxn id="538" idx="4"/>
            </p:cNvCxnSpPr>
            <p:nvPr/>
          </p:nvCxnSpPr>
          <p:spPr>
            <a:xfrm>
              <a:off x="7094822" y="3716068"/>
              <a:ext cx="4707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25"/>
            <p:cNvCxnSpPr>
              <a:stCxn id="538" idx="4"/>
            </p:cNvCxnSpPr>
            <p:nvPr/>
          </p:nvCxnSpPr>
          <p:spPr>
            <a:xfrm>
              <a:off x="7094822" y="3716068"/>
              <a:ext cx="950400" cy="42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25"/>
            <p:cNvCxnSpPr/>
            <p:nvPr/>
          </p:nvCxnSpPr>
          <p:spPr>
            <a:xfrm>
              <a:off x="7101700" y="3733326"/>
              <a:ext cx="2510593" cy="39773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25"/>
            <p:cNvCxnSpPr>
              <a:stCxn id="539" idx="4"/>
            </p:cNvCxnSpPr>
            <p:nvPr/>
          </p:nvCxnSpPr>
          <p:spPr>
            <a:xfrm flipH="1">
              <a:off x="7108705" y="3716068"/>
              <a:ext cx="498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25"/>
            <p:cNvCxnSpPr>
              <a:stCxn id="539" idx="4"/>
            </p:cNvCxnSpPr>
            <p:nvPr/>
          </p:nvCxnSpPr>
          <p:spPr>
            <a:xfrm flipH="1">
              <a:off x="7567705" y="3716068"/>
              <a:ext cx="39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25"/>
            <p:cNvCxnSpPr>
              <a:stCxn id="539" idx="4"/>
            </p:cNvCxnSpPr>
            <p:nvPr/>
          </p:nvCxnSpPr>
          <p:spPr>
            <a:xfrm>
              <a:off x="7607605" y="3716068"/>
              <a:ext cx="426600" cy="423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8" name="Google Shape;558;p25"/>
            <p:cNvCxnSpPr>
              <a:stCxn id="539" idx="4"/>
            </p:cNvCxnSpPr>
            <p:nvPr/>
          </p:nvCxnSpPr>
          <p:spPr>
            <a:xfrm>
              <a:off x="7607605" y="3716068"/>
              <a:ext cx="19464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9" name="Google Shape;559;p25"/>
            <p:cNvCxnSpPr>
              <a:stCxn id="540" idx="4"/>
            </p:cNvCxnSpPr>
            <p:nvPr/>
          </p:nvCxnSpPr>
          <p:spPr>
            <a:xfrm flipH="1">
              <a:off x="8059158" y="3716068"/>
              <a:ext cx="1557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0" name="Google Shape;560;p25"/>
            <p:cNvCxnSpPr>
              <a:stCxn id="540" idx="4"/>
            </p:cNvCxnSpPr>
            <p:nvPr/>
          </p:nvCxnSpPr>
          <p:spPr>
            <a:xfrm flipH="1">
              <a:off x="7570158" y="3716068"/>
              <a:ext cx="2046900" cy="38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1" name="Google Shape;561;p25"/>
            <p:cNvCxnSpPr>
              <a:stCxn id="540" idx="4"/>
            </p:cNvCxnSpPr>
            <p:nvPr/>
          </p:nvCxnSpPr>
          <p:spPr>
            <a:xfrm flipH="1">
              <a:off x="7080258" y="3716068"/>
              <a:ext cx="2536800" cy="396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2" name="Google Shape;562;p25"/>
            <p:cNvCxnSpPr>
              <a:stCxn id="540" idx="4"/>
            </p:cNvCxnSpPr>
            <p:nvPr/>
          </p:nvCxnSpPr>
          <p:spPr>
            <a:xfrm flipH="1">
              <a:off x="9590958" y="3716068"/>
              <a:ext cx="26100" cy="40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3" name="Google Shape;563;p25"/>
            <p:cNvCxnSpPr>
              <a:stCxn id="540" idx="4"/>
            </p:cNvCxnSpPr>
            <p:nvPr/>
          </p:nvCxnSpPr>
          <p:spPr>
            <a:xfrm>
              <a:off x="9617058" y="3716068"/>
              <a:ext cx="336900" cy="40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4" name="Google Shape;564;p25"/>
            <p:cNvCxnSpPr>
              <a:stCxn id="541" idx="4"/>
            </p:cNvCxnSpPr>
            <p:nvPr/>
          </p:nvCxnSpPr>
          <p:spPr>
            <a:xfrm flipH="1">
              <a:off x="9591103" y="3716068"/>
              <a:ext cx="513600" cy="41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5" name="Google Shape;565;p25"/>
            <p:cNvCxnSpPr>
              <a:stCxn id="542" idx="4"/>
            </p:cNvCxnSpPr>
            <p:nvPr/>
          </p:nvCxnSpPr>
          <p:spPr>
            <a:xfrm flipH="1">
              <a:off x="10029819" y="3716068"/>
              <a:ext cx="531900" cy="411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6" name="Google Shape;566;p25"/>
            <p:cNvCxnSpPr>
              <a:stCxn id="541" idx="4"/>
            </p:cNvCxnSpPr>
            <p:nvPr/>
          </p:nvCxnSpPr>
          <p:spPr>
            <a:xfrm flipH="1">
              <a:off x="9961003" y="3716068"/>
              <a:ext cx="143700" cy="389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7" name="Google Shape;567;p25"/>
            <p:cNvCxnSpPr>
              <a:stCxn id="541" idx="4"/>
              <a:endCxn id="525" idx="0"/>
            </p:cNvCxnSpPr>
            <p:nvPr/>
          </p:nvCxnSpPr>
          <p:spPr>
            <a:xfrm flipH="1">
              <a:off x="8512603" y="3716068"/>
              <a:ext cx="1592100" cy="40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8" name="Google Shape;568;p25"/>
            <p:cNvCxnSpPr>
              <a:stCxn id="542" idx="4"/>
            </p:cNvCxnSpPr>
            <p:nvPr/>
          </p:nvCxnSpPr>
          <p:spPr>
            <a:xfrm flipH="1">
              <a:off x="9619119" y="3716068"/>
              <a:ext cx="942600" cy="4035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9" name="Google Shape;569;p25"/>
            <p:cNvCxnSpPr>
              <a:stCxn id="542" idx="4"/>
            </p:cNvCxnSpPr>
            <p:nvPr/>
          </p:nvCxnSpPr>
          <p:spPr>
            <a:xfrm flipH="1">
              <a:off x="7591119" y="3716068"/>
              <a:ext cx="2970600" cy="396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0" name="Google Shape;570;p25"/>
            <p:cNvSpPr/>
            <p:nvPr/>
          </p:nvSpPr>
          <p:spPr>
            <a:xfrm>
              <a:off x="6678882" y="2383541"/>
              <a:ext cx="378842" cy="378840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7491465" y="2383541"/>
              <a:ext cx="378842" cy="378840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8329157" y="2383541"/>
              <a:ext cx="378842" cy="378840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9167186" y="2383541"/>
              <a:ext cx="378842" cy="378840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9925224" y="2383541"/>
              <a:ext cx="378842" cy="378840"/>
            </a:xfrm>
            <a:prstGeom prst="ellipse">
              <a:avLst/>
            </a:prstGeom>
            <a:noFill/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5" name="Google Shape;575;p25"/>
            <p:cNvCxnSpPr>
              <a:stCxn id="570" idx="4"/>
              <a:endCxn id="529" idx="0"/>
            </p:cNvCxnSpPr>
            <p:nvPr/>
          </p:nvCxnSpPr>
          <p:spPr>
            <a:xfrm flipH="1">
              <a:off x="6571903" y="2762381"/>
              <a:ext cx="2964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6" name="Google Shape;576;p25"/>
            <p:cNvCxnSpPr>
              <a:stCxn id="570" idx="4"/>
              <a:endCxn id="538" idx="0"/>
            </p:cNvCxnSpPr>
            <p:nvPr/>
          </p:nvCxnSpPr>
          <p:spPr>
            <a:xfrm>
              <a:off x="6868303" y="2762381"/>
              <a:ext cx="2265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7" name="Google Shape;577;p25"/>
            <p:cNvCxnSpPr>
              <a:stCxn id="570" idx="4"/>
              <a:endCxn id="539" idx="0"/>
            </p:cNvCxnSpPr>
            <p:nvPr/>
          </p:nvCxnSpPr>
          <p:spPr>
            <a:xfrm>
              <a:off x="6868303" y="2762381"/>
              <a:ext cx="7392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8" name="Google Shape;578;p25"/>
            <p:cNvCxnSpPr>
              <a:stCxn id="570" idx="4"/>
              <a:endCxn id="540" idx="1"/>
            </p:cNvCxnSpPr>
            <p:nvPr/>
          </p:nvCxnSpPr>
          <p:spPr>
            <a:xfrm>
              <a:off x="6868303" y="2762381"/>
              <a:ext cx="2614800" cy="63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9" name="Google Shape;579;p25"/>
            <p:cNvCxnSpPr>
              <a:stCxn id="570" idx="4"/>
              <a:endCxn id="541" idx="0"/>
            </p:cNvCxnSpPr>
            <p:nvPr/>
          </p:nvCxnSpPr>
          <p:spPr>
            <a:xfrm>
              <a:off x="6868303" y="2762381"/>
              <a:ext cx="32364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0" name="Google Shape;580;p25"/>
            <p:cNvCxnSpPr>
              <a:stCxn id="570" idx="4"/>
              <a:endCxn id="542" idx="0"/>
            </p:cNvCxnSpPr>
            <p:nvPr/>
          </p:nvCxnSpPr>
          <p:spPr>
            <a:xfrm>
              <a:off x="6868303" y="2762381"/>
              <a:ext cx="36933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1" name="Google Shape;581;p25"/>
            <p:cNvCxnSpPr>
              <a:stCxn id="571" idx="4"/>
              <a:endCxn id="529" idx="0"/>
            </p:cNvCxnSpPr>
            <p:nvPr/>
          </p:nvCxnSpPr>
          <p:spPr>
            <a:xfrm flipH="1">
              <a:off x="6571786" y="2762381"/>
              <a:ext cx="11091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2" name="Google Shape;582;p25"/>
            <p:cNvCxnSpPr>
              <a:stCxn id="571" idx="4"/>
              <a:endCxn id="538" idx="0"/>
            </p:cNvCxnSpPr>
            <p:nvPr/>
          </p:nvCxnSpPr>
          <p:spPr>
            <a:xfrm flipH="1">
              <a:off x="7094686" y="2762381"/>
              <a:ext cx="5862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3" name="Google Shape;583;p25"/>
            <p:cNvCxnSpPr>
              <a:stCxn id="571" idx="4"/>
              <a:endCxn id="539" idx="0"/>
            </p:cNvCxnSpPr>
            <p:nvPr/>
          </p:nvCxnSpPr>
          <p:spPr>
            <a:xfrm flipH="1">
              <a:off x="7607686" y="2762381"/>
              <a:ext cx="732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4" name="Google Shape;584;p25"/>
            <p:cNvCxnSpPr>
              <a:stCxn id="571" idx="4"/>
              <a:endCxn id="540" idx="1"/>
            </p:cNvCxnSpPr>
            <p:nvPr/>
          </p:nvCxnSpPr>
          <p:spPr>
            <a:xfrm>
              <a:off x="7680886" y="2762381"/>
              <a:ext cx="1802100" cy="63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5" name="Google Shape;585;p25"/>
            <p:cNvCxnSpPr>
              <a:stCxn id="571" idx="4"/>
              <a:endCxn id="541" idx="0"/>
            </p:cNvCxnSpPr>
            <p:nvPr/>
          </p:nvCxnSpPr>
          <p:spPr>
            <a:xfrm>
              <a:off x="7680886" y="2762381"/>
              <a:ext cx="24237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25"/>
            <p:cNvCxnSpPr>
              <a:stCxn id="571" idx="4"/>
              <a:endCxn id="542" idx="7"/>
            </p:cNvCxnSpPr>
            <p:nvPr/>
          </p:nvCxnSpPr>
          <p:spPr>
            <a:xfrm>
              <a:off x="7680886" y="2762381"/>
              <a:ext cx="3014700" cy="63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25"/>
            <p:cNvCxnSpPr>
              <a:stCxn id="572" idx="4"/>
              <a:endCxn id="539" idx="0"/>
            </p:cNvCxnSpPr>
            <p:nvPr/>
          </p:nvCxnSpPr>
          <p:spPr>
            <a:xfrm flipH="1">
              <a:off x="7607478" y="2762381"/>
              <a:ext cx="9111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25"/>
            <p:cNvCxnSpPr>
              <a:stCxn id="572" idx="4"/>
              <a:endCxn id="538" idx="0"/>
            </p:cNvCxnSpPr>
            <p:nvPr/>
          </p:nvCxnSpPr>
          <p:spPr>
            <a:xfrm flipH="1">
              <a:off x="7094778" y="2762381"/>
              <a:ext cx="14238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9" name="Google Shape;589;p25"/>
            <p:cNvCxnSpPr>
              <a:stCxn id="572" idx="4"/>
              <a:endCxn id="529" idx="0"/>
            </p:cNvCxnSpPr>
            <p:nvPr/>
          </p:nvCxnSpPr>
          <p:spPr>
            <a:xfrm flipH="1">
              <a:off x="6571878" y="2762381"/>
              <a:ext cx="19467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0" name="Google Shape;590;p25"/>
            <p:cNvCxnSpPr>
              <a:stCxn id="572" idx="4"/>
            </p:cNvCxnSpPr>
            <p:nvPr/>
          </p:nvCxnSpPr>
          <p:spPr>
            <a:xfrm>
              <a:off x="8518578" y="2762381"/>
              <a:ext cx="1057800" cy="706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1" name="Google Shape;591;p25"/>
            <p:cNvCxnSpPr>
              <a:stCxn id="572" idx="4"/>
              <a:endCxn id="541" idx="0"/>
            </p:cNvCxnSpPr>
            <p:nvPr/>
          </p:nvCxnSpPr>
          <p:spPr>
            <a:xfrm>
              <a:off x="8518578" y="2762381"/>
              <a:ext cx="15861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2" name="Google Shape;592;p25"/>
            <p:cNvCxnSpPr>
              <a:stCxn id="572" idx="4"/>
              <a:endCxn id="542" idx="0"/>
            </p:cNvCxnSpPr>
            <p:nvPr/>
          </p:nvCxnSpPr>
          <p:spPr>
            <a:xfrm>
              <a:off x="8518578" y="2762381"/>
              <a:ext cx="20430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3" name="Google Shape;593;p25"/>
            <p:cNvCxnSpPr>
              <a:stCxn id="573" idx="4"/>
              <a:endCxn id="542" idx="0"/>
            </p:cNvCxnSpPr>
            <p:nvPr/>
          </p:nvCxnSpPr>
          <p:spPr>
            <a:xfrm>
              <a:off x="9356607" y="2762381"/>
              <a:ext cx="12051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25"/>
            <p:cNvCxnSpPr>
              <a:stCxn id="573" idx="4"/>
              <a:endCxn id="541" idx="0"/>
            </p:cNvCxnSpPr>
            <p:nvPr/>
          </p:nvCxnSpPr>
          <p:spPr>
            <a:xfrm>
              <a:off x="9356607" y="2762381"/>
              <a:ext cx="7482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25"/>
            <p:cNvCxnSpPr>
              <a:stCxn id="573" idx="4"/>
              <a:endCxn id="540" idx="1"/>
            </p:cNvCxnSpPr>
            <p:nvPr/>
          </p:nvCxnSpPr>
          <p:spPr>
            <a:xfrm>
              <a:off x="9356607" y="2762381"/>
              <a:ext cx="126600" cy="63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6" name="Google Shape;596;p25"/>
            <p:cNvCxnSpPr>
              <a:stCxn id="573" idx="4"/>
              <a:endCxn id="539" idx="0"/>
            </p:cNvCxnSpPr>
            <p:nvPr/>
          </p:nvCxnSpPr>
          <p:spPr>
            <a:xfrm flipH="1">
              <a:off x="7607607" y="2762381"/>
              <a:ext cx="17490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7" name="Google Shape;597;p25"/>
            <p:cNvCxnSpPr>
              <a:stCxn id="573" idx="4"/>
              <a:endCxn id="538" idx="0"/>
            </p:cNvCxnSpPr>
            <p:nvPr/>
          </p:nvCxnSpPr>
          <p:spPr>
            <a:xfrm flipH="1">
              <a:off x="7094907" y="2762381"/>
              <a:ext cx="22617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8" name="Google Shape;598;p25"/>
            <p:cNvCxnSpPr>
              <a:stCxn id="573" idx="4"/>
              <a:endCxn id="529" idx="0"/>
            </p:cNvCxnSpPr>
            <p:nvPr/>
          </p:nvCxnSpPr>
          <p:spPr>
            <a:xfrm flipH="1">
              <a:off x="6571707" y="2762381"/>
              <a:ext cx="27849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9" name="Google Shape;599;p25"/>
            <p:cNvCxnSpPr>
              <a:stCxn id="574" idx="4"/>
              <a:endCxn id="529" idx="0"/>
            </p:cNvCxnSpPr>
            <p:nvPr/>
          </p:nvCxnSpPr>
          <p:spPr>
            <a:xfrm flipH="1">
              <a:off x="6571945" y="2762381"/>
              <a:ext cx="35427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0" name="Google Shape;600;p25"/>
            <p:cNvCxnSpPr>
              <a:stCxn id="574" idx="4"/>
              <a:endCxn id="538" idx="0"/>
            </p:cNvCxnSpPr>
            <p:nvPr/>
          </p:nvCxnSpPr>
          <p:spPr>
            <a:xfrm flipH="1">
              <a:off x="7094845" y="2762381"/>
              <a:ext cx="30198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1" name="Google Shape;601;p25"/>
            <p:cNvCxnSpPr>
              <a:stCxn id="574" idx="4"/>
              <a:endCxn id="539" idx="0"/>
            </p:cNvCxnSpPr>
            <p:nvPr/>
          </p:nvCxnSpPr>
          <p:spPr>
            <a:xfrm flipH="1">
              <a:off x="7607545" y="2762381"/>
              <a:ext cx="25071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2" name="Google Shape;602;p25"/>
            <p:cNvCxnSpPr>
              <a:stCxn id="574" idx="4"/>
              <a:endCxn id="540" idx="1"/>
            </p:cNvCxnSpPr>
            <p:nvPr/>
          </p:nvCxnSpPr>
          <p:spPr>
            <a:xfrm flipH="1">
              <a:off x="9483145" y="2762381"/>
              <a:ext cx="631500" cy="630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25"/>
            <p:cNvCxnSpPr>
              <a:stCxn id="574" idx="4"/>
              <a:endCxn id="541" idx="0"/>
            </p:cNvCxnSpPr>
            <p:nvPr/>
          </p:nvCxnSpPr>
          <p:spPr>
            <a:xfrm flipH="1">
              <a:off x="10104745" y="2762381"/>
              <a:ext cx="99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25"/>
            <p:cNvCxnSpPr>
              <a:stCxn id="574" idx="4"/>
              <a:endCxn id="542" idx="0"/>
            </p:cNvCxnSpPr>
            <p:nvPr/>
          </p:nvCxnSpPr>
          <p:spPr>
            <a:xfrm>
              <a:off x="10114645" y="2762381"/>
              <a:ext cx="447000" cy="574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05" name="Google Shape;605;p25"/>
            <p:cNvSpPr/>
            <p:nvPr/>
          </p:nvSpPr>
          <p:spPr>
            <a:xfrm>
              <a:off x="3914145" y="3337228"/>
              <a:ext cx="2277601" cy="363907"/>
            </a:xfrm>
            <a:prstGeom prst="bracketPair">
              <a:avLst/>
            </a:prstGeom>
            <a:noFill/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 layer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3914144" y="1572386"/>
              <a:ext cx="2277601" cy="363907"/>
            </a:xfrm>
            <a:prstGeom prst="bracketPair">
              <a:avLst/>
            </a:prstGeom>
            <a:noFill/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layer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3914145" y="5845490"/>
              <a:ext cx="2277601" cy="363907"/>
            </a:xfrm>
            <a:prstGeom prst="bracketPair">
              <a:avLst/>
            </a:prstGeom>
            <a:noFill/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 layer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3914145" y="4933142"/>
              <a:ext cx="2277601" cy="363907"/>
            </a:xfrm>
            <a:prstGeom prst="bracketPair">
              <a:avLst/>
            </a:prstGeom>
            <a:noFill/>
            <a:ln cap="flat" cmpd="sng" w="9525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Embedding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7692277" y="2886692"/>
              <a:ext cx="1797794" cy="358139"/>
            </a:xfrm>
            <a:prstGeom prst="rect">
              <a:avLst/>
            </a:prstGeom>
            <a:solidFill>
              <a:srgbClr val="C4E0B2">
                <a:alpha val="3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ReLU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8235083" y="622287"/>
              <a:ext cx="603046" cy="603046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25"/>
            <p:cNvCxnSpPr>
              <a:stCxn id="570" idx="0"/>
              <a:endCxn id="610" idx="4"/>
            </p:cNvCxnSpPr>
            <p:nvPr/>
          </p:nvCxnSpPr>
          <p:spPr>
            <a:xfrm flipH="1" rot="10800000">
              <a:off x="6868303" y="1225241"/>
              <a:ext cx="1668300" cy="11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>
              <a:stCxn id="571" idx="0"/>
              <a:endCxn id="610" idx="4"/>
            </p:cNvCxnSpPr>
            <p:nvPr/>
          </p:nvCxnSpPr>
          <p:spPr>
            <a:xfrm flipH="1" rot="10800000">
              <a:off x="7680886" y="1225241"/>
              <a:ext cx="855600" cy="11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>
              <a:stCxn id="572" idx="0"/>
              <a:endCxn id="610" idx="4"/>
            </p:cNvCxnSpPr>
            <p:nvPr/>
          </p:nvCxnSpPr>
          <p:spPr>
            <a:xfrm flipH="1" rot="10800000">
              <a:off x="8518578" y="1225241"/>
              <a:ext cx="18000" cy="11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4" name="Google Shape;614;p25"/>
            <p:cNvCxnSpPr>
              <a:stCxn id="573" idx="0"/>
              <a:endCxn id="610" idx="4"/>
            </p:cNvCxnSpPr>
            <p:nvPr/>
          </p:nvCxnSpPr>
          <p:spPr>
            <a:xfrm rot="10800000">
              <a:off x="8536707" y="1225241"/>
              <a:ext cx="819900" cy="11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15" name="Google Shape;615;p25"/>
            <p:cNvCxnSpPr>
              <a:stCxn id="574" idx="0"/>
              <a:endCxn id="610" idx="4"/>
            </p:cNvCxnSpPr>
            <p:nvPr/>
          </p:nvCxnSpPr>
          <p:spPr>
            <a:xfrm rot="10800000">
              <a:off x="8536645" y="1225241"/>
              <a:ext cx="1578000" cy="1158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16" name="Google Shape;616;p25"/>
            <p:cNvSpPr/>
            <p:nvPr/>
          </p:nvSpPr>
          <p:spPr>
            <a:xfrm>
              <a:off x="7692277" y="1680928"/>
              <a:ext cx="1797794" cy="358139"/>
            </a:xfrm>
            <a:prstGeom prst="rect">
              <a:avLst/>
            </a:prstGeom>
            <a:solidFill>
              <a:srgbClr val="C4E0B2">
                <a:alpha val="3137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Softmax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25"/>
          <p:cNvSpPr/>
          <p:nvPr/>
        </p:nvSpPr>
        <p:spPr>
          <a:xfrm>
            <a:off x="252702" y="1560638"/>
            <a:ext cx="1834148" cy="339417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DNN 모델 구조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23" name="Google Shape;623;p2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DNN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2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Deep Neural Network</a:t>
              </a:r>
              <a:endParaRPr sz="12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25" name="Google Shape;6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1778700"/>
            <a:ext cx="9858375" cy="4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6"/>
          <p:cNvSpPr/>
          <p:nvPr/>
        </p:nvSpPr>
        <p:spPr>
          <a:xfrm>
            <a:off x="1326366" y="1267324"/>
            <a:ext cx="1482352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BEST MODEL</a:t>
            </a:r>
            <a:endParaRPr/>
          </a:p>
        </p:txBody>
      </p:sp>
      <p:pic>
        <p:nvPicPr>
          <p:cNvPr id="627" name="Google Shape;62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8342" y="1796201"/>
            <a:ext cx="5009533" cy="350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3633" y="2080403"/>
            <a:ext cx="4164392" cy="29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26"/>
          <p:cNvSpPr/>
          <p:nvPr/>
        </p:nvSpPr>
        <p:spPr>
          <a:xfrm>
            <a:off x="3468028" y="5609092"/>
            <a:ext cx="735769" cy="39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26"/>
          <p:cNvSpPr txBox="1"/>
          <p:nvPr/>
        </p:nvSpPr>
        <p:spPr>
          <a:xfrm>
            <a:off x="4504736" y="5591648"/>
            <a:ext cx="38678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실제 제출 시 loss 결과: 0.38</a:t>
            </a:r>
            <a:endParaRPr sz="2200">
              <a:solidFill>
                <a:srgbClr val="14B9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636" name="Google Shape;636;p2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CONCLUSION</a:t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8" name="Google Shape;638;p27"/>
          <p:cNvSpPr/>
          <p:nvPr/>
        </p:nvSpPr>
        <p:spPr>
          <a:xfrm rot="5400000">
            <a:off x="5095000" y="1629357"/>
            <a:ext cx="1901330" cy="3605400"/>
          </a:xfrm>
          <a:prstGeom prst="leftBracket">
            <a:avLst>
              <a:gd fmla="val 120396" name="adj"/>
            </a:avLst>
          </a:prstGeom>
          <a:noFill/>
          <a:ln cap="flat" cmpd="sng" w="28575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27"/>
          <p:cNvSpPr/>
          <p:nvPr/>
        </p:nvSpPr>
        <p:spPr>
          <a:xfrm>
            <a:off x="3985947" y="4382722"/>
            <a:ext cx="514036" cy="5140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27"/>
          <p:cNvSpPr/>
          <p:nvPr/>
        </p:nvSpPr>
        <p:spPr>
          <a:xfrm>
            <a:off x="7077311" y="2757188"/>
            <a:ext cx="514036" cy="5140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27"/>
          <p:cNvSpPr/>
          <p:nvPr/>
        </p:nvSpPr>
        <p:spPr>
          <a:xfrm>
            <a:off x="4499986" y="2757188"/>
            <a:ext cx="514036" cy="5140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27"/>
          <p:cNvSpPr/>
          <p:nvPr/>
        </p:nvSpPr>
        <p:spPr>
          <a:xfrm>
            <a:off x="4919114" y="3014205"/>
            <a:ext cx="2300260" cy="2322095"/>
          </a:xfrm>
          <a:prstGeom prst="ellipse">
            <a:avLst/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27"/>
          <p:cNvSpPr/>
          <p:nvPr/>
        </p:nvSpPr>
        <p:spPr>
          <a:xfrm>
            <a:off x="7591347" y="4382722"/>
            <a:ext cx="514036" cy="51403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27"/>
          <p:cNvSpPr/>
          <p:nvPr/>
        </p:nvSpPr>
        <p:spPr>
          <a:xfrm>
            <a:off x="1011584" y="1940539"/>
            <a:ext cx="2949012" cy="1585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성능</a:t>
            </a:r>
            <a:endParaRPr b="1" sz="180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DNN을 활용한 경우가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최종 Loss 값이 0.38로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가장 좋은 성능을 보임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27"/>
          <p:cNvSpPr/>
          <p:nvPr/>
        </p:nvSpPr>
        <p:spPr>
          <a:xfrm>
            <a:off x="7886402" y="1940538"/>
            <a:ext cx="3294014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한계점</a:t>
            </a:r>
            <a:endParaRPr b="1" sz="180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Glove와 Word2Vec을 사용한 경우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오히려 더 낮은 성능을 보임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7"/>
          <p:cNvSpPr/>
          <p:nvPr/>
        </p:nvSpPr>
        <p:spPr>
          <a:xfrm>
            <a:off x="604645" y="4175252"/>
            <a:ext cx="3106734" cy="1758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한계점에 대한 평가</a:t>
            </a:r>
            <a:endParaRPr b="1" sz="1800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크기가 작지 않고,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구글의 뉴스를 사용해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사전학습이 진행되어</a:t>
            </a:r>
            <a:endParaRPr sz="1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오히려 성능을 높이지 못 했다 추측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282546" y="4382722"/>
            <a:ext cx="3208807" cy="12157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보완 방법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Gridsearch 등으로 파라미터를</a:t>
            </a:r>
            <a:endParaRPr sz="1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좀 더 다양하게 설정 후 진행</a:t>
            </a:r>
            <a:endParaRPr sz="10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768" y="2844385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88517" y="2871869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, 표지판, 닫기이(가) 표시된 사진&#10;&#10;자동 생성된 설명" id="650" name="Google Shape;65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0965" y="4473752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살이(가) 표시된 사진&#10;&#10;자동 생성된 설명" id="651" name="Google Shape;65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6657" y="4463920"/>
            <a:ext cx="3240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28"/>
          <p:cNvGrpSpPr/>
          <p:nvPr/>
        </p:nvGrpSpPr>
        <p:grpSpPr>
          <a:xfrm>
            <a:off x="2988684" y="2333369"/>
            <a:ext cx="6214631" cy="1633594"/>
            <a:chOff x="3407859" y="27839"/>
            <a:chExt cx="6214631" cy="1023068"/>
          </a:xfrm>
        </p:grpSpPr>
        <p:sp>
          <p:nvSpPr>
            <p:cNvPr id="657" name="Google Shape;657;p28"/>
            <p:cNvSpPr/>
            <p:nvPr/>
          </p:nvSpPr>
          <p:spPr>
            <a:xfrm>
              <a:off x="3643031" y="279420"/>
              <a:ext cx="5979459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감사합니다</a:t>
              </a:r>
              <a:endParaRPr sz="1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3407859" y="27839"/>
              <a:ext cx="1670537" cy="337420"/>
            </a:xfrm>
            <a:prstGeom prst="rect">
              <a:avLst/>
            </a:prstGeom>
            <a:solidFill>
              <a:srgbClr val="14B9B7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59" name="Google Shape;659;p28"/>
          <p:cNvSpPr txBox="1"/>
          <p:nvPr/>
        </p:nvSpPr>
        <p:spPr>
          <a:xfrm>
            <a:off x="2971448" y="2428401"/>
            <a:ext cx="17382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Staticurity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69" name="Google Shape;169;p3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COMPETITION</a:t>
              </a:r>
              <a:endParaRPr b="1" i="1" sz="2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p3"/>
          <p:cNvSpPr/>
          <p:nvPr/>
        </p:nvSpPr>
        <p:spPr>
          <a:xfrm>
            <a:off x="1546466" y="5037292"/>
            <a:ext cx="3599275" cy="101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endParaRPr b="1" sz="1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작가의 글을 분석하여 특징 도출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취향 추천 시스템 활용 / 대필, 유사작 탐지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046261" y="5037292"/>
            <a:ext cx="3465738" cy="1013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문체 분석 알고리즘 개발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소설 속 문장뭉치 분석을 통한 저자 예측</a:t>
            </a:r>
            <a:endParaRPr sz="13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466" y="1509521"/>
            <a:ext cx="9099068" cy="31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4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79" name="Google Shape;179;p4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1" name="Google Shape;181;p4"/>
          <p:cNvSpPr/>
          <p:nvPr/>
        </p:nvSpPr>
        <p:spPr>
          <a:xfrm>
            <a:off x="3208850" y="5837331"/>
            <a:ext cx="6301813" cy="36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Train Set과는 달리 Test Set에는 ‘author‘ 열이 없음</a:t>
            </a:r>
            <a:endParaRPr/>
          </a:p>
        </p:txBody>
      </p:sp>
      <p:pic>
        <p:nvPicPr>
          <p:cNvPr descr="테이블이(가) 표시된 사진&#10;&#10;자동 생성된 설명"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7000" y="2067964"/>
            <a:ext cx="4425397" cy="342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테이블이(가) 표시된 사진&#10;&#10;자동 생성된 설명" id="183" name="Google Shape;183;p4"/>
          <p:cNvPicPr preferRelativeResize="0"/>
          <p:nvPr/>
        </p:nvPicPr>
        <p:blipFill rotWithShape="1">
          <a:blip r:embed="rId4">
            <a:alphaModFix/>
          </a:blip>
          <a:srcRect b="0" l="176" r="0" t="0"/>
          <a:stretch/>
        </p:blipFill>
        <p:spPr>
          <a:xfrm>
            <a:off x="7082118" y="2067964"/>
            <a:ext cx="3722884" cy="34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/>
          <p:nvPr/>
        </p:nvSpPr>
        <p:spPr>
          <a:xfrm>
            <a:off x="2994242" y="1569490"/>
            <a:ext cx="1110914" cy="297275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</a:t>
            </a:r>
            <a:endParaRPr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8387860" y="1579121"/>
            <a:ext cx="1110914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endParaRPr sz="13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1928674" y="5896123"/>
            <a:ext cx="1110914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</a:t>
            </a:r>
            <a:endParaRPr sz="12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7252451" y="5930216"/>
            <a:ext cx="421341" cy="22677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892805" y="5883289"/>
            <a:ext cx="23705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4B9B7"/>
                </a:solidFill>
                <a:latin typeface="Arial"/>
                <a:ea typeface="Arial"/>
                <a:cs typeface="Arial"/>
                <a:sym typeface="Arial"/>
              </a:rPr>
              <a:t>TEXT CLASSIFICATION</a:t>
            </a:r>
            <a:endParaRPr b="1" sz="1600">
              <a:solidFill>
                <a:srgbClr val="14B9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5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194" name="Google Shape;194;p5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PREPROCESSING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4342049" y="5272122"/>
            <a:ext cx="3482502" cy="966280"/>
            <a:chOff x="4342049" y="5272122"/>
            <a:chExt cx="3482502" cy="966280"/>
          </a:xfrm>
        </p:grpSpPr>
        <p:sp>
          <p:nvSpPr>
            <p:cNvPr id="197" name="Google Shape;197;p5"/>
            <p:cNvSpPr/>
            <p:nvPr/>
          </p:nvSpPr>
          <p:spPr>
            <a:xfrm>
              <a:off x="4342049" y="5353185"/>
              <a:ext cx="3482502" cy="885217"/>
            </a:xfrm>
            <a:prstGeom prst="ellipse">
              <a:avLst/>
            </a:prstGeom>
            <a:solidFill>
              <a:srgbClr val="0E7C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342049" y="5272122"/>
              <a:ext cx="3482502" cy="88521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911117" y="5416773"/>
              <a:ext cx="2344366" cy="5006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5442085" y="5533722"/>
              <a:ext cx="1282430" cy="236237"/>
            </a:xfrm>
            <a:prstGeom prst="ellipse">
              <a:avLst/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5833528" y="5600877"/>
              <a:ext cx="505056" cy="6967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2" name="Google Shape;202;p5"/>
          <p:cNvGrpSpPr/>
          <p:nvPr/>
        </p:nvGrpSpPr>
        <p:grpSpPr>
          <a:xfrm>
            <a:off x="5848222" y="1973097"/>
            <a:ext cx="470157" cy="3678848"/>
            <a:chOff x="5848222" y="1973097"/>
            <a:chExt cx="470157" cy="3678848"/>
          </a:xfrm>
        </p:grpSpPr>
        <p:sp>
          <p:nvSpPr>
            <p:cNvPr id="203" name="Google Shape;203;p5"/>
            <p:cNvSpPr/>
            <p:nvPr/>
          </p:nvSpPr>
          <p:spPr>
            <a:xfrm rot="-5400000">
              <a:off x="5479797" y="2341524"/>
              <a:ext cx="971927" cy="235076"/>
            </a:xfrm>
            <a:custGeom>
              <a:rect b="b" l="l" r="r" t="t"/>
              <a:pathLst>
                <a:path extrusionOk="0" h="235076" w="971927">
                  <a:moveTo>
                    <a:pt x="971927" y="0"/>
                  </a:moveTo>
                  <a:cubicBezTo>
                    <a:pt x="904791" y="0"/>
                    <a:pt x="847223" y="59213"/>
                    <a:pt x="822635" y="143583"/>
                  </a:cubicBezTo>
                  <a:lnTo>
                    <a:pt x="809907" y="235076"/>
                  </a:lnTo>
                  <a:lnTo>
                    <a:pt x="0" y="235076"/>
                  </a:lnTo>
                  <a:lnTo>
                    <a:pt x="12728" y="143583"/>
                  </a:lnTo>
                  <a:cubicBezTo>
                    <a:pt x="37316" y="59213"/>
                    <a:pt x="94885" y="0"/>
                    <a:pt x="162020" y="0"/>
                  </a:cubicBezTo>
                  <a:lnTo>
                    <a:pt x="971927" y="0"/>
                  </a:ln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 rot="-5400000">
              <a:off x="5714873" y="2341524"/>
              <a:ext cx="971927" cy="235077"/>
            </a:xfrm>
            <a:custGeom>
              <a:rect b="b" l="l" r="r" t="t"/>
              <a:pathLst>
                <a:path extrusionOk="0" h="235077" w="971927">
                  <a:moveTo>
                    <a:pt x="971927" y="235077"/>
                  </a:moveTo>
                  <a:lnTo>
                    <a:pt x="162020" y="235077"/>
                  </a:lnTo>
                  <a:cubicBezTo>
                    <a:pt x="72506" y="235077"/>
                    <a:pt x="0" y="129810"/>
                    <a:pt x="0" y="1"/>
                  </a:cubicBezTo>
                  <a:lnTo>
                    <a:pt x="0" y="0"/>
                  </a:lnTo>
                  <a:lnTo>
                    <a:pt x="809907" y="0"/>
                  </a:lnTo>
                  <a:lnTo>
                    <a:pt x="809907" y="1"/>
                  </a:lnTo>
                  <a:cubicBezTo>
                    <a:pt x="809907" y="129810"/>
                    <a:pt x="882412" y="235077"/>
                    <a:pt x="971927" y="235077"/>
                  </a:cubicBezTo>
                  <a:close/>
                </a:path>
              </a:pathLst>
            </a:cu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6060440" y="2051945"/>
              <a:ext cx="45719" cy="3600000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 rot="-5400000">
              <a:off x="613021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 flipH="1" rot="5400000">
              <a:off x="5872271" y="1949048"/>
              <a:ext cx="164118" cy="212217"/>
            </a:xfrm>
            <a:prstGeom prst="rtTriangle">
              <a:avLst/>
            </a:prstGeom>
            <a:solidFill>
              <a:srgbClr val="14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14B9B7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08" name="Google Shape;208;p5"/>
          <p:cNvCxnSpPr/>
          <p:nvPr/>
        </p:nvCxnSpPr>
        <p:spPr>
          <a:xfrm>
            <a:off x="6212270" y="3272456"/>
            <a:ext cx="828000" cy="0"/>
          </a:xfrm>
          <a:prstGeom prst="straightConnector1">
            <a:avLst/>
          </a:prstGeom>
          <a:noFill/>
          <a:ln cap="flat" cmpd="sng" w="15875">
            <a:solidFill>
              <a:srgbClr val="323F4F"/>
            </a:solidFill>
            <a:prstDash val="dash"/>
            <a:miter lim="800000"/>
            <a:headEnd len="sm" w="sm" type="none"/>
            <a:tailEnd len="lg" w="lg" type="oval"/>
          </a:ln>
        </p:spPr>
      </p:cxnSp>
      <p:sp>
        <p:nvSpPr>
          <p:cNvPr id="209" name="Google Shape;209;p5"/>
          <p:cNvSpPr/>
          <p:nvPr/>
        </p:nvSpPr>
        <p:spPr>
          <a:xfrm>
            <a:off x="7749496" y="2896308"/>
            <a:ext cx="2530372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  <a:endParaRPr b="1" i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5"/>
          <p:cNvCxnSpPr/>
          <p:nvPr/>
        </p:nvCxnSpPr>
        <p:spPr>
          <a:xfrm>
            <a:off x="6227510" y="4567856"/>
            <a:ext cx="2160000" cy="0"/>
          </a:xfrm>
          <a:prstGeom prst="straightConnector1">
            <a:avLst/>
          </a:prstGeom>
          <a:noFill/>
          <a:ln cap="flat" cmpd="sng" w="15875">
            <a:solidFill>
              <a:srgbClr val="323F4F"/>
            </a:solidFill>
            <a:prstDash val="dash"/>
            <a:miter lim="800000"/>
            <a:headEnd len="sm" w="sm" type="none"/>
            <a:tailEnd len="lg" w="lg" type="oval"/>
          </a:ln>
        </p:spPr>
      </p:cxnSp>
      <p:sp>
        <p:nvSpPr>
          <p:cNvPr id="211" name="Google Shape;211;p5"/>
          <p:cNvSpPr/>
          <p:nvPr/>
        </p:nvSpPr>
        <p:spPr>
          <a:xfrm>
            <a:off x="9014682" y="4263332"/>
            <a:ext cx="2530372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Vectorizing Text</a:t>
            </a:r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>
            <a:off x="8711299" y="4473764"/>
            <a:ext cx="229344" cy="182438"/>
            <a:chOff x="6124" y="305"/>
            <a:chExt cx="841" cy="669"/>
          </a:xfrm>
        </p:grpSpPr>
        <p:sp>
          <p:nvSpPr>
            <p:cNvPr id="213" name="Google Shape;213;p5"/>
            <p:cNvSpPr/>
            <p:nvPr/>
          </p:nvSpPr>
          <p:spPr>
            <a:xfrm>
              <a:off x="6244" y="440"/>
              <a:ext cx="601" cy="534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124" y="305"/>
              <a:ext cx="841" cy="394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15" name="Google Shape;215;p5"/>
          <p:cNvCxnSpPr/>
          <p:nvPr/>
        </p:nvCxnSpPr>
        <p:spPr>
          <a:xfrm rot="10800000">
            <a:off x="5052520" y="3424856"/>
            <a:ext cx="828000" cy="0"/>
          </a:xfrm>
          <a:prstGeom prst="straightConnector1">
            <a:avLst/>
          </a:prstGeom>
          <a:noFill/>
          <a:ln cap="flat" cmpd="sng" w="15875">
            <a:solidFill>
              <a:srgbClr val="323F4F"/>
            </a:solidFill>
            <a:prstDash val="dash"/>
            <a:miter lim="800000"/>
            <a:headEnd len="sm" w="sm" type="none"/>
            <a:tailEnd len="lg" w="lg" type="oval"/>
          </a:ln>
        </p:spPr>
      </p:cxnSp>
      <p:sp>
        <p:nvSpPr>
          <p:cNvPr id="216" name="Google Shape;216;p5"/>
          <p:cNvSpPr/>
          <p:nvPr/>
        </p:nvSpPr>
        <p:spPr>
          <a:xfrm flipH="1">
            <a:off x="2921267" y="3086215"/>
            <a:ext cx="2008423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Tokenizing</a:t>
            </a:r>
            <a:endParaRPr i="1"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5"/>
          <p:cNvGrpSpPr/>
          <p:nvPr/>
        </p:nvGrpSpPr>
        <p:grpSpPr>
          <a:xfrm flipH="1">
            <a:off x="4523747" y="3330764"/>
            <a:ext cx="229344" cy="182438"/>
            <a:chOff x="6124" y="305"/>
            <a:chExt cx="841" cy="669"/>
          </a:xfrm>
        </p:grpSpPr>
        <p:sp>
          <p:nvSpPr>
            <p:cNvPr id="218" name="Google Shape;218;p5"/>
            <p:cNvSpPr/>
            <p:nvPr/>
          </p:nvSpPr>
          <p:spPr>
            <a:xfrm>
              <a:off x="6244" y="440"/>
              <a:ext cx="601" cy="534"/>
            </a:xfrm>
            <a:custGeom>
              <a:rect b="b" l="l" r="r" t="t"/>
              <a:pathLst>
                <a:path extrusionOk="0" h="1602" w="18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124" y="305"/>
              <a:ext cx="841" cy="394"/>
            </a:xfrm>
            <a:custGeom>
              <a:rect b="b" l="l" r="r" t="t"/>
              <a:pathLst>
                <a:path extrusionOk="0" h="1181" w="2522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20" name="Google Shape;220;p5"/>
          <p:cNvCxnSpPr/>
          <p:nvPr/>
        </p:nvCxnSpPr>
        <p:spPr>
          <a:xfrm rot="10800000">
            <a:off x="3703738" y="4473764"/>
            <a:ext cx="2160000" cy="0"/>
          </a:xfrm>
          <a:prstGeom prst="straightConnector1">
            <a:avLst/>
          </a:prstGeom>
          <a:noFill/>
          <a:ln cap="flat" cmpd="sng" w="15875">
            <a:solidFill>
              <a:srgbClr val="323F4F"/>
            </a:solidFill>
            <a:prstDash val="dash"/>
            <a:miter lim="800000"/>
            <a:headEnd len="sm" w="sm" type="none"/>
            <a:tailEnd len="lg" w="lg" type="oval"/>
          </a:ln>
        </p:spPr>
      </p:cxnSp>
      <p:sp>
        <p:nvSpPr>
          <p:cNvPr id="221" name="Google Shape;221;p5"/>
          <p:cNvSpPr/>
          <p:nvPr/>
        </p:nvSpPr>
        <p:spPr>
          <a:xfrm flipH="1">
            <a:off x="1849298" y="4172818"/>
            <a:ext cx="2530372" cy="515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/>
          </a:p>
        </p:txBody>
      </p:sp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850" y="3193281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8883" y="3010305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322" y="4263332"/>
            <a:ext cx="432000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0891" y="4351856"/>
            <a:ext cx="432000" cy="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231" name="Google Shape;231;p6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PREPROCESSING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3" name="Google Shape;233;p6"/>
          <p:cNvSpPr/>
          <p:nvPr/>
        </p:nvSpPr>
        <p:spPr>
          <a:xfrm>
            <a:off x="1421004" y="1298955"/>
            <a:ext cx="2128696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구두점 제거 및 소문자 변환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6"/>
          <p:cNvGraphicFramePr/>
          <p:nvPr/>
        </p:nvGraphicFramePr>
        <p:xfrm>
          <a:off x="2248551" y="184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{D5B9B4C8-E83E-4FFB-A352-928B939E79EF}</a:tableStyleId>
              </a:tblPr>
              <a:tblGrid>
                <a:gridCol w="1099275"/>
                <a:gridCol w="1099275"/>
                <a:gridCol w="1099275"/>
                <a:gridCol w="1099275"/>
                <a:gridCol w="1099275"/>
                <a:gridCol w="1099275"/>
                <a:gridCol w="1099275"/>
              </a:tblGrid>
              <a:tr h="42997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95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“Your sister asked for it, I suppose?”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5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sister asked for it i suppose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</a:tr>
              <a:tr h="4795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sister asked 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79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sister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asked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95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32250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79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p6"/>
          <p:cNvSpPr txBox="1"/>
          <p:nvPr/>
        </p:nvSpPr>
        <p:spPr>
          <a:xfrm>
            <a:off x="3418589" y="6037270"/>
            <a:ext cx="5354820" cy="294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따옴표, 물음표, 콤마 등 구두점을 제거한 뒤, 대문자를 소문자로 변환하는 작업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7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241" name="Google Shape;241;p7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PREPROCESSING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3" name="Google Shape;243;p7"/>
          <p:cNvSpPr/>
          <p:nvPr/>
        </p:nvSpPr>
        <p:spPr>
          <a:xfrm>
            <a:off x="2241034" y="1298955"/>
            <a:ext cx="1308666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불용어 제거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3006050" y="6041373"/>
            <a:ext cx="617989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특별한 의미를 가지지 않아 분석에 영향을 주기보단 오히려 방해가 될 수 있는 불용어를 제거</a:t>
            </a:r>
            <a:endParaRPr/>
          </a:p>
        </p:txBody>
      </p:sp>
      <p:graphicFrame>
        <p:nvGraphicFramePr>
          <p:cNvPr id="245" name="Google Shape;245;p7"/>
          <p:cNvGraphicFramePr/>
          <p:nvPr/>
        </p:nvGraphicFramePr>
        <p:xfrm>
          <a:off x="2248551" y="184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{D5B9B4C8-E83E-4FFB-A352-928B939E79EF}</a:tableStyleId>
              </a:tblPr>
              <a:tblGrid>
                <a:gridCol w="1099275"/>
                <a:gridCol w="1099275"/>
                <a:gridCol w="1099275"/>
                <a:gridCol w="1099275"/>
                <a:gridCol w="1099275"/>
                <a:gridCol w="1099275"/>
                <a:gridCol w="1099275"/>
              </a:tblGrid>
              <a:tr h="4305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“Your sister asked for it, I suppose?”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sister asked for it i suppose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sister asked 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</a:tr>
              <a:tr h="480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sister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asked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2812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8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8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251" name="Google Shape;251;p8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PREPROCESSING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53" name="Google Shape;2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877" y="2417096"/>
            <a:ext cx="8980245" cy="2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8"/>
          <p:cNvSpPr/>
          <p:nvPr/>
        </p:nvSpPr>
        <p:spPr>
          <a:xfrm>
            <a:off x="2457342" y="1312476"/>
            <a:ext cx="1092358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토큰화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8"/>
          <p:cNvGraphicFramePr/>
          <p:nvPr/>
        </p:nvGraphicFramePr>
        <p:xfrm>
          <a:off x="2248551" y="184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{D5B9B4C8-E83E-4FFB-A352-928B939E79EF}</a:tableStyleId>
              </a:tblPr>
              <a:tblGrid>
                <a:gridCol w="1099275"/>
                <a:gridCol w="1099275"/>
                <a:gridCol w="1099275"/>
                <a:gridCol w="1099275"/>
                <a:gridCol w="1099275"/>
                <a:gridCol w="1099275"/>
                <a:gridCol w="1099275"/>
              </a:tblGrid>
              <a:tr h="4294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89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“Your sister asked for it, I suppose?”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89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sister asked for it i suppose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789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sister asked 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sister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asked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</a:tr>
              <a:tr h="4789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46500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78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6" name="Google Shape;256;p8"/>
          <p:cNvSpPr txBox="1"/>
          <p:nvPr/>
        </p:nvSpPr>
        <p:spPr>
          <a:xfrm>
            <a:off x="3458033" y="6025729"/>
            <a:ext cx="5275931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주어진 코퍼스(corpus)에서 토큰(token)이라 불리는 단위로 나누는 작업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토큰의 단위는 상황에 따라 다르지만, 보통 의미 있는 단위로 토큰을 정의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6F5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9"/>
          <p:cNvGrpSpPr/>
          <p:nvPr/>
        </p:nvGrpSpPr>
        <p:grpSpPr>
          <a:xfrm>
            <a:off x="2617176" y="279420"/>
            <a:ext cx="6967064" cy="771487"/>
            <a:chOff x="2540976" y="279420"/>
            <a:chExt cx="6967064" cy="771487"/>
          </a:xfrm>
        </p:grpSpPr>
        <p:sp>
          <p:nvSpPr>
            <p:cNvPr id="262" name="Google Shape;262;p9"/>
            <p:cNvSpPr/>
            <p:nvPr/>
          </p:nvSpPr>
          <p:spPr>
            <a:xfrm>
              <a:off x="2540976" y="279420"/>
              <a:ext cx="6967064" cy="77148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800">
                  <a:solidFill>
                    <a:srgbClr val="14B9B7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PREPROCESSING</a:t>
              </a:r>
              <a:endParaRPr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540976" y="279420"/>
              <a:ext cx="932524" cy="771487"/>
            </a:xfrm>
            <a:prstGeom prst="rect">
              <a:avLst/>
            </a:prstGeom>
            <a:solidFill>
              <a:srgbClr val="14B9B7"/>
            </a:solidFill>
            <a:ln cap="flat" cmpd="sng" w="12700">
              <a:solidFill>
                <a:srgbClr val="14B9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1" sz="2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4" name="Google Shape;264;p9"/>
          <p:cNvSpPr txBox="1"/>
          <p:nvPr/>
        </p:nvSpPr>
        <p:spPr>
          <a:xfrm>
            <a:off x="3559888" y="6003604"/>
            <a:ext cx="507222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데이터마다 단어의 길이가 다르기 때문에 모두 같은 길이로 맞춰주는 작업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정수 인코딩은 1부터 시작하기 때문에 단어가 없는 부분을 모두 0으로 채움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9"/>
          <p:cNvGraphicFramePr/>
          <p:nvPr/>
        </p:nvGraphicFramePr>
        <p:xfrm>
          <a:off x="2248551" y="1841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{D5B9B4C8-E83E-4FFB-A352-928B939E79EF}</a:tableStyleId>
              </a:tblPr>
              <a:tblGrid>
                <a:gridCol w="1099275"/>
                <a:gridCol w="1099275"/>
                <a:gridCol w="1099275"/>
                <a:gridCol w="1099275"/>
                <a:gridCol w="1099275"/>
                <a:gridCol w="1099275"/>
                <a:gridCol w="1099275"/>
              </a:tblGrid>
              <a:tr h="430500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LENGTH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“Your sister asked for it, I suppose?”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your sister asked for it i suppose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sister asked 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sister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asked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suppose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801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628125">
                <a:tc gridSpan="7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↓</a:t>
                      </a:r>
                      <a:endParaRPr b="1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48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7150">
                      <a:solidFill>
                        <a:srgbClr val="14B9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EFEC"/>
                    </a:solidFill>
                  </a:tcPr>
                </a:tc>
              </a:tr>
            </a:tbl>
          </a:graphicData>
        </a:graphic>
      </p:graphicFrame>
      <p:sp>
        <p:nvSpPr>
          <p:cNvPr id="266" name="Google Shape;266;p9"/>
          <p:cNvSpPr/>
          <p:nvPr/>
        </p:nvSpPr>
        <p:spPr>
          <a:xfrm>
            <a:off x="2457342" y="1312476"/>
            <a:ext cx="1092358" cy="294959"/>
          </a:xfrm>
          <a:prstGeom prst="roundRect">
            <a:avLst>
              <a:gd fmla="val 50000" name="adj"/>
            </a:avLst>
          </a:prstGeom>
          <a:solidFill>
            <a:srgbClr val="14B9B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패딩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 b="0" l="10773" r="12451" t="0"/>
          <a:stretch/>
        </p:blipFill>
        <p:spPr>
          <a:xfrm>
            <a:off x="325276" y="2398490"/>
            <a:ext cx="4053761" cy="30504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8" name="Google Shape;268;p9"/>
          <p:cNvGrpSpPr/>
          <p:nvPr/>
        </p:nvGrpSpPr>
        <p:grpSpPr>
          <a:xfrm>
            <a:off x="4565987" y="2684744"/>
            <a:ext cx="3246978" cy="776797"/>
            <a:chOff x="5019871" y="3532967"/>
            <a:chExt cx="2858324" cy="705831"/>
          </a:xfrm>
        </p:grpSpPr>
        <p:pic>
          <p:nvPicPr>
            <p:cNvPr id="269" name="Google Shape;269;p9"/>
            <p:cNvPicPr preferRelativeResize="0"/>
            <p:nvPr/>
          </p:nvPicPr>
          <p:blipFill rotWithShape="1">
            <a:blip r:embed="rId4">
              <a:alphaModFix/>
            </a:blip>
            <a:srcRect b="0" l="0" r="59870" t="0"/>
            <a:stretch/>
          </p:blipFill>
          <p:spPr>
            <a:xfrm>
              <a:off x="5019872" y="3532967"/>
              <a:ext cx="1632138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9"/>
            <p:cNvPicPr preferRelativeResize="0"/>
            <p:nvPr/>
          </p:nvPicPr>
          <p:blipFill rotWithShape="1">
            <a:blip r:embed="rId4">
              <a:alphaModFix/>
            </a:blip>
            <a:srcRect b="12444" l="39403" r="0" t="49479"/>
            <a:stretch/>
          </p:blipFill>
          <p:spPr>
            <a:xfrm>
              <a:off x="5431921" y="4021201"/>
              <a:ext cx="2446274" cy="217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9"/>
            <p:cNvSpPr/>
            <p:nvPr/>
          </p:nvSpPr>
          <p:spPr>
            <a:xfrm>
              <a:off x="6645914" y="3532967"/>
              <a:ext cx="1232281" cy="57150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019871" y="4104467"/>
              <a:ext cx="412050" cy="134331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273" name="Google Shape;2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9013" y="2398490"/>
            <a:ext cx="3808689" cy="28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/>
          <p:nvPr/>
        </p:nvSpPr>
        <p:spPr>
          <a:xfrm>
            <a:off x="5612032" y="3967203"/>
            <a:ext cx="1203985" cy="64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14B9B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2020-08-20T13:34:29Z</dcterms:created>
  <dc:creator>조현석</dc:creator>
</cp:coreProperties>
</file>