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2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1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3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6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8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8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77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release.diques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971600" y="1412776"/>
            <a:ext cx="10225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0" spc="-150" dirty="0" smtClean="0">
                <a:latin typeface="나눔손글씨 펜" pitchFamily="66" charset="-127"/>
                <a:ea typeface="펜흘림" panose="02030603000101010101" pitchFamily="18" charset="-127"/>
              </a:rPr>
              <a:t>PLITER</a:t>
            </a:r>
            <a:endParaRPr kumimoji="0" lang="en-US" altLang="ko-KR" sz="6000" spc="-150" dirty="0">
              <a:latin typeface="나눔손글씨 펜" pitchFamily="66" charset="-127"/>
              <a:ea typeface="펜흘림" panose="02030603000101010101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88851" y="4725144"/>
            <a:ext cx="10167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150" dirty="0" smtClean="0">
                <a:latin typeface="+mj-lt"/>
                <a:ea typeface="펜흘림" panose="02030603000101010101" pitchFamily="18" charset="-127"/>
              </a:rPr>
              <a:t>응용기술</a:t>
            </a:r>
            <a:r>
              <a:rPr lang="en-US" altLang="ko-KR" sz="2400" spc="-150" dirty="0" smtClean="0">
                <a:latin typeface="+mj-lt"/>
                <a:ea typeface="펜흘림" panose="02030603000101010101" pitchFamily="18" charset="-127"/>
              </a:rPr>
              <a:t>1</a:t>
            </a:r>
            <a:r>
              <a:rPr lang="ko-KR" altLang="en-US" sz="2400" spc="-150" dirty="0" smtClean="0">
                <a:latin typeface="+mj-lt"/>
                <a:ea typeface="펜흘림" panose="02030603000101010101" pitchFamily="18" charset="-127"/>
              </a:rPr>
              <a:t>팀</a:t>
            </a:r>
            <a:r>
              <a:rPr kumimoji="0" lang="ko-KR" altLang="en-US" sz="2400" spc="-150" dirty="0" smtClean="0">
                <a:latin typeface="+mj-lt"/>
                <a:ea typeface="펜흘림" panose="02030603000101010101" pitchFamily="18" charset="-127"/>
              </a:rPr>
              <a:t> </a:t>
            </a:r>
            <a:r>
              <a:rPr kumimoji="0" lang="en-US" altLang="ko-KR" sz="2400" spc="-150" dirty="0" smtClean="0">
                <a:latin typeface="+mj-lt"/>
                <a:ea typeface="펜흘림" panose="02030603000101010101" pitchFamily="18" charset="-127"/>
              </a:rPr>
              <a:t>/ </a:t>
            </a:r>
            <a:r>
              <a:rPr kumimoji="0" lang="ko-KR" altLang="en-US" sz="2400" spc="-150" dirty="0" smtClean="0">
                <a:latin typeface="+mj-lt"/>
                <a:ea typeface="펜흘림" panose="02030603000101010101" pitchFamily="18" charset="-127"/>
              </a:rPr>
              <a:t>공태선</a:t>
            </a:r>
            <a:endParaRPr kumimoji="0" lang="en-US" altLang="ko-KR" sz="2400" spc="-150" dirty="0">
              <a:latin typeface="+mj-lt"/>
              <a:ea typeface="펜흘림" panose="02030603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41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737057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설치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187309" y="1514195"/>
            <a:ext cx="1058217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● 패턴 </a:t>
            </a:r>
            <a:r>
              <a:rPr lang="ko-KR" altLang="en-US" dirty="0" err="1"/>
              <a:t>추출방식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$category</a:t>
            </a:r>
            <a:r>
              <a:rPr lang="ko-KR" altLang="en-US" dirty="0"/>
              <a:t>에 해당하는 </a:t>
            </a:r>
            <a:r>
              <a:rPr lang="ko-KR" altLang="en-US" dirty="0" err="1"/>
              <a:t>정규표현식</a:t>
            </a:r>
            <a:r>
              <a:rPr lang="ko-KR" altLang="en-US" dirty="0"/>
              <a:t> 직접 정의하여 개인정보 추출</a:t>
            </a:r>
            <a:endParaRPr lang="en-US" altLang="ko-KR" dirty="0"/>
          </a:p>
          <a:p>
            <a:pPr lvl="1"/>
            <a:r>
              <a:rPr lang="ko-KR" altLang="en-US" dirty="0"/>
              <a:t>위치 </a:t>
            </a:r>
            <a:r>
              <a:rPr lang="en-US" altLang="ko-KR" dirty="0"/>
              <a:t>: $IR4_HOME/resources/</a:t>
            </a:r>
            <a:r>
              <a:rPr lang="en-US" altLang="ko-KR" dirty="0" err="1"/>
              <a:t>priter</a:t>
            </a:r>
            <a:r>
              <a:rPr lang="en-US" altLang="ko-KR" dirty="0"/>
              <a:t>/</a:t>
            </a:r>
            <a:r>
              <a:rPr lang="en-US" altLang="ko-KR" dirty="0" err="1"/>
              <a:t>priter.conf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r>
              <a:rPr lang="en-US" altLang="ko-KR" dirty="0"/>
              <a:t>“FILTER_OPTION”</a:t>
            </a:r>
            <a:r>
              <a:rPr lang="ko-KR" altLang="en-US" dirty="0"/>
              <a:t>에 정의한 </a:t>
            </a:r>
            <a:r>
              <a:rPr lang="en-US" altLang="ko-KR" dirty="0"/>
              <a:t>$category </a:t>
            </a:r>
            <a:r>
              <a:rPr lang="ko-KR" altLang="en-US" dirty="0"/>
              <a:t>중</a:t>
            </a:r>
            <a:endParaRPr lang="en-US" altLang="ko-KR" dirty="0"/>
          </a:p>
          <a:p>
            <a:pPr lvl="1"/>
            <a:r>
              <a:rPr lang="ko-KR" altLang="en-US" dirty="0"/>
              <a:t>기본적으로 기존 내장되어있는 추출방식으로 추출하되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 err="1"/>
              <a:t>priter.conf</a:t>
            </a:r>
            <a:r>
              <a:rPr lang="en-US" altLang="ko-KR" dirty="0"/>
              <a:t> </a:t>
            </a:r>
            <a:r>
              <a:rPr lang="ko-KR" altLang="en-US" dirty="0"/>
              <a:t>파일에 정의되어 있는 </a:t>
            </a:r>
            <a:r>
              <a:rPr lang="en-US" altLang="ko-KR" dirty="0"/>
              <a:t>$category</a:t>
            </a:r>
            <a:r>
              <a:rPr lang="ko-KR" altLang="en-US" dirty="0"/>
              <a:t>의 경우 패턴추출방식 사용</a:t>
            </a:r>
            <a:endParaRPr lang="en-US" altLang="ko-KR" dirty="0"/>
          </a:p>
        </p:txBody>
      </p:sp>
      <p:sp>
        <p:nvSpPr>
          <p:cNvPr id="112" name="직사각형 111"/>
          <p:cNvSpPr/>
          <p:nvPr/>
        </p:nvSpPr>
        <p:spPr>
          <a:xfrm>
            <a:off x="1673479" y="3626803"/>
            <a:ext cx="631983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# &lt;$</a:t>
            </a:r>
            <a:r>
              <a:rPr lang="ko-KR" altLang="en-US" sz="1400" dirty="0" err="1"/>
              <a:t>category</a:t>
            </a:r>
            <a:r>
              <a:rPr lang="ko-KR" altLang="en-US" sz="1400" dirty="0"/>
              <a:t>&gt;</a:t>
            </a:r>
          </a:p>
          <a:p>
            <a:r>
              <a:rPr lang="ko-KR" altLang="en-US" sz="1400" dirty="0"/>
              <a:t># SOCIAL_NUMBER (주민등록번호)</a:t>
            </a:r>
          </a:p>
          <a:p>
            <a:r>
              <a:rPr lang="ko-KR" altLang="en-US" sz="1400" dirty="0"/>
              <a:t># FOREIGNER_NUMBER (</a:t>
            </a:r>
            <a:r>
              <a:rPr lang="ko-KR" altLang="en-US" sz="1400" dirty="0" err="1"/>
              <a:t>외국인번호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CARD_NUMBER (카드번호)</a:t>
            </a:r>
          </a:p>
          <a:p>
            <a:r>
              <a:rPr lang="ko-KR" altLang="en-US" sz="1400" dirty="0"/>
              <a:t># CELLPHONE_NUMBER (핸드폰번호)</a:t>
            </a:r>
          </a:p>
          <a:p>
            <a:r>
              <a:rPr lang="ko-KR" altLang="en-US" sz="1400" dirty="0"/>
              <a:t># TELEPHONE_NUMBER (전화번호)</a:t>
            </a:r>
          </a:p>
          <a:p>
            <a:r>
              <a:rPr lang="ko-KR" altLang="en-US" sz="1400" dirty="0"/>
              <a:t># BUSINESS_REGISTRATION_NUMBER (사업자등록번호)</a:t>
            </a:r>
          </a:p>
          <a:p>
            <a:r>
              <a:rPr lang="ko-KR" altLang="en-US" sz="1400" dirty="0"/>
              <a:t># CORPORATION_NUMBER (</a:t>
            </a:r>
            <a:r>
              <a:rPr lang="ko-KR" altLang="en-US" sz="1400" dirty="0" err="1"/>
              <a:t>법인번호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# ACCOUNT_NUMBER (계좌번호)</a:t>
            </a:r>
          </a:p>
          <a:p>
            <a:r>
              <a:rPr lang="ko-KR" altLang="en-US" sz="1400" dirty="0"/>
              <a:t># EMAIL (이메일)</a:t>
            </a:r>
          </a:p>
          <a:p>
            <a:r>
              <a:rPr lang="ko-KR" altLang="en-US" sz="1400" dirty="0"/>
              <a:t># PASSPORT_NUMBER (여권번호)</a:t>
            </a:r>
          </a:p>
          <a:p>
            <a:r>
              <a:rPr lang="ko-KR" altLang="en-US" sz="1400" dirty="0"/>
              <a:t># DRIVER_LICENSE_NUMBER (운전면허번호)</a:t>
            </a:r>
          </a:p>
          <a:p>
            <a:r>
              <a:rPr lang="ko-KR" altLang="en-US" sz="1400" dirty="0"/>
              <a:t># IP (</a:t>
            </a:r>
            <a:r>
              <a:rPr lang="ko-KR" altLang="en-US" sz="1400" dirty="0" err="1"/>
              <a:t>IP주소</a:t>
            </a:r>
            <a:r>
              <a:rPr lang="ko-KR" alt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72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설치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67544" y="1997839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/>
              <a:t>● </a:t>
            </a:r>
            <a:r>
              <a:rPr lang="en-US" altLang="ko-KR" dirty="0" smtClean="0"/>
              <a:t>FILTER_OPTION</a:t>
            </a:r>
            <a:endParaRPr lang="en-US" altLang="ko-KR" dirty="0"/>
          </a:p>
          <a:p>
            <a:pPr lvl="2"/>
            <a:r>
              <a:rPr lang="ko-KR" altLang="en-US" dirty="0"/>
              <a:t>옵션에 따른 개인정보를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pPr lvl="2"/>
            <a:r>
              <a:rPr lang="ko-KR" altLang="en-US" dirty="0"/>
              <a:t>설정하지 않을 경우 모든 개인정보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● </a:t>
            </a:r>
            <a:r>
              <a:rPr lang="en-US" altLang="ko-KR" dirty="0" smtClean="0"/>
              <a:t>FILTER_FIELDS</a:t>
            </a:r>
            <a:endParaRPr lang="en-US" altLang="ko-KR" dirty="0"/>
          </a:p>
          <a:p>
            <a:pPr lvl="2"/>
            <a:r>
              <a:rPr lang="ko-KR" altLang="en-US" dirty="0"/>
              <a:t>개인정보가 포함된 </a:t>
            </a:r>
            <a:r>
              <a:rPr lang="ko-KR" altLang="en-US" dirty="0" err="1"/>
              <a:t>필터링</a:t>
            </a:r>
            <a:r>
              <a:rPr lang="ko-KR" altLang="en-US" dirty="0"/>
              <a:t> 할 필드를 명시</a:t>
            </a:r>
            <a:r>
              <a:rPr lang="en-US" altLang="ko-KR" dirty="0"/>
              <a:t>,</a:t>
            </a:r>
            <a:r>
              <a:rPr lang="ko-KR" altLang="en-US" dirty="0"/>
              <a:t> 다수 개일 경우 콤마</a:t>
            </a:r>
            <a:r>
              <a:rPr lang="en-US" altLang="ko-KR" dirty="0"/>
              <a:t>(,)</a:t>
            </a:r>
            <a:r>
              <a:rPr lang="ko-KR" altLang="en-US" dirty="0"/>
              <a:t>로 구분</a:t>
            </a:r>
            <a:endParaRPr lang="en-US" altLang="ko-KR" dirty="0"/>
          </a:p>
          <a:p>
            <a:pPr lvl="2"/>
            <a:r>
              <a:rPr lang="ko-KR" altLang="en-US" dirty="0"/>
              <a:t>설정하지 않을 경우 모든 필드에 대해 </a:t>
            </a:r>
            <a:r>
              <a:rPr lang="ko-KR" altLang="en-US" dirty="0" err="1"/>
              <a:t>필터링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12" name="직사각형 111"/>
          <p:cNvSpPr/>
          <p:nvPr/>
        </p:nvSpPr>
        <p:spPr>
          <a:xfrm>
            <a:off x="962801" y="4430056"/>
            <a:ext cx="52367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※ Filter </a:t>
            </a:r>
            <a:r>
              <a:rPr lang="en-US" altLang="ko-KR" dirty="0"/>
              <a:t>option</a:t>
            </a:r>
          </a:p>
          <a:p>
            <a:pPr lvl="1"/>
            <a:r>
              <a:rPr lang="ko-KR" altLang="en-US" dirty="0"/>
              <a:t>각 옵션에 해당 하는 값을 </a:t>
            </a:r>
            <a:r>
              <a:rPr lang="en-US" altLang="ko-KR" dirty="0"/>
              <a:t>or </a:t>
            </a:r>
            <a:r>
              <a:rPr lang="ko-KR" altLang="en-US" dirty="0"/>
              <a:t>해서 사용</a:t>
            </a:r>
            <a:endParaRPr lang="en-US" altLang="ko-KR" dirty="0"/>
          </a:p>
          <a:p>
            <a:pPr lvl="1"/>
            <a:r>
              <a:rPr lang="ko-KR" altLang="en-US" dirty="0"/>
              <a:t>모든 옵션 사용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12159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4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2. </a:t>
            </a:r>
            <a:r>
              <a:rPr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설치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graphicFrame>
        <p:nvGraphicFramePr>
          <p:cNvPr id="11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40113"/>
              </p:ext>
            </p:extLst>
          </p:nvPr>
        </p:nvGraphicFramePr>
        <p:xfrm>
          <a:off x="820272" y="1565031"/>
          <a:ext cx="8222293" cy="521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37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PriterConst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value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PriterConst.SOCIAL_NUMBER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주민등록번호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PriterConst.CARD_NUMBER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신용카드번호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PriterConst.CELLPHONE_NUMBER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휴대폰번호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PriterConst.TELEPHONE_NUMBER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유선전화번호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PriterConst.PHONE_NUMBER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전화번호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휴대폰번호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ko-KR" altLang="en-US" sz="1400" dirty="0" smtClean="0"/>
                        <a:t>유선전화번호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PriterConst.BUSINESS_REGISTRATION_NUMBER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사업자번호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PriterConst.CORPORATION_NUMBER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법인번호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PriterConst.ACCOUNT_NUMBER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계좌번호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PriterConst.USER_NUMBER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사용자번호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PriterConst.EMAIL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e-mail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PriterConst.PASSPORT_NUMBER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여권번호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PriterConst.DRIVER_LICENSE_NUMBER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운전면허번호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PriterConst.IP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IP</a:t>
                      </a:r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7952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dirty="0" err="1" smtClean="0"/>
                        <a:t>PriterConst.FOREIGNER_NUMBER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8192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외국인번호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2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3. API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796136" y="2964952"/>
            <a:ext cx="59522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D2Coding"/>
              </a:rPr>
              <a:t>query.setResultModifier</a:t>
            </a:r>
            <a:r>
              <a:rPr lang="en-US" altLang="ko-KR" dirty="0" smtClean="0">
                <a:latin typeface="D2Coding"/>
              </a:rPr>
              <a:t>("</a:t>
            </a:r>
            <a:r>
              <a:rPr lang="en-US" altLang="ko-KR" dirty="0" err="1" smtClean="0">
                <a:latin typeface="D2Coding"/>
              </a:rPr>
              <a:t>priter</a:t>
            </a:r>
            <a:r>
              <a:rPr lang="en-US" altLang="ko-KR" dirty="0" smtClean="0">
                <a:latin typeface="D2Coding"/>
              </a:rPr>
              <a:t>");</a:t>
            </a:r>
          </a:p>
          <a:p>
            <a:r>
              <a:rPr lang="en-US" altLang="ko-KR" dirty="0" err="1" smtClean="0">
                <a:latin typeface="D2Coding"/>
              </a:rPr>
              <a:t>query.setValue</a:t>
            </a:r>
            <a:r>
              <a:rPr lang="en-US" altLang="ko-KR" dirty="0" smtClean="0">
                <a:latin typeface="D2Coding"/>
              </a:rPr>
              <a:t>("FILTER_OPTION", "12159");</a:t>
            </a:r>
          </a:p>
          <a:p>
            <a:r>
              <a:rPr lang="en-US" altLang="ko-KR" dirty="0" err="1" smtClean="0">
                <a:latin typeface="D2Coding"/>
              </a:rPr>
              <a:t>query.setValue</a:t>
            </a:r>
            <a:r>
              <a:rPr lang="en-US" altLang="ko-KR" dirty="0" smtClean="0">
                <a:latin typeface="D2Coding"/>
              </a:rPr>
              <a:t>("FILTER_FIELDS", "ACCOUNT_NUMBER,BUSINESS_REGISTRATION_NUMBER,CARD_NUMBER,CELLPHONE_NUMBER,CORPORATION_NUMBER,DRIVER_LICENSE_NUMBER,EMAIL,FOREIGNER_NUMBER,SOCIAL_NUMBER,TELEPHONE_NUMBER,CARD_NUMBER");</a:t>
            </a:r>
            <a:endParaRPr lang="ko-KR" altLang="en-US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6" y="1984076"/>
            <a:ext cx="4297651" cy="46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3. API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079064" y="1681069"/>
            <a:ext cx="1090378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Query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SearchOption</a:t>
            </a:r>
            <a:r>
              <a:rPr lang="ko-KR" altLang="en-US" sz="700" dirty="0" smtClean="0"/>
              <a:t> = 0]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ThesaurusOption</a:t>
            </a:r>
            <a:r>
              <a:rPr lang="ko-KR" altLang="en-US" sz="700" dirty="0" smtClean="0"/>
              <a:t> = 0]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RankingOption</a:t>
            </a:r>
            <a:r>
              <a:rPr lang="ko-KR" altLang="en-US" sz="700" dirty="0" smtClean="0"/>
              <a:t> = 0]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CategoryRankingOption</a:t>
            </a:r>
            <a:r>
              <a:rPr lang="ko-KR" altLang="en-US" sz="700" dirty="0" smtClean="0"/>
              <a:t> = 0]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highlight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start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tag</a:t>
            </a:r>
            <a:r>
              <a:rPr lang="ko-KR" altLang="en-US" sz="700" dirty="0" smtClean="0"/>
              <a:t> = &lt;</a:t>
            </a:r>
            <a:r>
              <a:rPr lang="ko-KR" altLang="en-US" sz="700" dirty="0" err="1" smtClean="0"/>
              <a:t>Strong</a:t>
            </a:r>
            <a:r>
              <a:rPr lang="ko-KR" altLang="en-US" sz="700" dirty="0" smtClean="0"/>
              <a:t>&gt;][</a:t>
            </a:r>
            <a:r>
              <a:rPr lang="ko-KR" altLang="en-US" sz="700" dirty="0" err="1" smtClean="0"/>
              <a:t>highlight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end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tag</a:t>
            </a:r>
            <a:r>
              <a:rPr lang="ko-KR" altLang="en-US" sz="700" dirty="0" smtClean="0"/>
              <a:t> = &lt;/</a:t>
            </a:r>
            <a:r>
              <a:rPr lang="ko-KR" altLang="en-US" sz="700" dirty="0" err="1" smtClean="0"/>
              <a:t>Strong</a:t>
            </a:r>
            <a:r>
              <a:rPr lang="ko-KR" altLang="en-US" sz="700" dirty="0" smtClean="0"/>
              <a:t>&gt;]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SelectSet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ACCOUNT_NUMBER][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BUSINESS_REGISTRATION_NUMBER][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CARD_NUMBER][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CELLPHONE_NUMBER][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CORPORATION_NUMBER][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DQ_ID][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DRIVER_LICENSE_NUMBER][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EMAIL][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FOREIGNER_NUMBER][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IP][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PASSPORT_NUMBER][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SOCIAL_NUMBER][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Field</a:t>
            </a:r>
            <a:r>
              <a:rPr lang="ko-KR" altLang="en-US" sz="700" dirty="0" smtClean="0"/>
              <a:t> = TELEPHONE_NUMBER][</a:t>
            </a:r>
            <a:r>
              <a:rPr lang="ko-KR" altLang="en-US" sz="700" dirty="0" err="1" smtClean="0"/>
              <a:t>Option</a:t>
            </a:r>
            <a:r>
              <a:rPr lang="ko-KR" altLang="en-US" sz="700" dirty="0" smtClean="0"/>
              <a:t> = 16]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ResultStart</a:t>
            </a:r>
            <a:r>
              <a:rPr lang="ko-KR" altLang="en-US" sz="700" dirty="0" smtClean="0"/>
              <a:t> = 0][</a:t>
            </a:r>
            <a:r>
              <a:rPr lang="ko-KR" altLang="en-US" sz="700" dirty="0" err="1" smtClean="0"/>
              <a:t>ResultEnd</a:t>
            </a:r>
            <a:r>
              <a:rPr lang="ko-KR" altLang="en-US" sz="700" dirty="0" smtClean="0"/>
              <a:t> = 9]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GroupBySet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FromSet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10:10:03,INFO]PRITER_TEST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Profile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SearchKeyword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WhereSet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operation</a:t>
            </a:r>
            <a:r>
              <a:rPr lang="ko-KR" altLang="en-US" sz="700" dirty="0" smtClean="0"/>
              <a:t> : 9]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index</a:t>
            </a:r>
            <a:r>
              <a:rPr lang="ko-KR" altLang="en-US" sz="700" dirty="0" smtClean="0"/>
              <a:t> : IDX_DQ_ID][</a:t>
            </a:r>
            <a:r>
              <a:rPr lang="ko-KR" altLang="en-US" sz="700" dirty="0" err="1" smtClean="0"/>
              <a:t>isOpeartion</a:t>
            </a:r>
            <a:r>
              <a:rPr lang="ko-KR" altLang="en-US" sz="700" dirty="0" smtClean="0"/>
              <a:t> = </a:t>
            </a:r>
            <a:r>
              <a:rPr lang="ko-KR" altLang="en-US" sz="700" dirty="0" err="1" smtClean="0"/>
              <a:t>false</a:t>
            </a:r>
            <a:r>
              <a:rPr lang="ko-KR" altLang="en-US" sz="700" dirty="0" smtClean="0"/>
              <a:t>[</a:t>
            </a:r>
            <a:r>
              <a:rPr lang="ko-KR" altLang="en-US" sz="700" dirty="0" err="1" smtClean="0"/>
              <a:t>operation</a:t>
            </a:r>
            <a:r>
              <a:rPr lang="ko-KR" altLang="en-US" sz="700" dirty="0" smtClean="0"/>
              <a:t> : 1][ </a:t>
            </a:r>
            <a:r>
              <a:rPr lang="ko-KR" altLang="en-US" sz="700" dirty="0" err="1" smtClean="0"/>
              <a:t>keywords</a:t>
            </a:r>
            <a:r>
              <a:rPr lang="ko-KR" altLang="en-US" sz="700" dirty="0" smtClean="0"/>
              <a:t> :(0 : 7[100]) [</a:t>
            </a:r>
            <a:r>
              <a:rPr lang="ko-KR" altLang="en-US" sz="700" dirty="0" err="1" smtClean="0"/>
              <a:t>proximityMax</a:t>
            </a:r>
            <a:r>
              <a:rPr lang="ko-KR" altLang="en-US" sz="700" dirty="0" smtClean="0"/>
              <a:t> : 0]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operation</a:t>
            </a:r>
            <a:r>
              <a:rPr lang="ko-KR" altLang="en-US" sz="700" dirty="0" smtClean="0"/>
              <a:t> : 10]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OrderBySet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FilterSet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DistanceSet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query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modifier</a:t>
            </a:r>
            <a:r>
              <a:rPr lang="ko-KR" altLang="en-US" sz="700" dirty="0" smtClean="0"/>
              <a:t> = 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result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modifier</a:t>
            </a:r>
            <a:r>
              <a:rPr lang="ko-KR" altLang="en-US" sz="700" dirty="0" smtClean="0"/>
              <a:t> = </a:t>
            </a:r>
            <a:r>
              <a:rPr lang="ko-KR" altLang="en-US" sz="700" dirty="0" err="1" smtClean="0"/>
              <a:t>priter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StringKeyValueSet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length</a:t>
            </a:r>
            <a:r>
              <a:rPr lang="ko-KR" altLang="en-US" sz="700" dirty="0" smtClean="0"/>
              <a:t>[2]: (0th </a:t>
            </a:r>
            <a:r>
              <a:rPr lang="ko-KR" altLang="en-US" sz="700" dirty="0" err="1" smtClean="0"/>
              <a:t>key</a:t>
            </a:r>
            <a:r>
              <a:rPr lang="ko-KR" altLang="en-US" sz="700" dirty="0" smtClean="0"/>
              <a:t>: FILTER_OPTION </a:t>
            </a:r>
            <a:r>
              <a:rPr lang="ko-KR" altLang="en-US" sz="700" dirty="0" err="1" smtClean="0"/>
              <a:t>value</a:t>
            </a:r>
            <a:r>
              <a:rPr lang="ko-KR" altLang="en-US" sz="700" dirty="0" smtClean="0"/>
              <a:t>: 12159), (1th </a:t>
            </a:r>
            <a:r>
              <a:rPr lang="ko-KR" altLang="en-US" sz="700" dirty="0" err="1" smtClean="0"/>
              <a:t>key</a:t>
            </a:r>
            <a:r>
              <a:rPr lang="ko-KR" altLang="en-US" sz="700" dirty="0" smtClean="0"/>
              <a:t>: FILTER_FIELDS </a:t>
            </a:r>
            <a:r>
              <a:rPr lang="ko-KR" altLang="en-US" sz="700" dirty="0" err="1" smtClean="0"/>
              <a:t>value</a:t>
            </a:r>
            <a:r>
              <a:rPr lang="ko-KR" altLang="en-US" sz="700" dirty="0" smtClean="0"/>
              <a:t>: ACCOUNT_NUMBER,BUSINESS_REGISTRATION_NUMBER,CELLPHONE_NUMBER,CORPORATION_NUMBER,DRIVER_LICENSE_NUMBER,EMAIL,FOREIGNER_NUMBER,SOCIAL_NUMBER,TELEPHONE_NUMBER,IP,PASSPORT_NUMBER,CARD_NUMBER),  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result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cutoff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size</a:t>
            </a:r>
            <a:r>
              <a:rPr lang="ko-KR" altLang="en-US" sz="700" dirty="0" smtClean="0"/>
              <a:t> = -1]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maxHighlight</a:t>
            </a:r>
            <a:r>
              <a:rPr lang="ko-KR" altLang="en-US" sz="700" dirty="0" smtClean="0"/>
              <a:t> = -1]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debug</a:t>
            </a:r>
            <a:r>
              <a:rPr lang="ko-KR" altLang="en-US" sz="700" dirty="0" smtClean="0"/>
              <a:t> = </a:t>
            </a:r>
            <a:r>
              <a:rPr lang="ko-KR" altLang="en-US" sz="700" dirty="0" err="1" smtClean="0"/>
              <a:t>true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search</a:t>
            </a:r>
            <a:r>
              <a:rPr lang="ko-KR" altLang="en-US" sz="700" dirty="0" smtClean="0"/>
              <a:t> = </a:t>
            </a:r>
            <a:r>
              <a:rPr lang="ko-KR" altLang="en-US" sz="700" dirty="0" err="1" smtClean="0"/>
              <a:t>true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faultless</a:t>
            </a:r>
            <a:r>
              <a:rPr lang="ko-KR" altLang="en-US" sz="700" dirty="0" smtClean="0"/>
              <a:t> = </a:t>
            </a:r>
            <a:r>
              <a:rPr lang="ko-KR" altLang="en-US" sz="700" dirty="0" err="1" smtClean="0"/>
              <a:t>false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printQuery</a:t>
            </a:r>
            <a:r>
              <a:rPr lang="ko-KR" altLang="en-US" sz="700" dirty="0" smtClean="0"/>
              <a:t> = </a:t>
            </a:r>
            <a:r>
              <a:rPr lang="ko-KR" altLang="en-US" sz="700" dirty="0" err="1" smtClean="0"/>
              <a:t>true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ignoreBrokerTimeout</a:t>
            </a:r>
            <a:r>
              <a:rPr lang="ko-KR" altLang="en-US" sz="700" dirty="0" smtClean="0"/>
              <a:t> = </a:t>
            </a:r>
            <a:r>
              <a:rPr lang="ko-KR" altLang="en-US" sz="700" dirty="0" err="1" smtClean="0"/>
              <a:t>false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brokerPrevious</a:t>
            </a:r>
            <a:r>
              <a:rPr lang="ko-KR" altLang="en-US" sz="700" dirty="0" smtClean="0"/>
              <a:t> = </a:t>
            </a:r>
            <a:r>
              <a:rPr lang="ko-KR" altLang="en-US" sz="700" dirty="0" err="1" smtClean="0"/>
              <a:t>false</a:t>
            </a:r>
            <a:r>
              <a:rPr lang="ko-KR" altLang="en-US" sz="700" dirty="0" smtClean="0"/>
              <a:t>]</a:t>
            </a:r>
          </a:p>
          <a:p>
            <a:r>
              <a:rPr lang="ko-KR" altLang="en-US" sz="700" dirty="0" smtClean="0"/>
              <a:t>[2019/10/23 10:10:03,INFO][</a:t>
            </a:r>
            <a:r>
              <a:rPr lang="ko-KR" altLang="en-US" sz="700" dirty="0" err="1" smtClean="0"/>
              <a:t>useKeywordProfile</a:t>
            </a:r>
            <a:r>
              <a:rPr lang="ko-KR" altLang="en-US" sz="700" dirty="0" smtClean="0"/>
              <a:t> = </a:t>
            </a:r>
            <a:r>
              <a:rPr lang="ko-KR" altLang="en-US" sz="700" dirty="0" err="1" smtClean="0"/>
              <a:t>false</a:t>
            </a:r>
            <a:r>
              <a:rPr lang="ko-KR" altLang="en-US" sz="700" dirty="0" smtClean="0"/>
              <a:t>]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2063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09" name="TextBox 108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4. </a:t>
            </a:r>
            <a:r>
              <a:rPr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336" y="923925"/>
            <a:ext cx="4419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0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목차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39416" y="4166244"/>
            <a:ext cx="525658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latin typeface="나눔손글씨 펜" pitchFamily="66" charset="-127"/>
                <a:ea typeface="나눔손글씨 펜" pitchFamily="66" charset="-127"/>
              </a:rPr>
              <a:t>개요</a:t>
            </a:r>
            <a:endParaRPr lang="en-US" altLang="ko-KR" sz="26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latin typeface="나눔손글씨 펜" pitchFamily="66" charset="-127"/>
                <a:ea typeface="나눔손글씨 펜" pitchFamily="66" charset="-127"/>
              </a:rPr>
              <a:t>설치</a:t>
            </a:r>
            <a:endParaRPr lang="en-US" altLang="ko-KR" sz="26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latin typeface="나눔손글씨 펜" pitchFamily="66" charset="-127"/>
                <a:ea typeface="나눔손글씨 펜" pitchFamily="66" charset="-127"/>
              </a:rPr>
              <a:t>API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lang="en-US" altLang="ko-KR" sz="26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39416" y="1627203"/>
            <a:ext cx="525658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latin typeface="나눔손글씨 펜" pitchFamily="66" charset="-127"/>
                <a:ea typeface="나눔손글씨 펜" pitchFamily="66" charset="-127"/>
              </a:rPr>
              <a:t>설치</a:t>
            </a:r>
            <a:endParaRPr lang="en-US" altLang="ko-KR" sz="2600" dirty="0" smtClean="0">
              <a:latin typeface="나눔손글씨 펜" pitchFamily="66" charset="-127"/>
              <a:ea typeface="나눔손글씨 펜" pitchFamily="66" charset="-127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latin typeface="나눔손글씨 펜" pitchFamily="66" charset="-127"/>
                <a:ea typeface="나눔손글씨 펜" pitchFamily="66" charset="-127"/>
              </a:rPr>
              <a:t>API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260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lang="en-US" altLang="ko-KR" sz="2600" dirty="0" smtClean="0">
              <a:latin typeface="나눔손글씨 펜" pitchFamily="66" charset="-127"/>
              <a:ea typeface="나눔손글씨 펜" pitchFamily="66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>
            <a:off x="690876" y="3429000"/>
            <a:ext cx="94192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모서리가 둥근 사각형 설명선 164"/>
          <p:cNvSpPr/>
          <p:nvPr/>
        </p:nvSpPr>
        <p:spPr>
          <a:xfrm>
            <a:off x="3942271" y="1146861"/>
            <a:ext cx="2622430" cy="1285336"/>
          </a:xfrm>
          <a:prstGeom prst="wedgeRoundRect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모듈형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6" name="모서리가 둥근 사각형 설명선 165"/>
          <p:cNvSpPr/>
          <p:nvPr/>
        </p:nvSpPr>
        <p:spPr>
          <a:xfrm>
            <a:off x="3942271" y="4151758"/>
            <a:ext cx="2622430" cy="1285336"/>
          </a:xfrm>
          <a:prstGeom prst="wedgeRoundRectCallou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설치형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설치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2500" y="1979572"/>
            <a:ext cx="10507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fontAlgn="ctr">
              <a:buAutoNum type="arabicPeriod"/>
            </a:pPr>
            <a:r>
              <a:rPr lang="en-US" altLang="ko-KR" dirty="0" smtClean="0"/>
              <a:t>PLITER </a:t>
            </a:r>
            <a:r>
              <a:rPr lang="ko-KR" altLang="en-US" dirty="0" smtClean="0"/>
              <a:t>압축파일 </a:t>
            </a:r>
            <a:r>
              <a:rPr lang="ko-KR" altLang="en-US" dirty="0" smtClean="0"/>
              <a:t>다운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대웅제약</a:t>
            </a:r>
            <a:r>
              <a:rPr lang="ko-KR" altLang="en-US" dirty="0"/>
              <a:t> </a:t>
            </a:r>
            <a:r>
              <a:rPr lang="ko-KR" altLang="en-US" dirty="0" err="1"/>
              <a:t>사이버다임</a:t>
            </a:r>
            <a:r>
              <a:rPr lang="ko-KR" altLang="en-US" dirty="0"/>
              <a:t> </a:t>
            </a:r>
            <a:r>
              <a:rPr lang="ko-KR" altLang="en-US" dirty="0" smtClean="0"/>
              <a:t>산출물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신지호 대리 전달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800100" lvl="1" indent="-342900" fontAlgn="ctr">
              <a:buAutoNum type="arabicPeriod"/>
            </a:pPr>
            <a:endParaRPr lang="en-US" altLang="ko-KR" dirty="0" smtClean="0"/>
          </a:p>
          <a:p>
            <a:pPr marL="800100" lvl="1" indent="-342900" fontAlgn="ctr">
              <a:buAutoNum type="arabicPeriod"/>
            </a:pPr>
            <a:r>
              <a:rPr lang="en-US" altLang="ko-KR" sz="1700" dirty="0" smtClean="0"/>
              <a:t>IR4_HOME/</a:t>
            </a:r>
            <a:r>
              <a:rPr lang="en-US" altLang="ko-KR" sz="1700" dirty="0" err="1" smtClean="0"/>
              <a:t>priter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경로에 압축 해지</a:t>
            </a:r>
            <a:endParaRPr lang="en-US" altLang="ko-KR" sz="1700" dirty="0" smtClean="0"/>
          </a:p>
          <a:p>
            <a:pPr marL="800100" lvl="1" indent="-342900" fontAlgn="ctr">
              <a:buAutoNum type="arabicPeriod"/>
            </a:pPr>
            <a:endParaRPr lang="en-US" altLang="ko-KR" sz="1700" dirty="0" smtClean="0"/>
          </a:p>
          <a:p>
            <a:pPr marL="800100" lvl="1" indent="-342900" fontAlgn="ctr">
              <a:buAutoNum type="arabicPeriod"/>
            </a:pPr>
            <a:r>
              <a:rPr lang="en-US" altLang="ko-KR" sz="1700" dirty="0" err="1" smtClean="0"/>
              <a:t>xprivacy_table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기준으로 </a:t>
            </a:r>
            <a:r>
              <a:rPr lang="en-US" altLang="ko-KR" sz="1700" dirty="0" smtClean="0"/>
              <a:t>DB </a:t>
            </a:r>
            <a:r>
              <a:rPr lang="ko-KR" altLang="en-US" sz="1700" dirty="0" smtClean="0"/>
              <a:t>테이블 생성</a:t>
            </a:r>
            <a:endParaRPr lang="en-US" altLang="ko-KR" sz="1700" dirty="0" smtClean="0"/>
          </a:p>
          <a:p>
            <a:pPr marL="800100" lvl="1" indent="-342900" fontAlgn="ctr">
              <a:buAutoNum type="arabicPeriod"/>
            </a:pPr>
            <a:endParaRPr lang="en-US" altLang="ko-KR" sz="1700" dirty="0" smtClean="0"/>
          </a:p>
          <a:p>
            <a:pPr marL="800100" lvl="1" indent="-342900" fontAlgn="ctr">
              <a:buAutoNum type="arabicPeriod"/>
            </a:pPr>
            <a:r>
              <a:rPr lang="en-US" altLang="ko-KR" sz="1700" dirty="0"/>
              <a:t>IR$_</a:t>
            </a:r>
            <a:r>
              <a:rPr lang="en-US" altLang="ko-KR" sz="1700" dirty="0" smtClean="0"/>
              <a:t>HOME/</a:t>
            </a:r>
            <a:r>
              <a:rPr lang="en-US" altLang="ko-KR" sz="1700" dirty="0" err="1" smtClean="0"/>
              <a:t>priter</a:t>
            </a:r>
            <a:r>
              <a:rPr lang="en-US" altLang="ko-KR" sz="1700" dirty="0" smtClean="0"/>
              <a:t>/</a:t>
            </a:r>
            <a:r>
              <a:rPr lang="en-US" altLang="ko-KR" sz="1700" dirty="0" err="1" smtClean="0"/>
              <a:t>src</a:t>
            </a:r>
            <a:r>
              <a:rPr lang="en-US" altLang="ko-KR" sz="1700" dirty="0" smtClean="0"/>
              <a:t>/PriterInfoExtracter.java </a:t>
            </a:r>
            <a:r>
              <a:rPr lang="ko-KR" altLang="en-US" sz="1700" dirty="0" smtClean="0"/>
              <a:t>파일 수정</a:t>
            </a:r>
            <a:endParaRPr lang="en-US" altLang="ko-KR" sz="1700" dirty="0" smtClean="0"/>
          </a:p>
          <a:p>
            <a:pPr marL="800100" lvl="1" indent="-342900" fontAlgn="ctr">
              <a:buAutoNum type="arabicPeriod"/>
            </a:pPr>
            <a:endParaRPr lang="en-US" altLang="ko-KR" sz="1700" dirty="0"/>
          </a:p>
          <a:p>
            <a:pPr marL="800100" lvl="1" indent="-342900" fontAlgn="ctr">
              <a:buAutoNum type="arabicPeriod"/>
            </a:pPr>
            <a:r>
              <a:rPr lang="ko-KR" altLang="en-US" sz="1700" dirty="0" smtClean="0"/>
              <a:t>윈도우 기준으로 </a:t>
            </a:r>
            <a:r>
              <a:rPr lang="en-US" altLang="ko-KR" sz="1700" dirty="0" smtClean="0"/>
              <a:t>PriterReal.bat </a:t>
            </a:r>
            <a:r>
              <a:rPr lang="ko-KR" altLang="en-US" sz="1700" dirty="0" smtClean="0"/>
              <a:t>파일 실행</a:t>
            </a:r>
            <a:endParaRPr lang="en-US" altLang="ko-KR" sz="1700" dirty="0" smtClean="0"/>
          </a:p>
          <a:p>
            <a:pPr marL="800100" lvl="1" indent="-342900" fontAlgn="ctr">
              <a:buAutoNum type="arabicPeriod"/>
            </a:pPr>
            <a:endParaRPr lang="en-US" altLang="ko-KR" sz="1700" dirty="0" smtClean="0"/>
          </a:p>
          <a:p>
            <a:pPr marL="800100" lvl="1" indent="-342900" fontAlgn="ctr">
              <a:buAutoNum type="arabicPeriod"/>
            </a:pPr>
            <a:r>
              <a:rPr lang="en-US" altLang="ko-KR" sz="1700" dirty="0" smtClean="0"/>
              <a:t>DB </a:t>
            </a:r>
            <a:r>
              <a:rPr lang="ko-KR" altLang="en-US" sz="1700" dirty="0" smtClean="0"/>
              <a:t>생성 정보 확인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6613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API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41" y="3082088"/>
            <a:ext cx="7677150" cy="2981325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42361" y="16690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 smtClean="0"/>
              <a:t>1) PriterInfoExtracter.java </a:t>
            </a:r>
            <a:r>
              <a:rPr lang="ko-KR" altLang="en-US" dirty="0" smtClean="0"/>
              <a:t>파일 수정</a:t>
            </a:r>
            <a:endParaRPr lang="en-US" altLang="ko-KR" dirty="0" smtClean="0"/>
          </a:p>
        </p:txBody>
      </p:sp>
      <p:sp>
        <p:nvSpPr>
          <p:cNvPr id="113" name="직사각형 112"/>
          <p:cNvSpPr/>
          <p:nvPr/>
        </p:nvSpPr>
        <p:spPr>
          <a:xfrm>
            <a:off x="342361" y="21019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dirty="0" smtClean="0"/>
              <a:t>● 경로 </a:t>
            </a:r>
            <a:r>
              <a:rPr lang="en-US" altLang="ko-KR" dirty="0"/>
              <a:t>: </a:t>
            </a:r>
            <a:r>
              <a:rPr lang="en-US" altLang="ko-KR" dirty="0" smtClean="0"/>
              <a:t>IR4_HOME/</a:t>
            </a:r>
            <a:r>
              <a:rPr lang="en-US" altLang="ko-KR" dirty="0" err="1" smtClean="0"/>
              <a:t>priter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endParaRPr lang="en-US" altLang="ko-KR" dirty="0" smtClean="0"/>
          </a:p>
        </p:txBody>
      </p:sp>
      <p:sp>
        <p:nvSpPr>
          <p:cNvPr id="165" name="직사각형 164"/>
          <p:cNvSpPr/>
          <p:nvPr/>
        </p:nvSpPr>
        <p:spPr>
          <a:xfrm>
            <a:off x="1295389" y="2605136"/>
            <a:ext cx="2888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검색엔진 설정 및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36036" y="5988589"/>
            <a:ext cx="357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※ </a:t>
            </a:r>
            <a:r>
              <a:rPr lang="en-US" altLang="ko-KR" dirty="0" err="1" smtClean="0"/>
              <a:t>Conf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내용 수정으로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7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API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9" y="2071480"/>
            <a:ext cx="9729247" cy="1317690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6" y="4166736"/>
            <a:ext cx="5436095" cy="1670605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391" y="3919086"/>
            <a:ext cx="5363772" cy="1735126"/>
          </a:xfrm>
          <a:prstGeom prst="rect">
            <a:avLst/>
          </a:prstGeom>
        </p:spPr>
      </p:pic>
      <p:sp>
        <p:nvSpPr>
          <p:cNvPr id="165" name="직사각형 164"/>
          <p:cNvSpPr/>
          <p:nvPr/>
        </p:nvSpPr>
        <p:spPr>
          <a:xfrm>
            <a:off x="690876" y="1639165"/>
            <a:ext cx="270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66" name="직사각형 165"/>
          <p:cNvSpPr/>
          <p:nvPr/>
        </p:nvSpPr>
        <p:spPr>
          <a:xfrm>
            <a:off x="373413" y="3797403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● </a:t>
            </a:r>
            <a:r>
              <a:rPr lang="ko-KR" altLang="en-US" dirty="0" smtClean="0"/>
              <a:t>개인정보 수집 필드 설정</a:t>
            </a:r>
            <a:endParaRPr lang="ko-KR" altLang="en-US" dirty="0"/>
          </a:p>
        </p:txBody>
      </p:sp>
      <p:sp>
        <p:nvSpPr>
          <p:cNvPr id="167" name="직사각형 166"/>
          <p:cNvSpPr/>
          <p:nvPr/>
        </p:nvSpPr>
        <p:spPr>
          <a:xfrm>
            <a:off x="5442869" y="3612737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● </a:t>
            </a:r>
            <a:r>
              <a:rPr lang="ko-KR" altLang="en-US" dirty="0" smtClean="0"/>
              <a:t>개인정보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유형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0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API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42361" y="16690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) PriterReal.bat </a:t>
            </a:r>
            <a:r>
              <a:rPr lang="ko-KR" altLang="en-US" dirty="0" smtClean="0"/>
              <a:t>파일 수정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 기준</a:t>
            </a:r>
            <a:r>
              <a:rPr lang="en-US" altLang="ko-KR" dirty="0" smtClean="0"/>
              <a:t>)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42361" y="21019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dirty="0" smtClean="0"/>
              <a:t>● 경로 </a:t>
            </a:r>
            <a:r>
              <a:rPr lang="en-US" altLang="ko-KR" dirty="0"/>
              <a:t>: </a:t>
            </a:r>
            <a:r>
              <a:rPr lang="en-US" altLang="ko-KR" dirty="0" smtClean="0"/>
              <a:t>IR4_HOME/</a:t>
            </a:r>
            <a:r>
              <a:rPr lang="en-US" altLang="ko-KR" dirty="0" err="1" smtClean="0"/>
              <a:t>priter</a:t>
            </a:r>
            <a:endParaRPr lang="en-US" altLang="ko-KR" dirty="0" smtClean="0"/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73" y="2885699"/>
            <a:ext cx="9941068" cy="310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10" name="그림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6" y="964123"/>
            <a:ext cx="3806316" cy="4760043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42" y="5724166"/>
            <a:ext cx="10191301" cy="609222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97" y="2189973"/>
            <a:ext cx="3067050" cy="2990850"/>
          </a:xfrm>
          <a:prstGeom prst="rect">
            <a:avLst/>
          </a:prstGeom>
        </p:spPr>
      </p:pic>
      <p:sp>
        <p:nvSpPr>
          <p:cNvPr id="113" name="직사각형 112"/>
          <p:cNvSpPr/>
          <p:nvPr/>
        </p:nvSpPr>
        <p:spPr>
          <a:xfrm>
            <a:off x="342361" y="16207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dirty="0" smtClean="0"/>
              <a:t>● </a:t>
            </a:r>
            <a:r>
              <a:rPr lang="en-US" altLang="ko-KR" dirty="0" smtClean="0"/>
              <a:t>DQDOC</a:t>
            </a:r>
            <a:r>
              <a:rPr lang="ko-KR" altLang="en-US" dirty="0" smtClean="0"/>
              <a:t>의 첨부파일 수집 필드</a:t>
            </a:r>
            <a:endParaRPr lang="en-US" altLang="ko-KR" dirty="0" smtClean="0"/>
          </a:p>
        </p:txBody>
      </p:sp>
      <p:sp>
        <p:nvSpPr>
          <p:cNvPr id="165" name="직사각형 164"/>
          <p:cNvSpPr/>
          <p:nvPr/>
        </p:nvSpPr>
        <p:spPr>
          <a:xfrm>
            <a:off x="6004792" y="4948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dirty="0" smtClean="0"/>
              <a:t>● </a:t>
            </a:r>
            <a:r>
              <a:rPr lang="en-US" altLang="ko-KR" dirty="0" smtClean="0"/>
              <a:t>BAT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로그</a:t>
            </a:r>
            <a:endParaRPr lang="en-US" altLang="ko-KR" dirty="0" smtClean="0"/>
          </a:p>
        </p:txBody>
      </p:sp>
      <p:sp>
        <p:nvSpPr>
          <p:cNvPr id="166" name="직사각형 165"/>
          <p:cNvSpPr/>
          <p:nvPr/>
        </p:nvSpPr>
        <p:spPr>
          <a:xfrm>
            <a:off x="429253" y="52678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ko-KR" altLang="en-US" dirty="0" smtClean="0"/>
              <a:t>●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kumimoji="0"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테스트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4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1. </a:t>
            </a:r>
            <a:r>
              <a:rPr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개요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93604" y="1496493"/>
            <a:ext cx="10507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ctr"/>
            <a:r>
              <a:rPr lang="ko-KR" altLang="en-US" dirty="0" smtClean="0"/>
              <a:t>● 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검색결과 </a:t>
            </a:r>
            <a:r>
              <a:rPr lang="ko-KR" altLang="en-US" dirty="0"/>
              <a:t>내에서 개인 식별이 가능한 개인정보를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pPr lvl="1" fontAlgn="ctr"/>
            <a:r>
              <a:rPr lang="ko-KR" altLang="en-US" dirty="0" smtClean="0"/>
              <a:t>● 추출 </a:t>
            </a:r>
            <a:r>
              <a:rPr lang="ko-KR" altLang="en-US" dirty="0"/>
              <a:t>가능한 개인 정보 리스트 </a:t>
            </a:r>
            <a:r>
              <a:rPr lang="en-US" altLang="ko-KR" dirty="0"/>
              <a:t>(13</a:t>
            </a:r>
            <a:r>
              <a:rPr lang="en-US" altLang="ko-KR" dirty="0" smtClean="0"/>
              <a:t>)</a:t>
            </a:r>
          </a:p>
          <a:p>
            <a:pPr lvl="1" fontAlgn="ctr"/>
            <a:endParaRPr lang="en-US" altLang="ko-KR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smtClean="0"/>
              <a:t>주민등록번호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smtClean="0"/>
              <a:t>신용카드번호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smtClean="0"/>
              <a:t>휴대폰번호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smtClean="0"/>
              <a:t>유선전화번호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smtClean="0"/>
              <a:t>전화번호 </a:t>
            </a:r>
            <a:r>
              <a:rPr lang="en-US" altLang="ko-KR" sz="1700" dirty="0"/>
              <a:t>(</a:t>
            </a:r>
            <a:r>
              <a:rPr lang="ko-KR" altLang="ko-KR" sz="1700" dirty="0"/>
              <a:t>휴대폰번호</a:t>
            </a:r>
            <a:r>
              <a:rPr lang="en-US" altLang="ko-KR" sz="1700" dirty="0"/>
              <a:t>+</a:t>
            </a:r>
            <a:r>
              <a:rPr lang="ko-KR" altLang="ko-KR" sz="1700" dirty="0"/>
              <a:t>유선전화번호</a:t>
            </a:r>
            <a:r>
              <a:rPr lang="en-US" altLang="ko-KR" sz="1700" dirty="0" smtClean="0"/>
              <a:t>)</a:t>
            </a:r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err="1" smtClean="0"/>
              <a:t>사업자번호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err="1" smtClean="0"/>
              <a:t>법인번호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smtClean="0"/>
              <a:t>계좌번호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err="1" smtClean="0"/>
              <a:t>사용자번호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e--mail</a:t>
            </a:r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smtClean="0"/>
              <a:t>여권번호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smtClean="0"/>
              <a:t>운전면허번호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IP</a:t>
            </a:r>
            <a:r>
              <a:rPr lang="ko-KR" altLang="ko-KR" sz="1700" dirty="0" smtClean="0"/>
              <a:t>주소</a:t>
            </a:r>
            <a:endParaRPr lang="en-US" altLang="ko-KR" sz="1700" dirty="0" smtClean="0"/>
          </a:p>
          <a:p>
            <a:pPr lvl="1" fontAlgn="ctr"/>
            <a:r>
              <a:rPr lang="en-US" altLang="ko-KR" sz="1700" dirty="0" smtClean="0"/>
              <a:t>- </a:t>
            </a:r>
            <a:r>
              <a:rPr lang="ko-KR" altLang="ko-KR" sz="1700" dirty="0" err="1" smtClean="0"/>
              <a:t>외국인번호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8215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84863" y="0"/>
            <a:ext cx="1407137" cy="6858000"/>
            <a:chOff x="10784863" y="0"/>
            <a:chExt cx="1407137" cy="6858000"/>
          </a:xfrm>
        </p:grpSpPr>
        <p:sp>
          <p:nvSpPr>
            <p:cNvPr id="10" name="왼쪽 대괄호 9"/>
            <p:cNvSpPr/>
            <p:nvPr/>
          </p:nvSpPr>
          <p:spPr>
            <a:xfrm>
              <a:off x="11355185" y="0"/>
              <a:ext cx="836815" cy="6858000"/>
            </a:xfrm>
            <a:prstGeom prst="leftBracket">
              <a:avLst>
                <a:gd name="adj" fmla="val 409768"/>
              </a:avLst>
            </a:prstGeom>
            <a:ln w="22225">
              <a:solidFill>
                <a:schemeClr val="bg1">
                  <a:lumMod val="65000"/>
                </a:schemeClr>
              </a:solidFill>
            </a:ln>
            <a:effectLst>
              <a:outerShdw blurRad="190500" dist="139700" dir="18900000" algn="bl" rotWithShape="0">
                <a:prstClr val="black">
                  <a:alpha val="9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 rot="494084">
              <a:off x="10784863" y="3103720"/>
              <a:ext cx="655517" cy="335577"/>
              <a:chOff x="10800274" y="2808794"/>
              <a:chExt cx="655517" cy="335577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 rot="456767">
              <a:off x="10841586" y="2629657"/>
              <a:ext cx="623976" cy="319430"/>
              <a:chOff x="10800274" y="2808794"/>
              <a:chExt cx="655517" cy="335577"/>
            </a:xfrm>
          </p:grpSpPr>
          <p:sp>
            <p:nvSpPr>
              <p:cNvPr id="15" name="타원 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741120">
              <a:off x="10864774" y="2148212"/>
              <a:ext cx="615027" cy="314849"/>
              <a:chOff x="10800274" y="2808794"/>
              <a:chExt cx="655517" cy="335577"/>
            </a:xfrm>
          </p:grpSpPr>
          <p:sp>
            <p:nvSpPr>
              <p:cNvPr id="18" name="타원 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 rot="741120">
              <a:off x="10916043" y="1698553"/>
              <a:ext cx="615027" cy="314849"/>
              <a:chOff x="10800274" y="2808794"/>
              <a:chExt cx="655517" cy="335577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 rot="1187071">
              <a:off x="11009856" y="1296467"/>
              <a:ext cx="572257" cy="292954"/>
              <a:chOff x="10800274" y="2808794"/>
              <a:chExt cx="655517" cy="33557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 rot="1105472">
              <a:off x="11108126" y="851449"/>
              <a:ext cx="591110" cy="302605"/>
              <a:chOff x="10800274" y="2808794"/>
              <a:chExt cx="655517" cy="335577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 rot="1362376">
              <a:off x="11204841" y="473597"/>
              <a:ext cx="564860" cy="289167"/>
              <a:chOff x="10800274" y="2808794"/>
              <a:chExt cx="655517" cy="335577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 rot="1706759">
              <a:off x="11362325" y="134000"/>
              <a:ext cx="541749" cy="277336"/>
              <a:chOff x="10800274" y="2808794"/>
              <a:chExt cx="655517" cy="335577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494084">
              <a:off x="10797403" y="3557084"/>
              <a:ext cx="655183" cy="335406"/>
              <a:chOff x="10800274" y="2808794"/>
              <a:chExt cx="655517" cy="335577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494084">
              <a:off x="10868900" y="4013079"/>
              <a:ext cx="590761" cy="302427"/>
              <a:chOff x="10800274" y="2808794"/>
              <a:chExt cx="655517" cy="335577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494084">
              <a:off x="10925212" y="4469755"/>
              <a:ext cx="523500" cy="267994"/>
              <a:chOff x="10800274" y="2808794"/>
              <a:chExt cx="655517" cy="335577"/>
            </a:xfrm>
          </p:grpSpPr>
          <p:sp>
            <p:nvSpPr>
              <p:cNvPr id="42" name="타원 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rot="494084">
              <a:off x="10954302" y="4888632"/>
              <a:ext cx="523500" cy="267994"/>
              <a:chOff x="10800274" y="2808794"/>
              <a:chExt cx="655517" cy="335577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 rot="264966">
              <a:off x="11016458" y="5254374"/>
              <a:ext cx="523500" cy="267994"/>
              <a:chOff x="10800274" y="2808794"/>
              <a:chExt cx="655517" cy="335577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 rot="270805">
              <a:off x="11138815" y="5649151"/>
              <a:ext cx="481701" cy="246596"/>
              <a:chOff x="10800274" y="2808794"/>
              <a:chExt cx="655517" cy="335577"/>
            </a:xfrm>
          </p:grpSpPr>
          <p:sp>
            <p:nvSpPr>
              <p:cNvPr id="51" name="타원 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11285504" y="6027275"/>
              <a:ext cx="418301" cy="214140"/>
              <a:chOff x="10800274" y="2808794"/>
              <a:chExt cx="655517" cy="335577"/>
            </a:xfrm>
          </p:grpSpPr>
          <p:sp>
            <p:nvSpPr>
              <p:cNvPr id="54" name="타원 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 rot="242306">
              <a:off x="11430348" y="6380195"/>
              <a:ext cx="352470" cy="180439"/>
              <a:chOff x="10800274" y="2808794"/>
              <a:chExt cx="655517" cy="33557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619026" y="6646407"/>
              <a:ext cx="302677" cy="154949"/>
              <a:chOff x="10800274" y="2808794"/>
              <a:chExt cx="655517" cy="335577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 rot="3653666" flipH="1" flipV="1">
              <a:off x="11911991" y="139009"/>
              <a:ext cx="271890" cy="139188"/>
              <a:chOff x="10800274" y="2808794"/>
              <a:chExt cx="655517" cy="335577"/>
            </a:xfrm>
          </p:grpSpPr>
          <p:sp>
            <p:nvSpPr>
              <p:cNvPr id="115" name="타원 11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7" name="그룹 116"/>
            <p:cNvGrpSpPr/>
            <p:nvPr/>
          </p:nvGrpSpPr>
          <p:grpSpPr>
            <a:xfrm rot="3653666" flipH="1" flipV="1">
              <a:off x="11763802" y="438774"/>
              <a:ext cx="439468" cy="224975"/>
              <a:chOff x="10800274" y="2808794"/>
              <a:chExt cx="655517" cy="335577"/>
            </a:xfrm>
          </p:grpSpPr>
          <p:sp>
            <p:nvSpPr>
              <p:cNvPr id="118" name="타원 11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0" name="그룹 119"/>
            <p:cNvGrpSpPr/>
            <p:nvPr/>
          </p:nvGrpSpPr>
          <p:grpSpPr>
            <a:xfrm rot="3653666" flipH="1" flipV="1">
              <a:off x="11693597" y="789000"/>
              <a:ext cx="430536" cy="220403"/>
              <a:chOff x="10800274" y="2808794"/>
              <a:chExt cx="655517" cy="335577"/>
            </a:xfrm>
          </p:grpSpPr>
          <p:sp>
            <p:nvSpPr>
              <p:cNvPr id="121" name="타원 12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 rot="3653666" flipH="1" flipV="1">
              <a:off x="11620796" y="1143644"/>
              <a:ext cx="499927" cy="255926"/>
              <a:chOff x="10800274" y="2808794"/>
              <a:chExt cx="655517" cy="335577"/>
            </a:xfrm>
          </p:grpSpPr>
          <p:sp>
            <p:nvSpPr>
              <p:cNvPr id="124" name="타원 12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 rot="3653666" flipH="1" flipV="1">
              <a:off x="11545326" y="1553847"/>
              <a:ext cx="609216" cy="311874"/>
              <a:chOff x="10800274" y="2808794"/>
              <a:chExt cx="655517" cy="335577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 rot="3653666" flipH="1" flipV="1">
              <a:off x="11465713" y="1985268"/>
              <a:ext cx="683207" cy="349752"/>
              <a:chOff x="10800274" y="2808794"/>
              <a:chExt cx="655517" cy="335577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 rot="3150082" flipH="1" flipV="1">
              <a:off x="11431401" y="2458283"/>
              <a:ext cx="662085" cy="338939"/>
              <a:chOff x="10800274" y="2808794"/>
              <a:chExt cx="655517" cy="335577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 rot="3086342" flipH="1" flipV="1">
              <a:off x="11396643" y="2891848"/>
              <a:ext cx="662085" cy="338939"/>
              <a:chOff x="10800274" y="2808794"/>
              <a:chExt cx="655517" cy="335577"/>
            </a:xfrm>
          </p:grpSpPr>
          <p:sp>
            <p:nvSpPr>
              <p:cNvPr id="136" name="타원 135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 rot="3086342" flipH="1" flipV="1">
              <a:off x="11406398" y="3380652"/>
              <a:ext cx="602962" cy="308673"/>
              <a:chOff x="10800274" y="2808794"/>
              <a:chExt cx="655517" cy="335577"/>
            </a:xfrm>
          </p:grpSpPr>
          <p:sp>
            <p:nvSpPr>
              <p:cNvPr id="139" name="타원 138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 rot="3086342" flipH="1" flipV="1">
              <a:off x="11424413" y="3858317"/>
              <a:ext cx="544096" cy="278538"/>
              <a:chOff x="10800274" y="2808794"/>
              <a:chExt cx="655517" cy="335577"/>
            </a:xfrm>
          </p:grpSpPr>
          <p:sp>
            <p:nvSpPr>
              <p:cNvPr id="142" name="타원 141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 rot="2675369" flipH="1" flipV="1">
              <a:off x="11426508" y="4297463"/>
              <a:ext cx="523070" cy="267774"/>
              <a:chOff x="10800274" y="2808794"/>
              <a:chExt cx="655517" cy="335577"/>
            </a:xfrm>
          </p:grpSpPr>
          <p:sp>
            <p:nvSpPr>
              <p:cNvPr id="145" name="타원 144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 rot="2635173" flipH="1" flipV="1">
              <a:off x="11472040" y="4712207"/>
              <a:ext cx="463147" cy="237098"/>
              <a:chOff x="10800274" y="2808794"/>
              <a:chExt cx="655517" cy="335577"/>
            </a:xfrm>
          </p:grpSpPr>
          <p:sp>
            <p:nvSpPr>
              <p:cNvPr id="148" name="타원 147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 rot="2266289" flipH="1" flipV="1">
              <a:off x="11500327" y="5055958"/>
              <a:ext cx="463147" cy="237098"/>
              <a:chOff x="10800274" y="2808794"/>
              <a:chExt cx="655517" cy="335577"/>
            </a:xfrm>
          </p:grpSpPr>
          <p:sp>
            <p:nvSpPr>
              <p:cNvPr id="151" name="타원 150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 rot="2266289" flipH="1" flipV="1">
              <a:off x="11582239" y="5454040"/>
              <a:ext cx="422424" cy="216251"/>
              <a:chOff x="10800274" y="2808794"/>
              <a:chExt cx="655517" cy="335577"/>
            </a:xfrm>
          </p:grpSpPr>
          <p:sp>
            <p:nvSpPr>
              <p:cNvPr id="154" name="타원 153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 rot="2266289" flipH="1" flipV="1">
              <a:off x="11664500" y="5845204"/>
              <a:ext cx="374275" cy="191602"/>
              <a:chOff x="10800274" y="2808794"/>
              <a:chExt cx="655517" cy="335577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 rot="1737690" flipH="1" flipV="1">
              <a:off x="11766803" y="6178890"/>
              <a:ext cx="320033" cy="163834"/>
              <a:chOff x="10800274" y="2808794"/>
              <a:chExt cx="655517" cy="335577"/>
            </a:xfrm>
          </p:grpSpPr>
          <p:sp>
            <p:nvSpPr>
              <p:cNvPr id="160" name="타원 159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2" name="그룹 161"/>
            <p:cNvGrpSpPr/>
            <p:nvPr/>
          </p:nvGrpSpPr>
          <p:grpSpPr>
            <a:xfrm rot="1554113" flipH="1" flipV="1">
              <a:off x="11893457" y="6453837"/>
              <a:ext cx="290797" cy="148867"/>
              <a:chOff x="10800274" y="2808794"/>
              <a:chExt cx="655517" cy="335577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10800274" y="2976668"/>
                <a:ext cx="167703" cy="16770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달 11"/>
              <p:cNvSpPr/>
              <p:nvPr/>
            </p:nvSpPr>
            <p:spPr>
              <a:xfrm rot="14060948">
                <a:off x="11043387" y="2597711"/>
                <a:ext cx="201322" cy="623487"/>
              </a:xfrm>
              <a:custGeom>
                <a:avLst/>
                <a:gdLst>
                  <a:gd name="connsiteX0" fmla="*/ 179197 w 179197"/>
                  <a:gd name="connsiteY0" fmla="*/ 572272 h 572272"/>
                  <a:gd name="connsiteX1" fmla="*/ 0 w 179197"/>
                  <a:gd name="connsiteY1" fmla="*/ 286136 h 572272"/>
                  <a:gd name="connsiteX2" fmla="*/ 179197 w 179197"/>
                  <a:gd name="connsiteY2" fmla="*/ 0 h 572272"/>
                  <a:gd name="connsiteX3" fmla="*/ 179197 w 179197"/>
                  <a:gd name="connsiteY3" fmla="*/ 572272 h 57227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79197 w 179197"/>
                  <a:gd name="connsiteY0" fmla="*/ 602852 h 602852"/>
                  <a:gd name="connsiteX1" fmla="*/ 0 w 179197"/>
                  <a:gd name="connsiteY1" fmla="*/ 316716 h 602852"/>
                  <a:gd name="connsiteX2" fmla="*/ 179197 w 179197"/>
                  <a:gd name="connsiteY2" fmla="*/ 30580 h 602852"/>
                  <a:gd name="connsiteX3" fmla="*/ 179197 w 179197"/>
                  <a:gd name="connsiteY3" fmla="*/ 602852 h 602852"/>
                  <a:gd name="connsiteX0" fmla="*/ 192995 w 192995"/>
                  <a:gd name="connsiteY0" fmla="*/ 624470 h 624470"/>
                  <a:gd name="connsiteX1" fmla="*/ 0 w 192995"/>
                  <a:gd name="connsiteY1" fmla="*/ 316716 h 624470"/>
                  <a:gd name="connsiteX2" fmla="*/ 179197 w 192995"/>
                  <a:gd name="connsiteY2" fmla="*/ 30580 h 624470"/>
                  <a:gd name="connsiteX3" fmla="*/ 192995 w 192995"/>
                  <a:gd name="connsiteY3" fmla="*/ 624470 h 624470"/>
                  <a:gd name="connsiteX0" fmla="*/ 201322 w 201322"/>
                  <a:gd name="connsiteY0" fmla="*/ 623487 h 623487"/>
                  <a:gd name="connsiteX1" fmla="*/ 0 w 201322"/>
                  <a:gd name="connsiteY1" fmla="*/ 327344 h 623487"/>
                  <a:gd name="connsiteX2" fmla="*/ 187524 w 201322"/>
                  <a:gd name="connsiteY2" fmla="*/ 29597 h 623487"/>
                  <a:gd name="connsiteX3" fmla="*/ 201322 w 201322"/>
                  <a:gd name="connsiteY3" fmla="*/ 623487 h 623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22" h="623487">
                    <a:moveTo>
                      <a:pt x="201322" y="623487"/>
                    </a:moveTo>
                    <a:cubicBezTo>
                      <a:pt x="102354" y="623487"/>
                      <a:pt x="0" y="485373"/>
                      <a:pt x="0" y="327344"/>
                    </a:cubicBezTo>
                    <a:cubicBezTo>
                      <a:pt x="0" y="169315"/>
                      <a:pt x="31762" y="-87331"/>
                      <a:pt x="187524" y="29597"/>
                    </a:cubicBezTo>
                    <a:cubicBezTo>
                      <a:pt x="96671" y="261544"/>
                      <a:pt x="153708" y="452283"/>
                      <a:pt x="201322" y="62348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7192F">
                      <a:shade val="30000"/>
                      <a:satMod val="115000"/>
                    </a:srgbClr>
                  </a:gs>
                  <a:gs pos="50000">
                    <a:srgbClr val="B7192F">
                      <a:shade val="67500"/>
                      <a:satMod val="115000"/>
                    </a:srgbClr>
                  </a:gs>
                  <a:gs pos="100000">
                    <a:srgbClr val="B7192F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10" name="TextBox 109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600" spc="-150" dirty="0">
                <a:latin typeface="나눔손글씨 펜" pitchFamily="66" charset="-127"/>
                <a:ea typeface="나눔손글씨 펜" pitchFamily="66" charset="-127"/>
              </a:rPr>
              <a:t>2</a:t>
            </a:r>
            <a:r>
              <a:rPr kumimoji="0" lang="en-US" altLang="ko-KR" sz="4600" spc="-150" dirty="0" smtClean="0">
                <a:latin typeface="나눔손글씨 펜" pitchFamily="66" charset="-127"/>
                <a:ea typeface="나눔손글씨 펜" pitchFamily="66" charset="-127"/>
              </a:rPr>
              <a:t>. </a:t>
            </a:r>
            <a:r>
              <a:rPr kumimoji="0" lang="ko-KR" altLang="en-US" sz="4600" spc="-150" dirty="0" smtClean="0">
                <a:latin typeface="나눔손글씨 펜" pitchFamily="66" charset="-127"/>
                <a:ea typeface="나눔손글씨 펜" pitchFamily="66" charset="-127"/>
              </a:rPr>
              <a:t>설치</a:t>
            </a:r>
            <a:endParaRPr kumimoji="0" lang="en-US" altLang="ko-KR" sz="4600" spc="-150" dirty="0">
              <a:latin typeface="나눔손글씨 펜" pitchFamily="66" charset="-127"/>
              <a:ea typeface="나눔손글씨 펜" pitchFamily="66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03091" y="1496493"/>
            <a:ext cx="11011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 smtClean="0"/>
              <a:t>●  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://release.diquest.com/</a:t>
            </a:r>
            <a:endParaRPr lang="en-US" altLang="ko-KR" dirty="0"/>
          </a:p>
          <a:p>
            <a:pPr lvl="1"/>
            <a:r>
              <a:rPr lang="ko-KR" altLang="en-US" dirty="0" smtClean="0"/>
              <a:t>●  검색 </a:t>
            </a:r>
            <a:r>
              <a:rPr lang="en-US" altLang="ko-KR" dirty="0"/>
              <a:t>API</a:t>
            </a:r>
            <a:r>
              <a:rPr lang="ko-KR" altLang="en-US" dirty="0"/>
              <a:t>의 </a:t>
            </a:r>
            <a:r>
              <a:rPr lang="en-US" altLang="ko-KR" dirty="0" err="1"/>
              <a:t>ResultModifier</a:t>
            </a:r>
            <a:r>
              <a:rPr lang="ko-KR" altLang="en-US" dirty="0"/>
              <a:t>에서 사용하기 위해 </a:t>
            </a:r>
            <a:r>
              <a:rPr lang="en-US" altLang="ko-KR" dirty="0"/>
              <a:t>priter.jar library </a:t>
            </a:r>
            <a:r>
              <a:rPr lang="ko-KR" altLang="en-US" dirty="0"/>
              <a:t>파일을 </a:t>
            </a:r>
            <a:r>
              <a:rPr lang="en-US" altLang="ko-KR" dirty="0" smtClean="0"/>
              <a:t>mariner4/lib </a:t>
            </a:r>
            <a:r>
              <a:rPr lang="ko-KR" altLang="en-US" dirty="0"/>
              <a:t>경로에</a:t>
            </a:r>
            <a:r>
              <a:rPr lang="en-US" altLang="ko-KR" dirty="0"/>
              <a:t> </a:t>
            </a:r>
            <a:r>
              <a:rPr lang="ko-KR" altLang="en-US" dirty="0"/>
              <a:t>위치</a:t>
            </a: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14" y="2348880"/>
            <a:ext cx="6314569" cy="42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893</Words>
  <Application>Microsoft Office PowerPoint</Application>
  <PresentationFormat>와이드스크린</PresentationFormat>
  <Paragraphs>190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D2Coding</vt:lpstr>
      <vt:lpstr>나눔손글씨 펜</vt:lpstr>
      <vt:lpstr>맑은 고딕</vt:lpstr>
      <vt:lpstr>펜흘림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gong taesun</cp:lastModifiedBy>
  <cp:revision>3</cp:revision>
  <dcterms:created xsi:type="dcterms:W3CDTF">2019-10-25T00:27:15Z</dcterms:created>
  <dcterms:modified xsi:type="dcterms:W3CDTF">2019-10-30T06:21:06Z</dcterms:modified>
</cp:coreProperties>
</file>