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259" r:id="rId4"/>
    <p:sldId id="276" r:id="rId5"/>
    <p:sldId id="277" r:id="rId6"/>
    <p:sldId id="278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60" r:id="rId19"/>
    <p:sldId id="280" r:id="rId20"/>
    <p:sldId id="279" r:id="rId21"/>
    <p:sldId id="26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14" r:id="rId42"/>
    <p:sldId id="315" r:id="rId43"/>
    <p:sldId id="264" r:id="rId44"/>
    <p:sldId id="301" r:id="rId45"/>
    <p:sldId id="302" r:id="rId46"/>
    <p:sldId id="275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494949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smtClean="0"/>
              <a:t>*(2-0)²/(2*2*3*1) = 16/12 = 4/3 = 1.333333333333333...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9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PLOT : </a:t>
            </a:r>
            <a:r>
              <a:rPr lang="ko-KR" altLang="en-US" dirty="0" smtClean="0"/>
              <a:t>인물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기관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브랜드명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3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DF : </a:t>
            </a:r>
            <a:r>
              <a:rPr lang="ko-KR" altLang="en-US" dirty="0" smtClean="0"/>
              <a:t>전체 문서 중 해당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문서 출현 빈도에 따른 분류</a:t>
            </a:r>
            <a:endParaRPr lang="en-US" altLang="ko-KR" dirty="0" smtClean="0"/>
          </a:p>
          <a:p>
            <a:r>
              <a:rPr lang="en-US" altLang="ko-KR" dirty="0" smtClean="0"/>
              <a:t>TF : </a:t>
            </a:r>
            <a:r>
              <a:rPr lang="ko-KR" altLang="en-US" dirty="0" smtClean="0"/>
              <a:t>카테고리 값이 동일한 문서의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출현 빈도에 따른 분류</a:t>
            </a:r>
            <a:endParaRPr lang="en-US" altLang="ko-KR" dirty="0" smtClean="0"/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: (TF</a:t>
            </a:r>
            <a:r>
              <a:rPr lang="en-US" altLang="ko-KR" baseline="0" dirty="0" smtClean="0"/>
              <a:t> * 1000) / </a:t>
            </a:r>
            <a:r>
              <a:rPr lang="en-US" altLang="ko-KR" baseline="0" dirty="0" err="1" smtClean="0"/>
              <a:t>TFSum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4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1970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					    </a:t>
            </a:r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DQ_CAT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latin typeface="Century Gothic"/>
                <a:sym typeface="Century Gothic"/>
              </a:rPr>
              <a:t>SVM(Support Vector Machine)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8" y="1249379"/>
            <a:ext cx="10809272" cy="5026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SVM : 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어떤 문제를 풀기 위해 체계적으로 아이디어를 개발하고 논리를 전개하는 과정입니다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-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특정 </a:t>
            </a:r>
            <a:r>
              <a:rPr lang="en-US" altLang="ko-KR" sz="1800" dirty="0" smtClean="0"/>
              <a:t>Category</a:t>
            </a:r>
            <a:r>
              <a:rPr lang="ko-KR" altLang="en-US" sz="1800" dirty="0" smtClean="0"/>
              <a:t>에 대한 분류에 결정적인 역할을 하는 단어들을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smtClean="0"/>
              <a:t>찾아내고 이들을 정확히 구분할 수 있는 모델을 찾습니다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>  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결정적인 역할을 하는 단어를 찾는 방법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1) Positive Support Vector : Category</a:t>
            </a:r>
            <a:r>
              <a:rPr lang="ko-KR" altLang="en-US" sz="1800" dirty="0" smtClean="0"/>
              <a:t>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</a:t>
            </a:r>
            <a:r>
              <a:rPr lang="ko-KR" altLang="en-US" sz="1800" dirty="0" smtClean="0"/>
              <a:t>분류되는데 </a:t>
            </a:r>
            <a:r>
              <a:rPr lang="ko-KR" altLang="en-US" sz="1800" dirty="0" smtClean="0">
                <a:solidFill>
                  <a:srgbClr val="FF0000"/>
                </a:solidFill>
              </a:rPr>
              <a:t>기여</a:t>
            </a:r>
            <a:r>
              <a:rPr lang="ko-KR" altLang="en-US" sz="1800" dirty="0" smtClean="0"/>
              <a:t>하는 단어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2) Negative Support Vector : Category</a:t>
            </a:r>
            <a:r>
              <a:rPr lang="ko-KR" altLang="en-US" sz="1800" dirty="0" smtClean="0"/>
              <a:t>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</a:t>
            </a:r>
            <a:r>
              <a:rPr lang="ko-KR" altLang="en-US" sz="1800" dirty="0" smtClean="0"/>
              <a:t>분류되는데 </a:t>
            </a:r>
            <a:r>
              <a:rPr lang="ko-KR" altLang="en-US" sz="1800" dirty="0" smtClean="0">
                <a:solidFill>
                  <a:srgbClr val="FF0000"/>
                </a:solidFill>
              </a:rPr>
              <a:t>방해</a:t>
            </a:r>
            <a:r>
              <a:rPr lang="ko-KR" altLang="en-US" sz="1800" dirty="0" smtClean="0"/>
              <a:t>하는 단어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위의 </a:t>
            </a:r>
            <a:r>
              <a:rPr lang="ko-KR" altLang="en-US" sz="1800" dirty="0"/>
              <a:t>말 처럼</a:t>
            </a:r>
            <a:r>
              <a:rPr lang="en-US" altLang="ko-KR" sz="1800" dirty="0"/>
              <a:t>, </a:t>
            </a:r>
            <a:r>
              <a:rPr lang="ko-KR" altLang="en-US" sz="1800" dirty="0"/>
              <a:t>매우 정교하게 고안된 알고리즘 형태입니다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endParaRPr lang="en-US" altLang="ko-KR" sz="1800" dirty="0" smtClean="0"/>
          </a:p>
        </p:txBody>
      </p:sp>
      <p:pic>
        <p:nvPicPr>
          <p:cNvPr id="4" name="Picture 2" descr="support vectors &amp; 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94" y="2114056"/>
            <a:ext cx="4104456" cy="372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96044" y="3599411"/>
            <a:ext cx="2309206" cy="8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596044" y="4517966"/>
            <a:ext cx="2435629" cy="5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latin typeface="Century Gothic"/>
                <a:sym typeface="Century Gothic"/>
              </a:rPr>
              <a:t>SVM(Support Vector Machine)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8" y="1249379"/>
            <a:ext cx="10809272" cy="5026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SVM : 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어떤 문제를 풀기 위해 체계적으로 아이디어를 개발하고 논리를 전개하는 과정입니다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-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특정 </a:t>
            </a:r>
            <a:r>
              <a:rPr lang="en-US" altLang="ko-KR" sz="1800" dirty="0" smtClean="0"/>
              <a:t>Category</a:t>
            </a:r>
            <a:r>
              <a:rPr lang="ko-KR" altLang="en-US" sz="1800" dirty="0" smtClean="0"/>
              <a:t>에 대한 분류에 결정적인 역할을 하는 단어들을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smtClean="0"/>
              <a:t>찾아내고 이들을 정확히 구분할 수 있는 모델을 찾습니다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>  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결정적인 역할을 하는 단어를 찾는 방법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1) Positive Support Vector : Category</a:t>
            </a:r>
            <a:r>
              <a:rPr lang="ko-KR" altLang="en-US" sz="1800" dirty="0" smtClean="0"/>
              <a:t>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</a:t>
            </a:r>
            <a:r>
              <a:rPr lang="ko-KR" altLang="en-US" sz="1800" dirty="0" smtClean="0"/>
              <a:t>분류되는데 </a:t>
            </a:r>
            <a:r>
              <a:rPr lang="ko-KR" altLang="en-US" sz="1800" dirty="0" smtClean="0">
                <a:solidFill>
                  <a:srgbClr val="FF0000"/>
                </a:solidFill>
              </a:rPr>
              <a:t>기여</a:t>
            </a:r>
            <a:r>
              <a:rPr lang="ko-KR" altLang="en-US" sz="1800" dirty="0" smtClean="0"/>
              <a:t>하는 단어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2) Negative Support Vector : Category</a:t>
            </a:r>
            <a:r>
              <a:rPr lang="ko-KR" altLang="en-US" sz="1800" dirty="0" smtClean="0"/>
              <a:t>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</a:t>
            </a:r>
            <a:r>
              <a:rPr lang="ko-KR" altLang="en-US" sz="1800" dirty="0" smtClean="0"/>
              <a:t>분류되는데 </a:t>
            </a:r>
            <a:r>
              <a:rPr lang="ko-KR" altLang="en-US" sz="1800" dirty="0" smtClean="0">
                <a:solidFill>
                  <a:srgbClr val="FF0000"/>
                </a:solidFill>
              </a:rPr>
              <a:t>방해</a:t>
            </a:r>
            <a:r>
              <a:rPr lang="ko-KR" altLang="en-US" sz="1800" dirty="0" smtClean="0"/>
              <a:t>하는 단어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위의 </a:t>
            </a:r>
            <a:r>
              <a:rPr lang="ko-KR" altLang="en-US" sz="1800" dirty="0"/>
              <a:t>말 처럼</a:t>
            </a:r>
            <a:r>
              <a:rPr lang="en-US" altLang="ko-KR" sz="1800" dirty="0"/>
              <a:t>, </a:t>
            </a:r>
            <a:r>
              <a:rPr lang="ko-KR" altLang="en-US" sz="1800" dirty="0"/>
              <a:t>매우 정교하게 고안된 알고리즘 형태입니다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endParaRPr lang="en-US" altLang="ko-KR" sz="1800" dirty="0" smtClean="0"/>
          </a:p>
        </p:txBody>
      </p:sp>
      <p:pic>
        <p:nvPicPr>
          <p:cNvPr id="4" name="Picture 2" descr="support vectors &amp; 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94" y="2114056"/>
            <a:ext cx="4104456" cy="372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96044" y="3599411"/>
            <a:ext cx="2309206" cy="8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596044" y="4517966"/>
            <a:ext cx="2435629" cy="5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latin typeface="Century Gothic"/>
                <a:sym typeface="Century Gothic"/>
              </a:rPr>
              <a:t>SVM(Support Vector Machine)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75055" y="1055132"/>
            <a:ext cx="3024337" cy="5328591"/>
            <a:chOff x="5004048" y="812825"/>
            <a:chExt cx="2880320" cy="5928543"/>
          </a:xfrm>
        </p:grpSpPr>
        <p:sp>
          <p:nvSpPr>
            <p:cNvPr id="16" name="직사각형 15"/>
            <p:cNvSpPr/>
            <p:nvPr/>
          </p:nvSpPr>
          <p:spPr>
            <a:xfrm>
              <a:off x="5436096" y="1196752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36096" y="3151469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5085184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8"/>
            <p:cNvSpPr txBox="1"/>
            <p:nvPr/>
          </p:nvSpPr>
          <p:spPr>
            <a:xfrm>
              <a:off x="5328084" y="81282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Category 1 - </a:t>
              </a:r>
              <a:r>
                <a:rPr lang="ko-KR" altLang="en-US" dirty="0" smtClean="0"/>
                <a:t>정치</a:t>
              </a:r>
              <a:endParaRPr lang="ko-KR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5364088" y="2782137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Category 2 - </a:t>
              </a:r>
              <a:r>
                <a:rPr lang="ko-KR" altLang="en-US" dirty="0" smtClean="0"/>
                <a:t>스포츠</a:t>
              </a:r>
              <a:endParaRPr lang="ko-KR" altLang="en-US" dirty="0"/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5436096" y="473932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Category </a:t>
              </a:r>
              <a:r>
                <a:rPr lang="en-US" altLang="ko-KR" dirty="0" smtClean="0"/>
                <a:t>3 </a:t>
              </a:r>
              <a:r>
                <a:rPr lang="en-US" altLang="ko-KR" dirty="0"/>
                <a:t>- </a:t>
              </a:r>
              <a:r>
                <a:rPr lang="ko-KR" altLang="en-US" dirty="0" smtClean="0"/>
                <a:t>경제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16" idx="1"/>
              <a:endCxn id="16" idx="3"/>
            </p:cNvCxnSpPr>
            <p:nvPr/>
          </p:nvCxnSpPr>
          <p:spPr>
            <a:xfrm>
              <a:off x="5436096" y="191683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436096" y="3871549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436096" y="580526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7"/>
            <p:cNvSpPr txBox="1"/>
            <p:nvPr/>
          </p:nvSpPr>
          <p:spPr>
            <a:xfrm>
              <a:off x="5380836" y="1557173"/>
              <a:ext cx="2232248" cy="34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특검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문재인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야당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..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5400032" y="3504686"/>
              <a:ext cx="2412328" cy="34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축구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류현진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추신수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..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390598" y="5422669"/>
              <a:ext cx="2412328" cy="34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성장률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물가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…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04048" y="812825"/>
              <a:ext cx="2880320" cy="592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2906701" y="328738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94405" y="1862971"/>
            <a:ext cx="1522512" cy="3301867"/>
            <a:chOff x="294130" y="3151469"/>
            <a:chExt cx="1522512" cy="1008112"/>
          </a:xfrm>
        </p:grpSpPr>
        <p:sp>
          <p:nvSpPr>
            <p:cNvPr id="14" name="직사각형 13"/>
            <p:cNvSpPr/>
            <p:nvPr/>
          </p:nvSpPr>
          <p:spPr>
            <a:xfrm>
              <a:off x="323528" y="3151469"/>
              <a:ext cx="13784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TextBox 40"/>
            <p:cNvSpPr txBox="1"/>
            <p:nvPr/>
          </p:nvSpPr>
          <p:spPr>
            <a:xfrm>
              <a:off x="294130" y="3502217"/>
              <a:ext cx="152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뉴스 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만건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247187" y="13700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학습데이터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7102" y="2905815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B0F0"/>
                </a:solidFill>
              </a:rPr>
              <a:t>SVM </a:t>
            </a:r>
            <a:r>
              <a:rPr lang="ko-KR" altLang="en-US" dirty="0" smtClean="0">
                <a:solidFill>
                  <a:srgbClr val="00B0F0"/>
                </a:solidFill>
              </a:rPr>
              <a:t>학습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0713" y="73766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B0F0"/>
                </a:solidFill>
              </a:rPr>
              <a:t>SVM </a:t>
            </a:r>
            <a:r>
              <a:rPr lang="ko-KR" altLang="en-US" dirty="0" smtClean="0">
                <a:solidFill>
                  <a:srgbClr val="00B0F0"/>
                </a:solidFill>
              </a:rPr>
              <a:t>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64" y="80935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학습 하는 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3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latin typeface="Century Gothic"/>
                <a:sym typeface="Century Gothic"/>
              </a:rPr>
              <a:t>SVM(Support Vector Machine)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066" y="85177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학습된 데이터를 기반으로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분류 하는 과정</a:t>
            </a:r>
            <a:endParaRPr lang="ko-KR" altLang="en-US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696690" y="989215"/>
            <a:ext cx="2800975" cy="5695002"/>
            <a:chOff x="5004048" y="812825"/>
            <a:chExt cx="2880320" cy="5928543"/>
          </a:xfrm>
        </p:grpSpPr>
        <p:sp>
          <p:nvSpPr>
            <p:cNvPr id="41" name="직사각형 40"/>
            <p:cNvSpPr/>
            <p:nvPr/>
          </p:nvSpPr>
          <p:spPr>
            <a:xfrm>
              <a:off x="5436096" y="1196752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36096" y="3151469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436096" y="5085184"/>
              <a:ext cx="1728192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8"/>
            <p:cNvSpPr txBox="1"/>
            <p:nvPr/>
          </p:nvSpPr>
          <p:spPr>
            <a:xfrm>
              <a:off x="5328084" y="81282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Category 1 - </a:t>
              </a:r>
              <a:r>
                <a:rPr lang="ko-KR" altLang="en-US" dirty="0" smtClean="0"/>
                <a:t>정치</a:t>
              </a:r>
              <a:endParaRPr lang="ko-KR" altLang="en-US" dirty="0"/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5364088" y="2782137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Category 2 - </a:t>
              </a:r>
              <a:r>
                <a:rPr lang="ko-KR" altLang="en-US" dirty="0" smtClean="0"/>
                <a:t>스포츠</a:t>
              </a:r>
              <a:endParaRPr lang="ko-KR" altLang="en-US" dirty="0"/>
            </a:p>
          </p:txBody>
        </p:sp>
        <p:sp>
          <p:nvSpPr>
            <p:cNvPr id="46" name="TextBox 16"/>
            <p:cNvSpPr txBox="1"/>
            <p:nvPr/>
          </p:nvSpPr>
          <p:spPr>
            <a:xfrm>
              <a:off x="5436096" y="473932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Category </a:t>
              </a:r>
              <a:r>
                <a:rPr lang="en-US" altLang="ko-KR" dirty="0" smtClean="0"/>
                <a:t>3 </a:t>
              </a:r>
              <a:r>
                <a:rPr lang="en-US" altLang="ko-KR" dirty="0"/>
                <a:t>- </a:t>
              </a:r>
              <a:r>
                <a:rPr lang="ko-KR" altLang="en-US" dirty="0" smtClean="0"/>
                <a:t>경제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stCxn id="41" idx="1"/>
              <a:endCxn id="41" idx="3"/>
            </p:cNvCxnSpPr>
            <p:nvPr/>
          </p:nvCxnSpPr>
          <p:spPr>
            <a:xfrm>
              <a:off x="5436096" y="191683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436096" y="3871549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436096" y="5805264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7"/>
            <p:cNvSpPr txBox="1"/>
            <p:nvPr/>
          </p:nvSpPr>
          <p:spPr>
            <a:xfrm>
              <a:off x="5380837" y="1557173"/>
              <a:ext cx="2232248" cy="32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특검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문재인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야당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..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5348741" y="3539301"/>
              <a:ext cx="2412328" cy="32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축구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류현진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추신수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..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30"/>
            <p:cNvSpPr txBox="1"/>
            <p:nvPr/>
          </p:nvSpPr>
          <p:spPr>
            <a:xfrm>
              <a:off x="5390598" y="5422669"/>
              <a:ext cx="2412328" cy="32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성장률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물가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…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04048" y="812825"/>
              <a:ext cx="2880320" cy="592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527567" y="2977686"/>
            <a:ext cx="1380331" cy="1008112"/>
            <a:chOff x="323528" y="3151469"/>
            <a:chExt cx="1380331" cy="1008112"/>
          </a:xfrm>
        </p:grpSpPr>
        <p:sp>
          <p:nvSpPr>
            <p:cNvPr id="39" name="직사각형 38"/>
            <p:cNvSpPr/>
            <p:nvPr/>
          </p:nvSpPr>
          <p:spPr>
            <a:xfrm>
              <a:off x="323528" y="3151469"/>
              <a:ext cx="13784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30535" y="3236251"/>
              <a:ext cx="1373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rgbClr val="FF0000"/>
                  </a:solidFill>
                  <a:latin typeface="+mj-ea"/>
                  <a:ea typeface="+mj-ea"/>
                </a:rPr>
                <a:t>류현진</a:t>
              </a:r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은 이번 경기에서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..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3906063" y="347124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1" idx="3"/>
          </p:cNvCxnSpPr>
          <p:nvPr/>
        </p:nvCxnSpPr>
        <p:spPr>
          <a:xfrm>
            <a:off x="6797421" y="2049732"/>
            <a:ext cx="1523165" cy="8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797421" y="3657602"/>
            <a:ext cx="1523165" cy="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776039" y="4497185"/>
            <a:ext cx="1544547" cy="105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586" y="2403349"/>
            <a:ext cx="2775933" cy="250593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475394" y="248479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테스트 데이터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04231" y="1778336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97621" y="1778336"/>
            <a:ext cx="7328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비교 </a:t>
            </a:r>
            <a:r>
              <a:rPr lang="en-US" altLang="ko-KR" dirty="0" smtClean="0"/>
              <a:t>: SVM </a:t>
            </a:r>
            <a:r>
              <a:rPr lang="en-US" altLang="ko-KR" dirty="0"/>
              <a:t>vs </a:t>
            </a:r>
            <a:r>
              <a:rPr lang="en-US" altLang="ko-KR" dirty="0" smtClean="0"/>
              <a:t>NB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데이터 구성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공통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카테고리 비율에 따라 </a:t>
            </a:r>
            <a:r>
              <a:rPr lang="en-US" altLang="ko-KR" sz="1600" dirty="0" smtClean="0"/>
              <a:t>Training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et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Test Set </a:t>
            </a:r>
            <a:r>
              <a:rPr lang="en-US" altLang="ko-KR" sz="1600" dirty="0"/>
              <a:t>= 9 : 1</a:t>
            </a:r>
          </a:p>
          <a:p>
            <a:pPr lvl="2"/>
            <a:r>
              <a:rPr lang="ko-KR" altLang="en-US" sz="1600" dirty="0"/>
              <a:t>카테고리가 </a:t>
            </a:r>
            <a:r>
              <a:rPr lang="en-US" altLang="ko-KR" sz="1600" dirty="0"/>
              <a:t>10</a:t>
            </a:r>
            <a:r>
              <a:rPr lang="ko-KR" altLang="en-US" sz="1600" dirty="0"/>
              <a:t>건 이하인 경우 </a:t>
            </a:r>
            <a:r>
              <a:rPr lang="en-US" altLang="ko-KR" sz="1600" dirty="0" smtClean="0"/>
              <a:t>Training Set 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08118"/>
              </p:ext>
            </p:extLst>
          </p:nvPr>
        </p:nvGraphicFramePr>
        <p:xfrm>
          <a:off x="1609050" y="3342600"/>
          <a:ext cx="7776864" cy="2966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엔투비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서브원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총 데이터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174,488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1,195,546 </a:t>
                      </a:r>
                      <a:r>
                        <a:rPr lang="ko-KR" altLang="en-US" sz="1400" dirty="0" smtClean="0"/>
                        <a:t>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1,042,176 </a:t>
                      </a:r>
                      <a:r>
                        <a:rPr lang="ko-KR" altLang="en-US" sz="1400" dirty="0" smtClean="0"/>
                        <a:t>건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Class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6,106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1,170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433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Feature </a:t>
                      </a:r>
                      <a:r>
                        <a:rPr lang="ko-KR" altLang="en-US" sz="1400" b="1" dirty="0" err="1" smtClean="0"/>
                        <a:t>추출기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한국어형태소분석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Feature Size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50,000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필드구성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상품명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표준품명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상품명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대표규격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STT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학습소요시간 </a:t>
                      </a:r>
                      <a:r>
                        <a:rPr lang="en-US" altLang="ko-KR" sz="1400" b="1" dirty="0" smtClean="0"/>
                        <a:t>(NB)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학습소요시간 </a:t>
                      </a:r>
                      <a:r>
                        <a:rPr lang="en-US" altLang="ko-KR" sz="1400" b="1" dirty="0" smtClean="0"/>
                        <a:t>(SVM)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35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시간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46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 </a:t>
            </a:r>
            <a:r>
              <a:rPr lang="en-US" altLang="ko-KR" dirty="0"/>
              <a:t>: SVM vs NB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Top1</a:t>
            </a:r>
            <a:r>
              <a:rPr lang="ko-KR" altLang="en-US" sz="2000" dirty="0" smtClean="0"/>
              <a:t> 정확도 비교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101728"/>
              </p:ext>
            </p:extLst>
          </p:nvPr>
        </p:nvGraphicFramePr>
        <p:xfrm>
          <a:off x="1296785" y="2701635"/>
          <a:ext cx="8914684" cy="265687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2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lt"/>
                        </a:rPr>
                        <a:t>구분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+mn-lt"/>
                        </a:rPr>
                        <a:t>엔투비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+mn-lt"/>
                        </a:rPr>
                        <a:t>서브원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lt"/>
                        </a:rPr>
                        <a:t>KT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64"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+mn-lt"/>
                        </a:rPr>
                        <a:t>Feature Size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50,000 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개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50,000 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개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50,000 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개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lt"/>
                        </a:rPr>
                        <a:t>Naïve Bayes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77.73 %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79.33 %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16.24 %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lt"/>
                        </a:rPr>
                        <a:t>SVM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94.35 %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82.69 %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smtClean="0">
                          <a:latin typeface="+mn-lt"/>
                        </a:rPr>
                        <a:t>44.28 %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NB → SVM </a:t>
                      </a:r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정확도 상승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16.61 %</a:t>
                      </a:r>
                      <a:endParaRPr lang="ko-KR" altLang="en-US" sz="16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3.35 %</a:t>
                      </a:r>
                      <a:endParaRPr lang="ko-KR" altLang="en-US" sz="16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28.04 %</a:t>
                      </a:r>
                      <a:endParaRPr lang="ko-KR" altLang="en-US" sz="16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6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 </a:t>
            </a:r>
            <a:r>
              <a:rPr lang="en-US" altLang="ko-KR" dirty="0"/>
              <a:t>: SVM vs NB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EX)</a:t>
            </a:r>
            <a:endParaRPr lang="en-US" altLang="ko-KR" sz="1800" dirty="0" smtClean="0"/>
          </a:p>
          <a:p>
            <a:r>
              <a:rPr lang="en-US" altLang="ko-KR" sz="1600" dirty="0" smtClean="0"/>
              <a:t>TOP10 </a:t>
            </a:r>
            <a:r>
              <a:rPr lang="ko-KR" altLang="en-US" sz="1600" dirty="0"/>
              <a:t>정확도 </a:t>
            </a:r>
            <a:r>
              <a:rPr lang="ko-KR" altLang="en-US" sz="1600" dirty="0" smtClean="0"/>
              <a:t>비교 </a:t>
            </a:r>
            <a:r>
              <a:rPr lang="en-US" altLang="ko-KR" sz="1600" dirty="0"/>
              <a:t>(KT)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Feature size = 50,000 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22497" r="27429"/>
          <a:stretch/>
        </p:blipFill>
        <p:spPr bwMode="auto">
          <a:xfrm>
            <a:off x="2728572" y="2492896"/>
            <a:ext cx="3621024" cy="39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5635" t="24288" r="27456" b="1621"/>
          <a:stretch/>
        </p:blipFill>
        <p:spPr>
          <a:xfrm>
            <a:off x="6977044" y="2578884"/>
            <a:ext cx="3694176" cy="3734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756" y="21583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NB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61113" y="21512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SVM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82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DQ_CAT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이란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?</a:t>
            </a:r>
            <a:endParaRPr lang="en-US" altLang="ko-KR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DQ_CAT (</a:t>
            </a:r>
            <a:r>
              <a:rPr lang="ko-KR" altLang="en-US" sz="2000" dirty="0" smtClean="0"/>
              <a:t>문서 자동 분류 시스템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ko-KR" altLang="en-US" sz="1600" u="sng" dirty="0">
                <a:solidFill>
                  <a:srgbClr val="FF0000"/>
                </a:solidFill>
              </a:rPr>
              <a:t>학습 데이터를 기반</a:t>
            </a:r>
            <a:r>
              <a:rPr lang="ko-KR" altLang="en-US" sz="1600" dirty="0"/>
              <a:t>으로 미리 정의된 </a:t>
            </a:r>
            <a:r>
              <a:rPr lang="ko-KR" altLang="en-US" sz="1600" dirty="0" err="1" smtClean="0"/>
              <a:t>범주로부터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새로운 </a:t>
            </a:r>
            <a:r>
              <a:rPr lang="ko-KR" altLang="en-US" sz="1600" dirty="0" smtClean="0"/>
              <a:t>입력 문서에 </a:t>
            </a:r>
            <a:r>
              <a:rPr lang="ko-KR" altLang="en-US" sz="1600" dirty="0"/>
              <a:t>대한 </a:t>
            </a:r>
            <a:r>
              <a:rPr lang="ko-KR" altLang="en-US" sz="1600" u="sng" dirty="0">
                <a:solidFill>
                  <a:srgbClr val="FF0000"/>
                </a:solidFill>
              </a:rPr>
              <a:t>자동 카테고리 추천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시스템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900" dirty="0"/>
              <a:t>Categorization </a:t>
            </a:r>
            <a:r>
              <a:rPr lang="ko-KR" altLang="en-US" sz="1900" dirty="0"/>
              <a:t>방식</a:t>
            </a:r>
            <a:endParaRPr lang="en-US" altLang="ko-KR" sz="1900" dirty="0"/>
          </a:p>
          <a:p>
            <a:pPr lvl="2"/>
            <a:r>
              <a:rPr lang="ko-KR" altLang="en-US" sz="1600" dirty="0"/>
              <a:t>입력단계에서 </a:t>
            </a:r>
            <a:r>
              <a:rPr lang="ko-KR" altLang="en-US" sz="1600" dirty="0" smtClean="0"/>
              <a:t>분류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학습 데이터 기반으로 주요 </a:t>
            </a:r>
            <a:r>
              <a:rPr lang="en-US" altLang="ko-KR" sz="1600" dirty="0"/>
              <a:t>keyword</a:t>
            </a:r>
            <a:r>
              <a:rPr lang="ko-KR" altLang="en-US" sz="1600" dirty="0"/>
              <a:t>를 추출하여 기 구성된 분류체계 별로 분류법 </a:t>
            </a:r>
            <a:r>
              <a:rPr lang="ko-KR" altLang="en-US" sz="1600" dirty="0" smtClean="0"/>
              <a:t>생성</a:t>
            </a:r>
            <a:r>
              <a:rPr lang="ko-KR" altLang="en-US" sz="1600" dirty="0"/>
              <a:t>합니다</a:t>
            </a:r>
            <a:r>
              <a:rPr lang="en-US" altLang="ko-KR" sz="1600" dirty="0" smtClean="0"/>
              <a:t>.</a:t>
            </a:r>
            <a:endParaRPr lang="ko-KR" altLang="en-US" sz="1800" dirty="0" smtClean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   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ko-KR" altLang="en-US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5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Categorization </a:t>
            </a:r>
            <a:r>
              <a:rPr lang="ko-KR" altLang="en-US" dirty="0" smtClean="0">
                <a:latin typeface="Century Gothic" panose="020B0502020202020204" pitchFamily="34" charset="0"/>
              </a:rPr>
              <a:t>방식이란</a:t>
            </a:r>
            <a:r>
              <a:rPr lang="en-US" altLang="ko-KR" dirty="0" smtClean="0">
                <a:latin typeface="Century Gothic" panose="020B0502020202020204" pitchFamily="34" charset="0"/>
              </a:rPr>
              <a:t>?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1052375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Century Gothic" panose="020B0502020202020204" pitchFamily="34" charset="0"/>
              </a:rPr>
              <a:t>Categorization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방식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1"/>
            <a:r>
              <a:rPr lang="ko-KR" altLang="en-US" sz="1600" dirty="0" smtClean="0">
                <a:latin typeface="Century Gothic" panose="020B0502020202020204" pitchFamily="34" charset="0"/>
              </a:rPr>
              <a:t>학습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(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색인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)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된 데이터를 기반으로 문서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(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카테고리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)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를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자동 분류합니다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Century Gothic" panose="020B0502020202020204" pitchFamily="34" charset="0"/>
              </a:rPr>
              <a:t>카테고리를 가지지 않은 입력문서에 대하여 자동으로 카테고리를 추천해줍니다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2009" y="2550433"/>
            <a:ext cx="7560100" cy="3805917"/>
            <a:chOff x="1115616" y="2301051"/>
            <a:chExt cx="7491012" cy="4080277"/>
          </a:xfrm>
        </p:grpSpPr>
        <p:sp>
          <p:nvSpPr>
            <p:cNvPr id="5" name="직사각형 4"/>
            <p:cNvSpPr/>
            <p:nvPr/>
          </p:nvSpPr>
          <p:spPr>
            <a:xfrm>
              <a:off x="1115616" y="2301051"/>
              <a:ext cx="7491012" cy="916465"/>
            </a:xfrm>
            <a:prstGeom prst="rect">
              <a:avLst/>
            </a:prstGeom>
            <a:no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소스 데이터</a:t>
              </a:r>
              <a:endParaRPr lang="en-US" altLang="ko-KR" sz="1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학습에 필요한 정보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카테고리 정보 및 학습대상 텍스트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기타 정보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5616" y="3305380"/>
              <a:ext cx="7491012" cy="916465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학습</a:t>
              </a:r>
              <a:endParaRPr lang="en-US" altLang="ko-KR" sz="1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문서 수집 및 저장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자질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(feature)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추출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학습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DB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생성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(training)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* Feature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추출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: </a:t>
              </a:r>
              <a:r>
                <a:rPr lang="en-US" altLang="ko-KR" sz="110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TermExtractor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이용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Term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추출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, chi-square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계산 값 상위 기준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Feature selection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5616" y="5464863"/>
              <a:ext cx="7491012" cy="916465"/>
            </a:xfrm>
            <a:prstGeom prst="rect">
              <a:avLst/>
            </a:prstGeom>
            <a:no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분류 결과</a:t>
              </a:r>
              <a:endParaRPr lang="en-US" altLang="ko-KR" sz="1400" b="1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-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분류 요청 데이터에 대한 카테고리 자동 분류 결과</a:t>
              </a:r>
              <a:endParaRPr lang="en-US" altLang="ko-KR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4385500"/>
              <a:ext cx="7491012" cy="916465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자동분류 요청</a:t>
              </a:r>
              <a:endParaRPr lang="en-US" altLang="ko-KR" sz="1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분류요청 데이터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&gt; Term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추출</a:t>
              </a:r>
              <a:endParaRPr lang="en-US" altLang="ko-KR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추출된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Term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과 학습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DB 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간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itchFamily="34" charset="0"/>
                </a:rPr>
                <a:t>Naive Bayesian</a:t>
              </a:r>
              <a:r>
                <a:rPr lang="ko-KR" alt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확률 모델 이용 분류 결과 생성 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CategoryResultModifier</a:t>
              </a:r>
              <a:r>
                <a:rPr lang="en-US" altLang="ko-KR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)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 rot="5400000">
              <a:off x="8134530" y="3053704"/>
              <a:ext cx="432805" cy="35706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5400000">
              <a:off x="8134530" y="4133824"/>
              <a:ext cx="432805" cy="35706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5400000">
              <a:off x="8134530" y="5213944"/>
              <a:ext cx="432805" cy="35706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DQ_CAT </a:t>
            </a:r>
            <a:r>
              <a:rPr lang="ko-KR" altLang="en-US" dirty="0" smtClean="0"/>
              <a:t>학습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526321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결론적으로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DQ_CAT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은 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아래의 과정들을 다 거친 후에 나온 결과들을 이용해 해당하는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카테고리를 자동 분류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해 주거나 </a:t>
            </a: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카테고리가 없는 키워드들에 대해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카테고리를 추천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해주는 역할을 합니다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   -DQ_CAT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의 학습 과정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-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Calibri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***** </a:t>
            </a:r>
            <a:r>
              <a:rPr lang="ko-KR" altLang="en-US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위 그림과 같이 문서 수집</a:t>
            </a:r>
            <a:r>
              <a:rPr lang="en-US" altLang="ko-KR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,</a:t>
            </a:r>
            <a:r>
              <a:rPr lang="ko-KR" altLang="en-US" sz="1400" dirty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저장 과정은 </a:t>
            </a:r>
            <a:r>
              <a:rPr lang="en-US" altLang="ko-KR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Mariner</a:t>
            </a:r>
            <a:r>
              <a:rPr lang="ko-KR" altLang="en-US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와 동일합니다</a:t>
            </a:r>
            <a:r>
              <a:rPr lang="en-US" altLang="ko-KR" sz="14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.</a:t>
            </a:r>
            <a:r>
              <a:rPr lang="en-US" altLang="ko-KR" sz="1800" dirty="0" smtClean="0">
                <a:solidFill>
                  <a:srgbClr val="00B050"/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endParaRPr lang="en-US" altLang="ko-KR" sz="1800" dirty="0">
              <a:solidFill>
                <a:srgbClr val="00B050"/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ko-KR" altLang="en-US" sz="1800" dirty="0">
              <a:latin typeface="Century Gothic" panose="020B0502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2723" y="3815118"/>
            <a:ext cx="9088928" cy="1665629"/>
            <a:chOff x="941893" y="4655525"/>
            <a:chExt cx="7446531" cy="1665629"/>
          </a:xfrm>
        </p:grpSpPr>
        <p:grpSp>
          <p:nvGrpSpPr>
            <p:cNvPr id="5" name="그룹 4"/>
            <p:cNvGrpSpPr/>
            <p:nvPr/>
          </p:nvGrpSpPr>
          <p:grpSpPr>
            <a:xfrm>
              <a:off x="942359" y="4655525"/>
              <a:ext cx="7446065" cy="731914"/>
              <a:chOff x="654327" y="4655525"/>
              <a:chExt cx="7446065" cy="731914"/>
            </a:xfrm>
          </p:grpSpPr>
          <p:sp>
            <p:nvSpPr>
              <p:cNvPr id="12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654327" y="4655525"/>
                <a:ext cx="7446065" cy="731914"/>
              </a:xfrm>
              <a:prstGeom prst="roundRect">
                <a:avLst>
                  <a:gd name="adj" fmla="val 1767"/>
                </a:avLst>
              </a:prstGeom>
              <a:solidFill>
                <a:srgbClr val="FFFF99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anchor="ctr" anchorCtr="0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latin typeface="Arial" charset="0"/>
                    <a:cs typeface="Arial" charset="0"/>
                  </a:rPr>
                  <a:t>DQCAT</a:t>
                </a:r>
                <a:endParaRPr lang="ko-KR" alt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2123729" y="4818627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err="1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문서수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집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3594134" y="4818627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문서저장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5076057" y="4818627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4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학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습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6546462" y="4818627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4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문서분류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41893" y="5589240"/>
              <a:ext cx="7446531" cy="731914"/>
              <a:chOff x="653861" y="5497551"/>
              <a:chExt cx="7446531" cy="731914"/>
            </a:xfrm>
          </p:grpSpPr>
          <p:sp>
            <p:nvSpPr>
              <p:cNvPr id="7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653861" y="5497551"/>
                <a:ext cx="7446531" cy="731914"/>
              </a:xfrm>
              <a:prstGeom prst="roundRect">
                <a:avLst>
                  <a:gd name="adj" fmla="val 1767"/>
                </a:avLst>
              </a:prstGeom>
              <a:solidFill>
                <a:srgbClr val="FFFF99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anchor="ctr" anchorCtr="0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latin typeface="Arial" charset="0"/>
                    <a:cs typeface="Arial" charset="0"/>
                  </a:rPr>
                  <a:t>Mariner</a:t>
                </a:r>
                <a:endParaRPr lang="ko-KR" alt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2123728" y="5661248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문서수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집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3594133" y="5661248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문서저장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5076056" y="5661248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색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인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모서리가 둥근 직사각형 41"/>
              <p:cNvSpPr>
                <a:spLocks noChangeArrowheads="1"/>
              </p:cNvSpPr>
              <p:nvPr/>
            </p:nvSpPr>
            <p:spPr bwMode="auto">
              <a:xfrm>
                <a:off x="6546461" y="5661248"/>
                <a:ext cx="1110365" cy="405710"/>
              </a:xfrm>
              <a:prstGeom prst="roundRect">
                <a:avLst>
                  <a:gd name="adj" fmla="val 1767"/>
                </a:avLst>
              </a:prstGeom>
              <a:solidFill>
                <a:schemeClr val="accent5"/>
              </a:solidFill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 anchorCtr="1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400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문서검색</a:t>
                </a:r>
                <a:endParaRPr lang="en-US" altLang="ko-KR" sz="1400" dirty="0" smtClean="0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4152048" y="4181075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6763" y="5114790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755536" y="4181075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154097" y="5114790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755536" y="5114790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960820" y="4181075"/>
            <a:ext cx="439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1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DQ_CAT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이란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?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2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DQ_CAT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설정방법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3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관리도구 운영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4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API</a:t>
            </a:r>
            <a:endParaRPr lang="ko-KR" altLang="en-US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5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추가 내용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DQ_CAT </a:t>
            </a:r>
            <a:r>
              <a:rPr lang="ko-KR" altLang="en-US" dirty="0"/>
              <a:t>학습 과정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6"/>
            <a:ext cx="11067357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DQ_CAT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의 학습 과정은 자질 추출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(feature-extraction),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자질 선택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(feature-selection),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(Training)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순으로 이루어 집니다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자질 추출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(feature-extraction) :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자질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(=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을 결합하여 더 유용한 자질을 만듭니다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2)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자질 선택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(feature-selection) :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가지고 있는 자질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(=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중에 훈련에 가장 유용한 자질을 선택합니다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3)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(Training) :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위의 두 과정들로 만들어진 자질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(=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을 이용해 알고리즘을 생성합니다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altLang="ko-KR" sz="16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이 과정을 통해 현재 들어온 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Keyword</a:t>
            </a:r>
            <a:r>
              <a:rPr lang="ko-KR" altLang="en-U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가 어떤 카테고리에 가장 적합한지에 대해 우선 순위를 나눈다</a:t>
            </a:r>
            <a:r>
              <a:rPr lang="en-US" altLang="ko-KR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2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DQ_CAT </a:t>
            </a:r>
            <a:r>
              <a:rPr lang="ko-KR" altLang="en-US" dirty="0"/>
              <a:t>학습 과정</a:t>
            </a:r>
            <a:endParaRPr lang="en-US" altLang="ko-KR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8154"/>
            <a:ext cx="10515600" cy="62768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 smtClean="0">
                <a:latin typeface="Century Gothic" panose="020B0502020202020204" pitchFamily="34" charset="0"/>
              </a:rPr>
              <a:t>학습 과정 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   </a:t>
            </a:r>
            <a:r>
              <a:rPr lang="en-US" altLang="ko-KR" sz="1700" b="0" dirty="0" smtClean="0">
                <a:latin typeface="Century Gothic" panose="020B0502020202020204" pitchFamily="34" charset="0"/>
              </a:rPr>
              <a:t>ex)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자질 </a:t>
            </a:r>
            <a:r>
              <a:rPr lang="ko-KR" altLang="en-US" sz="1400" dirty="0">
                <a:latin typeface="Century Gothic" panose="020B0502020202020204" pitchFamily="34" charset="0"/>
              </a:rPr>
              <a:t>선택 </a:t>
            </a:r>
            <a:r>
              <a:rPr lang="en-US" altLang="ko-KR" sz="1400" dirty="0">
                <a:latin typeface="Century Gothic" panose="020B0502020202020204" pitchFamily="34" charset="0"/>
              </a:rPr>
              <a:t>(feature selection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) : Max XQ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값 우선 순위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06273"/>
              </p:ext>
            </p:extLst>
          </p:nvPr>
        </p:nvGraphicFramePr>
        <p:xfrm>
          <a:off x="2779413" y="4476733"/>
          <a:ext cx="4824387" cy="75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4" imgW="2857500" imgH="444500" progId="Equation.3">
                  <p:embed/>
                </p:oleObj>
              </mc:Choice>
              <mc:Fallback>
                <p:oleObj name="Equation" r:id="rId4" imgW="2857500" imgH="444500" progId="Equation.3">
                  <p:embed/>
                  <p:pic>
                    <p:nvPicPr>
                      <p:cNvPr id="56" name="개체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13" y="4476733"/>
                        <a:ext cx="4824387" cy="75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75224"/>
              </p:ext>
            </p:extLst>
          </p:nvPr>
        </p:nvGraphicFramePr>
        <p:xfrm>
          <a:off x="2566136" y="5321260"/>
          <a:ext cx="2564316" cy="1301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85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5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양문형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양문형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 smtClean="0"/>
                        <a:t>A</a:t>
                      </a:r>
                      <a:endParaRPr lang="ko-KR" alt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 smtClean="0"/>
                        <a:t>B</a:t>
                      </a:r>
                      <a:endParaRPr lang="ko-KR" alt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~</a:t>
                      </a:r>
                      <a:r>
                        <a:rPr lang="ko-KR" altLang="en-US" sz="1200" b="1" dirty="0" smtClean="0"/>
                        <a:t>냉장고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 smtClean="0"/>
                        <a:t>C</a:t>
                      </a:r>
                      <a:endParaRPr lang="ko-KR" alt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 smtClean="0"/>
                        <a:t>D</a:t>
                      </a:r>
                      <a:endParaRPr lang="ko-KR" alt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75781"/>
              </p:ext>
            </p:extLst>
          </p:nvPr>
        </p:nvGraphicFramePr>
        <p:xfrm>
          <a:off x="6059958" y="5321259"/>
          <a:ext cx="2554851" cy="1301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851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5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/>
                        <a:t>CAT</a:t>
                      </a:r>
                    </a:p>
                    <a:p>
                      <a:pPr latinLnBrk="1"/>
                      <a:r>
                        <a:rPr lang="en-US" altLang="ko-KR" sz="1200" b="1" dirty="0" smtClean="0"/>
                        <a:t>Term</a:t>
                      </a:r>
                      <a:endParaRPr lang="ko-KR" altLang="en-US" sz="1200" b="1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양문형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~</a:t>
                      </a:r>
                      <a:r>
                        <a:rPr lang="ko-KR" altLang="en-US" sz="1200" b="1" dirty="0" smtClean="0"/>
                        <a:t>양문형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~</a:t>
                      </a:r>
                      <a:r>
                        <a:rPr lang="ko-KR" altLang="en-US" sz="1200" b="1" dirty="0" smtClean="0"/>
                        <a:t>냉장고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87415" y="1816629"/>
            <a:ext cx="7878328" cy="2660104"/>
            <a:chOff x="611560" y="1592808"/>
            <a:chExt cx="7878328" cy="2660104"/>
          </a:xfrm>
        </p:grpSpPr>
        <p:grpSp>
          <p:nvGrpSpPr>
            <p:cNvPr id="100" name="그룹 99"/>
            <p:cNvGrpSpPr/>
            <p:nvPr/>
          </p:nvGrpSpPr>
          <p:grpSpPr>
            <a:xfrm>
              <a:off x="3312000" y="1592808"/>
              <a:ext cx="2520000" cy="2660104"/>
              <a:chOff x="1187624" y="1196752"/>
              <a:chExt cx="2520000" cy="2660104"/>
            </a:xfrm>
          </p:grpSpPr>
          <p:sp>
            <p:nvSpPr>
              <p:cNvPr id="101" name="타원 100"/>
              <p:cNvSpPr/>
              <p:nvPr/>
            </p:nvSpPr>
            <p:spPr>
              <a:xfrm flipH="1">
                <a:off x="1187624" y="3541089"/>
                <a:ext cx="2486897" cy="3157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83000"/>
                    </a:schemeClr>
                  </a:gs>
                  <a:gs pos="100000">
                    <a:srgbClr val="B0C3D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 flipH="1">
                <a:off x="1187624" y="1196752"/>
                <a:ext cx="2520000" cy="2520000"/>
              </a:xfrm>
              <a:prstGeom prst="ellipse">
                <a:avLst/>
              </a:prstGeom>
              <a:gradFill flip="none" rotWithShape="1">
                <a:gsLst>
                  <a:gs pos="24000">
                    <a:schemeClr val="accent5">
                      <a:lumMod val="40000"/>
                      <a:lumOff val="60000"/>
                    </a:schemeClr>
                  </a:gs>
                  <a:gs pos="61000">
                    <a:srgbClr val="33CC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울릉도M" panose="02030600000101010101" pitchFamily="18" charset="-127"/>
                  <a:ea typeface="HY울릉도M" panose="02030600000101010101" pitchFamily="18" charset="-127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 flipH="1">
                <a:off x="1187624" y="1196752"/>
                <a:ext cx="2520000" cy="2520000"/>
                <a:chOff x="6774226" y="1721270"/>
                <a:chExt cx="1551173" cy="1660944"/>
              </a:xfrm>
            </p:grpSpPr>
            <p:sp>
              <p:nvSpPr>
                <p:cNvPr id="105" name="타원 104"/>
                <p:cNvSpPr/>
                <p:nvPr/>
              </p:nvSpPr>
              <p:spPr>
                <a:xfrm>
                  <a:off x="6774226" y="1776155"/>
                  <a:ext cx="1551173" cy="1606059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HY울릉도M" panose="02030600000101010101" pitchFamily="18" charset="-127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HY울릉도M" panose="02030600000101010101" pitchFamily="18" charset="-127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HY울릉도M" panose="02030600000101010101" pitchFamily="18" charset="-127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" fmla="*/ 0 w 3651499"/>
                    <a:gd name="connsiteY0" fmla="*/ 1946563 h 3893132"/>
                    <a:gd name="connsiteX1" fmla="*/ 556762 w 3651499"/>
                    <a:gd name="connsiteY1" fmla="*/ 577541 h 3893132"/>
                    <a:gd name="connsiteX2" fmla="*/ 1925785 w 3651499"/>
                    <a:gd name="connsiteY2" fmla="*/ 1 h 3893132"/>
                    <a:gd name="connsiteX3" fmla="*/ 3294807 w 3651499"/>
                    <a:gd name="connsiteY3" fmla="*/ 577545 h 3893132"/>
                    <a:gd name="connsiteX4" fmla="*/ 1884219 w 3651499"/>
                    <a:gd name="connsiteY4" fmla="*/ 1198423 h 3893132"/>
                    <a:gd name="connsiteX5" fmla="*/ 3294805 w 3651499"/>
                    <a:gd name="connsiteY5" fmla="*/ 3315590 h 3893132"/>
                    <a:gd name="connsiteX6" fmla="*/ 1925782 w 3651499"/>
                    <a:gd name="connsiteY6" fmla="*/ 3893132 h 3893132"/>
                    <a:gd name="connsiteX7" fmla="*/ 556760 w 3651499"/>
                    <a:gd name="connsiteY7" fmla="*/ 3315589 h 3893132"/>
                    <a:gd name="connsiteX8" fmla="*/ 1 w 3651499"/>
                    <a:gd name="connsiteY8" fmla="*/ 1946566 h 3893132"/>
                    <a:gd name="connsiteX9" fmla="*/ 0 w 3651499"/>
                    <a:gd name="connsiteY9" fmla="*/ 1946563 h 3893132"/>
                    <a:gd name="connsiteX0" fmla="*/ 0 w 3651499"/>
                    <a:gd name="connsiteY0" fmla="*/ 1946563 h 3893132"/>
                    <a:gd name="connsiteX1" fmla="*/ 556762 w 3651499"/>
                    <a:gd name="connsiteY1" fmla="*/ 577541 h 3893132"/>
                    <a:gd name="connsiteX2" fmla="*/ 1925785 w 3651499"/>
                    <a:gd name="connsiteY2" fmla="*/ 1 h 3893132"/>
                    <a:gd name="connsiteX3" fmla="*/ 3294807 w 3651499"/>
                    <a:gd name="connsiteY3" fmla="*/ 577545 h 3893132"/>
                    <a:gd name="connsiteX4" fmla="*/ 1884219 w 3651499"/>
                    <a:gd name="connsiteY4" fmla="*/ 1198423 h 3893132"/>
                    <a:gd name="connsiteX5" fmla="*/ 1925782 w 3651499"/>
                    <a:gd name="connsiteY5" fmla="*/ 3893132 h 3893132"/>
                    <a:gd name="connsiteX6" fmla="*/ 556760 w 3651499"/>
                    <a:gd name="connsiteY6" fmla="*/ 3315589 h 3893132"/>
                    <a:gd name="connsiteX7" fmla="*/ 1 w 3651499"/>
                    <a:gd name="connsiteY7" fmla="*/ 1946566 h 3893132"/>
                    <a:gd name="connsiteX8" fmla="*/ 0 w 3651499"/>
                    <a:gd name="connsiteY8" fmla="*/ 1946563 h 3893132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884219 w 3651499"/>
                    <a:gd name="connsiteY4" fmla="*/ 1198423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330037 w 3651499"/>
                    <a:gd name="connsiteY4" fmla="*/ 1281551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330037 w 3651499"/>
                    <a:gd name="connsiteY4" fmla="*/ 1281551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163782 w 3651499"/>
                    <a:gd name="connsiteY4" fmla="*/ 1143005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163782 w 3651499"/>
                    <a:gd name="connsiteY4" fmla="*/ 1143005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3315589"/>
                    <a:gd name="connsiteX1" fmla="*/ 556762 w 3651499"/>
                    <a:gd name="connsiteY1" fmla="*/ 577541 h 3315589"/>
                    <a:gd name="connsiteX2" fmla="*/ 1925785 w 3651499"/>
                    <a:gd name="connsiteY2" fmla="*/ 1 h 3315589"/>
                    <a:gd name="connsiteX3" fmla="*/ 3294807 w 3651499"/>
                    <a:gd name="connsiteY3" fmla="*/ 577545 h 3315589"/>
                    <a:gd name="connsiteX4" fmla="*/ 1163782 w 3651499"/>
                    <a:gd name="connsiteY4" fmla="*/ 1143005 h 3315589"/>
                    <a:gd name="connsiteX5" fmla="*/ 556760 w 3651499"/>
                    <a:gd name="connsiteY5" fmla="*/ 3315589 h 3315589"/>
                    <a:gd name="connsiteX6" fmla="*/ 1 w 3651499"/>
                    <a:gd name="connsiteY6" fmla="*/ 1946566 h 3315589"/>
                    <a:gd name="connsiteX7" fmla="*/ 0 w 3651499"/>
                    <a:gd name="connsiteY7" fmla="*/ 1946563 h 3315589"/>
                    <a:gd name="connsiteX0" fmla="*/ 0 w 3651499"/>
                    <a:gd name="connsiteY0" fmla="*/ 1946563 h 2899953"/>
                    <a:gd name="connsiteX1" fmla="*/ 556762 w 3651499"/>
                    <a:gd name="connsiteY1" fmla="*/ 577541 h 2899953"/>
                    <a:gd name="connsiteX2" fmla="*/ 1925785 w 3651499"/>
                    <a:gd name="connsiteY2" fmla="*/ 1 h 2899953"/>
                    <a:gd name="connsiteX3" fmla="*/ 3294807 w 3651499"/>
                    <a:gd name="connsiteY3" fmla="*/ 577545 h 2899953"/>
                    <a:gd name="connsiteX4" fmla="*/ 1163782 w 3651499"/>
                    <a:gd name="connsiteY4" fmla="*/ 1143005 h 2899953"/>
                    <a:gd name="connsiteX5" fmla="*/ 404360 w 3651499"/>
                    <a:gd name="connsiteY5" fmla="*/ 2899953 h 2899953"/>
                    <a:gd name="connsiteX6" fmla="*/ 1 w 3651499"/>
                    <a:gd name="connsiteY6" fmla="*/ 1946566 h 2899953"/>
                    <a:gd name="connsiteX7" fmla="*/ 0 w 3651499"/>
                    <a:gd name="connsiteY7" fmla="*/ 1946563 h 2899953"/>
                    <a:gd name="connsiteX0" fmla="*/ 0 w 3651499"/>
                    <a:gd name="connsiteY0" fmla="*/ 1946563 h 2923448"/>
                    <a:gd name="connsiteX1" fmla="*/ 556762 w 3651499"/>
                    <a:gd name="connsiteY1" fmla="*/ 577541 h 2923448"/>
                    <a:gd name="connsiteX2" fmla="*/ 1925785 w 3651499"/>
                    <a:gd name="connsiteY2" fmla="*/ 1 h 2923448"/>
                    <a:gd name="connsiteX3" fmla="*/ 3294807 w 3651499"/>
                    <a:gd name="connsiteY3" fmla="*/ 577545 h 2923448"/>
                    <a:gd name="connsiteX4" fmla="*/ 1163782 w 3651499"/>
                    <a:gd name="connsiteY4" fmla="*/ 1143005 h 2923448"/>
                    <a:gd name="connsiteX5" fmla="*/ 404360 w 3651499"/>
                    <a:gd name="connsiteY5" fmla="*/ 2899953 h 2923448"/>
                    <a:gd name="connsiteX6" fmla="*/ 1 w 3651499"/>
                    <a:gd name="connsiteY6" fmla="*/ 1946566 h 2923448"/>
                    <a:gd name="connsiteX7" fmla="*/ 0 w 3651499"/>
                    <a:gd name="connsiteY7" fmla="*/ 1946563 h 2923448"/>
                    <a:gd name="connsiteX0" fmla="*/ 0 w 3651499"/>
                    <a:gd name="connsiteY0" fmla="*/ 1946563 h 2923448"/>
                    <a:gd name="connsiteX1" fmla="*/ 556762 w 3651499"/>
                    <a:gd name="connsiteY1" fmla="*/ 577541 h 2923448"/>
                    <a:gd name="connsiteX2" fmla="*/ 1925785 w 3651499"/>
                    <a:gd name="connsiteY2" fmla="*/ 1 h 2923448"/>
                    <a:gd name="connsiteX3" fmla="*/ 3294807 w 3651499"/>
                    <a:gd name="connsiteY3" fmla="*/ 577545 h 2923448"/>
                    <a:gd name="connsiteX4" fmla="*/ 1274618 w 3651499"/>
                    <a:gd name="connsiteY4" fmla="*/ 1336968 h 2923448"/>
                    <a:gd name="connsiteX5" fmla="*/ 404360 w 3651499"/>
                    <a:gd name="connsiteY5" fmla="*/ 2899953 h 2923448"/>
                    <a:gd name="connsiteX6" fmla="*/ 1 w 3651499"/>
                    <a:gd name="connsiteY6" fmla="*/ 1946566 h 2923448"/>
                    <a:gd name="connsiteX7" fmla="*/ 0 w 3651499"/>
                    <a:gd name="connsiteY7" fmla="*/ 1946563 h 2923448"/>
                    <a:gd name="connsiteX0" fmla="*/ 0 w 3429827"/>
                    <a:gd name="connsiteY0" fmla="*/ 1978889 h 2955774"/>
                    <a:gd name="connsiteX1" fmla="*/ 556762 w 3429827"/>
                    <a:gd name="connsiteY1" fmla="*/ 609867 h 2955774"/>
                    <a:gd name="connsiteX2" fmla="*/ 1925785 w 3429827"/>
                    <a:gd name="connsiteY2" fmla="*/ 32327 h 2955774"/>
                    <a:gd name="connsiteX3" fmla="*/ 3073135 w 3429827"/>
                    <a:gd name="connsiteY3" fmla="*/ 415907 h 2955774"/>
                    <a:gd name="connsiteX4" fmla="*/ 1274618 w 3429827"/>
                    <a:gd name="connsiteY4" fmla="*/ 1369294 h 2955774"/>
                    <a:gd name="connsiteX5" fmla="*/ 404360 w 3429827"/>
                    <a:gd name="connsiteY5" fmla="*/ 2932279 h 2955774"/>
                    <a:gd name="connsiteX6" fmla="*/ 1 w 3429827"/>
                    <a:gd name="connsiteY6" fmla="*/ 1978892 h 2955774"/>
                    <a:gd name="connsiteX7" fmla="*/ 0 w 3429827"/>
                    <a:gd name="connsiteY7" fmla="*/ 1978889 h 2955774"/>
                    <a:gd name="connsiteX0" fmla="*/ 0 w 3429827"/>
                    <a:gd name="connsiteY0" fmla="*/ 1978889 h 2955774"/>
                    <a:gd name="connsiteX1" fmla="*/ 556762 w 3429827"/>
                    <a:gd name="connsiteY1" fmla="*/ 609867 h 2955774"/>
                    <a:gd name="connsiteX2" fmla="*/ 1925785 w 3429827"/>
                    <a:gd name="connsiteY2" fmla="*/ 32327 h 2955774"/>
                    <a:gd name="connsiteX3" fmla="*/ 3073135 w 3429827"/>
                    <a:gd name="connsiteY3" fmla="*/ 415907 h 2955774"/>
                    <a:gd name="connsiteX4" fmla="*/ 1274618 w 3429827"/>
                    <a:gd name="connsiteY4" fmla="*/ 1369294 h 2955774"/>
                    <a:gd name="connsiteX5" fmla="*/ 404360 w 3429827"/>
                    <a:gd name="connsiteY5" fmla="*/ 2932279 h 2955774"/>
                    <a:gd name="connsiteX6" fmla="*/ 1 w 3429827"/>
                    <a:gd name="connsiteY6" fmla="*/ 1978892 h 2955774"/>
                    <a:gd name="connsiteX7" fmla="*/ 0 w 3429827"/>
                    <a:gd name="connsiteY7" fmla="*/ 1978889 h 2955774"/>
                    <a:gd name="connsiteX0" fmla="*/ 0 w 3073135"/>
                    <a:gd name="connsiteY0" fmla="*/ 1978889 h 2955774"/>
                    <a:gd name="connsiteX1" fmla="*/ 556762 w 3073135"/>
                    <a:gd name="connsiteY1" fmla="*/ 609867 h 2955774"/>
                    <a:gd name="connsiteX2" fmla="*/ 1925785 w 3073135"/>
                    <a:gd name="connsiteY2" fmla="*/ 32327 h 2955774"/>
                    <a:gd name="connsiteX3" fmla="*/ 3073135 w 3073135"/>
                    <a:gd name="connsiteY3" fmla="*/ 415907 h 2955774"/>
                    <a:gd name="connsiteX4" fmla="*/ 1274618 w 3073135"/>
                    <a:gd name="connsiteY4" fmla="*/ 1369294 h 2955774"/>
                    <a:gd name="connsiteX5" fmla="*/ 404360 w 3073135"/>
                    <a:gd name="connsiteY5" fmla="*/ 2932279 h 2955774"/>
                    <a:gd name="connsiteX6" fmla="*/ 1 w 3073135"/>
                    <a:gd name="connsiteY6" fmla="*/ 1978892 h 2955774"/>
                    <a:gd name="connsiteX7" fmla="*/ 0 w 3073135"/>
                    <a:gd name="connsiteY7" fmla="*/ 1978889 h 2955774"/>
                    <a:gd name="connsiteX0" fmla="*/ 0 w 3073135"/>
                    <a:gd name="connsiteY0" fmla="*/ 1978889 h 2955774"/>
                    <a:gd name="connsiteX1" fmla="*/ 556762 w 3073135"/>
                    <a:gd name="connsiteY1" fmla="*/ 609867 h 2955774"/>
                    <a:gd name="connsiteX2" fmla="*/ 1925785 w 3073135"/>
                    <a:gd name="connsiteY2" fmla="*/ 32327 h 2955774"/>
                    <a:gd name="connsiteX3" fmla="*/ 3073135 w 3073135"/>
                    <a:gd name="connsiteY3" fmla="*/ 415907 h 2955774"/>
                    <a:gd name="connsiteX4" fmla="*/ 1274618 w 3073135"/>
                    <a:gd name="connsiteY4" fmla="*/ 1369294 h 2955774"/>
                    <a:gd name="connsiteX5" fmla="*/ 404360 w 3073135"/>
                    <a:gd name="connsiteY5" fmla="*/ 2932279 h 2955774"/>
                    <a:gd name="connsiteX6" fmla="*/ 1 w 3073135"/>
                    <a:gd name="connsiteY6" fmla="*/ 1978892 h 2955774"/>
                    <a:gd name="connsiteX7" fmla="*/ 0 w 3073135"/>
                    <a:gd name="connsiteY7" fmla="*/ 1978889 h 2955774"/>
                    <a:gd name="connsiteX0" fmla="*/ 0 w 3073135"/>
                    <a:gd name="connsiteY0" fmla="*/ 1978889 h 2955774"/>
                    <a:gd name="connsiteX1" fmla="*/ 556762 w 3073135"/>
                    <a:gd name="connsiteY1" fmla="*/ 609867 h 2955774"/>
                    <a:gd name="connsiteX2" fmla="*/ 1925785 w 3073135"/>
                    <a:gd name="connsiteY2" fmla="*/ 32327 h 2955774"/>
                    <a:gd name="connsiteX3" fmla="*/ 3073135 w 3073135"/>
                    <a:gd name="connsiteY3" fmla="*/ 415907 h 2955774"/>
                    <a:gd name="connsiteX4" fmla="*/ 1274618 w 3073135"/>
                    <a:gd name="connsiteY4" fmla="*/ 1369294 h 2955774"/>
                    <a:gd name="connsiteX5" fmla="*/ 404360 w 3073135"/>
                    <a:gd name="connsiteY5" fmla="*/ 2932279 h 2955774"/>
                    <a:gd name="connsiteX6" fmla="*/ 1 w 3073135"/>
                    <a:gd name="connsiteY6" fmla="*/ 1978892 h 2955774"/>
                    <a:gd name="connsiteX7" fmla="*/ 0 w 3073135"/>
                    <a:gd name="connsiteY7" fmla="*/ 1978889 h 2955774"/>
                    <a:gd name="connsiteX0" fmla="*/ 0 w 3073135"/>
                    <a:gd name="connsiteY0" fmla="*/ 1946562 h 2923447"/>
                    <a:gd name="connsiteX1" fmla="*/ 556762 w 3073135"/>
                    <a:gd name="connsiteY1" fmla="*/ 577540 h 2923447"/>
                    <a:gd name="connsiteX2" fmla="*/ 1925785 w 3073135"/>
                    <a:gd name="connsiteY2" fmla="*/ 0 h 2923447"/>
                    <a:gd name="connsiteX3" fmla="*/ 3073135 w 3073135"/>
                    <a:gd name="connsiteY3" fmla="*/ 383580 h 2923447"/>
                    <a:gd name="connsiteX4" fmla="*/ 1274618 w 3073135"/>
                    <a:gd name="connsiteY4" fmla="*/ 1336967 h 2923447"/>
                    <a:gd name="connsiteX5" fmla="*/ 404360 w 3073135"/>
                    <a:gd name="connsiteY5" fmla="*/ 2899952 h 2923447"/>
                    <a:gd name="connsiteX6" fmla="*/ 1 w 3073135"/>
                    <a:gd name="connsiteY6" fmla="*/ 1946565 h 2923447"/>
                    <a:gd name="connsiteX7" fmla="*/ 0 w 3073135"/>
                    <a:gd name="connsiteY7" fmla="*/ 1946562 h 2923447"/>
                    <a:gd name="connsiteX0" fmla="*/ 0 w 3073135"/>
                    <a:gd name="connsiteY0" fmla="*/ 1946562 h 2923447"/>
                    <a:gd name="connsiteX1" fmla="*/ 556762 w 3073135"/>
                    <a:gd name="connsiteY1" fmla="*/ 577540 h 2923447"/>
                    <a:gd name="connsiteX2" fmla="*/ 1925785 w 3073135"/>
                    <a:gd name="connsiteY2" fmla="*/ 0 h 2923447"/>
                    <a:gd name="connsiteX3" fmla="*/ 3073135 w 3073135"/>
                    <a:gd name="connsiteY3" fmla="*/ 383580 h 2923447"/>
                    <a:gd name="connsiteX4" fmla="*/ 1219200 w 3073135"/>
                    <a:gd name="connsiteY4" fmla="*/ 1323112 h 2923447"/>
                    <a:gd name="connsiteX5" fmla="*/ 404360 w 3073135"/>
                    <a:gd name="connsiteY5" fmla="*/ 2899952 h 2923447"/>
                    <a:gd name="connsiteX6" fmla="*/ 1 w 3073135"/>
                    <a:gd name="connsiteY6" fmla="*/ 1946565 h 2923447"/>
                    <a:gd name="connsiteX7" fmla="*/ 0 w 3073135"/>
                    <a:gd name="connsiteY7" fmla="*/ 1946562 h 2923447"/>
                    <a:gd name="connsiteX0" fmla="*/ 0 w 3073135"/>
                    <a:gd name="connsiteY0" fmla="*/ 1951179 h 2928064"/>
                    <a:gd name="connsiteX1" fmla="*/ 556762 w 3073135"/>
                    <a:gd name="connsiteY1" fmla="*/ 582157 h 2928064"/>
                    <a:gd name="connsiteX2" fmla="*/ 1925785 w 3073135"/>
                    <a:gd name="connsiteY2" fmla="*/ 4617 h 2928064"/>
                    <a:gd name="connsiteX3" fmla="*/ 3073135 w 3073135"/>
                    <a:gd name="connsiteY3" fmla="*/ 388197 h 2928064"/>
                    <a:gd name="connsiteX4" fmla="*/ 1219200 w 3073135"/>
                    <a:gd name="connsiteY4" fmla="*/ 1327729 h 2928064"/>
                    <a:gd name="connsiteX5" fmla="*/ 404360 w 3073135"/>
                    <a:gd name="connsiteY5" fmla="*/ 2904569 h 2928064"/>
                    <a:gd name="connsiteX6" fmla="*/ 1 w 3073135"/>
                    <a:gd name="connsiteY6" fmla="*/ 1951182 h 2928064"/>
                    <a:gd name="connsiteX7" fmla="*/ 0 w 3073135"/>
                    <a:gd name="connsiteY7" fmla="*/ 1951179 h 2928064"/>
                    <a:gd name="connsiteX0" fmla="*/ 0 w 3073135"/>
                    <a:gd name="connsiteY0" fmla="*/ 1951179 h 2928064"/>
                    <a:gd name="connsiteX1" fmla="*/ 556762 w 3073135"/>
                    <a:gd name="connsiteY1" fmla="*/ 582157 h 2928064"/>
                    <a:gd name="connsiteX2" fmla="*/ 1925785 w 3073135"/>
                    <a:gd name="connsiteY2" fmla="*/ 4617 h 2928064"/>
                    <a:gd name="connsiteX3" fmla="*/ 3073135 w 3073135"/>
                    <a:gd name="connsiteY3" fmla="*/ 388197 h 2928064"/>
                    <a:gd name="connsiteX4" fmla="*/ 1219200 w 3073135"/>
                    <a:gd name="connsiteY4" fmla="*/ 1327729 h 2928064"/>
                    <a:gd name="connsiteX5" fmla="*/ 404360 w 3073135"/>
                    <a:gd name="connsiteY5" fmla="*/ 2904569 h 2928064"/>
                    <a:gd name="connsiteX6" fmla="*/ 1 w 3073135"/>
                    <a:gd name="connsiteY6" fmla="*/ 1951182 h 2928064"/>
                    <a:gd name="connsiteX7" fmla="*/ 0 w 3073135"/>
                    <a:gd name="connsiteY7" fmla="*/ 1951179 h 292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HY울릉도M" panose="02030600000101010101" pitchFamily="18" charset="-127"/>
                    <a:ea typeface="HY울릉도M" panose="02030600000101010101" pitchFamily="18" charset="-127"/>
                  </a:endParaRPr>
                </a:p>
              </p:txBody>
            </p:sp>
          </p:grp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87624" y="1224202"/>
                <a:ext cx="2520000" cy="2465099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611560" y="1700928"/>
              <a:ext cx="3304782" cy="1080000"/>
              <a:chOff x="611560" y="1700928"/>
              <a:chExt cx="3304782" cy="1080000"/>
            </a:xfrm>
          </p:grpSpPr>
          <p:sp>
            <p:nvSpPr>
              <p:cNvPr id="29" name="모서리가 접힌 도형 28"/>
              <p:cNvSpPr/>
              <p:nvPr/>
            </p:nvSpPr>
            <p:spPr>
              <a:xfrm>
                <a:off x="611560" y="1700928"/>
                <a:ext cx="3240000" cy="1080000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144000" bIns="0" rtlCol="0" anchor="ctr" anchorCtr="0"/>
              <a:lstStyle/>
              <a:p>
                <a:r>
                  <a:rPr lang="ko-KR" altLang="en-US" sz="1000" dirty="0"/>
                  <a:t>상품 카테고리 </a:t>
                </a:r>
                <a:r>
                  <a:rPr lang="en-US" altLang="ko-KR" sz="1000" dirty="0"/>
                  <a:t>: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가전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주방가전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양문형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1000" dirty="0"/>
                  <a:t>상품명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지펠</a:t>
                </a:r>
                <a:r>
                  <a:rPr lang="ko-KR" altLang="en-US" sz="1000" dirty="0"/>
                  <a:t>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1000" dirty="0"/>
                  <a:t>상품상세설명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대용량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소비전력 </a:t>
                </a:r>
                <a:r>
                  <a:rPr lang="en-US" altLang="ko-KR" sz="1000" dirty="0"/>
                  <a:t>1</a:t>
                </a:r>
                <a:r>
                  <a:rPr lang="ko-KR" altLang="en-US" sz="1000" dirty="0"/>
                  <a:t>등급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양문형</a:t>
                </a:r>
                <a:r>
                  <a:rPr lang="en-US" altLang="ko-KR" sz="1000" dirty="0"/>
                  <a:t>, </a:t>
                </a:r>
                <a:r>
                  <a:rPr lang="ko-KR" altLang="en-US" sz="1000" dirty="0" err="1"/>
                  <a:t>홈바</a:t>
                </a:r>
                <a:r>
                  <a:rPr lang="en-US" altLang="ko-KR" sz="1000" dirty="0"/>
                  <a:t> </a:t>
                </a:r>
              </a:p>
              <a:p>
                <a:r>
                  <a:rPr lang="ko-KR" altLang="en-US" sz="1000" dirty="0"/>
                  <a:t>제조사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㈜삼성전자</a:t>
                </a:r>
                <a:endParaRPr lang="en-US" altLang="ko-KR" sz="1000" dirty="0"/>
              </a:p>
              <a:p>
                <a:r>
                  <a:rPr lang="ko-KR" altLang="en-US" sz="1000" dirty="0"/>
                  <a:t>브랜드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지펠</a:t>
                </a:r>
                <a:endParaRPr lang="en-US" altLang="ko-KR" sz="1000" dirty="0"/>
              </a:p>
              <a:p>
                <a:r>
                  <a:rPr lang="ko-KR" altLang="en-US" sz="1000" dirty="0"/>
                  <a:t>제품규격 </a:t>
                </a:r>
                <a:r>
                  <a:rPr lang="en-US" altLang="ko-KR" sz="1000" dirty="0"/>
                  <a:t>: ….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270010" y="2134448"/>
                <a:ext cx="64633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 anchorCtr="0">
                <a:spAutoFit/>
              </a:bodyPr>
              <a:lstStyle/>
              <a:p>
                <a:pPr algn="ctr"/>
                <a:r>
                  <a:rPr lang="ko-KR" altLang="en-US" sz="3600" dirty="0" err="1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ㄱ</a:t>
                </a:r>
                <a:endPara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148424" y="1700779"/>
              <a:ext cx="3341464" cy="1080000"/>
              <a:chOff x="5148424" y="1700779"/>
              <a:chExt cx="3341464" cy="1080000"/>
            </a:xfrm>
          </p:grpSpPr>
          <p:sp>
            <p:nvSpPr>
              <p:cNvPr id="30" name="모서리가 접힌 도형 29"/>
              <p:cNvSpPr/>
              <p:nvPr/>
            </p:nvSpPr>
            <p:spPr>
              <a:xfrm>
                <a:off x="5148424" y="1700779"/>
                <a:ext cx="3240000" cy="1080000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144000" bIns="0" rtlCol="0" anchor="ctr" anchorCtr="0"/>
              <a:lstStyle/>
              <a:p>
                <a:r>
                  <a:rPr lang="ko-KR" altLang="en-US" sz="1000" dirty="0"/>
                  <a:t>상품 카테고리 </a:t>
                </a:r>
                <a:r>
                  <a:rPr lang="en-US" altLang="ko-KR" sz="1000" dirty="0"/>
                  <a:t>: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가전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주방가전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&gt;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양문형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1000" dirty="0"/>
                  <a:t>상품명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디오스</a:t>
                </a:r>
                <a:r>
                  <a:rPr lang="ko-KR" altLang="en-US" sz="1000" dirty="0"/>
                  <a:t>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1000" dirty="0"/>
                  <a:t>상품상세설명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대용량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소비전력 </a:t>
                </a:r>
                <a:r>
                  <a:rPr lang="en-US" altLang="ko-KR" sz="1000" dirty="0"/>
                  <a:t>1</a:t>
                </a:r>
                <a:r>
                  <a:rPr lang="ko-KR" altLang="en-US" sz="1000" dirty="0"/>
                  <a:t>등급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양문형</a:t>
                </a:r>
                <a:r>
                  <a:rPr lang="en-US" altLang="ko-KR" sz="1000" dirty="0"/>
                  <a:t>, </a:t>
                </a:r>
                <a:r>
                  <a:rPr lang="ko-KR" altLang="en-US" sz="1000" dirty="0" err="1"/>
                  <a:t>홈바</a:t>
                </a:r>
                <a:r>
                  <a:rPr lang="en-US" altLang="ko-KR" sz="1000" dirty="0"/>
                  <a:t>, </a:t>
                </a:r>
              </a:p>
              <a:p>
                <a:r>
                  <a:rPr lang="ko-KR" altLang="en-US" sz="1000" dirty="0"/>
                  <a:t>제조사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㈜</a:t>
                </a:r>
                <a:r>
                  <a:rPr lang="en-US" altLang="ko-KR" sz="1000" dirty="0"/>
                  <a:t>LG</a:t>
                </a:r>
                <a:r>
                  <a:rPr lang="ko-KR" altLang="en-US" sz="1000" dirty="0"/>
                  <a:t>전자</a:t>
                </a:r>
                <a:endParaRPr lang="en-US" altLang="ko-KR" sz="1000" dirty="0"/>
              </a:p>
              <a:p>
                <a:r>
                  <a:rPr lang="ko-KR" altLang="en-US" sz="1000" dirty="0"/>
                  <a:t>브랜드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지펠</a:t>
                </a:r>
                <a:endParaRPr lang="en-US" altLang="ko-KR" sz="1000" dirty="0"/>
              </a:p>
              <a:p>
                <a:r>
                  <a:rPr lang="ko-KR" altLang="en-US" sz="1000" dirty="0"/>
                  <a:t>제품규격 </a:t>
                </a:r>
                <a:r>
                  <a:rPr lang="en-US" altLang="ko-KR" sz="1000" dirty="0"/>
                  <a:t>: ….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843556" y="2134447"/>
                <a:ext cx="64633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 anchorCtr="0">
                <a:spAutoFit/>
              </a:bodyPr>
              <a:lstStyle/>
              <a:p>
                <a:pPr algn="ctr"/>
                <a:r>
                  <a:rPr lang="ko-KR" altLang="en-US" sz="3600" dirty="0" err="1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ㄴ</a:t>
                </a:r>
                <a:endPara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1560" y="2925064"/>
              <a:ext cx="3324158" cy="1080000"/>
              <a:chOff x="611560" y="2925064"/>
              <a:chExt cx="3324158" cy="1080000"/>
            </a:xfrm>
          </p:grpSpPr>
          <p:sp>
            <p:nvSpPr>
              <p:cNvPr id="32" name="모서리가 접힌 도형 31"/>
              <p:cNvSpPr/>
              <p:nvPr/>
            </p:nvSpPr>
            <p:spPr>
              <a:xfrm>
                <a:off x="611560" y="2925064"/>
                <a:ext cx="3240000" cy="1080000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144000" bIns="0" rtlCol="0" anchor="ctr" anchorCtr="0"/>
              <a:lstStyle/>
              <a:p>
                <a:r>
                  <a:rPr lang="ko-KR" altLang="en-US" sz="1000" dirty="0"/>
                  <a:t>상품 카테고리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식품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신선식품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해산물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어류</a:t>
                </a:r>
                <a:r>
                  <a:rPr lang="en-US" altLang="ko-KR" sz="1000" dirty="0"/>
                  <a:t> </a:t>
                </a:r>
              </a:p>
              <a:p>
                <a:r>
                  <a:rPr lang="ko-KR" altLang="en-US" sz="1000" dirty="0"/>
                  <a:t>상품명 </a:t>
                </a:r>
                <a:r>
                  <a:rPr lang="en-US" altLang="ko-KR" sz="1000" dirty="0"/>
                  <a:t>: -</a:t>
                </a:r>
              </a:p>
              <a:p>
                <a:r>
                  <a:rPr lang="ko-KR" altLang="en-US" sz="1000" dirty="0"/>
                  <a:t>상품상세설명 </a:t>
                </a:r>
                <a:r>
                  <a:rPr lang="en-US" altLang="ko-KR" sz="1000" dirty="0"/>
                  <a:t>: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000" dirty="0"/>
                  <a:t>보관</a:t>
                </a:r>
                <a:endParaRPr lang="en-US" altLang="ko-KR" sz="1000" dirty="0"/>
              </a:p>
              <a:p>
                <a:r>
                  <a:rPr lang="ko-KR" altLang="en-US" sz="1000" dirty="0"/>
                  <a:t>제조사 </a:t>
                </a:r>
                <a:r>
                  <a:rPr lang="en-US" altLang="ko-KR" sz="1000" dirty="0"/>
                  <a:t>: -</a:t>
                </a:r>
              </a:p>
              <a:p>
                <a:r>
                  <a:rPr lang="ko-KR" altLang="en-US" sz="1000" dirty="0"/>
                  <a:t>브랜드 </a:t>
                </a:r>
                <a:r>
                  <a:rPr lang="en-US" altLang="ko-KR" sz="1000" dirty="0"/>
                  <a:t>: -</a:t>
                </a:r>
              </a:p>
              <a:p>
                <a:r>
                  <a:rPr lang="ko-KR" altLang="en-US" sz="1000" dirty="0"/>
                  <a:t>제품규격 </a:t>
                </a:r>
                <a:r>
                  <a:rPr lang="en-US" altLang="ko-KR" sz="1000" dirty="0"/>
                  <a:t>: -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89386" y="3358733"/>
                <a:ext cx="64633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 anchorCtr="0">
                <a:spAutoFit/>
              </a:bodyPr>
              <a:lstStyle/>
              <a:p>
                <a:pPr algn="ctr"/>
                <a:r>
                  <a:rPr lang="ko-KR" altLang="en-US" sz="3600" dirty="0" err="1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ㄷ</a:t>
                </a:r>
                <a:endPara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48424" y="2925064"/>
              <a:ext cx="3304922" cy="1080000"/>
              <a:chOff x="5148424" y="2925064"/>
              <a:chExt cx="3304922" cy="1080000"/>
            </a:xfrm>
          </p:grpSpPr>
          <p:sp>
            <p:nvSpPr>
              <p:cNvPr id="31" name="모서리가 접힌 도형 30"/>
              <p:cNvSpPr/>
              <p:nvPr/>
            </p:nvSpPr>
            <p:spPr>
              <a:xfrm>
                <a:off x="5148424" y="2925064"/>
                <a:ext cx="3240000" cy="1080000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tIns="144000" bIns="0" rtlCol="0" anchor="ctr" anchorCtr="0"/>
              <a:lstStyle/>
              <a:p>
                <a:r>
                  <a:rPr lang="ko-KR" altLang="en-US" sz="1000" dirty="0"/>
                  <a:t>상품 카테고리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사무용품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문구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필기구</a:t>
                </a:r>
                <a:r>
                  <a:rPr lang="en-US" altLang="ko-KR" sz="1000" dirty="0"/>
                  <a:t>&gt;</a:t>
                </a:r>
                <a:r>
                  <a:rPr lang="ko-KR" altLang="en-US" sz="1000" dirty="0"/>
                  <a:t>볼펜</a:t>
                </a:r>
                <a:r>
                  <a:rPr lang="en-US" altLang="ko-KR" sz="1000" dirty="0"/>
                  <a:t> </a:t>
                </a:r>
              </a:p>
              <a:p>
                <a:r>
                  <a:rPr lang="ko-KR" altLang="en-US" sz="1000" dirty="0"/>
                  <a:t>상품명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미쯔비시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UNI 150 </a:t>
                </a:r>
                <a:r>
                  <a:rPr lang="ko-KR" altLang="en-US" sz="1000" dirty="0" err="1"/>
                  <a:t>제트스트림</a:t>
                </a:r>
                <a:r>
                  <a:rPr lang="ko-KR" altLang="en-US" sz="1000" dirty="0"/>
                  <a:t> 볼펜 </a:t>
                </a:r>
                <a:r>
                  <a:rPr lang="en-US" altLang="ko-KR" sz="1000" dirty="0"/>
                  <a:t>0.5mm 0.7mm 1.0mm </a:t>
                </a:r>
                <a:r>
                  <a:rPr lang="ko-KR" altLang="en-US" sz="1000" dirty="0"/>
                  <a:t>다양한색상</a:t>
                </a:r>
                <a:endParaRPr lang="en-US" altLang="ko-KR" sz="1000" dirty="0"/>
              </a:p>
              <a:p>
                <a:r>
                  <a:rPr lang="ko-KR" altLang="en-US" sz="1000" dirty="0"/>
                  <a:t>상품상세설명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속기펜</a:t>
                </a:r>
                <a:r>
                  <a:rPr lang="ko-KR" altLang="en-US" sz="1000" dirty="0"/>
                  <a:t> 용</a:t>
                </a:r>
                <a:endParaRPr lang="en-US" altLang="ko-KR" sz="1000" dirty="0"/>
              </a:p>
              <a:p>
                <a:r>
                  <a:rPr lang="ko-KR" altLang="en-US" sz="1000" dirty="0"/>
                  <a:t>제조사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㈜</a:t>
                </a:r>
                <a:r>
                  <a:rPr lang="ko-KR" altLang="en-US" sz="1000" dirty="0" err="1"/>
                  <a:t>미쯔비시</a:t>
                </a:r>
                <a:endParaRPr lang="en-US" altLang="ko-KR" sz="1000" dirty="0"/>
              </a:p>
              <a:p>
                <a:r>
                  <a:rPr lang="ko-KR" altLang="en-US" sz="1000" dirty="0"/>
                  <a:t>브랜드 </a:t>
                </a:r>
                <a:r>
                  <a:rPr lang="en-US" altLang="ko-KR" sz="1000" dirty="0"/>
                  <a:t>:  </a:t>
                </a:r>
                <a:r>
                  <a:rPr lang="ko-KR" altLang="en-US" sz="1000" dirty="0" err="1"/>
                  <a:t>제트스트림</a:t>
                </a:r>
                <a:endParaRPr lang="en-US" altLang="ko-KR" sz="1000" dirty="0"/>
              </a:p>
              <a:p>
                <a:r>
                  <a:rPr lang="ko-KR" altLang="en-US" sz="1000" dirty="0"/>
                  <a:t>제품규격 </a:t>
                </a:r>
                <a:r>
                  <a:rPr lang="en-US" altLang="ko-KR" sz="1000" dirty="0"/>
                  <a:t>: 0.5mm, 0.7mm, 1.0mm 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807014" y="3358732"/>
                <a:ext cx="64633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 anchorCtr="0">
                <a:spAutoFit/>
              </a:bodyPr>
              <a:lstStyle/>
              <a:p>
                <a:pPr algn="ctr"/>
                <a:r>
                  <a:rPr lang="ko-KR" altLang="en-US" sz="3600" dirty="0" err="1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ㄹ</a:t>
                </a:r>
                <a:endPara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742962" y="1776314"/>
              <a:ext cx="1442052" cy="2138529"/>
              <a:chOff x="3742962" y="1776314"/>
              <a:chExt cx="1442052" cy="2138529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499992" y="1827362"/>
                <a:ext cx="369515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삼성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923928" y="2240779"/>
                <a:ext cx="491824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등급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985082" y="3698843"/>
                <a:ext cx="369515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</a:rPr>
                  <a:t>지펠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644008" y="2960960"/>
                <a:ext cx="369515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홈파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778908" y="3573897"/>
                <a:ext cx="369515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>
                    <a:solidFill>
                      <a:schemeClr val="tx1"/>
                    </a:solidFill>
                  </a:rPr>
                  <a:t>전자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211960" y="2672778"/>
                <a:ext cx="720080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삼성전자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80449" y="1776314"/>
                <a:ext cx="541006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>
                    <a:solidFill>
                      <a:schemeClr val="tx1"/>
                    </a:solidFill>
                  </a:rPr>
                  <a:t>대용량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644008" y="2241613"/>
                <a:ext cx="541006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FF0000"/>
                    </a:solidFill>
                  </a:rPr>
                  <a:t>냉장고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742962" y="3068960"/>
                <a:ext cx="541006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양문형</a:t>
                </a: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4169840" y="3357064"/>
                <a:ext cx="595107" cy="2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8000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LG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전자</a:t>
                </a:r>
              </a:p>
            </p:txBody>
          </p:sp>
        </p:grpSp>
      </p:grpSp>
      <p:sp>
        <p:nvSpPr>
          <p:cNvPr id="5" name="오른쪽 화살표 4"/>
          <p:cNvSpPr/>
          <p:nvPr/>
        </p:nvSpPr>
        <p:spPr>
          <a:xfrm>
            <a:off x="5374448" y="5771751"/>
            <a:ext cx="432048" cy="360040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14400"/>
            <a:ext cx="10515600" cy="546146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100" dirty="0" smtClean="0">
                <a:latin typeface="Century Gothic" panose="020B0502020202020204" pitchFamily="34" charset="0"/>
              </a:rPr>
              <a:t>분류 요청 과정</a:t>
            </a:r>
            <a:endParaRPr lang="en-US" altLang="ko-KR" sz="2100" dirty="0" smtClean="0">
              <a:latin typeface="Century Gothic" panose="020B0502020202020204" pitchFamily="34" charset="0"/>
            </a:endParaRPr>
          </a:p>
          <a:p>
            <a:endParaRPr lang="en-US" altLang="ko-KR" sz="1900" dirty="0" smtClean="0">
              <a:latin typeface="Century Gothic" panose="020B0502020202020204" pitchFamily="34" charset="0"/>
            </a:endParaRPr>
          </a:p>
          <a:p>
            <a:pPr lvl="1"/>
            <a:r>
              <a:rPr lang="ko-KR" altLang="en-US" sz="1600" dirty="0" smtClean="0">
                <a:latin typeface="Century Gothic" panose="020B0502020202020204" pitchFamily="34" charset="0"/>
              </a:rPr>
              <a:t>분류체계에 따라 새로운 문서에 대한 범주 결정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sz="14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ko-KR" sz="1400" dirty="0" smtClean="0">
                <a:latin typeface="Century Gothic" panose="020B0502020202020204" pitchFamily="34" charset="0"/>
              </a:rPr>
              <a:t>Keyword	: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분류요청 텍스트</a:t>
            </a:r>
            <a:endParaRPr lang="en-US" altLang="ko-KR" sz="14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ko-KR" sz="1400" dirty="0" smtClean="0">
                <a:latin typeface="Century Gothic" panose="020B0502020202020204" pitchFamily="34" charset="0"/>
              </a:rPr>
              <a:t>form, to	: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결과 개수 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(top 1 ~ top n)</a:t>
            </a:r>
          </a:p>
          <a:p>
            <a:pPr lvl="1"/>
            <a:r>
              <a:rPr lang="en-US" altLang="ko-KR" sz="1400" dirty="0" smtClean="0">
                <a:latin typeface="Century Gothic" panose="020B0502020202020204" pitchFamily="34" charset="0"/>
              </a:rPr>
              <a:t>Option	: </a:t>
            </a:r>
            <a:r>
              <a:rPr lang="ko-KR" altLang="en-US" sz="1400" dirty="0" err="1" smtClean="0">
                <a:latin typeface="Century Gothic" panose="020B0502020202020204" pitchFamily="34" charset="0"/>
              </a:rPr>
              <a:t>분류요청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 옵션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lvl="1"/>
            <a:r>
              <a:rPr lang="en-US" altLang="ko-KR" sz="1400" dirty="0" err="1" smtClean="0">
                <a:latin typeface="Century Gothic" panose="020B0502020202020204" pitchFamily="34" charset="0"/>
              </a:rPr>
              <a:t>CategoryReuslt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[] : </a:t>
            </a:r>
            <a:r>
              <a:rPr lang="ko-KR" altLang="en-US" sz="1400" dirty="0" smtClean="0">
                <a:latin typeface="Century Gothic" panose="020B0502020202020204" pitchFamily="34" charset="0"/>
              </a:rPr>
              <a:t>분류 결과</a:t>
            </a:r>
            <a:endParaRPr lang="en-US" altLang="ko-KR" sz="14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ko-KR" sz="1400" dirty="0"/>
              <a:t>PLOT : </a:t>
            </a:r>
            <a:r>
              <a:rPr lang="ko-KR" altLang="en-US" sz="1400" dirty="0" smtClean="0"/>
              <a:t>인물</a:t>
            </a:r>
            <a:r>
              <a:rPr lang="en-US" altLang="ko-KR" sz="1400" dirty="0"/>
              <a:t>/</a:t>
            </a:r>
            <a:r>
              <a:rPr lang="ko-KR" altLang="en-US" sz="1400" dirty="0"/>
              <a:t>기관</a:t>
            </a:r>
            <a:r>
              <a:rPr lang="en-US" altLang="ko-KR" sz="1400" dirty="0"/>
              <a:t>/</a:t>
            </a:r>
            <a:r>
              <a:rPr lang="ko-KR" altLang="en-US" sz="1400" dirty="0"/>
              <a:t>지역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브랜드명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추출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Naive Bayesian(= Naive Bayes) : </a:t>
            </a:r>
            <a:r>
              <a:rPr lang="ko-KR" altLang="en-US" sz="1400" dirty="0" smtClean="0"/>
              <a:t>유명한 </a:t>
            </a:r>
            <a:r>
              <a:rPr lang="en-US" altLang="ko-KR" sz="1400" dirty="0" smtClean="0"/>
              <a:t>“Bayes </a:t>
            </a:r>
            <a:r>
              <a:rPr lang="ko-KR" altLang="en-US" sz="1400" dirty="0" smtClean="0"/>
              <a:t>법칙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에  기반한 분류기 혹은 학습 방법입니다</a:t>
            </a:r>
            <a:r>
              <a:rPr lang="en-US" altLang="ko-KR" sz="1400" dirty="0" smtClean="0"/>
              <a:t>.</a:t>
            </a:r>
          </a:p>
          <a:p>
            <a:pPr marL="1828800" lvl="4" indent="0">
              <a:buNone/>
            </a:pPr>
            <a:endParaRPr lang="en-US" altLang="ko-KR" sz="1500" dirty="0" smtClean="0"/>
          </a:p>
          <a:p>
            <a:pPr lvl="1"/>
            <a:endParaRPr lang="ko-KR" altLang="en-US" sz="1500" dirty="0"/>
          </a:p>
          <a:p>
            <a:pPr lvl="1"/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endParaRPr lang="en-US" altLang="ko-KR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dirty="0">
              <a:latin typeface="Century Gothic" panose="020B0502020202020204" pitchFamily="34" charset="0"/>
            </a:endParaRPr>
          </a:p>
          <a:p>
            <a:pPr lvl="1"/>
            <a:endParaRPr lang="en-US" altLang="ko-KR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dirty="0" smtClean="0">
              <a:latin typeface="Century Gothic" panose="020B0502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20412" y="1954937"/>
            <a:ext cx="7551145" cy="3380387"/>
            <a:chOff x="909287" y="1362260"/>
            <a:chExt cx="7551145" cy="3380387"/>
          </a:xfrm>
        </p:grpSpPr>
        <p:sp>
          <p:nvSpPr>
            <p:cNvPr id="4" name="모서리가 둥근 직사각형 41"/>
            <p:cNvSpPr>
              <a:spLocks noChangeArrowheads="1"/>
            </p:cNvSpPr>
            <p:nvPr/>
          </p:nvSpPr>
          <p:spPr bwMode="auto">
            <a:xfrm>
              <a:off x="4307408" y="1362260"/>
              <a:ext cx="2010853" cy="3258136"/>
            </a:xfrm>
            <a:prstGeom prst="roundRect">
              <a:avLst>
                <a:gd name="adj" fmla="val 1767"/>
              </a:avLst>
            </a:prstGeom>
            <a:solidFill>
              <a:srgbClr val="FFFF99"/>
            </a:solidFill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t" anchorCtr="0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endParaRPr lang="ko-KR" altLang="en-US" dirty="0">
                <a:solidFill>
                  <a:srgbClr val="0000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909287" y="1428098"/>
              <a:ext cx="648072" cy="786925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lIns="54000" tIns="0" rIns="54000" bIns="0" rtlCol="0" anchor="ctr" anchorCtr="0"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Keyword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from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to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option</a:t>
              </a:r>
              <a:endParaRPr lang="ko-KR" altLang="en-US" sz="10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41"/>
            <p:cNvSpPr>
              <a:spLocks noChangeArrowheads="1"/>
            </p:cNvSpPr>
            <p:nvPr/>
          </p:nvSpPr>
          <p:spPr bwMode="auto">
            <a:xfrm>
              <a:off x="2195736" y="1551560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SymbolMap</a:t>
              </a:r>
              <a:endParaRPr lang="en-US" altLang="ko-KR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모서리가 둥근 직사각형 41"/>
            <p:cNvSpPr>
              <a:spLocks noChangeArrowheads="1"/>
            </p:cNvSpPr>
            <p:nvPr/>
          </p:nvSpPr>
          <p:spPr bwMode="auto">
            <a:xfrm>
              <a:off x="2195735" y="2400266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TermExtractor</a:t>
              </a:r>
              <a:endParaRPr lang="en-US" altLang="ko-KR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모서리가 둥근 직사각형 41"/>
            <p:cNvSpPr>
              <a:spLocks noChangeArrowheads="1"/>
            </p:cNvSpPr>
            <p:nvPr/>
          </p:nvSpPr>
          <p:spPr bwMode="auto">
            <a:xfrm>
              <a:off x="4499992" y="1551560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불용어</a:t>
              </a:r>
              <a:r>
                <a:rPr lang="ko-KR" alt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사전 적용</a:t>
              </a:r>
              <a:endParaRPr lang="en-US" altLang="ko-KR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모서리가 둥근 직사각형 41"/>
            <p:cNvSpPr>
              <a:spLocks noChangeArrowheads="1"/>
            </p:cNvSpPr>
            <p:nvPr/>
          </p:nvSpPr>
          <p:spPr bwMode="auto">
            <a:xfrm>
              <a:off x="4499992" y="2400266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PLOT</a:t>
              </a:r>
            </a:p>
          </p:txBody>
        </p:sp>
        <p:sp>
          <p:nvSpPr>
            <p:cNvPr id="11" name="모서리가 둥근 직사각형 41"/>
            <p:cNvSpPr>
              <a:spLocks noChangeArrowheads="1"/>
            </p:cNvSpPr>
            <p:nvPr/>
          </p:nvSpPr>
          <p:spPr bwMode="auto">
            <a:xfrm>
              <a:off x="6834747" y="2400266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Naive Bayesian</a:t>
              </a:r>
            </a:p>
          </p:txBody>
        </p:sp>
        <p:sp>
          <p:nvSpPr>
            <p:cNvPr id="12" name="모서리가 둥근 직사각형 41"/>
            <p:cNvSpPr>
              <a:spLocks noChangeArrowheads="1"/>
            </p:cNvSpPr>
            <p:nvPr/>
          </p:nvSpPr>
          <p:spPr bwMode="auto">
            <a:xfrm>
              <a:off x="4499992" y="3554695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추천어</a:t>
              </a:r>
              <a:r>
                <a:rPr lang="ko-KR" alt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사전 적용</a:t>
              </a:r>
              <a:endParaRPr lang="en-US" altLang="ko-KR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모서리가 둥근 직사각형 41"/>
            <p:cNvSpPr>
              <a:spLocks noChangeArrowheads="1"/>
            </p:cNvSpPr>
            <p:nvPr/>
          </p:nvSpPr>
          <p:spPr bwMode="auto">
            <a:xfrm>
              <a:off x="6834747" y="4202647"/>
              <a:ext cx="1625685" cy="540000"/>
            </a:xfrm>
            <a:prstGeom prst="roundRect">
              <a:avLst>
                <a:gd name="adj" fmla="val 1767"/>
              </a:avLst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 anchorCtr="1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CategoryResult</a:t>
              </a:r>
              <a:r>
                <a:rPr lang="en-US" altLang="ko-KR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[]</a:t>
              </a:r>
            </a:p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[Cat, prob.]</a:t>
              </a:r>
            </a:p>
          </p:txBody>
        </p:sp>
        <p:cxnSp>
          <p:nvCxnSpPr>
            <p:cNvPr id="14" name="직선 화살표 연결선 13"/>
            <p:cNvCxnSpPr>
              <a:stCxn id="5" idx="0"/>
              <a:endCxn id="6" idx="1"/>
            </p:cNvCxnSpPr>
            <p:nvPr/>
          </p:nvCxnSpPr>
          <p:spPr>
            <a:xfrm flipV="1">
              <a:off x="1557359" y="1821560"/>
              <a:ext cx="63837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6" idx="2"/>
              <a:endCxn id="7" idx="0"/>
            </p:cNvCxnSpPr>
            <p:nvPr/>
          </p:nvCxnSpPr>
          <p:spPr>
            <a:xfrm flipH="1">
              <a:off x="3008578" y="2091560"/>
              <a:ext cx="1" cy="308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21"/>
            <p:cNvCxnSpPr>
              <a:stCxn id="7" idx="3"/>
              <a:endCxn id="8" idx="1"/>
            </p:cNvCxnSpPr>
            <p:nvPr/>
          </p:nvCxnSpPr>
          <p:spPr>
            <a:xfrm flipV="1">
              <a:off x="3821420" y="1821560"/>
              <a:ext cx="678572" cy="84870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2"/>
              <a:endCxn id="10" idx="0"/>
            </p:cNvCxnSpPr>
            <p:nvPr/>
          </p:nvCxnSpPr>
          <p:spPr>
            <a:xfrm>
              <a:off x="5312835" y="2091560"/>
              <a:ext cx="0" cy="308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3"/>
              <a:endCxn id="11" idx="1"/>
            </p:cNvCxnSpPr>
            <p:nvPr/>
          </p:nvCxnSpPr>
          <p:spPr>
            <a:xfrm>
              <a:off x="6125677" y="2670266"/>
              <a:ext cx="709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21"/>
            <p:cNvCxnSpPr>
              <a:stCxn id="11" idx="2"/>
              <a:endCxn id="12" idx="0"/>
            </p:cNvCxnSpPr>
            <p:nvPr/>
          </p:nvCxnSpPr>
          <p:spPr>
            <a:xfrm rot="5400000">
              <a:off x="6172999" y="2080103"/>
              <a:ext cx="614429" cy="23347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화살표 연결선 21"/>
            <p:cNvCxnSpPr>
              <a:stCxn id="12" idx="2"/>
              <a:endCxn id="13" idx="1"/>
            </p:cNvCxnSpPr>
            <p:nvPr/>
          </p:nvCxnSpPr>
          <p:spPr>
            <a:xfrm rot="16200000" flipH="1">
              <a:off x="5884815" y="3522715"/>
              <a:ext cx="377952" cy="152191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7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DQ_CAT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772761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Century Gothic" panose="020B0502020202020204" pitchFamily="34" charset="0"/>
              </a:rPr>
              <a:t>환경변수 설정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: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설치과정의 대부분은 </a:t>
            </a:r>
            <a:r>
              <a:rPr lang="ko-KR" altLang="en-US" sz="1800" dirty="0" err="1" smtClean="0">
                <a:latin typeface="Century Gothic" panose="020B0502020202020204" pitchFamily="34" charset="0"/>
              </a:rPr>
              <a:t>마리너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2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와 동일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ko-KR" sz="1600" dirty="0" smtClean="0">
                <a:latin typeface="Century Gothic" panose="020B0502020202020204" pitchFamily="34" charset="0"/>
              </a:rPr>
              <a:t>DQCAT2_HOME </a:t>
            </a:r>
            <a:r>
              <a:rPr lang="en-US" altLang="ko-KR" sz="1600" dirty="0">
                <a:latin typeface="Century Gothic" panose="020B0502020202020204" pitchFamily="34" charset="0"/>
              </a:rPr>
              <a:t>: DQCAT </a:t>
            </a:r>
            <a:r>
              <a:rPr lang="ko-KR" altLang="en-US" sz="1600" dirty="0">
                <a:latin typeface="Century Gothic" panose="020B0502020202020204" pitchFamily="34" charset="0"/>
              </a:rPr>
              <a:t>설치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디렉토리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1"/>
            <a:r>
              <a:rPr lang="ko-KR" altLang="en-US" sz="1600" dirty="0" err="1">
                <a:latin typeface="Century Gothic" panose="020B0502020202020204" pitchFamily="34" charset="0"/>
              </a:rPr>
              <a:t>마리너</a:t>
            </a:r>
            <a:r>
              <a:rPr lang="en-US" altLang="ko-KR" sz="1600" dirty="0">
                <a:latin typeface="Century Gothic" panose="020B0502020202020204" pitchFamily="34" charset="0"/>
              </a:rPr>
              <a:t>2</a:t>
            </a:r>
            <a:r>
              <a:rPr lang="ko-KR" altLang="en-US" sz="1600" dirty="0">
                <a:latin typeface="Century Gothic" panose="020B0502020202020204" pitchFamily="34" charset="0"/>
              </a:rPr>
              <a:t>와 동일한 환경변수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사용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600" dirty="0">
              <a:latin typeface="Century Gothic" panose="020B0502020202020204" pitchFamily="34" charset="0"/>
            </a:endParaRPr>
          </a:p>
          <a:p>
            <a:pPr lvl="2"/>
            <a:r>
              <a:rPr lang="en-US" altLang="ko-KR" sz="1600" dirty="0" smtClean="0">
                <a:latin typeface="Century Gothic" panose="020B0502020202020204" pitchFamily="34" charset="0"/>
              </a:rPr>
              <a:t>Window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환경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>
              <a:latin typeface="Century Gothic" panose="020B0502020202020204" pitchFamily="34" charset="0"/>
            </a:endParaRPr>
          </a:p>
          <a:p>
            <a:pPr lvl="2"/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2"/>
            <a:r>
              <a:rPr lang="en-US" altLang="ko-KR" sz="1600" dirty="0" smtClean="0">
                <a:latin typeface="Century Gothic" panose="020B0502020202020204" pitchFamily="34" charset="0"/>
              </a:rPr>
              <a:t>UNIX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계열 환경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5900" y="4648265"/>
            <a:ext cx="3933825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DQCAT2_HOME=/home/user/DQCAT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PATH </a:t>
            </a:r>
            <a:r>
              <a:rPr lang="en-US" altLang="ko-K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DQCAT2_HOME</a:t>
            </a:r>
            <a:endParaRPr lang="ko-KR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00" y="2338543"/>
            <a:ext cx="618258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DQ_CAT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Century Gothic" panose="020B0502020202020204" pitchFamily="34" charset="0"/>
              </a:rPr>
              <a:t>관리도구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DB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 설정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lvl="1"/>
            <a:r>
              <a:rPr lang="ko-KR" altLang="en-US" sz="1600" dirty="0" err="1" smtClean="0">
                <a:latin typeface="Century Gothic" panose="020B0502020202020204" pitchFamily="34" charset="0"/>
              </a:rPr>
              <a:t>마리너와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동일하게 작업을 합니다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</a:p>
          <a:p>
            <a:pPr lvl="1"/>
            <a:endParaRPr lang="en-US" altLang="ko-KR" sz="1600" dirty="0">
              <a:latin typeface="Century Gothic" panose="020B0502020202020204" pitchFamily="34" charset="0"/>
            </a:endParaRPr>
          </a:p>
          <a:p>
            <a:pPr lvl="1"/>
            <a:r>
              <a:rPr lang="ko-KR" altLang="en-US" sz="1600" dirty="0" smtClean="0">
                <a:latin typeface="Century Gothic" panose="020B0502020202020204" pitchFamily="34" charset="0"/>
              </a:rPr>
              <a:t>설정파</a:t>
            </a:r>
            <a:r>
              <a:rPr lang="ko-KR" altLang="en-US" sz="1600" dirty="0">
                <a:latin typeface="Century Gothic" panose="020B0502020202020204" pitchFamily="34" charset="0"/>
              </a:rPr>
              <a:t>일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r>
              <a:rPr lang="en-US" altLang="ko-KR" sz="1600" dirty="0">
                <a:latin typeface="Century Gothic" panose="020B0502020202020204" pitchFamily="34" charset="0"/>
              </a:rPr>
              <a:t>$DQCAT2_HOME/</a:t>
            </a:r>
            <a:r>
              <a:rPr lang="en-US" altLang="ko-KR" sz="1600" dirty="0" err="1">
                <a:latin typeface="Century Gothic" panose="020B0502020202020204" pitchFamily="34" charset="0"/>
              </a:rPr>
              <a:t>rdbms</a:t>
            </a:r>
            <a:r>
              <a:rPr lang="en-US" altLang="ko-KR" sz="1600" dirty="0">
                <a:latin typeface="Century Gothic" panose="020B0502020202020204" pitchFamily="34" charset="0"/>
              </a:rPr>
              <a:t>/</a:t>
            </a:r>
            <a:r>
              <a:rPr lang="en-US" altLang="ko-KR" sz="1600" b="1" dirty="0" smtClean="0">
                <a:latin typeface="Century Gothic" panose="020B0502020202020204" pitchFamily="34" charset="0"/>
              </a:rPr>
              <a:t>mariner2.rdbms.properties</a:t>
            </a:r>
          </a:p>
          <a:p>
            <a:pPr lvl="1"/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ko-KR" sz="1600" dirty="0" smtClean="0">
                <a:latin typeface="Century Gothic" panose="020B0502020202020204" pitchFamily="34" charset="0"/>
              </a:rPr>
              <a:t>DB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초기화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r>
              <a:rPr lang="en-US" altLang="ko-KR" sz="1600" u="sng" dirty="0">
                <a:latin typeface="Century Gothic" panose="020B0502020202020204" pitchFamily="34" charset="0"/>
              </a:rPr>
              <a:t>DB </a:t>
            </a:r>
            <a:r>
              <a:rPr lang="ko-KR" altLang="en-US" sz="1600" u="sng" dirty="0">
                <a:latin typeface="Century Gothic" panose="020B0502020202020204" pitchFamily="34" charset="0"/>
              </a:rPr>
              <a:t>초기화 시 </a:t>
            </a:r>
            <a:r>
              <a:rPr lang="en-US" altLang="ko-KR" sz="1600" dirty="0" err="1">
                <a:latin typeface="Century Gothic" panose="020B0502020202020204" pitchFamily="34" charset="0"/>
              </a:rPr>
              <a:t>dbInit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en-US" altLang="ko-KR" sz="1600" dirty="0" err="1">
                <a:latin typeface="Century Gothic" panose="020B0502020202020204" pitchFamily="34" charset="0"/>
              </a:rPr>
              <a:t>dbInitCategorizer</a:t>
            </a:r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b="1" u="sng" dirty="0">
                <a:latin typeface="Century Gothic" panose="020B0502020202020204" pitchFamily="34" charset="0"/>
              </a:rPr>
              <a:t>2</a:t>
            </a:r>
            <a:r>
              <a:rPr lang="ko-KR" altLang="en-US" sz="1600" b="1" u="sng" dirty="0">
                <a:latin typeface="Century Gothic" panose="020B0502020202020204" pitchFamily="34" charset="0"/>
              </a:rPr>
              <a:t>개</a:t>
            </a:r>
            <a:r>
              <a:rPr lang="ko-KR" altLang="en-US" sz="1600" u="sng" dirty="0">
                <a:latin typeface="Century Gothic" panose="020B0502020202020204" pitchFamily="34" charset="0"/>
              </a:rPr>
              <a:t>의 스크립트 </a:t>
            </a:r>
            <a:r>
              <a:rPr lang="ko-KR" altLang="en-US" sz="1600" u="sng" dirty="0" smtClean="0">
                <a:latin typeface="Century Gothic" panose="020B0502020202020204" pitchFamily="34" charset="0"/>
              </a:rPr>
              <a:t>실행</a:t>
            </a:r>
            <a:endParaRPr lang="en-US" altLang="ko-KR" sz="1600" u="sng" dirty="0" smtClean="0">
              <a:latin typeface="Century Gothic" panose="020B0502020202020204" pitchFamily="34" charset="0"/>
            </a:endParaRPr>
          </a:p>
          <a:p>
            <a:pPr lvl="2"/>
            <a:r>
              <a:rPr lang="ko-KR" altLang="en-US" sz="1600" dirty="0">
                <a:latin typeface="Century Gothic" panose="020B0502020202020204" pitchFamily="34" charset="0"/>
              </a:rPr>
              <a:t>에러메시지가 출력되는 경우 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설정파일 확인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pPr lvl="2"/>
            <a:endParaRPr lang="en-US" altLang="ko-KR" sz="1600" dirty="0">
              <a:latin typeface="Century Gothic" panose="020B0502020202020204" pitchFamily="34" charset="0"/>
            </a:endParaRPr>
          </a:p>
          <a:p>
            <a:pPr lvl="2"/>
            <a:r>
              <a:rPr lang="en-US" altLang="ko-KR" sz="1600" dirty="0">
                <a:latin typeface="Century Gothic" panose="020B0502020202020204" pitchFamily="34" charset="0"/>
              </a:rPr>
              <a:t>$DQCAT2_HOME/script/</a:t>
            </a:r>
            <a:r>
              <a:rPr lang="en-US" altLang="ko-KR" sz="1600" b="1" dirty="0" err="1" smtClean="0">
                <a:latin typeface="Century Gothic" panose="020B0502020202020204" pitchFamily="34" charset="0"/>
              </a:rPr>
              <a:t>dbInit</a:t>
            </a:r>
            <a:r>
              <a:rPr lang="en-US" altLang="ko-KR" sz="1600" b="1" dirty="0" smtClean="0">
                <a:latin typeface="Century Gothic" panose="020B0502020202020204" pitchFamily="34" charset="0"/>
              </a:rPr>
              <a:t>(.bat/.</a:t>
            </a:r>
            <a:r>
              <a:rPr lang="en-US" altLang="ko-KR" sz="1600" b="1" dirty="0" err="1" smtClean="0">
                <a:latin typeface="Century Gothic" panose="020B0502020202020204" pitchFamily="34" charset="0"/>
              </a:rPr>
              <a:t>sh</a:t>
            </a:r>
            <a:r>
              <a:rPr lang="en-US" altLang="ko-KR" sz="1600" b="1" dirty="0" smtClean="0">
                <a:latin typeface="Century Gothic" panose="020B0502020202020204" pitchFamily="34" charset="0"/>
              </a:rPr>
              <a:t>)</a:t>
            </a:r>
          </a:p>
          <a:p>
            <a:pPr lvl="2"/>
            <a:r>
              <a:rPr lang="en-US" altLang="ko-KR" sz="1600" dirty="0">
                <a:latin typeface="Century Gothic" panose="020B0502020202020204" pitchFamily="34" charset="0"/>
              </a:rPr>
              <a:t>$</a:t>
            </a:r>
            <a:r>
              <a:rPr lang="en-US" altLang="ko-K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DQCAT2_HOME</a:t>
            </a:r>
            <a:r>
              <a:rPr lang="en-US" altLang="ko-KR" sz="1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/script/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dbInitCategorizer</a:t>
            </a:r>
            <a:r>
              <a:rPr lang="en-US" altLang="ko-KR" sz="1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(.</a:t>
            </a:r>
            <a:r>
              <a:rPr lang="en-US" altLang="ko-K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bat/.</a:t>
            </a:r>
            <a:r>
              <a:rPr lang="en-US" altLang="ko-KR" sz="16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sh</a:t>
            </a:r>
            <a:r>
              <a:rPr lang="en-US" altLang="ko-K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</a:p>
          <a:p>
            <a:pPr lvl="2"/>
            <a:endParaRPr lang="en-US" altLang="ko-KR" dirty="0" smtClean="0">
              <a:latin typeface="Century Gothic" panose="020B0502020202020204" pitchFamily="34" charset="0"/>
            </a:endParaRPr>
          </a:p>
          <a:p>
            <a:pPr lvl="1"/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DQ_CAT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서버구동을 관리하는 서버매니저</a:t>
            </a:r>
            <a:endParaRPr lang="en-US" altLang="ko-KR" sz="1600" dirty="0" smtClean="0"/>
          </a:p>
          <a:p>
            <a:pPr lvl="2"/>
            <a:r>
              <a:rPr lang="en-US" altLang="ko-KR" sz="1600" dirty="0">
                <a:latin typeface="Century Gothic" panose="020B0502020202020204" pitchFamily="34" charset="0"/>
              </a:rPr>
              <a:t>$DQCAT2_HOME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serverManager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서버매니저 </a:t>
            </a:r>
            <a:r>
              <a:rPr lang="ko-KR" altLang="en-US" sz="1600" dirty="0" err="1" smtClean="0"/>
              <a:t>세팅</a:t>
            </a:r>
            <a:endParaRPr lang="en-US" altLang="ko-KR" sz="1600" dirty="0"/>
          </a:p>
          <a:p>
            <a:pPr lvl="2"/>
            <a:r>
              <a:rPr lang="en-US" altLang="ko-KR" sz="1600" dirty="0">
                <a:latin typeface="Century Gothic" panose="020B0502020202020204" pitchFamily="34" charset="0"/>
              </a:rPr>
              <a:t>$DQCAT2_HOME</a:t>
            </a:r>
            <a:r>
              <a:rPr lang="en-US" altLang="ko-KR" sz="1600" dirty="0" smtClean="0"/>
              <a:t>/serverManagerSetting.xml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794484" y="3150344"/>
            <a:ext cx="6603030" cy="229488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standalone="yes"?&gt;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serverManagerSetting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&lt;network port="5005"/&gt;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&lt;server active="false" group="65" id="0"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adminServer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port="5555" prefix="servers/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adminServer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&lt;runtime start-delay="10000" stop-delay="10000"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="512m"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xmx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="2048m"/&gt;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&lt;/server&gt;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serverManagerSetting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DQ_CAT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/>
              <a:t>설정</a:t>
            </a:r>
            <a:endParaRPr lang="en-US" altLang="ko-KR" sz="1900" dirty="0" smtClean="0"/>
          </a:p>
          <a:p>
            <a:pPr lvl="1"/>
            <a:r>
              <a:rPr lang="en-US" altLang="ko-KR" sz="1700" dirty="0" smtClean="0"/>
              <a:t>port </a:t>
            </a:r>
            <a:r>
              <a:rPr lang="ko-KR" altLang="en-US" sz="1700" dirty="0" smtClean="0"/>
              <a:t>변경</a:t>
            </a:r>
            <a:endParaRPr lang="en-US" altLang="ko-KR" sz="1700" dirty="0" smtClean="0"/>
          </a:p>
          <a:p>
            <a:pPr lvl="2"/>
            <a:r>
              <a:rPr lang="en-US" altLang="ko-KR" sz="1700" dirty="0"/>
              <a:t>$DQCAT2_HOME/</a:t>
            </a:r>
            <a:r>
              <a:rPr lang="en-US" altLang="ko-KR" sz="1700" b="1" dirty="0" smtClean="0"/>
              <a:t>serverManagerSetting.xml</a:t>
            </a:r>
          </a:p>
          <a:p>
            <a:pPr lvl="2"/>
            <a:r>
              <a:rPr lang="en-US" altLang="ko-KR" sz="1700" dirty="0" smtClean="0"/>
              <a:t>$DQCAT2_HOME/</a:t>
            </a:r>
            <a:r>
              <a:rPr lang="en-US" altLang="ko-KR" sz="1700" dirty="0" err="1" smtClean="0"/>
              <a:t>serverManager</a:t>
            </a:r>
            <a:r>
              <a:rPr lang="en-US" altLang="ko-KR" sz="1700" dirty="0" smtClean="0"/>
              <a:t>/</a:t>
            </a:r>
            <a:r>
              <a:rPr lang="en-US" altLang="ko-KR" sz="1700" b="1" dirty="0" smtClean="0"/>
              <a:t>shutdown(.bat/.</a:t>
            </a:r>
            <a:r>
              <a:rPr lang="en-US" altLang="ko-KR" sz="1700" b="1" dirty="0" err="1" smtClean="0"/>
              <a:t>sh</a:t>
            </a:r>
            <a:r>
              <a:rPr lang="en-US" altLang="ko-KR" sz="1700" b="1" dirty="0" smtClean="0"/>
              <a:t>)</a:t>
            </a:r>
          </a:p>
          <a:p>
            <a:pPr lvl="2"/>
            <a:endParaRPr lang="en-US" altLang="ko-KR" sz="1700" dirty="0"/>
          </a:p>
          <a:p>
            <a:pPr lvl="2"/>
            <a:r>
              <a:rPr lang="en-US" altLang="ko-KR" sz="1700" dirty="0" smtClean="0"/>
              <a:t>$DQCAT2_HOME/servers/</a:t>
            </a:r>
            <a:r>
              <a:rPr lang="en-US" altLang="ko-KR" sz="1700" dirty="0" err="1" smtClean="0"/>
              <a:t>adminServer</a:t>
            </a:r>
            <a:r>
              <a:rPr lang="en-US" altLang="ko-KR" sz="1700" dirty="0" smtClean="0"/>
              <a:t>/setting/</a:t>
            </a:r>
            <a:r>
              <a:rPr lang="en-US" altLang="ko-KR" sz="1700" b="1" dirty="0" smtClean="0"/>
              <a:t>serverList.xml</a:t>
            </a:r>
          </a:p>
          <a:p>
            <a:pPr lvl="2"/>
            <a:r>
              <a:rPr lang="en-US" altLang="ko-KR" sz="1700" dirty="0" smtClean="0"/>
              <a:t>$DQCAT2_HOME/servers/</a:t>
            </a:r>
            <a:r>
              <a:rPr lang="en-US" altLang="ko-KR" sz="1700" dirty="0" err="1" smtClean="0"/>
              <a:t>adminServer</a:t>
            </a:r>
            <a:r>
              <a:rPr lang="en-US" altLang="ko-KR" sz="1700" dirty="0" smtClean="0"/>
              <a:t>/setting/</a:t>
            </a:r>
            <a:r>
              <a:rPr lang="en-US" altLang="ko-KR" sz="1700" b="1" dirty="0" smtClean="0"/>
              <a:t>startupSetting.xml</a:t>
            </a:r>
          </a:p>
          <a:p>
            <a:pPr lvl="2"/>
            <a:endParaRPr lang="en-US" altLang="ko-KR" sz="1700" dirty="0"/>
          </a:p>
          <a:p>
            <a:pPr lvl="2"/>
            <a:r>
              <a:rPr lang="en-US" altLang="ko-KR" sz="1700" dirty="0" smtClean="0"/>
              <a:t>$DQCAT2_HOME/</a:t>
            </a:r>
            <a:r>
              <a:rPr lang="en-US" altLang="ko-KR" sz="1700" dirty="0" err="1" smtClean="0"/>
              <a:t>webManager</a:t>
            </a:r>
            <a:r>
              <a:rPr lang="en-US" altLang="ko-KR" sz="1700" dirty="0" smtClean="0"/>
              <a:t>/m2/include/</a:t>
            </a:r>
            <a:r>
              <a:rPr lang="en-US" altLang="ko-KR" sz="1700" b="1" dirty="0" err="1" smtClean="0"/>
              <a:t>setting.jsp</a:t>
            </a:r>
            <a:endParaRPr lang="en-US" altLang="ko-KR" sz="1700" b="1" dirty="0" smtClean="0"/>
          </a:p>
          <a:p>
            <a:endParaRPr lang="en-US" altLang="ko-KR" b="1" dirty="0" smtClean="0"/>
          </a:p>
          <a:p>
            <a:r>
              <a:rPr lang="ko-KR" altLang="en-US" sz="1900" b="1" dirty="0" smtClean="0"/>
              <a:t>서버 기동과 종료</a:t>
            </a:r>
            <a:endParaRPr lang="en-US" altLang="ko-KR" sz="1900" b="1" dirty="0" smtClean="0"/>
          </a:p>
          <a:p>
            <a:pPr lvl="1"/>
            <a:r>
              <a:rPr lang="en-US" altLang="ko-KR" sz="1600" dirty="0" smtClean="0"/>
              <a:t>$DQCAT2_HOME/</a:t>
            </a:r>
            <a:r>
              <a:rPr lang="en-US" altLang="ko-KR" sz="1600" dirty="0" err="1" smtClean="0"/>
              <a:t>serverManager</a:t>
            </a:r>
            <a:r>
              <a:rPr lang="en-US" altLang="ko-KR" sz="1600" dirty="0" smtClean="0"/>
              <a:t>/</a:t>
            </a:r>
            <a:r>
              <a:rPr lang="en-US" altLang="ko-KR" sz="1600" b="1" dirty="0" err="1" smtClean="0"/>
              <a:t>serverManager</a:t>
            </a:r>
            <a:r>
              <a:rPr lang="en-US" altLang="ko-KR" sz="1600" b="1" dirty="0" smtClean="0"/>
              <a:t>(.</a:t>
            </a:r>
            <a:r>
              <a:rPr lang="en-US" altLang="ko-KR" sz="1600" b="1" dirty="0"/>
              <a:t>bat/.</a:t>
            </a:r>
            <a:r>
              <a:rPr lang="en-US" altLang="ko-KR" sz="1600" b="1" dirty="0" err="1"/>
              <a:t>sh</a:t>
            </a:r>
            <a:r>
              <a:rPr lang="en-US" altLang="ko-KR" sz="1600" b="1" dirty="0"/>
              <a:t>)</a:t>
            </a:r>
          </a:p>
          <a:p>
            <a:pPr lvl="1"/>
            <a:r>
              <a:rPr lang="en-US" altLang="ko-KR" sz="1600" dirty="0" smtClean="0"/>
              <a:t>$DQCAT2_HOME/</a:t>
            </a:r>
            <a:r>
              <a:rPr lang="en-US" altLang="ko-KR" sz="1600" dirty="0" err="1" smtClean="0"/>
              <a:t>serverManager</a:t>
            </a:r>
            <a:r>
              <a:rPr lang="en-US" altLang="ko-KR" sz="1600" dirty="0" smtClean="0"/>
              <a:t>/</a:t>
            </a:r>
            <a:r>
              <a:rPr lang="en-US" altLang="ko-KR" sz="1600" b="1" dirty="0" smtClean="0"/>
              <a:t>shutdown</a:t>
            </a:r>
            <a:r>
              <a:rPr lang="en-US" altLang="ko-KR" sz="1600" b="1" dirty="0"/>
              <a:t>(.bat/.</a:t>
            </a:r>
            <a:r>
              <a:rPr lang="en-US" altLang="ko-KR" sz="1600" b="1" dirty="0" err="1"/>
              <a:t>sh</a:t>
            </a:r>
            <a:r>
              <a:rPr lang="en-US" altLang="ko-KR" sz="1600" b="1" dirty="0"/>
              <a:t>)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3489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DQ_CAT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관리도구용 웹 서버 설정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관리도구는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페이지로 구성합니다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JSP</a:t>
            </a:r>
            <a:r>
              <a:rPr lang="ko-KR" altLang="en-US" sz="1600" dirty="0" smtClean="0"/>
              <a:t>를 구동할 수 있는 웹 서버 필요 </a:t>
            </a:r>
            <a:r>
              <a:rPr lang="en-US" altLang="ko-KR" sz="1600" dirty="0" smtClean="0"/>
              <a:t>: tomcat </a:t>
            </a:r>
            <a:r>
              <a:rPr lang="ko-KR" altLang="en-US" sz="1600" dirty="0" smtClean="0"/>
              <a:t>등등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관리도구 </a:t>
            </a:r>
            <a:r>
              <a:rPr lang="ko-KR" altLang="en-US" sz="1600" dirty="0" err="1" smtClean="0"/>
              <a:t>디렉토리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$DQCAT2_HOME/</a:t>
            </a:r>
            <a:r>
              <a:rPr lang="en-US" altLang="ko-KR" sz="1600" dirty="0" err="1" smtClean="0"/>
              <a:t>webManager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웹 서버 설정 예시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$CATALINA_HOME/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/</a:t>
            </a:r>
            <a:r>
              <a:rPr lang="en-US" altLang="ko-KR" sz="1600" b="1" dirty="0" smtClean="0"/>
              <a:t>server.xml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156877" y="4342973"/>
            <a:ext cx="6603030" cy="208625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&lt;Host name="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xx.xx.xx.xx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unpackWARs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autoDeploy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xmlValidation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xmlNamespaceAware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="false"&gt;</a:t>
            </a:r>
          </a:p>
          <a:p>
            <a:pPr lvl="1"/>
            <a:r>
              <a:rPr lang="en-US" altLang="ko-K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categorizer --&gt;</a:t>
            </a:r>
          </a:p>
          <a:p>
            <a:pPr lvl="1"/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&lt;Context path="/categorizer"</a:t>
            </a:r>
          </a:p>
          <a:p>
            <a:pPr lvl="1"/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docBase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="D:\Categorizer\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webManager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="D:\Categorizer\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webManager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\work"</a:t>
            </a:r>
          </a:p>
          <a:p>
            <a:pPr lvl="1"/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reloadable="true"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crossContext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="true"/&gt;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&lt;/Host&gt;</a:t>
            </a:r>
            <a:endParaRPr lang="ko-KR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1564049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관리도구 페이지 설정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관리도구에서 엔진과 통신할 수 있도록 관리도구 파일에 서버 정보를 설정합니다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관리도구의 기본 정보를 담고 있는 파일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$DQCAT2_HOME/</a:t>
            </a:r>
            <a:r>
              <a:rPr lang="en-US" altLang="ko-KR" sz="1600" dirty="0" err="1" smtClean="0"/>
              <a:t>webManager</a:t>
            </a:r>
            <a:r>
              <a:rPr lang="en-US" altLang="ko-KR" sz="1600" dirty="0" smtClean="0"/>
              <a:t>/m2/include/</a:t>
            </a:r>
            <a:r>
              <a:rPr lang="en-US" altLang="ko-KR" sz="1600" b="1" dirty="0" err="1" smtClean="0"/>
              <a:t>setting.jsp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165189" y="3019383"/>
            <a:ext cx="6603030" cy="333696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DQCAT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설치 </a:t>
            </a:r>
            <a:r>
              <a:rPr lang="ko-KR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디렉토리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경로</a:t>
            </a:r>
            <a:endParaRPr lang="en-US" altLang="ko-KR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String home = 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$DQCAT2_HOME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ko-KR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DQCAT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사용여부 </a:t>
            </a:r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(Mariner2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 경우 </a:t>
            </a:r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false)</a:t>
            </a:r>
            <a:endParaRPr lang="en-US" altLang="ko-KR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USE_CATEGORIZER = </a:t>
            </a:r>
            <a:r>
              <a:rPr lang="en-US" altLang="ko-K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DQCAT 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서버</a:t>
            </a:r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port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Object[] 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adminserver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Object[]{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xx.xx.xx.xx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new Integer(5555)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DQCAT </a:t>
            </a:r>
            <a:r>
              <a:rPr lang="ko-KR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관리도구와 통신하는 </a:t>
            </a:r>
            <a:r>
              <a:rPr lang="en-US" altLang="ko-KR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Object[] 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servermanagers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Object[]{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Object[]{"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xx.xx.xx.xx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new Integer(5005)},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ko-KR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관리도구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DQCAT </a:t>
            </a:r>
            <a:r>
              <a:rPr lang="ko-KR" altLang="en-US" sz="1600" dirty="0" smtClean="0"/>
              <a:t>기능의 대부분은 관리도구를 통하여 실행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각 설정 및 컬렉션 설정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학습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문서분류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지식사전 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관리도구는 </a:t>
            </a:r>
            <a:r>
              <a:rPr lang="en-US" altLang="ko-KR" sz="1600" dirty="0" err="1" smtClean="0"/>
              <a:t>AdminServer</a:t>
            </a:r>
            <a:r>
              <a:rPr lang="ko-KR" altLang="en-US" sz="1600" dirty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 </a:t>
            </a:r>
            <a:r>
              <a:rPr lang="ko-KR" altLang="en-US" sz="1600" dirty="0" smtClean="0">
                <a:sym typeface="Wingdings" panose="05000000000000000000" pitchFamily="2" charset="2"/>
              </a:rPr>
              <a:t>관리도구 </a:t>
            </a:r>
            <a:r>
              <a:rPr lang="en-US" altLang="ko-KR" sz="1600" dirty="0" smtClean="0">
                <a:sym typeface="Wingdings" panose="05000000000000000000" pitchFamily="2" charset="2"/>
              </a:rPr>
              <a:t>DB</a:t>
            </a:r>
            <a:r>
              <a:rPr lang="ko-KR" altLang="en-US" sz="1600" dirty="0" smtClean="0">
                <a:sym typeface="Wingdings" panose="05000000000000000000" pitchFamily="2" charset="2"/>
              </a:rPr>
              <a:t>와 상호연결을 통해 운영되므로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관리도구 사용을 위해서는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AdminServer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관리도구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DB</a:t>
            </a:r>
            <a:r>
              <a:rPr lang="ko-KR" altLang="en-US" sz="1600" dirty="0" smtClean="0">
                <a:sym typeface="Wingdings" panose="05000000000000000000" pitchFamily="2" charset="2"/>
              </a:rPr>
              <a:t>가 정상적으로 동작하고 있어야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기타 추가적으로 필요한 사항은 매뉴얼 참고하면 됩니다</a:t>
            </a:r>
            <a:r>
              <a:rPr lang="en-US" altLang="ko-KR" sz="1600" smtClean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기본 로그인 계정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600" b="1" dirty="0" smtClean="0">
                <a:sym typeface="Wingdings" panose="05000000000000000000" pitchFamily="2" charset="2"/>
              </a:rPr>
              <a:t>id/pw : super/1111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7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DQ_CAT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이란</a:t>
            </a: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머신 러닝을 기반으로 만든 프로그램입니다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머신 러닝 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명시적인 프로그래밍 없이 컴퓨터가 학습하는 능력을 갖추게 하는 연구분야 입니다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.</a:t>
            </a: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학습의 종류 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: 	1)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지도 학습</a:t>
            </a: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</a:t>
            </a: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	      	2)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비 지도 학습</a:t>
            </a: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3)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준 지도 학습</a:t>
            </a: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4) </a:t>
            </a:r>
            <a:r>
              <a:rPr lang="ko-KR" altLang="en-U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강화 학습</a:t>
            </a: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837176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/>
              <a:t>서버상태 변경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관리도구를 통한 설정 변경을 서버에 적용시키기 위하여 서버의 상태는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설정 변경 중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 [</a:t>
            </a:r>
            <a:r>
              <a:rPr lang="ko-KR" altLang="en-US" sz="1600" dirty="0" smtClean="0">
                <a:sym typeface="Wingdings" panose="05000000000000000000" pitchFamily="2" charset="2"/>
              </a:rPr>
              <a:t>서비스 중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나뉘며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설정 변경 및 설정 적용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/>
          <a:stretch/>
        </p:blipFill>
        <p:spPr bwMode="auto">
          <a:xfrm>
            <a:off x="1384115" y="2480237"/>
            <a:ext cx="6598873" cy="384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18" b="82083"/>
          <a:stretch/>
        </p:blipFill>
        <p:spPr bwMode="auto">
          <a:xfrm>
            <a:off x="6965467" y="3810923"/>
            <a:ext cx="1017521" cy="5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쪽/아래쪽 화살표 3"/>
          <p:cNvSpPr/>
          <p:nvPr/>
        </p:nvSpPr>
        <p:spPr>
          <a:xfrm>
            <a:off x="7346002" y="3017520"/>
            <a:ext cx="318601" cy="639053"/>
          </a:xfrm>
          <a:prstGeom prst="upDownArrow">
            <a:avLst>
              <a:gd name="adj1" fmla="val 43351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9653" y="2913017"/>
            <a:ext cx="871297" cy="1385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컬렉션 생성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서버상태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설정 변경 중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으로 변경 후 사용하셔야 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2" y="2449950"/>
            <a:ext cx="5183039" cy="2142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84" y="2449950"/>
            <a:ext cx="4798693" cy="21422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86400" y="4393023"/>
            <a:ext cx="325925" cy="106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39881" y="4325122"/>
            <a:ext cx="271604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기본 설정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컬렉션 관리메뉴 별 단계이동 및 설정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] &gt; [</a:t>
            </a:r>
            <a:r>
              <a:rPr lang="ko-KR" altLang="en-US" sz="1600" dirty="0" smtClean="0"/>
              <a:t>스키마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] &gt; [</a:t>
            </a:r>
            <a:r>
              <a:rPr lang="ko-KR" altLang="en-US" sz="1600" dirty="0" smtClean="0"/>
              <a:t>카테고리필드 설정</a:t>
            </a:r>
            <a:r>
              <a:rPr lang="en-US" altLang="ko-KR" sz="1600" dirty="0" smtClean="0"/>
              <a:t>] &gt; [DB </a:t>
            </a:r>
            <a:r>
              <a:rPr lang="ko-KR" altLang="en-US" sz="1600" dirty="0" smtClean="0"/>
              <a:t>수집 설정</a:t>
            </a:r>
            <a:r>
              <a:rPr lang="en-US" altLang="ko-KR" sz="1600" dirty="0" smtClean="0"/>
              <a:t>]</a:t>
            </a:r>
          </a:p>
          <a:p>
            <a:pPr lvl="1"/>
            <a:r>
              <a:rPr lang="en-US" altLang="ko-KR" sz="1600" dirty="0" smtClean="0"/>
              <a:t>(MARINER </a:t>
            </a:r>
            <a:r>
              <a:rPr lang="ko-KR" altLang="en-US" sz="1600" dirty="0" smtClean="0"/>
              <a:t>컬렉션 설정과 유사합니다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48" y="2458137"/>
            <a:ext cx="6323954" cy="31050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06154" y="3747916"/>
            <a:ext cx="1204109" cy="1343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스키마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], [</a:t>
            </a:r>
            <a:r>
              <a:rPr lang="ko-KR" altLang="en-US" sz="1600" dirty="0" smtClean="0"/>
              <a:t>정답 카테고리</a:t>
            </a:r>
            <a:r>
              <a:rPr lang="en-US" altLang="ko-KR" sz="1600" dirty="0" smtClean="0"/>
              <a:t>], [</a:t>
            </a:r>
            <a:r>
              <a:rPr lang="ko-KR" altLang="en-US" sz="1600" dirty="0" smtClean="0"/>
              <a:t>분류대상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필드들로 구성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학습 시 문서 식별을 위한 </a:t>
            </a:r>
            <a:r>
              <a:rPr lang="en-US" altLang="ko-KR" sz="1600" dirty="0" smtClean="0"/>
              <a:t>key </a:t>
            </a:r>
            <a:r>
              <a:rPr lang="ko-KR" altLang="en-US" sz="1600" dirty="0" smtClean="0"/>
              <a:t>필드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smtClean="0"/>
              <a:t>정답 카테고리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분류 요청 시 해당 필드의 카테고리 리스트를 추천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smtClean="0"/>
              <a:t>분류대상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자질</a:t>
            </a:r>
            <a:r>
              <a:rPr lang="en-US" altLang="ko-KR" sz="1600" dirty="0" smtClean="0"/>
              <a:t>(feature) </a:t>
            </a:r>
            <a:r>
              <a:rPr lang="ko-KR" altLang="en-US" sz="1600" dirty="0" smtClean="0"/>
              <a:t>추출을 위한 필드로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개 이상의 필드로 구성 가능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	     </a:t>
            </a:r>
            <a:r>
              <a:rPr lang="ko-KR" altLang="en-US" sz="1600" dirty="0" err="1" smtClean="0"/>
              <a:t>분류대상</a:t>
            </a:r>
            <a:r>
              <a:rPr lang="ko-KR" altLang="en-US" sz="1600" dirty="0" smtClean="0"/>
              <a:t> 필드는 카테고리 추천을 위한 자질</a:t>
            </a:r>
            <a:r>
              <a:rPr lang="en-US" altLang="ko-KR" sz="1600" dirty="0" smtClean="0"/>
              <a:t>(feature)</a:t>
            </a:r>
            <a:r>
              <a:rPr lang="ko-KR" altLang="en-US" sz="1600" dirty="0" smtClean="0"/>
              <a:t>들이 추출되어질 필드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	     </a:t>
            </a:r>
            <a:r>
              <a:rPr lang="ko-KR" altLang="en-US" sz="1600" dirty="0" err="1" smtClean="0"/>
              <a:t>분류대상</a:t>
            </a:r>
            <a:r>
              <a:rPr lang="ko-KR" altLang="en-US" sz="1600" dirty="0" smtClean="0"/>
              <a:t> 필드의 변별력이 높을 수록 좋은 결과를 기대할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78" y="4016759"/>
            <a:ext cx="5649364" cy="26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카테고리필드 설정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컬렉션에 여러 개의 카테고리필드 설정 가능합니다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분류 필드 아이디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정답 카테고리 필드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개수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컬렉션의 학습에 사용될 최대 자질</a:t>
            </a:r>
            <a:r>
              <a:rPr lang="en-US" altLang="ko-KR" sz="1600" dirty="0" smtClean="0"/>
              <a:t>(feature) </a:t>
            </a:r>
            <a:r>
              <a:rPr lang="ko-KR" altLang="en-US" sz="1600" dirty="0" smtClean="0"/>
              <a:t>개수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스키마 필드 선택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분류대상 필드로 쓰일 필드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5" y="2933322"/>
            <a:ext cx="4322759" cy="37209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53076" y="4083732"/>
            <a:ext cx="3295463" cy="268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53075" y="6222166"/>
            <a:ext cx="3295463" cy="268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DB </a:t>
            </a:r>
            <a:r>
              <a:rPr lang="ko-KR" altLang="en-US" sz="1800" dirty="0" smtClean="0"/>
              <a:t>수집 설정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Collection </a:t>
            </a:r>
            <a:r>
              <a:rPr lang="ko-KR" altLang="en-US" sz="1600" dirty="0"/>
              <a:t>설정 시 내장 </a:t>
            </a:r>
            <a:r>
              <a:rPr lang="en-US" altLang="ko-KR" sz="1600" dirty="0" err="1"/>
              <a:t>DBWatcher</a:t>
            </a:r>
            <a:r>
              <a:rPr lang="ko-KR" altLang="en-US" sz="1600" dirty="0"/>
              <a:t>를 사용함으로 설정하였을 경우 </a:t>
            </a:r>
            <a:r>
              <a:rPr lang="en-US" altLang="ko-KR" sz="1600" dirty="0"/>
              <a:t>DQCAT </a:t>
            </a:r>
            <a:r>
              <a:rPr lang="ko-KR" altLang="en-US" sz="1600" dirty="0"/>
              <a:t>에 내장된 </a:t>
            </a:r>
            <a:r>
              <a:rPr lang="en-US" altLang="ko-KR" sz="1600" dirty="0"/>
              <a:t>RDBMS </a:t>
            </a:r>
            <a:r>
              <a:rPr lang="ko-KR" altLang="en-US" sz="1600" dirty="0"/>
              <a:t>정보 수집기인 </a:t>
            </a:r>
            <a:r>
              <a:rPr lang="en-US" altLang="ko-KR" sz="1600" dirty="0" err="1"/>
              <a:t>DBWatcher</a:t>
            </a:r>
            <a:r>
              <a:rPr lang="ko-KR" altLang="en-US" sz="1600" dirty="0"/>
              <a:t>를 사용하기 위한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JDBC </a:t>
            </a:r>
            <a:r>
              <a:rPr lang="ko-KR" altLang="en-US" sz="1600" dirty="0" smtClean="0"/>
              <a:t>연결정보 추가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수집대상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JDBC </a:t>
            </a:r>
            <a:r>
              <a:rPr lang="ko-KR" altLang="en-US" sz="1600" dirty="0" smtClean="0"/>
              <a:t>연결정보 설정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다음단계로 이동하면서 수집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69" y="2797520"/>
            <a:ext cx="5567881" cy="38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DB </a:t>
            </a:r>
            <a:r>
              <a:rPr lang="ko-KR" altLang="en-US" sz="1800" dirty="0" smtClean="0"/>
              <a:t>수집 설정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수집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수집 대상문서들을 수집하는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301432"/>
            <a:ext cx="5755459" cy="3692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39" y="2301433"/>
            <a:ext cx="4163542" cy="383681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966234" y="4906978"/>
            <a:ext cx="2091350" cy="217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22202" y="5060887"/>
            <a:ext cx="344032" cy="1267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컬렉션 설정 </a:t>
            </a:r>
            <a:r>
              <a:rPr lang="en-US" altLang="ko-KR" sz="1800" dirty="0" smtClean="0"/>
              <a:t>&gt; DB </a:t>
            </a:r>
            <a:r>
              <a:rPr lang="ko-KR" altLang="en-US" sz="1800" dirty="0" smtClean="0"/>
              <a:t>수집 설정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스키마 </a:t>
            </a:r>
            <a:r>
              <a:rPr lang="ko-KR" altLang="en-US" sz="1600" dirty="0" err="1" smtClean="0"/>
              <a:t>맵</a:t>
            </a:r>
            <a:r>
              <a:rPr lang="ko-KR" altLang="en-US" sz="1600" dirty="0" err="1"/>
              <a:t>핑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RDBMS</a:t>
            </a:r>
            <a:r>
              <a:rPr lang="ko-KR" altLang="ko-KR" sz="1600" dirty="0"/>
              <a:t>에서 수집한</a:t>
            </a:r>
            <a:r>
              <a:rPr lang="en-US" altLang="ko-KR" sz="1600" dirty="0"/>
              <a:t> column</a:t>
            </a:r>
            <a:r>
              <a:rPr lang="ko-KR" altLang="ko-KR" sz="1600" dirty="0"/>
              <a:t>정보와 컬렉션의 스키마를 </a:t>
            </a:r>
            <a:r>
              <a:rPr lang="en-US" altLang="ko-KR" sz="1600" dirty="0" smtClean="0"/>
              <a:t>mapping</a:t>
            </a:r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컬렉션설정</a:t>
            </a:r>
            <a:r>
              <a:rPr lang="ko-KR" altLang="en-US" sz="1600" dirty="0" smtClean="0"/>
              <a:t> 서버적용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반드시 서버상태 </a:t>
            </a:r>
            <a:r>
              <a:rPr lang="en-US" altLang="ko-KR" sz="1600" dirty="0"/>
              <a:t>[</a:t>
            </a:r>
            <a:r>
              <a:rPr lang="ko-KR" altLang="en-US" sz="1600" dirty="0"/>
              <a:t>서비스 중</a:t>
            </a:r>
            <a:r>
              <a:rPr lang="en-US" altLang="ko-KR" sz="1600" dirty="0"/>
              <a:t>] </a:t>
            </a:r>
            <a:r>
              <a:rPr lang="ko-KR" altLang="en-US" sz="1600" dirty="0"/>
              <a:t>으로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4" y="2814963"/>
            <a:ext cx="6373639" cy="3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206" y="134540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학습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관리 </a:t>
            </a:r>
            <a:r>
              <a:rPr lang="en-US" altLang="ko-KR" sz="1800" dirty="0" smtClean="0"/>
              <a:t>&gt; </a:t>
            </a:r>
            <a:r>
              <a:rPr lang="ko-KR" altLang="en-US" sz="1800" dirty="0" err="1" smtClean="0"/>
              <a:t>메인화</a:t>
            </a:r>
            <a:r>
              <a:rPr lang="ko-KR" altLang="en-US" sz="1800" dirty="0" err="1"/>
              <a:t>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서버상태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서비스 중</a:t>
            </a:r>
            <a:r>
              <a:rPr lang="en-US" altLang="ko-KR" sz="1600" dirty="0"/>
              <a:t>] 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  해야 학습이 가능합니다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49" y="1245507"/>
            <a:ext cx="7349375" cy="3390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49" y="3490407"/>
            <a:ext cx="4190285" cy="291649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76936" y="3026420"/>
            <a:ext cx="4562946" cy="232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504507" y="3657600"/>
            <a:ext cx="3766242" cy="50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270750" y="3490407"/>
            <a:ext cx="778598" cy="230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관리도구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9456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학습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관리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컬렉션 아이디 선택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분류시뮬레이션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600" b="1" i="1" dirty="0" smtClean="0"/>
              <a:t>- </a:t>
            </a:r>
            <a:r>
              <a:rPr lang="ko-KR" altLang="en-US" sz="1600" b="1" dirty="0" smtClean="0"/>
              <a:t>문서 단위 자동분류 결과보기</a:t>
            </a:r>
            <a:endParaRPr lang="en-US" altLang="ko-KR" sz="1600" b="1" dirty="0" smtClean="0"/>
          </a:p>
          <a:p>
            <a:pPr lvl="2"/>
            <a:r>
              <a:rPr lang="ko-KR" altLang="en-US" sz="1600" dirty="0" smtClean="0"/>
              <a:t>카테고리 필드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분류 시뮬레이션을 위한 카테고리 필드 선택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Option : Prob. / DF / TF</a:t>
            </a:r>
          </a:p>
          <a:p>
            <a:pPr lvl="2"/>
            <a:r>
              <a:rPr lang="en-US" altLang="ko-KR" sz="1600" dirty="0" smtClean="0"/>
              <a:t>Result Count : </a:t>
            </a:r>
            <a:r>
              <a:rPr lang="ko-KR" altLang="en-US" sz="1600" dirty="0" smtClean="0"/>
              <a:t>결과 개수 </a:t>
            </a:r>
            <a:r>
              <a:rPr lang="en-US" altLang="ko-KR" sz="1600" dirty="0" smtClean="0"/>
              <a:t>(top 1 ~ top n)</a:t>
            </a:r>
          </a:p>
          <a:p>
            <a:pPr lvl="2"/>
            <a:r>
              <a:rPr lang="ko-KR" altLang="en-US" sz="1600" dirty="0" smtClean="0"/>
              <a:t>분류대상 텍스트 입력 후 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분류실행</a:t>
            </a:r>
            <a:r>
              <a:rPr lang="en-US" altLang="ko-KR" sz="1600" dirty="0" smtClean="0"/>
              <a:t>]</a:t>
            </a:r>
          </a:p>
          <a:p>
            <a:pPr lvl="2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0" y="2798263"/>
            <a:ext cx="5246925" cy="38587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08073" y="299014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ko-KR" sz="1400" b="1" dirty="0" smtClean="0"/>
          </a:p>
          <a:p>
            <a:pPr lvl="1"/>
            <a:r>
              <a:rPr lang="en-US" altLang="ko-KR" sz="1400" b="1" dirty="0" smtClean="0"/>
              <a:t>* DF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전체 문서 중 해당 </a:t>
            </a:r>
            <a:r>
              <a:rPr lang="en-US" altLang="ko-KR" sz="1400" b="1" dirty="0"/>
              <a:t>feature </a:t>
            </a:r>
            <a:r>
              <a:rPr lang="ko-KR" altLang="en-US" sz="1400" b="1" dirty="0"/>
              <a:t>문서 출현 빈도에 따른 </a:t>
            </a:r>
            <a:r>
              <a:rPr lang="ko-KR" altLang="en-US" sz="1400" b="1" dirty="0" smtClean="0"/>
              <a:t>분류</a:t>
            </a:r>
            <a:endParaRPr lang="en-US" altLang="ko-KR" sz="1400" b="1" dirty="0" smtClean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400" b="1" dirty="0" smtClean="0"/>
              <a:t>* TF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카테고리 값이 동일한 문서의 </a:t>
            </a:r>
            <a:r>
              <a:rPr lang="en-US" altLang="ko-KR" sz="1400" b="1" dirty="0"/>
              <a:t>feature </a:t>
            </a:r>
            <a:r>
              <a:rPr lang="ko-KR" altLang="en-US" sz="1400" b="1" dirty="0"/>
              <a:t>출현 빈도에 따른 </a:t>
            </a:r>
            <a:r>
              <a:rPr lang="ko-KR" altLang="en-US" sz="1400" b="1" dirty="0" smtClean="0"/>
              <a:t>분류</a:t>
            </a:r>
            <a:endParaRPr lang="en-US" altLang="ko-KR" sz="1400" b="1" dirty="0" smtClean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400" b="1" dirty="0" smtClean="0"/>
              <a:t>* </a:t>
            </a:r>
            <a:r>
              <a:rPr lang="en-US" altLang="ko-KR" sz="1400" b="1" dirty="0" err="1" smtClean="0"/>
              <a:t>Prob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(TF * 1000) / </a:t>
            </a:r>
            <a:r>
              <a:rPr lang="en-US" altLang="ko-KR" sz="1400" b="1" dirty="0" err="1"/>
              <a:t>TFSum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43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지도 학습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0407"/>
            <a:ext cx="10515600" cy="4516337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1)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지도 학습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알고리즘에 주입하는 훈련 데이터에 레이블 이라는 원하는 답이 포함 됩니다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종류 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: 	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k-</a:t>
            </a:r>
            <a:r>
              <a:rPr lang="ko-KR" altLang="en-US" sz="1800" dirty="0" err="1">
                <a:latin typeface="Century Gothic" panose="020B0502020202020204" pitchFamily="34" charset="0"/>
              </a:rPr>
              <a:t>최근접</a:t>
            </a:r>
            <a:r>
              <a:rPr lang="ko-KR" altLang="en-US" sz="1800" dirty="0">
                <a:latin typeface="Century Gothic" panose="020B0502020202020204" pitchFamily="34" charset="0"/>
              </a:rPr>
              <a:t> 이웃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k-Nearest </a:t>
            </a:r>
            <a:r>
              <a:rPr lang="en-US" altLang="ko-KR" sz="1800" baseline="30000" dirty="0" smtClean="0">
                <a:latin typeface="Century Gothic" panose="020B0502020202020204" pitchFamily="34" charset="0"/>
              </a:rPr>
              <a:t>Neighbors</a:t>
            </a: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선형 </a:t>
            </a:r>
            <a:r>
              <a:rPr lang="ko-KR" altLang="en-US" sz="1800" dirty="0">
                <a:latin typeface="Century Gothic" panose="020B0502020202020204" pitchFamily="34" charset="0"/>
              </a:rPr>
              <a:t>회귀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Linear </a:t>
            </a:r>
            <a:r>
              <a:rPr lang="en-US" altLang="ko-KR" sz="1800" baseline="30000" dirty="0" smtClean="0">
                <a:latin typeface="Century Gothic" panose="020B0502020202020204" pitchFamily="34" charset="0"/>
              </a:rPr>
              <a:t>Regression</a:t>
            </a: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err="1" smtClean="0">
                <a:latin typeface="Century Gothic" panose="020B0502020202020204" pitchFamily="34" charset="0"/>
              </a:rPr>
              <a:t>로지스틱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800" dirty="0">
                <a:latin typeface="Century Gothic" panose="020B0502020202020204" pitchFamily="34" charset="0"/>
              </a:rPr>
              <a:t>회귀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Logistic </a:t>
            </a:r>
            <a:r>
              <a:rPr lang="en-US" altLang="ko-KR" sz="1800" baseline="30000" dirty="0" smtClean="0">
                <a:latin typeface="Century Gothic" panose="020B0502020202020204" pitchFamily="34" charset="0"/>
              </a:rPr>
              <a:t>Regression</a:t>
            </a: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서포트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벡터 머신</a:t>
            </a:r>
            <a:r>
              <a:rPr lang="en-US" altLang="ko-KR" sz="1800" baseline="30000" dirty="0">
                <a:solidFill>
                  <a:srgbClr val="FF0000"/>
                </a:solidFill>
                <a:latin typeface="Century Gothic" panose="020B0502020202020204" pitchFamily="34" charset="0"/>
              </a:rPr>
              <a:t>Support Vector Machines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 (SVM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) --- 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실제로 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DQ_CAT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에서 사용하는 학습방법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.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n-US" altLang="ko-KR" sz="1800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결정 </a:t>
            </a:r>
            <a:r>
              <a:rPr lang="ko-KR" altLang="en-US" sz="1800" dirty="0">
                <a:latin typeface="Century Gothic" panose="020B0502020202020204" pitchFamily="34" charset="0"/>
              </a:rPr>
              <a:t>트리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Decision Tree</a:t>
            </a:r>
            <a:r>
              <a:rPr lang="ko-KR" altLang="en-US" sz="1800" dirty="0">
                <a:latin typeface="Century Gothic" panose="020B0502020202020204" pitchFamily="34" charset="0"/>
              </a:rPr>
              <a:t>와 랜덤 </a:t>
            </a:r>
            <a:r>
              <a:rPr lang="ko-KR" altLang="en-US" sz="1800" dirty="0" err="1">
                <a:latin typeface="Century Gothic" panose="020B0502020202020204" pitchFamily="34" charset="0"/>
              </a:rPr>
              <a:t>포레스트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Random </a:t>
            </a:r>
            <a:r>
              <a:rPr lang="en-US" altLang="ko-KR" sz="1800" baseline="30000" dirty="0" smtClean="0">
                <a:latin typeface="Century Gothic" panose="020B0502020202020204" pitchFamily="34" charset="0"/>
              </a:rPr>
              <a:t>Forests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	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	</a:t>
            </a:r>
            <a:r>
              <a:rPr lang="ko-KR" altLang="en-US" sz="1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나이브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베이즈</a:t>
            </a:r>
            <a:r>
              <a:rPr lang="ko-KR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(Naive Bayes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)  --- 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실제로 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DQ_CAT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에서 사용하는 학습방법</a:t>
            </a:r>
            <a:r>
              <a:rPr lang="en-US" altLang="ko-KR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.</a:t>
            </a:r>
            <a:r>
              <a:rPr lang="ko-KR" altLang="en-US" sz="1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n-US" altLang="ko-KR" sz="1800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신경망</a:t>
            </a:r>
            <a:r>
              <a:rPr lang="en-US" altLang="ko-KR" sz="1800" baseline="30000" dirty="0">
                <a:latin typeface="Century Gothic" panose="020B0502020202020204" pitchFamily="34" charset="0"/>
              </a:rPr>
              <a:t>Neural networks 6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분류 요청 </a:t>
            </a:r>
            <a:r>
              <a:rPr lang="en-US" altLang="ko-KR" sz="1800" dirty="0" smtClean="0"/>
              <a:t>API</a:t>
            </a:r>
          </a:p>
          <a:p>
            <a:pPr lvl="1"/>
            <a:r>
              <a:rPr lang="en-US" altLang="ko-KR" sz="1600" dirty="0" smtClean="0"/>
              <a:t>m2.context.msg.protocol.Protocol &gt; </a:t>
            </a:r>
            <a:r>
              <a:rPr lang="en-US" altLang="ko-KR" sz="1600" b="1" dirty="0" err="1" smtClean="0"/>
              <a:t>CategoryOption</a:t>
            </a:r>
            <a:r>
              <a:rPr lang="en-US" altLang="ko-KR" sz="1600" dirty="0" smtClean="0"/>
              <a:t> class</a:t>
            </a:r>
          </a:p>
          <a:p>
            <a:pPr lvl="1"/>
            <a:endParaRPr lang="en-US" altLang="ko-KR" sz="1800" b="1" dirty="0" smtClean="0"/>
          </a:p>
          <a:p>
            <a:pPr lvl="1"/>
            <a:endParaRPr lang="ko-KR" altLang="en-US" sz="1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279578" y="2492896"/>
          <a:ext cx="7704855" cy="3779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8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Option 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 Value 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OP_SEARCH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search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Set</a:t>
                      </a:r>
                      <a:r>
                        <a:rPr lang="en-US" altLang="ko-KR" sz="1400" baseline="0" dirty="0" smtClean="0"/>
                        <a:t> to false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OP_DEBUG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debug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Debug </a:t>
                      </a:r>
                      <a:r>
                        <a:rPr lang="ko-KR" altLang="en-US" sz="1400" dirty="0" smtClean="0"/>
                        <a:t>모드 사용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OP_CATEGORY_FIELD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/>
                        <a:t>분류필드명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OP_CATEGORY_KEYWORD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category-keyword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분류요청 키워드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OP_CATEGORY_OPTION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category-option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분류요청 옵션 </a:t>
                      </a:r>
                      <a:r>
                        <a:rPr lang="en-US" altLang="ko-KR" sz="1400" kern="1200" dirty="0" smtClean="0"/>
                        <a:t>[</a:t>
                      </a:r>
                      <a:r>
                        <a:rPr lang="ko-KR" altLang="en-US" sz="1400" kern="1200" dirty="0" smtClean="0"/>
                        <a:t>선택</a:t>
                      </a:r>
                      <a:r>
                        <a:rPr lang="en-US" altLang="ko-KR" sz="1400" kern="12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OP_CATEGORY_RESULT_SIZE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</a:t>
                      </a:r>
                      <a:r>
                        <a:rPr lang="en-US" altLang="ko-KR" sz="1400" kern="1200" dirty="0" err="1" smtClean="0"/>
                        <a:t>resultSize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분류결과 개수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[default : 5]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OP_CATEGORY_STOPWORD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</a:t>
                      </a:r>
                      <a:r>
                        <a:rPr lang="en-US" altLang="ko-KR" sz="1400" kern="1200" dirty="0" err="1" smtClean="0"/>
                        <a:t>stopword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카테고리 </a:t>
                      </a:r>
                      <a:r>
                        <a:rPr lang="ko-KR" altLang="en-US" sz="1400" kern="1200" dirty="0" err="1" smtClean="0"/>
                        <a:t>불용어사전</a:t>
                      </a:r>
                      <a:r>
                        <a:rPr lang="ko-KR" altLang="en-US" sz="1400" kern="1200" dirty="0" smtClean="0"/>
                        <a:t> 설정 </a:t>
                      </a:r>
                      <a:r>
                        <a:rPr lang="en-US" altLang="ko-KR" sz="1400" kern="1200" dirty="0" smtClean="0"/>
                        <a:t>[default : false]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OP_CATEGORY_RECOMMEND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category-recommend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카테고리 추천사전 설정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[default : false]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분류 결과 </a:t>
            </a:r>
            <a:r>
              <a:rPr lang="en-US" altLang="ko-KR" sz="1800" dirty="0" smtClean="0"/>
              <a:t>API</a:t>
            </a:r>
          </a:p>
          <a:p>
            <a:pPr lvl="1"/>
            <a:r>
              <a:rPr lang="en-US" altLang="ko-KR" sz="1600" dirty="0" smtClean="0"/>
              <a:t>m2.context.msg.protocol.Protocol &gt; </a:t>
            </a:r>
            <a:r>
              <a:rPr lang="en-US" altLang="ko-KR" sz="1600" b="1" dirty="0" err="1" smtClean="0"/>
              <a:t>CategoryOption</a:t>
            </a:r>
            <a:r>
              <a:rPr lang="en-US" altLang="ko-KR" sz="1600" dirty="0" smtClean="0"/>
              <a:t> class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38488"/>
              </p:ext>
            </p:extLst>
          </p:nvPr>
        </p:nvGraphicFramePr>
        <p:xfrm>
          <a:off x="2279578" y="2492896"/>
          <a:ext cx="770485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8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Option 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Option Value 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OP_RESULT_CATEGORY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result-category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/>
                        <a:t>분류결과 </a:t>
                      </a:r>
                      <a:r>
                        <a:rPr lang="en-US" altLang="ko-KR" sz="1400" kern="1200" dirty="0" smtClean="0"/>
                        <a:t>-</a:t>
                      </a:r>
                      <a:r>
                        <a:rPr lang="ko-KR" altLang="en-US" sz="1400" kern="1200" dirty="0" smtClean="0"/>
                        <a:t> 카테고리 값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OP_RESULT_PROB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/>
                        <a:t>result-</a:t>
                      </a:r>
                      <a:r>
                        <a:rPr lang="en-US" altLang="ko-KR" sz="1400" kern="1200" dirty="0" err="1" smtClean="0"/>
                        <a:t>prob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/>
                        <a:t>분류결과</a:t>
                      </a:r>
                      <a:r>
                        <a:rPr lang="ko-KR" altLang="en-US" sz="1400" kern="1200" dirty="0" smtClean="0"/>
                        <a:t> </a:t>
                      </a:r>
                      <a:r>
                        <a:rPr lang="en-US" altLang="ko-KR" sz="1400" kern="1200" dirty="0" smtClean="0"/>
                        <a:t>–</a:t>
                      </a:r>
                      <a:r>
                        <a:rPr lang="ko-KR" altLang="en-US" sz="1400" kern="1200" dirty="0" smtClean="0"/>
                        <a:t> </a:t>
                      </a:r>
                      <a:r>
                        <a:rPr lang="en-US" altLang="ko-KR" sz="1400" kern="1200" dirty="0" smtClean="0"/>
                        <a:t>Probability(=</a:t>
                      </a:r>
                      <a:r>
                        <a:rPr lang="ko-KR" altLang="en-US" sz="1400" kern="1200" dirty="0" smtClean="0"/>
                        <a:t>확률</a:t>
                      </a:r>
                      <a:r>
                        <a:rPr lang="en-US" altLang="ko-KR" sz="1400" kern="12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사용 예제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" y="896290"/>
            <a:ext cx="6464501" cy="5767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05323" y="1187156"/>
            <a:ext cx="4700326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ea typeface="나눔바른고딕" panose="020B0603020101020101"/>
              </a:rPr>
              <a:t>기존 검색엔진 </a:t>
            </a:r>
            <a:r>
              <a:rPr lang="en-US" altLang="ko-KR" sz="1600" b="1" dirty="0" smtClean="0">
                <a:ea typeface="나눔바른고딕" panose="020B0603020101020101"/>
              </a:rPr>
              <a:t>API</a:t>
            </a:r>
            <a:r>
              <a:rPr lang="ko-KR" altLang="en-US" sz="1600" b="1" dirty="0" smtClean="0">
                <a:ea typeface="나눔바른고딕" panose="020B0603020101020101"/>
              </a:rPr>
              <a:t> 쿼리 세팅과 매우 </a:t>
            </a:r>
            <a:r>
              <a:rPr lang="ko-KR" altLang="en-US" sz="1600" b="1" dirty="0" smtClean="0">
                <a:ea typeface="나눔바른고딕" panose="020B0603020101020101"/>
              </a:rPr>
              <a:t>유사합니다</a:t>
            </a:r>
            <a:r>
              <a:rPr lang="en-US" altLang="ko-KR" sz="1600" b="1" dirty="0" smtClean="0">
                <a:ea typeface="나눔바른고딕" panose="020B0603020101020101"/>
              </a:rPr>
              <a:t>.</a:t>
            </a:r>
            <a:endParaRPr lang="en-US" altLang="ko-KR" sz="1600" b="1" dirty="0">
              <a:ea typeface="나눔바른고딕" panose="020B0603020101020101"/>
            </a:endParaRPr>
          </a:p>
          <a:p>
            <a:endParaRPr lang="en-US" altLang="ko-KR" sz="1600" b="1" dirty="0" smtClean="0">
              <a:ea typeface="나눔바른고딕" panose="020B0603020101020101"/>
            </a:endParaRPr>
          </a:p>
          <a:p>
            <a:r>
              <a:rPr lang="en-US" altLang="ko-KR" sz="1600" b="1" dirty="0" smtClean="0">
                <a:ea typeface="나눔바른고딕" panose="020B0603020101020101"/>
              </a:rPr>
              <a:t>-</a:t>
            </a:r>
            <a:r>
              <a:rPr lang="ko-KR" altLang="en-US" sz="1600" b="1" dirty="0"/>
              <a:t>필요 </a:t>
            </a:r>
            <a:r>
              <a:rPr lang="en-US" altLang="ko-KR" sz="1600" b="1" dirty="0" smtClean="0"/>
              <a:t>library </a:t>
            </a:r>
          </a:p>
          <a:p>
            <a:endParaRPr lang="en-US" altLang="ko-KR" sz="1600" b="1" dirty="0"/>
          </a:p>
          <a:p>
            <a:pPr lvl="2"/>
            <a:r>
              <a:rPr lang="en-US" altLang="ko-KR" sz="1600" b="1" dirty="0" smtClean="0"/>
              <a:t>m2_context.jar, </a:t>
            </a:r>
          </a:p>
          <a:p>
            <a:pPr lvl="2"/>
            <a:endParaRPr lang="en-US" altLang="ko-KR" sz="1600" b="1" dirty="0" smtClean="0"/>
          </a:p>
          <a:p>
            <a:pPr lvl="2"/>
            <a:r>
              <a:rPr lang="en-US" altLang="ko-KR" sz="1600" b="1" dirty="0" smtClean="0"/>
              <a:t>m2_earth.jar,</a:t>
            </a:r>
          </a:p>
          <a:p>
            <a:pPr lvl="2"/>
            <a:endParaRPr lang="en-US" altLang="ko-KR" sz="1600" b="1" dirty="0" smtClean="0"/>
          </a:p>
          <a:p>
            <a:pPr lvl="2"/>
            <a:r>
              <a:rPr lang="en-US" altLang="ko-KR" sz="1600" b="1" dirty="0" smtClean="0"/>
              <a:t>m2_forge.jar, </a:t>
            </a:r>
          </a:p>
          <a:p>
            <a:pPr lvl="2"/>
            <a:endParaRPr lang="en-US" altLang="ko-KR" sz="1600" b="1" dirty="0" smtClean="0"/>
          </a:p>
          <a:p>
            <a:pPr lvl="2"/>
            <a:r>
              <a:rPr lang="en-US" altLang="ko-KR" sz="1600" b="1" dirty="0" smtClean="0"/>
              <a:t>m2_stargate.jar</a:t>
            </a:r>
            <a:endParaRPr lang="en-US" altLang="ko-KR" sz="1600" b="1" dirty="0"/>
          </a:p>
          <a:p>
            <a:endParaRPr lang="en-US" altLang="ko-KR" sz="1600" b="1" dirty="0">
              <a:ea typeface="나눔바른고딕" panose="020B0603020101020101"/>
            </a:endParaRPr>
          </a:p>
          <a:p>
            <a:r>
              <a:rPr lang="en-US" altLang="ko-KR" sz="1600" b="1" dirty="0" smtClean="0">
                <a:ea typeface="나눔바른고딕" panose="020B0603020101020101"/>
              </a:rPr>
              <a:t>- </a:t>
            </a:r>
            <a:r>
              <a:rPr lang="ko-KR" altLang="en-US" sz="1600" b="1" dirty="0" smtClean="0">
                <a:ea typeface="나눔바른고딕" panose="020B0603020101020101"/>
              </a:rPr>
              <a:t>필수적으로 세팅해야하는 </a:t>
            </a:r>
            <a:r>
              <a:rPr lang="ko-KR" altLang="en-US" sz="1600" b="1" dirty="0" smtClean="0">
                <a:ea typeface="나눔바른고딕" panose="020B0603020101020101"/>
              </a:rPr>
              <a:t>부분</a:t>
            </a:r>
            <a:endParaRPr lang="en-US" altLang="ko-KR" sz="1600" b="1" dirty="0" smtClean="0">
              <a:ea typeface="나눔바른고딕" panose="020B0603020101020101"/>
            </a:endParaRPr>
          </a:p>
          <a:p>
            <a:r>
              <a:rPr lang="ko-KR" altLang="en-US" sz="1600" b="1" dirty="0" smtClean="0">
                <a:ea typeface="나눔바른고딕" panose="020B0603020101020101"/>
              </a:rPr>
              <a:t> </a:t>
            </a:r>
            <a:endParaRPr lang="en-US" altLang="ko-KR" sz="16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r>
              <a:rPr lang="ko-KR" altLang="en-US" sz="1400" b="1" dirty="0" smtClean="0">
                <a:ea typeface="나눔바른고딕" panose="020B0603020101020101"/>
              </a:rPr>
              <a:t>카테고리 필드 설정</a:t>
            </a: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r>
              <a:rPr lang="ko-KR" altLang="en-US" sz="1400" b="1" dirty="0" smtClean="0">
                <a:ea typeface="나눔바른고딕" panose="020B0603020101020101"/>
              </a:rPr>
              <a:t>키워드 설정</a:t>
            </a: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r>
              <a:rPr lang="ko-KR" altLang="en-US" sz="1400" b="1" dirty="0" smtClean="0">
                <a:ea typeface="나눔바른고딕" panose="020B0603020101020101"/>
              </a:rPr>
              <a:t>분류 옵션</a:t>
            </a: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r>
              <a:rPr lang="ko-KR" altLang="en-US" sz="1400" b="1" dirty="0" smtClean="0">
                <a:ea typeface="나눔바른고딕" panose="020B0603020101020101"/>
              </a:rPr>
              <a:t>분류 결과 개수</a:t>
            </a:r>
            <a:endParaRPr lang="en-US" altLang="ko-KR" sz="1400" b="1" dirty="0" smtClean="0">
              <a:ea typeface="나눔바른고딕" panose="020B0603020101020101"/>
            </a:endParaRPr>
          </a:p>
          <a:p>
            <a:pPr marL="800100" lvl="1" indent="-342900">
              <a:buAutoNum type="arabicParenR"/>
            </a:pPr>
            <a:endParaRPr lang="en-US" altLang="ko-KR" sz="1200" b="1" dirty="0" smtClean="0">
              <a:ea typeface="나눔바른고딕" panose="020B0603020101020101"/>
            </a:endParaRPr>
          </a:p>
          <a:p>
            <a:pPr marL="342900" indent="-342900">
              <a:buAutoNum type="arabicParenR"/>
            </a:pPr>
            <a:endParaRPr lang="en-US" altLang="ko-KR" sz="1600" b="1" dirty="0" smtClean="0">
              <a:ea typeface="나눔바른고딕" panose="020B0603020101020101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14400" y="4318503"/>
            <a:ext cx="4191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9517" y="4769668"/>
            <a:ext cx="4191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9517" y="5214796"/>
            <a:ext cx="3930713" cy="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14400" y="5700661"/>
            <a:ext cx="4390931" cy="10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91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사용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323" y="1403287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ea typeface="나눔바른고딕" panose="020B0603020101020101"/>
              </a:rPr>
              <a:t> 세팅한 쿼리를 관리도구쪽으로 날리는 과정과</a:t>
            </a:r>
            <a:endParaRPr lang="en-US" altLang="ko-KR" sz="1600" b="1" dirty="0" smtClean="0">
              <a:ea typeface="나눔바른고딕" panose="020B0603020101020101"/>
            </a:endParaRPr>
          </a:p>
          <a:p>
            <a:r>
              <a:rPr lang="ko-KR" altLang="en-US" sz="1600" b="1" dirty="0" smtClean="0">
                <a:ea typeface="나눔바른고딕" panose="020B0603020101020101"/>
              </a:rPr>
              <a:t>결과를 담는 과정입니다</a:t>
            </a:r>
            <a:r>
              <a:rPr lang="en-US" altLang="ko-KR" sz="1600" b="1" dirty="0" smtClean="0">
                <a:ea typeface="나눔바른고딕" panose="020B0603020101020101"/>
              </a:rPr>
              <a:t>.</a:t>
            </a:r>
          </a:p>
          <a:p>
            <a:endParaRPr lang="en-US" altLang="ko-KR" sz="1600" b="1" dirty="0" smtClean="0">
              <a:ea typeface="나눔바른고딕" panose="020B0603020101020101"/>
            </a:endParaRPr>
          </a:p>
          <a:p>
            <a:r>
              <a:rPr lang="en-US" altLang="ko-KR" sz="1600" b="1" dirty="0" smtClean="0">
                <a:ea typeface="나눔바른고딕" panose="020B0603020101020101"/>
              </a:rPr>
              <a:t>(</a:t>
            </a:r>
            <a:r>
              <a:rPr lang="ko-KR" altLang="en-US" sz="1600" b="1" dirty="0" smtClean="0">
                <a:ea typeface="나눔바른고딕" panose="020B0603020101020101"/>
              </a:rPr>
              <a:t>검색엔진 </a:t>
            </a:r>
            <a:r>
              <a:rPr lang="en-US" altLang="ko-KR" sz="1600" b="1" dirty="0" smtClean="0">
                <a:ea typeface="나눔바른고딕" panose="020B0603020101020101"/>
              </a:rPr>
              <a:t>API</a:t>
            </a:r>
            <a:r>
              <a:rPr lang="ko-KR" altLang="en-US" sz="1600" b="1" dirty="0" smtClean="0">
                <a:ea typeface="나눔바른고딕" panose="020B0603020101020101"/>
              </a:rPr>
              <a:t>와 매우 유사한 방법</a:t>
            </a:r>
            <a:r>
              <a:rPr lang="en-US" altLang="ko-KR" sz="1600" b="1" dirty="0" smtClean="0">
                <a:ea typeface="나눔바른고딕" panose="020B0603020101020101"/>
              </a:rPr>
              <a:t>.)</a:t>
            </a:r>
            <a:endParaRPr lang="en-US" altLang="ko-KR" sz="1200" b="1" dirty="0" smtClean="0">
              <a:ea typeface="나눔바른고딕" panose="020B0603020101020101"/>
            </a:endParaRPr>
          </a:p>
          <a:p>
            <a:pPr marL="342900" indent="-342900">
              <a:buAutoNum type="arabicParenR"/>
            </a:pPr>
            <a:endParaRPr lang="en-US" altLang="ko-KR" sz="1600" b="1" dirty="0" smtClean="0">
              <a:ea typeface="나눔바른고딕" panose="020B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5" y="988428"/>
            <a:ext cx="7182763" cy="567491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204111" y="5106154"/>
            <a:ext cx="4381877" cy="9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3164" y="5821378"/>
            <a:ext cx="3711921" cy="18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83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</a:t>
            </a:r>
            <a:r>
              <a:rPr lang="ko-KR" altLang="en-U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사용 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24" y="808312"/>
            <a:ext cx="6584776" cy="35011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4399985"/>
            <a:ext cx="9934317" cy="1909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8963" y="4016163"/>
            <a:ext cx="660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최종적으로 나온 결과들을 뿌려준 </a:t>
            </a:r>
            <a:r>
              <a:rPr lang="en-US" altLang="ko-KR" sz="1600" b="1" dirty="0" smtClean="0"/>
              <a:t>View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소스</a:t>
            </a:r>
            <a:r>
              <a:rPr lang="ko-KR" altLang="en-US" sz="1600" b="1" dirty="0"/>
              <a:t>와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결과 입니다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9693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비 지도 학습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2)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비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지도 학습 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지도 학습과는 반대로 훈련 데이터에 레이블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원하는 답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이 없습니다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종류 </a:t>
            </a:r>
            <a:r>
              <a:rPr lang="en-US" altLang="ko-KR" sz="18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군집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(Clustering)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Wingdings" panose="05000000000000000000" pitchFamily="2" charset="2"/>
              </a:rPr>
              <a:t>	- </a:t>
            </a:r>
            <a:r>
              <a:rPr lang="en-US" altLang="ko-KR" sz="1600" b="0" dirty="0" smtClean="0">
                <a:latin typeface="Century Gothic" panose="020B0502020202020204" pitchFamily="34" charset="0"/>
              </a:rPr>
              <a:t>k-</a:t>
            </a:r>
            <a:r>
              <a:rPr lang="ko-KR" altLang="en-US" sz="1600" b="0" dirty="0">
                <a:latin typeface="Century Gothic" panose="020B0502020202020204" pitchFamily="34" charset="0"/>
              </a:rPr>
              <a:t>평균</a:t>
            </a:r>
            <a:r>
              <a:rPr lang="en-US" altLang="ko-KR" sz="1600" b="0" baseline="30000" dirty="0">
                <a:latin typeface="Century Gothic" panose="020B0502020202020204" pitchFamily="34" charset="0"/>
              </a:rPr>
              <a:t>k-Means</a:t>
            </a:r>
            <a:endParaRPr lang="en-US" altLang="ko-KR" sz="1600" b="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600" b="0" dirty="0" smtClean="0">
                <a:latin typeface="Century Gothic" panose="020B0502020202020204" pitchFamily="34" charset="0"/>
              </a:rPr>
              <a:t>		- </a:t>
            </a:r>
            <a:r>
              <a:rPr lang="ko-KR" altLang="en-US" sz="1600" b="0" dirty="0" smtClean="0">
                <a:latin typeface="Century Gothic" panose="020B0502020202020204" pitchFamily="34" charset="0"/>
              </a:rPr>
              <a:t>계층 </a:t>
            </a:r>
            <a:r>
              <a:rPr lang="ko-KR" altLang="en-US" sz="1600" b="0" dirty="0">
                <a:latin typeface="Century Gothic" panose="020B0502020202020204" pitchFamily="34" charset="0"/>
              </a:rPr>
              <a:t>군집 분석</a:t>
            </a:r>
            <a:r>
              <a:rPr lang="en-US" altLang="ko-KR" sz="1600" b="0" baseline="30000" dirty="0">
                <a:latin typeface="Century Gothic" panose="020B0502020202020204" pitchFamily="34" charset="0"/>
              </a:rPr>
              <a:t>Hierarchical Cluster Analysis (HCA)</a:t>
            </a:r>
            <a:endParaRPr lang="en-US" altLang="ko-KR" sz="1600" b="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		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시각화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(Visualization)</a:t>
            </a:r>
          </a:p>
          <a:p>
            <a:pPr marL="0" indent="0" fontAlgn="base">
              <a:buNone/>
            </a:pPr>
            <a:r>
              <a:rPr lang="en-US" altLang="ko-KR" sz="1800" b="0" dirty="0" smtClean="0">
                <a:latin typeface="Century Gothic" panose="020B0502020202020204" pitchFamily="34" charset="0"/>
              </a:rPr>
              <a:t>		- </a:t>
            </a:r>
            <a:r>
              <a:rPr lang="ko-KR" altLang="en-US" sz="1600" b="0" dirty="0" smtClean="0">
                <a:latin typeface="Century Gothic" panose="020B0502020202020204" pitchFamily="34" charset="0"/>
              </a:rPr>
              <a:t>주성분 </a:t>
            </a:r>
            <a:r>
              <a:rPr lang="ko-KR" altLang="en-US" sz="1600" b="0" dirty="0">
                <a:latin typeface="Century Gothic" panose="020B0502020202020204" pitchFamily="34" charset="0"/>
              </a:rPr>
              <a:t>분석</a:t>
            </a:r>
            <a:r>
              <a:rPr lang="en-US" altLang="ko-KR" sz="1600" b="0" baseline="30000" dirty="0">
                <a:latin typeface="Century Gothic" panose="020B0502020202020204" pitchFamily="34" charset="0"/>
              </a:rPr>
              <a:t>Principal Component Analysis (PCA)</a:t>
            </a:r>
            <a:endParaRPr lang="en-US" altLang="ko-KR" sz="1600" b="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600" b="0" dirty="0" smtClean="0">
                <a:latin typeface="Century Gothic" panose="020B0502020202020204" pitchFamily="34" charset="0"/>
              </a:rPr>
              <a:t>		- </a:t>
            </a:r>
            <a:r>
              <a:rPr lang="ko-KR" altLang="en-US" sz="1600" b="0" dirty="0" smtClean="0">
                <a:latin typeface="Century Gothic" panose="020B0502020202020204" pitchFamily="34" charset="0"/>
              </a:rPr>
              <a:t>커널</a:t>
            </a:r>
            <a:r>
              <a:rPr lang="en-US" altLang="ko-KR" sz="1600" b="0" baseline="30000" dirty="0">
                <a:latin typeface="Century Gothic" panose="020B0502020202020204" pitchFamily="34" charset="0"/>
              </a:rPr>
              <a:t>kernel</a:t>
            </a:r>
            <a:r>
              <a:rPr lang="en-US" altLang="ko-KR" sz="1600" b="0" dirty="0">
                <a:latin typeface="Century Gothic" panose="020B0502020202020204" pitchFamily="34" charset="0"/>
              </a:rPr>
              <a:t> PCA</a:t>
            </a:r>
          </a:p>
          <a:p>
            <a:pPr marL="0" indent="0" fontAlgn="base">
              <a:buNone/>
            </a:pPr>
            <a:endParaRPr lang="en-US" altLang="ko-KR" sz="1800" dirty="0">
              <a:solidFill>
                <a:srgbClr val="3F3F3F"/>
              </a:solidFill>
              <a:latin typeface="Century Gothic" panose="020B0502020202020204" pitchFamily="34" charset="0"/>
              <a:cs typeface="Calibri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		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연관 규칙 학습</a:t>
            </a: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cs typeface="Calibri"/>
                <a:sym typeface="Wingdings" panose="05000000000000000000" pitchFamily="2" charset="2"/>
              </a:rPr>
              <a:t>(Association rule learning)</a:t>
            </a:r>
          </a:p>
          <a:p>
            <a:pPr marL="0" indent="0" fontAlgn="base">
              <a:buNone/>
            </a:pPr>
            <a:r>
              <a:rPr lang="en-US" altLang="ko-KR" sz="1600" b="0" dirty="0" smtClean="0">
                <a:latin typeface="Century Gothic" panose="020B0502020202020204" pitchFamily="34" charset="0"/>
              </a:rPr>
              <a:t>		- </a:t>
            </a:r>
            <a:r>
              <a:rPr lang="ko-KR" altLang="en-US" sz="1600" b="0" dirty="0" err="1" smtClean="0">
                <a:latin typeface="Century Gothic" panose="020B0502020202020204" pitchFamily="34" charset="0"/>
              </a:rPr>
              <a:t>어프라이어리</a:t>
            </a:r>
            <a:r>
              <a:rPr lang="en-US" altLang="ko-KR" sz="1600" b="0" baseline="30000" dirty="0" err="1">
                <a:latin typeface="Century Gothic" panose="020B0502020202020204" pitchFamily="34" charset="0"/>
              </a:rPr>
              <a:t>Apriori</a:t>
            </a:r>
            <a:endParaRPr lang="ko-KR" altLang="en-US" sz="1600" b="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600" b="0" dirty="0" smtClean="0">
                <a:latin typeface="Century Gothic" panose="020B0502020202020204" pitchFamily="34" charset="0"/>
              </a:rPr>
              <a:t>		- </a:t>
            </a:r>
            <a:r>
              <a:rPr lang="ko-KR" altLang="en-US" sz="1600" b="0" dirty="0" err="1" smtClean="0">
                <a:latin typeface="Century Gothic" panose="020B0502020202020204" pitchFamily="34" charset="0"/>
              </a:rPr>
              <a:t>이클렛</a:t>
            </a:r>
            <a:r>
              <a:rPr lang="en-US" altLang="ko-KR" sz="1600" b="0" baseline="30000" dirty="0" err="1">
                <a:latin typeface="Century Gothic" panose="020B0502020202020204" pitchFamily="34" charset="0"/>
              </a:rPr>
              <a:t>Eclat</a:t>
            </a:r>
            <a:endParaRPr lang="ko-KR" altLang="en-US" sz="1600" b="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Naive Bayesian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8" y="1249379"/>
            <a:ext cx="10809272" cy="502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Naive </a:t>
            </a:r>
            <a:r>
              <a:rPr lang="en-US" altLang="ko-KR" sz="1800" dirty="0"/>
              <a:t>Bayesian(= Naive Bayes) : </a:t>
            </a:r>
            <a:r>
              <a:rPr lang="ko-KR" altLang="en-US" sz="1800" dirty="0" smtClean="0"/>
              <a:t>유명한 </a:t>
            </a:r>
            <a:r>
              <a:rPr lang="en-US" altLang="ko-KR" sz="1800" dirty="0"/>
              <a:t>“Bayes </a:t>
            </a:r>
            <a:r>
              <a:rPr lang="ko-KR" altLang="en-US" sz="1800" dirty="0"/>
              <a:t>법칙</a:t>
            </a:r>
            <a:r>
              <a:rPr lang="en-US" altLang="ko-KR" sz="1800" dirty="0"/>
              <a:t>＂</a:t>
            </a:r>
            <a:r>
              <a:rPr lang="ko-KR" altLang="en-US" sz="1800" dirty="0"/>
              <a:t>에  기반한 분류기 혹은 학습 방법이며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800" dirty="0" smtClean="0"/>
              <a:t>Naive</a:t>
            </a:r>
            <a:r>
              <a:rPr lang="en-US" altLang="ko-KR" sz="1800" dirty="0"/>
              <a:t>(=</a:t>
            </a:r>
            <a:r>
              <a:rPr lang="ko-KR" altLang="en-US" sz="1800" dirty="0"/>
              <a:t>순진한</a:t>
            </a:r>
            <a:r>
              <a:rPr lang="en-US" altLang="ko-KR" sz="1800" dirty="0"/>
              <a:t>) </a:t>
            </a:r>
            <a:r>
              <a:rPr lang="ko-KR" altLang="en-US" sz="1800" dirty="0"/>
              <a:t>란 수식어가 붙은 이유는 모든 데이터 셋의 모든 특징들이 동등하고 독립적이라고 가정하기 때문입니다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* SVM</a:t>
            </a:r>
            <a:r>
              <a:rPr lang="ko-KR" altLang="en-US" sz="1800" smtClean="0"/>
              <a:t>과 마찬가지로 현재 </a:t>
            </a:r>
            <a:r>
              <a:rPr lang="ko-KR" altLang="en-US" sz="1800" dirty="0" smtClean="0"/>
              <a:t>저희 </a:t>
            </a:r>
            <a:r>
              <a:rPr lang="en-US" altLang="ko-KR" sz="1800" dirty="0" smtClean="0"/>
              <a:t>DQ_CAT</a:t>
            </a:r>
            <a:r>
              <a:rPr lang="ko-KR" altLang="en-US" sz="1800" dirty="0" smtClean="0"/>
              <a:t>에서 사용하는 방법입니다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0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Naive </a:t>
            </a:r>
            <a:r>
              <a:rPr lang="en-US" altLang="ko-KR" dirty="0" smtClean="0"/>
              <a:t>Bayesian </a:t>
            </a:r>
            <a:r>
              <a:rPr lang="ko-KR" altLang="en-US" dirty="0" smtClean="0"/>
              <a:t>예제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8" y="1249379"/>
            <a:ext cx="10809272" cy="502673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dirty="0" err="1" smtClean="0">
                <a:latin typeface="Century Gothic" panose="020B0502020202020204" pitchFamily="34" charset="0"/>
              </a:rPr>
              <a:t>나이브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800" dirty="0" err="1">
                <a:latin typeface="Century Gothic" panose="020B0502020202020204" pitchFamily="34" charset="0"/>
              </a:rPr>
              <a:t>베이즈</a:t>
            </a:r>
            <a:r>
              <a:rPr lang="en-US" altLang="ko-KR" sz="1800" dirty="0">
                <a:latin typeface="Century Gothic" panose="020B0502020202020204" pitchFamily="34" charset="0"/>
              </a:rPr>
              <a:t>(Naive Bayes) -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예제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: Spam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메일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Century Gothic" panose="020B0502020202020204" pitchFamily="34" charset="0"/>
              </a:rPr>
              <a:t>	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스팸메일을 </a:t>
            </a:r>
            <a:r>
              <a:rPr lang="ko-KR" altLang="en-US" sz="1600" dirty="0">
                <a:latin typeface="Century Gothic" panose="020B0502020202020204" pitchFamily="34" charset="0"/>
              </a:rPr>
              <a:t>분류하는 서비스는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나이브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600" dirty="0" err="1" smtClean="0">
                <a:latin typeface="Century Gothic" panose="020B0502020202020204" pitchFamily="34" charset="0"/>
              </a:rPr>
              <a:t>베이즈를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600" dirty="0">
                <a:latin typeface="Century Gothic" panose="020B0502020202020204" pitchFamily="34" charset="0"/>
              </a:rPr>
              <a:t>이용하는 대표적인 서비스 입니다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Century Gothic" panose="020B0502020202020204" pitchFamily="34" charset="0"/>
              </a:rPr>
              <a:t>	</a:t>
            </a:r>
            <a:r>
              <a:rPr lang="ko-KR" altLang="en-US" sz="1600" dirty="0" smtClean="0">
                <a:latin typeface="Century Gothic" panose="020B0502020202020204" pitchFamily="34" charset="0"/>
              </a:rPr>
              <a:t>데이터는 </a:t>
            </a:r>
            <a:r>
              <a:rPr lang="en-US" altLang="ko-KR" sz="1600" dirty="0">
                <a:latin typeface="Century Gothic" panose="020B0502020202020204" pitchFamily="34" charset="0"/>
              </a:rPr>
              <a:t>TYPE </a:t>
            </a:r>
            <a:r>
              <a:rPr lang="ko-KR" altLang="en-US" sz="1600" dirty="0">
                <a:latin typeface="Century Gothic" panose="020B0502020202020204" pitchFamily="34" charset="0"/>
              </a:rPr>
              <a:t>과 </a:t>
            </a:r>
            <a:r>
              <a:rPr lang="en-US" altLang="ko-KR" sz="1600" dirty="0">
                <a:latin typeface="Century Gothic" panose="020B0502020202020204" pitchFamily="34" charset="0"/>
              </a:rPr>
              <a:t>TEXT </a:t>
            </a:r>
            <a:r>
              <a:rPr lang="ko-KR" altLang="en-US" sz="1600" dirty="0">
                <a:latin typeface="Century Gothic" panose="020B0502020202020204" pitchFamily="34" charset="0"/>
              </a:rPr>
              <a:t>컬럼으로 구성되어 있으며 총 </a:t>
            </a:r>
            <a:r>
              <a:rPr lang="en-US" altLang="ko-KR" sz="1600" dirty="0">
                <a:latin typeface="Century Gothic" panose="020B0502020202020204" pitchFamily="34" charset="0"/>
              </a:rPr>
              <a:t>5559</a:t>
            </a:r>
            <a:r>
              <a:rPr lang="ko-KR" altLang="en-US" sz="1600" dirty="0">
                <a:latin typeface="Century Gothic" panose="020B0502020202020204" pitchFamily="34" charset="0"/>
              </a:rPr>
              <a:t>개의 </a:t>
            </a:r>
            <a:r>
              <a:rPr lang="en-US" altLang="ko-KR" sz="1600" dirty="0">
                <a:latin typeface="Century Gothic" panose="020B0502020202020204" pitchFamily="34" charset="0"/>
              </a:rPr>
              <a:t>SMS </a:t>
            </a:r>
            <a:r>
              <a:rPr lang="ko-KR" altLang="en-US" sz="1600" dirty="0">
                <a:latin typeface="Century Gothic" panose="020B0502020202020204" pitchFamily="34" charset="0"/>
              </a:rPr>
              <a:t>를 포함하고 있습니다</a:t>
            </a:r>
            <a:r>
              <a:rPr lang="en-US" altLang="ko-KR" sz="16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8" y="2360785"/>
            <a:ext cx="4762500" cy="40195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734565" y="3092335"/>
            <a:ext cx="4119328" cy="3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3893" y="29206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메일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812175" y="4361508"/>
            <a:ext cx="4041717" cy="19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53893" y="41858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스펨</a:t>
            </a:r>
            <a:r>
              <a:rPr lang="ko-KR" altLang="en-US" dirty="0" smtClean="0"/>
              <a:t> 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1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Naive </a:t>
            </a:r>
            <a:r>
              <a:rPr lang="en-US" altLang="ko-KR" dirty="0" smtClean="0"/>
              <a:t>Bayesian </a:t>
            </a:r>
            <a:r>
              <a:rPr lang="ko-KR" altLang="en-US" dirty="0" smtClean="0"/>
              <a:t>예제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8" y="1249379"/>
            <a:ext cx="10809272" cy="502673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 smtClean="0"/>
              <a:t> - EX) Text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Hope </a:t>
            </a:r>
            <a:r>
              <a:rPr lang="ko-KR" altLang="en-US" sz="1800" dirty="0"/>
              <a:t>라는 단어가 들어갔는지</a:t>
            </a:r>
            <a:r>
              <a:rPr lang="en-US" altLang="ko-KR" sz="1800" dirty="0"/>
              <a:t>, food </a:t>
            </a:r>
            <a:r>
              <a:rPr lang="ko-KR" altLang="en-US" sz="1800" dirty="0"/>
              <a:t>라는 단어가 들어갔는지 등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단어별로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컬럼을 구성해주어야 </a:t>
            </a:r>
            <a:r>
              <a:rPr lang="ko-KR" altLang="en-US" sz="1800" dirty="0" err="1"/>
              <a:t>나이브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베이즈</a:t>
            </a:r>
            <a:r>
              <a:rPr lang="ko-KR" altLang="en-US" sz="1800" dirty="0"/>
              <a:t> 분류를 사용할 수 있습니다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  <a:p>
            <a:pPr fontAlgn="base">
              <a:buFontTx/>
              <a:buChar char="-"/>
            </a:pPr>
            <a:r>
              <a:rPr lang="ko-KR" altLang="en-US" sz="1800" dirty="0" smtClean="0"/>
              <a:t>이를 </a:t>
            </a:r>
            <a:r>
              <a:rPr lang="ko-KR" altLang="en-US" sz="1800" dirty="0"/>
              <a:t>위해 데이터 정제 작업을 거치는데 </a:t>
            </a:r>
            <a:r>
              <a:rPr lang="ko-KR" altLang="en-US" sz="1800" dirty="0" smtClean="0"/>
              <a:t>이 </a:t>
            </a:r>
            <a:r>
              <a:rPr lang="ko-KR" altLang="en-US" sz="1800" dirty="0"/>
              <a:t>과정에는 </a:t>
            </a:r>
            <a:r>
              <a:rPr lang="en-US" altLang="ko-KR" sz="1800" dirty="0"/>
              <a:t>type </a:t>
            </a:r>
            <a:r>
              <a:rPr lang="ko-KR" altLang="en-US" sz="1800" dirty="0" err="1"/>
              <a:t>팩터화</a:t>
            </a:r>
            <a:r>
              <a:rPr lang="en-US" altLang="ko-KR" sz="1800" dirty="0"/>
              <a:t>, </a:t>
            </a:r>
            <a:r>
              <a:rPr lang="ko-KR" altLang="en-US" sz="1800" dirty="0"/>
              <a:t>숫자 </a:t>
            </a:r>
            <a:r>
              <a:rPr lang="ko-KR" altLang="en-US" sz="1800" dirty="0" err="1"/>
              <a:t>제서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소문자화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불용어</a:t>
            </a:r>
            <a:r>
              <a:rPr lang="ko-KR" altLang="en-US" sz="1800" dirty="0"/>
              <a:t> 제거</a:t>
            </a:r>
            <a:r>
              <a:rPr lang="en-US" altLang="ko-KR" sz="1800" dirty="0"/>
              <a:t>, </a:t>
            </a:r>
            <a:r>
              <a:rPr lang="ko-KR" altLang="en-US" sz="1800" dirty="0"/>
              <a:t>구두점 제거 형태소 분석 등의 작업을 진행합니다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>
              <a:buFontTx/>
              <a:buChar char="-"/>
            </a:pPr>
            <a:endParaRPr lang="en-US" altLang="ko-KR" sz="1800" dirty="0"/>
          </a:p>
          <a:p>
            <a:pPr fontAlgn="base">
              <a:buFontTx/>
              <a:buChar char="-"/>
            </a:pPr>
            <a:r>
              <a:rPr lang="ko-KR" altLang="en-US" sz="1800" dirty="0" smtClean="0"/>
              <a:t>이 </a:t>
            </a:r>
            <a:r>
              <a:rPr lang="ko-KR" altLang="en-US" sz="1800" dirty="0"/>
              <a:t>모든 과정을 거친 뒤의 행렬인 </a:t>
            </a:r>
            <a:r>
              <a:rPr lang="en-US" altLang="ko-KR" sz="1800" dirty="0"/>
              <a:t>DTM(Document Term Matrix) </a:t>
            </a:r>
            <a:r>
              <a:rPr lang="ko-KR" altLang="en-US" sz="1800" dirty="0"/>
              <a:t>은 다음과 같습니다</a:t>
            </a:r>
            <a:r>
              <a:rPr lang="en-US" altLang="ko-KR" sz="1800" dirty="0"/>
              <a:t>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endParaRPr lang="en-US" altLang="ko-KR" sz="1800" dirty="0">
              <a:latin typeface="Century Gothic" panose="020B0502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5" y="3938258"/>
            <a:ext cx="6082882" cy="17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Naive </a:t>
            </a:r>
            <a:r>
              <a:rPr lang="en-US" altLang="ko-KR" dirty="0" smtClean="0"/>
              <a:t>Bayesian </a:t>
            </a:r>
            <a:r>
              <a:rPr lang="ko-KR" altLang="en-US" dirty="0" smtClean="0"/>
              <a:t>예제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080931"/>
            <a:ext cx="3914775" cy="4105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649" y="1251792"/>
            <a:ext cx="11177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 smtClean="0"/>
              <a:t>각 </a:t>
            </a:r>
            <a:r>
              <a:rPr lang="en-US" altLang="ko-KR" sz="1600" b="1" dirty="0" err="1"/>
              <a:t>idx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메시지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마다 어떤 단어가 들어가 있는지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으로 표현되는 </a:t>
            </a:r>
            <a:r>
              <a:rPr lang="en-US" altLang="ko-KR" sz="1600" b="1" dirty="0"/>
              <a:t>Matrix 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Train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(4169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Test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(1390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로 나누어 </a:t>
            </a:r>
            <a:r>
              <a:rPr lang="ko-KR" altLang="en-US" sz="1600" b="1" dirty="0" err="1" smtClean="0"/>
              <a:t>나이브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베이즈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모델로 분류해보면 결과는 다음과 같습니다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139351" y="304688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1390</a:t>
            </a:r>
            <a:r>
              <a:rPr lang="ko-KR" altLang="en-US" b="1" dirty="0"/>
              <a:t>개 중 </a:t>
            </a:r>
            <a:r>
              <a:rPr lang="en-US" altLang="ko-KR" b="1" dirty="0" smtClean="0"/>
              <a:t>ham(</a:t>
            </a:r>
            <a:r>
              <a:rPr lang="ko-KR" altLang="en-US" b="1" dirty="0" smtClean="0"/>
              <a:t>일반 메일</a:t>
            </a:r>
            <a:r>
              <a:rPr lang="en-US" altLang="ko-KR" b="1" dirty="0" smtClean="0"/>
              <a:t>) 1238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spam(</a:t>
            </a:r>
            <a:r>
              <a:rPr lang="ko-KR" altLang="en-US" b="1" dirty="0" smtClean="0"/>
              <a:t>스팸 메일</a:t>
            </a:r>
            <a:r>
              <a:rPr lang="en-US" altLang="ko-KR" b="1" dirty="0" smtClean="0"/>
              <a:t>) 152</a:t>
            </a:r>
            <a:r>
              <a:rPr lang="ko-KR" altLang="en-US" b="1" dirty="0" smtClean="0"/>
              <a:t>개가 </a:t>
            </a:r>
            <a:r>
              <a:rPr lang="ko-KR" altLang="en-US" b="1" dirty="0"/>
              <a:t>올바르게 분류하고</a:t>
            </a:r>
            <a:r>
              <a:rPr lang="en-US" altLang="ko-KR" b="1" dirty="0"/>
              <a:t>, 37</a:t>
            </a:r>
            <a:r>
              <a:rPr lang="ko-KR" altLang="en-US" b="1" dirty="0"/>
              <a:t>개가 </a:t>
            </a:r>
            <a:r>
              <a:rPr lang="ko-KR" altLang="en-US" b="1" dirty="0" err="1" smtClean="0"/>
              <a:t>오분류를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하였습니다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실제로는 </a:t>
            </a:r>
            <a:r>
              <a:rPr lang="ko-KR" altLang="en-US" b="1" dirty="0"/>
              <a:t>스팸인데 햄이라고 분류한 </a:t>
            </a:r>
            <a:r>
              <a:rPr lang="en-US" altLang="ko-KR" b="1" dirty="0"/>
              <a:t>34</a:t>
            </a:r>
            <a:r>
              <a:rPr lang="ko-KR" altLang="en-US" b="1" dirty="0"/>
              <a:t>개의 메일도 줄여야 하지만 실제 서비스에선 실제로는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햄인데 </a:t>
            </a:r>
            <a:r>
              <a:rPr lang="ko-KR" altLang="en-US" b="1" u="sng" dirty="0">
                <a:solidFill>
                  <a:srgbClr val="FF0000"/>
                </a:solidFill>
              </a:rPr>
              <a:t>스팸이라고 분류한 </a:t>
            </a:r>
            <a:r>
              <a:rPr lang="en-US" altLang="ko-KR" b="1" u="sng" dirty="0">
                <a:solidFill>
                  <a:srgbClr val="FF0000"/>
                </a:solidFill>
              </a:rPr>
              <a:t>3</a:t>
            </a:r>
            <a:r>
              <a:rPr lang="ko-KR" altLang="en-US" b="1" u="sng" dirty="0">
                <a:solidFill>
                  <a:srgbClr val="FF0000"/>
                </a:solidFill>
              </a:rPr>
              <a:t>개의 결과를 줄이는 것이 무엇보다 중요합니다</a:t>
            </a:r>
            <a:r>
              <a:rPr lang="en-US" altLang="ko-KR" b="1" u="sng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028792" y="4390931"/>
            <a:ext cx="298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28792" y="5097101"/>
            <a:ext cx="316871" cy="9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04648" y="5819869"/>
            <a:ext cx="298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14339</TotalTime>
  <Words>2162</Words>
  <Application>Microsoft Office PowerPoint</Application>
  <PresentationFormat>와이드스크린</PresentationFormat>
  <Paragraphs>629</Paragraphs>
  <Slides>45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0" baseType="lpstr">
      <vt:lpstr>century </vt:lpstr>
      <vt:lpstr>HY울릉도M</vt:lpstr>
      <vt:lpstr>나눔바른고딕</vt:lpstr>
      <vt:lpstr>나눔바름고딕 (본문)</vt:lpstr>
      <vt:lpstr>돋움</vt:lpstr>
      <vt:lpstr>맑은 고딕</vt:lpstr>
      <vt:lpstr>Arial</vt:lpstr>
      <vt:lpstr>Calibri</vt:lpstr>
      <vt:lpstr>Century Gothic</vt:lpstr>
      <vt:lpstr>Courier New</vt:lpstr>
      <vt:lpstr>Symbol</vt:lpstr>
      <vt:lpstr>Wingdings</vt:lpstr>
      <vt:lpstr>다이퀘스트_PPT양식</vt:lpstr>
      <vt:lpstr>Office テーマ</vt:lpstr>
      <vt:lpstr>Equation</vt:lpstr>
      <vt:lpstr>PowerPoint 프레젠테이션</vt:lpstr>
      <vt:lpstr>목차 </vt:lpstr>
      <vt:lpstr>DQ_CAT이란?</vt:lpstr>
      <vt:lpstr>1) 지도 학습</vt:lpstr>
      <vt:lpstr>2) 비 지도 학습</vt:lpstr>
      <vt:lpstr>Naive Bayesian</vt:lpstr>
      <vt:lpstr>Naive Bayesian 예제</vt:lpstr>
      <vt:lpstr>Naive Bayesian 예제</vt:lpstr>
      <vt:lpstr>Naive Bayesian 예제</vt:lpstr>
      <vt:lpstr>SVM(Support Vector Machine)</vt:lpstr>
      <vt:lpstr>SVM(Support Vector Machine)</vt:lpstr>
      <vt:lpstr>SVM(Support Vector Machine)</vt:lpstr>
      <vt:lpstr>SVM(Support Vector Machine)</vt:lpstr>
      <vt:lpstr>성능 비교 : SVM vs NB</vt:lpstr>
      <vt:lpstr>성능 비교 : SVM vs NB</vt:lpstr>
      <vt:lpstr>성능 비교 : SVM vs NB</vt:lpstr>
      <vt:lpstr>DQ_CAT이란?</vt:lpstr>
      <vt:lpstr>Categorization 방식이란?</vt:lpstr>
      <vt:lpstr>DQ_CAT 학습 과정</vt:lpstr>
      <vt:lpstr>DQ_CAT 학습 과정</vt:lpstr>
      <vt:lpstr>DQ_CAT 학습 과정</vt:lpstr>
      <vt:lpstr>분류 결과</vt:lpstr>
      <vt:lpstr>DQ_CAT 설치</vt:lpstr>
      <vt:lpstr>DQ_CAT 설치</vt:lpstr>
      <vt:lpstr>DQ_CAT 설치</vt:lpstr>
      <vt:lpstr>DQ_CAT 설치</vt:lpstr>
      <vt:lpstr>DQ_CAT 설치</vt:lpstr>
      <vt:lpstr>DQCAT 설치</vt:lpstr>
      <vt:lpstr>DQCAT 설치</vt:lpstr>
      <vt:lpstr>관리도구 운영</vt:lpstr>
      <vt:lpstr>관리도구 운영</vt:lpstr>
      <vt:lpstr>관리도구 운영</vt:lpstr>
      <vt:lpstr>관리도구 운영</vt:lpstr>
      <vt:lpstr>관리도구 운영</vt:lpstr>
      <vt:lpstr>관리도구 운영</vt:lpstr>
      <vt:lpstr>관리도구 운영</vt:lpstr>
      <vt:lpstr>관리도구 운영</vt:lpstr>
      <vt:lpstr>관리도구 운영</vt:lpstr>
      <vt:lpstr>관리도구 운영</vt:lpstr>
      <vt:lpstr>API</vt:lpstr>
      <vt:lpstr>API</vt:lpstr>
      <vt:lpstr>API 사용 예제</vt:lpstr>
      <vt:lpstr>API 사용 예제</vt:lpstr>
      <vt:lpstr>API 사용 예제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370</cp:revision>
  <dcterms:created xsi:type="dcterms:W3CDTF">2019-09-06T05:03:35Z</dcterms:created>
  <dcterms:modified xsi:type="dcterms:W3CDTF">2019-10-30T05:46:10Z</dcterms:modified>
</cp:coreProperties>
</file>