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4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0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1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34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9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3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4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7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elease.diques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4E5EC"/>
          </a:fgClr>
          <a:bgClr>
            <a:srgbClr val="A6DF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75444" y="2158484"/>
            <a:ext cx="40485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0" b="1" dirty="0">
                <a:latin typeface="+mj-ea"/>
                <a:cs typeface="Ebrima" panose="02000000000000000000" pitchFamily="2" charset="0"/>
              </a:rPr>
              <a:t>PLOT</a:t>
            </a:r>
            <a:endParaRPr lang="ko-KR" altLang="en-US" sz="7000" dirty="0"/>
          </a:p>
        </p:txBody>
      </p:sp>
      <p:sp>
        <p:nvSpPr>
          <p:cNvPr id="3" name="TextBox 2"/>
          <p:cNvSpPr txBox="1"/>
          <p:nvPr/>
        </p:nvSpPr>
        <p:spPr>
          <a:xfrm>
            <a:off x="988851" y="4725144"/>
            <a:ext cx="10167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-150" dirty="0" smtClean="0">
                <a:latin typeface="+mj-lt"/>
                <a:ea typeface="펜흘림" panose="02030603000101010101" pitchFamily="18" charset="-127"/>
              </a:rPr>
              <a:t>응용기술</a:t>
            </a:r>
            <a:r>
              <a:rPr lang="en-US" altLang="ko-KR" sz="2400" spc="-150" dirty="0" smtClean="0">
                <a:latin typeface="+mj-lt"/>
                <a:ea typeface="펜흘림" panose="02030603000101010101" pitchFamily="18" charset="-127"/>
              </a:rPr>
              <a:t>1</a:t>
            </a:r>
            <a:r>
              <a:rPr lang="ko-KR" altLang="en-US" sz="2400" spc="-150" dirty="0" smtClean="0">
                <a:latin typeface="+mj-lt"/>
                <a:ea typeface="펜흘림" panose="02030603000101010101" pitchFamily="18" charset="-127"/>
              </a:rPr>
              <a:t>팀</a:t>
            </a:r>
            <a:r>
              <a:rPr kumimoji="0" lang="ko-KR" altLang="en-US" sz="2400" spc="-150" dirty="0" smtClean="0">
                <a:latin typeface="+mj-lt"/>
                <a:ea typeface="펜흘림" panose="02030603000101010101" pitchFamily="18" charset="-127"/>
              </a:rPr>
              <a:t> </a:t>
            </a:r>
            <a:r>
              <a:rPr kumimoji="0" lang="en-US" altLang="ko-KR" sz="2400" spc="-150" dirty="0" smtClean="0">
                <a:latin typeface="+mj-lt"/>
                <a:ea typeface="펜흘림" panose="02030603000101010101" pitchFamily="18" charset="-127"/>
              </a:rPr>
              <a:t>/ </a:t>
            </a:r>
            <a:r>
              <a:rPr kumimoji="0" lang="ko-KR" altLang="en-US" sz="2400" spc="-150" dirty="0" smtClean="0">
                <a:latin typeface="+mj-lt"/>
                <a:ea typeface="펜흘림" panose="02030603000101010101" pitchFamily="18" charset="-127"/>
              </a:rPr>
              <a:t>공태선</a:t>
            </a:r>
            <a:endParaRPr kumimoji="0" lang="en-US" altLang="ko-KR" sz="2400" spc="-150" dirty="0">
              <a:latin typeface="+mj-lt"/>
              <a:ea typeface="펜흘림" panose="02030603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0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93" y="2142656"/>
            <a:ext cx="6768973" cy="44454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kumimoji="0"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테스트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3567" y="1538869"/>
            <a:ext cx="2725041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PLOT </a:t>
            </a:r>
            <a:r>
              <a:rPr lang="en-US" altLang="ko-KR" b="1" dirty="0" smtClean="0">
                <a:latin typeface="+mj-ea"/>
              </a:rPr>
              <a:t>TEST </a:t>
            </a:r>
            <a:r>
              <a:rPr lang="ko-KR" altLang="en-US" b="1" dirty="0" smtClean="0">
                <a:latin typeface="+mj-ea"/>
              </a:rPr>
              <a:t>예시 자료</a:t>
            </a:r>
            <a:endParaRPr lang="en-US" altLang="ko-KR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29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목차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56704" y="2114420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600" dirty="0" smtClean="0">
                <a:latin typeface="나눔손글씨 펜" pitchFamily="66" charset="-127"/>
                <a:ea typeface="나눔손글씨 펜" pitchFamily="66" charset="-127"/>
              </a:rPr>
              <a:t>개요</a:t>
            </a:r>
            <a:endParaRPr lang="en-US" altLang="ko-KR" sz="26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600" dirty="0" smtClean="0">
                <a:latin typeface="나눔손글씨 펜" pitchFamily="66" charset="-127"/>
                <a:ea typeface="나눔손글씨 펜" pitchFamily="66" charset="-127"/>
              </a:rPr>
              <a:t>설치</a:t>
            </a:r>
            <a:endParaRPr lang="en-US" altLang="ko-KR" sz="26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latin typeface="나눔손글씨 펜" pitchFamily="66" charset="-127"/>
                <a:ea typeface="나눔손글씨 펜" pitchFamily="66" charset="-127"/>
              </a:rPr>
              <a:t>API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600" dirty="0" smtClean="0">
                <a:latin typeface="나눔손글씨 펜" pitchFamily="66" charset="-127"/>
                <a:ea typeface="나눔손글씨 펜" pitchFamily="66" charset="-127"/>
              </a:rPr>
              <a:t>테스트</a:t>
            </a:r>
            <a:endParaRPr lang="en-US" altLang="ko-KR" sz="26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5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182339" y="1420907"/>
            <a:ext cx="8712200" cy="5078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j-ea"/>
                <a:ea typeface="+mj-ea"/>
              </a:rPr>
              <a:t>PLOT (PLO Tagger)</a:t>
            </a: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j-ea"/>
                <a:ea typeface="+mj-ea"/>
              </a:rPr>
              <a:t>1) </a:t>
            </a:r>
            <a:r>
              <a:rPr kumimoji="0" lang="ko-KR" altLang="en-US" sz="1200" dirty="0" err="1">
                <a:latin typeface="+mj-ea"/>
                <a:ea typeface="+mj-ea"/>
              </a:rPr>
              <a:t>개체명</a:t>
            </a:r>
            <a:r>
              <a:rPr kumimoji="0" lang="ko-KR" altLang="en-US" sz="1200" dirty="0">
                <a:latin typeface="+mj-ea"/>
                <a:ea typeface="+mj-ea"/>
              </a:rPr>
              <a:t> </a:t>
            </a:r>
            <a:r>
              <a:rPr kumimoji="0" lang="ko-KR" altLang="en-US" sz="1200" dirty="0" err="1">
                <a:latin typeface="+mj-ea"/>
                <a:ea typeface="+mj-ea"/>
              </a:rPr>
              <a:t>추출기</a:t>
            </a:r>
            <a:endParaRPr kumimoji="0" lang="en-US" altLang="ko-KR" sz="1200" dirty="0">
              <a:latin typeface="+mj-ea"/>
              <a:ea typeface="+mj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j-ea"/>
              <a:ea typeface="+mj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j-ea"/>
                <a:ea typeface="+mj-ea"/>
              </a:rPr>
              <a:t>2) Person, Location, Organization (</a:t>
            </a:r>
            <a:r>
              <a:rPr kumimoji="0" lang="ko-KR" altLang="en-US" sz="1200" dirty="0">
                <a:latin typeface="+mj-ea"/>
                <a:ea typeface="+mj-ea"/>
              </a:rPr>
              <a:t>인물</a:t>
            </a:r>
            <a:r>
              <a:rPr kumimoji="0" lang="en-US" altLang="ko-KR" sz="1200" dirty="0">
                <a:latin typeface="+mj-ea"/>
                <a:ea typeface="+mj-ea"/>
              </a:rPr>
              <a:t>, </a:t>
            </a:r>
            <a:r>
              <a:rPr kumimoji="0" lang="ko-KR" altLang="en-US" sz="1200" dirty="0">
                <a:latin typeface="+mj-ea"/>
                <a:ea typeface="+mj-ea"/>
              </a:rPr>
              <a:t>지명</a:t>
            </a:r>
            <a:r>
              <a:rPr kumimoji="0" lang="en-US" altLang="ko-KR" sz="1200" dirty="0">
                <a:latin typeface="+mj-ea"/>
                <a:ea typeface="+mj-ea"/>
              </a:rPr>
              <a:t>, </a:t>
            </a:r>
            <a:r>
              <a:rPr kumimoji="0" lang="ko-KR" altLang="en-US" sz="1200" dirty="0" err="1">
                <a:latin typeface="+mj-ea"/>
                <a:ea typeface="+mj-ea"/>
              </a:rPr>
              <a:t>기관명</a:t>
            </a:r>
            <a:r>
              <a:rPr kumimoji="0" lang="en-US" altLang="ko-KR" sz="1200" dirty="0">
                <a:latin typeface="+mj-ea"/>
                <a:ea typeface="+mj-ea"/>
              </a:rPr>
              <a:t>) </a:t>
            </a:r>
            <a:r>
              <a:rPr kumimoji="0" lang="ko-KR" altLang="en-US" sz="1200" dirty="0">
                <a:latin typeface="+mj-ea"/>
                <a:ea typeface="+mj-ea"/>
              </a:rPr>
              <a:t>의 의미로</a:t>
            </a:r>
            <a:r>
              <a:rPr kumimoji="0" lang="en-US" altLang="ko-KR" sz="1200" dirty="0">
                <a:latin typeface="+mj-ea"/>
                <a:ea typeface="+mj-ea"/>
              </a:rPr>
              <a:t>, </a:t>
            </a:r>
            <a:r>
              <a:rPr kumimoji="0" lang="ko-KR" altLang="en-US" sz="1200" dirty="0">
                <a:latin typeface="+mj-ea"/>
                <a:ea typeface="+mj-ea"/>
              </a:rPr>
              <a:t>일반명사가 아닌 고유명사에 해당하는 단어 </a:t>
            </a:r>
            <a:r>
              <a:rPr kumimoji="0" lang="en-US" altLang="ko-KR" sz="1200" dirty="0">
                <a:latin typeface="+mj-ea"/>
                <a:ea typeface="+mj-ea"/>
              </a:rPr>
              <a:t>(</a:t>
            </a:r>
            <a:r>
              <a:rPr kumimoji="0" lang="ko-KR" altLang="en-US" sz="1200" dirty="0">
                <a:latin typeface="+mj-ea"/>
                <a:ea typeface="+mj-ea"/>
              </a:rPr>
              <a:t>패턴</a:t>
            </a:r>
            <a:r>
              <a:rPr kumimoji="0" lang="en-US" altLang="ko-KR" sz="1200" dirty="0">
                <a:latin typeface="+mj-ea"/>
                <a:ea typeface="+mj-ea"/>
              </a:rPr>
              <a:t>) </a:t>
            </a:r>
            <a:r>
              <a:rPr kumimoji="0" lang="ko-KR" altLang="en-US" sz="1200" dirty="0">
                <a:latin typeface="+mj-ea"/>
                <a:ea typeface="+mj-ea"/>
              </a:rPr>
              <a:t>들을 별도 추출해낼 수 있는 </a:t>
            </a:r>
            <a:r>
              <a:rPr kumimoji="0" lang="ko-KR" altLang="en-US" sz="1200" dirty="0" err="1">
                <a:latin typeface="+mj-ea"/>
                <a:ea typeface="+mj-ea"/>
              </a:rPr>
              <a:t>추출기</a:t>
            </a:r>
            <a:endParaRPr kumimoji="0" lang="en-US" altLang="ko-KR" sz="1200" dirty="0">
              <a:latin typeface="+mj-ea"/>
              <a:ea typeface="+mj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j-ea"/>
              <a:ea typeface="+mj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j-ea"/>
                <a:ea typeface="+mj-ea"/>
              </a:rPr>
              <a:t>3) </a:t>
            </a:r>
            <a:r>
              <a:rPr kumimoji="0" lang="ko-KR" altLang="en-US" sz="1200" dirty="0">
                <a:latin typeface="+mj-ea"/>
                <a:ea typeface="+mj-ea"/>
              </a:rPr>
              <a:t>기본 사전을 통해서는 </a:t>
            </a:r>
            <a:r>
              <a:rPr kumimoji="0" lang="en-US" altLang="ko-KR" sz="1200" dirty="0">
                <a:latin typeface="+mj-ea"/>
                <a:ea typeface="+mj-ea"/>
              </a:rPr>
              <a:t>PLO </a:t>
            </a:r>
            <a:r>
              <a:rPr kumimoji="0" lang="ko-KR" altLang="en-US" sz="1200" dirty="0">
                <a:latin typeface="+mj-ea"/>
                <a:ea typeface="+mj-ea"/>
              </a:rPr>
              <a:t>추출용도로 사용 가능하고</a:t>
            </a:r>
            <a:r>
              <a:rPr kumimoji="0" lang="en-US" altLang="ko-KR" sz="1200" dirty="0">
                <a:latin typeface="+mj-ea"/>
                <a:ea typeface="+mj-ea"/>
              </a:rPr>
              <a:t>, </a:t>
            </a:r>
            <a:r>
              <a:rPr kumimoji="0" lang="ko-KR" altLang="en-US" sz="1200" dirty="0">
                <a:latin typeface="+mj-ea"/>
                <a:ea typeface="+mj-ea"/>
              </a:rPr>
              <a:t>사전 작업을 통해 특정 </a:t>
            </a:r>
            <a:r>
              <a:rPr kumimoji="0" lang="ko-KR" altLang="en-US" sz="1200" dirty="0" err="1">
                <a:latin typeface="+mj-ea"/>
                <a:ea typeface="+mj-ea"/>
              </a:rPr>
              <a:t>개체명</a:t>
            </a:r>
            <a:r>
              <a:rPr kumimoji="0" lang="en-US" altLang="ko-KR" sz="1200" dirty="0">
                <a:latin typeface="+mj-ea"/>
                <a:ea typeface="+mj-ea"/>
              </a:rPr>
              <a:t>(</a:t>
            </a:r>
            <a:r>
              <a:rPr kumimoji="0" lang="ko-KR" altLang="en-US" sz="1200" dirty="0">
                <a:latin typeface="+mj-ea"/>
                <a:ea typeface="+mj-ea"/>
              </a:rPr>
              <a:t>패턴</a:t>
            </a:r>
            <a:r>
              <a:rPr kumimoji="0" lang="en-US" altLang="ko-KR" sz="1200" dirty="0">
                <a:latin typeface="+mj-ea"/>
                <a:ea typeface="+mj-ea"/>
              </a:rPr>
              <a:t>)</a:t>
            </a:r>
            <a:r>
              <a:rPr kumimoji="0" lang="ko-KR" altLang="en-US" sz="1200" dirty="0">
                <a:latin typeface="+mj-ea"/>
                <a:ea typeface="+mj-ea"/>
              </a:rPr>
              <a:t> 으로 지정한 단어들을 뽑아낼 수 있다</a:t>
            </a:r>
            <a:r>
              <a:rPr kumimoji="0" lang="en-US" altLang="ko-KR" sz="1200" dirty="0">
                <a:latin typeface="+mj-ea"/>
                <a:ea typeface="+mj-ea"/>
              </a:rPr>
              <a:t>. </a:t>
            </a: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j-ea"/>
              <a:ea typeface="+mj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j-ea"/>
                <a:ea typeface="+mj-ea"/>
              </a:rPr>
              <a:t>4) </a:t>
            </a:r>
            <a:r>
              <a:rPr kumimoji="0" lang="ko-KR" altLang="en-US" sz="1200" dirty="0">
                <a:latin typeface="+mj-ea"/>
                <a:ea typeface="+mj-ea"/>
              </a:rPr>
              <a:t>특정 </a:t>
            </a:r>
            <a:r>
              <a:rPr kumimoji="0" lang="ko-KR" altLang="en-US" sz="1200" dirty="0" err="1">
                <a:latin typeface="+mj-ea"/>
                <a:ea typeface="+mj-ea"/>
              </a:rPr>
              <a:t>개체명</a:t>
            </a:r>
            <a:r>
              <a:rPr kumimoji="0" lang="ko-KR" altLang="en-US" sz="1200" dirty="0">
                <a:latin typeface="+mj-ea"/>
                <a:ea typeface="+mj-ea"/>
              </a:rPr>
              <a:t> 추출을 위한 카테고리 지식작업 </a:t>
            </a:r>
            <a:r>
              <a:rPr kumimoji="0" lang="en-US" altLang="ko-KR" sz="1200" dirty="0">
                <a:latin typeface="+mj-ea"/>
                <a:ea typeface="+mj-ea"/>
              </a:rPr>
              <a:t>(</a:t>
            </a:r>
            <a:r>
              <a:rPr kumimoji="0" lang="ko-KR" altLang="en-US" sz="1200" dirty="0" err="1">
                <a:latin typeface="+mj-ea"/>
                <a:ea typeface="+mj-ea"/>
              </a:rPr>
              <a:t>태깅</a:t>
            </a:r>
            <a:r>
              <a:rPr kumimoji="0" lang="en-US" altLang="ko-KR" sz="1200" dirty="0">
                <a:latin typeface="+mj-ea"/>
                <a:ea typeface="+mj-ea"/>
              </a:rPr>
              <a:t>, </a:t>
            </a:r>
            <a:r>
              <a:rPr kumimoji="0" lang="ko-KR" altLang="en-US" sz="1200" dirty="0">
                <a:latin typeface="+mj-ea"/>
                <a:ea typeface="+mj-ea"/>
              </a:rPr>
              <a:t>패턴 작업</a:t>
            </a:r>
            <a:r>
              <a:rPr kumimoji="0" lang="en-US" altLang="ko-KR" sz="1200" dirty="0">
                <a:latin typeface="+mj-ea"/>
                <a:ea typeface="+mj-ea"/>
              </a:rPr>
              <a:t>)</a:t>
            </a:r>
            <a:r>
              <a:rPr kumimoji="0" lang="ko-KR" altLang="en-US" sz="1200" dirty="0">
                <a:latin typeface="+mj-ea"/>
                <a:ea typeface="+mj-ea"/>
              </a:rPr>
              <a:t> </a:t>
            </a:r>
            <a:r>
              <a:rPr kumimoji="0" lang="en-US" altLang="ko-KR" sz="1200" dirty="0">
                <a:latin typeface="+mj-ea"/>
                <a:ea typeface="+mj-ea"/>
              </a:rPr>
              <a:t>– </a:t>
            </a:r>
            <a:r>
              <a:rPr kumimoji="0" lang="ko-KR" altLang="en-US" sz="1200" dirty="0" err="1">
                <a:latin typeface="+mj-ea"/>
                <a:ea typeface="+mj-ea"/>
              </a:rPr>
              <a:t>지식구축팀</a:t>
            </a:r>
            <a:r>
              <a:rPr kumimoji="0" lang="ko-KR" altLang="en-US" sz="1200" dirty="0">
                <a:latin typeface="+mj-ea"/>
                <a:ea typeface="+mj-ea"/>
              </a:rPr>
              <a:t> 문의</a:t>
            </a:r>
            <a:endParaRPr kumimoji="0" lang="en-US" altLang="ko-KR" sz="1200" dirty="0">
              <a:latin typeface="+mj-ea"/>
              <a:ea typeface="+mj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j-ea"/>
              <a:ea typeface="+mj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j-ea"/>
                <a:ea typeface="+mj-ea"/>
              </a:rPr>
              <a:t>5) </a:t>
            </a:r>
            <a:r>
              <a:rPr kumimoji="0" lang="ko-KR" altLang="en-US" sz="1200" dirty="0">
                <a:latin typeface="+mj-ea"/>
                <a:ea typeface="+mj-ea"/>
              </a:rPr>
              <a:t>구성 </a:t>
            </a:r>
            <a:endParaRPr kumimoji="0" lang="en-US" altLang="ko-KR" sz="1200" dirty="0">
              <a:latin typeface="+mj-ea"/>
              <a:ea typeface="+mj-ea"/>
            </a:endParaRPr>
          </a:p>
          <a:p>
            <a:pPr lvl="2">
              <a:defRPr/>
            </a:pPr>
            <a:r>
              <a:rPr lang="en-US" altLang="ko-KR" sz="1200" dirty="0">
                <a:latin typeface="+mn-ea"/>
                <a:ea typeface="+mn-ea"/>
              </a:rPr>
              <a:t>resources/plot, resources/</a:t>
            </a:r>
            <a:r>
              <a:rPr lang="en-US" altLang="ko-KR" sz="1200" dirty="0" err="1">
                <a:latin typeface="+mn-ea"/>
                <a:ea typeface="+mn-ea"/>
              </a:rPr>
              <a:t>jiana</a:t>
            </a:r>
            <a:r>
              <a:rPr lang="en-US" altLang="ko-KR" sz="1200" dirty="0">
                <a:latin typeface="+mn-ea"/>
                <a:ea typeface="+mn-ea"/>
              </a:rPr>
              <a:t> : </a:t>
            </a:r>
            <a:r>
              <a:rPr lang="ko-KR" altLang="en-US" sz="1200" dirty="0" err="1">
                <a:latin typeface="+mn-ea"/>
                <a:ea typeface="+mn-ea"/>
              </a:rPr>
              <a:t>개체명</a:t>
            </a:r>
            <a:r>
              <a:rPr lang="ko-KR" altLang="en-US" sz="1200" dirty="0">
                <a:latin typeface="+mn-ea"/>
                <a:ea typeface="+mn-ea"/>
              </a:rPr>
              <a:t> 사전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형태소 분석 사전</a:t>
            </a:r>
            <a:endParaRPr lang="en-US" altLang="ko-KR" sz="1200" dirty="0">
              <a:latin typeface="+mn-ea"/>
              <a:ea typeface="+mn-ea"/>
            </a:endParaRPr>
          </a:p>
          <a:p>
            <a:pPr lvl="2">
              <a:defRPr/>
            </a:pPr>
            <a:r>
              <a:rPr lang="en-US" altLang="ko-KR" sz="1200" dirty="0">
                <a:latin typeface="+mn-ea"/>
                <a:ea typeface="+mn-ea"/>
              </a:rPr>
              <a:t>plot2.3.jar, Jiana1.5.jar, dqdic-1.0.3.jar : </a:t>
            </a:r>
            <a:r>
              <a:rPr lang="ko-KR" altLang="en-US" sz="1200" dirty="0">
                <a:latin typeface="+mn-ea"/>
                <a:ea typeface="+mn-ea"/>
              </a:rPr>
              <a:t>사용 </a:t>
            </a:r>
            <a:r>
              <a:rPr lang="ko-KR" altLang="en-US" sz="1200" dirty="0" smtClean="0">
                <a:latin typeface="+mn-ea"/>
                <a:ea typeface="+mn-ea"/>
              </a:rPr>
              <a:t>라이브러리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개요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1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설치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1157" y="1805827"/>
            <a:ext cx="501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●  </a:t>
            </a:r>
            <a:r>
              <a:rPr lang="en-US" altLang="ko-KR" dirty="0">
                <a:hlinkClick r:id="rId2"/>
              </a:rPr>
              <a:t>http://release.diquest.com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에서 다운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34" y="2352907"/>
            <a:ext cx="6421395" cy="43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572632" y="1409700"/>
            <a:ext cx="8712200" cy="544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j-ea"/>
                <a:ea typeface="+mj-ea"/>
              </a:rPr>
              <a:t>PLOT </a:t>
            </a:r>
            <a:r>
              <a:rPr kumimoji="0" lang="ko-KR" altLang="en-US" b="1" dirty="0">
                <a:latin typeface="+mj-ea"/>
                <a:ea typeface="+mj-ea"/>
              </a:rPr>
              <a:t>사용법 예시</a:t>
            </a:r>
            <a:endParaRPr kumimoji="0" lang="en-US" altLang="ko-KR" b="1" dirty="0">
              <a:latin typeface="+mj-ea"/>
              <a:ea typeface="+mj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j-ea"/>
                <a:ea typeface="+mj-ea"/>
              </a:rPr>
              <a:t>1) Singleton </a:t>
            </a:r>
            <a:r>
              <a:rPr kumimoji="0" lang="ko-KR" altLang="en-US" sz="1200" dirty="0">
                <a:latin typeface="+mj-ea"/>
                <a:ea typeface="+mj-ea"/>
              </a:rPr>
              <a:t>으로 사용</a:t>
            </a:r>
            <a:endParaRPr kumimoji="0" lang="en-US" altLang="ko-KR" sz="1200" dirty="0">
              <a:latin typeface="+mj-ea"/>
              <a:ea typeface="+mj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   </a:t>
            </a:r>
            <a:r>
              <a:rPr kumimoji="0" lang="en-US" altLang="ko-KR" sz="1200" dirty="0" err="1">
                <a:latin typeface="+mn-ea"/>
                <a:ea typeface="+mn-ea"/>
              </a:rPr>
              <a:t>PLOT.getInstance</a:t>
            </a:r>
            <a:r>
              <a:rPr kumimoji="0" lang="en-US" altLang="ko-KR" sz="1200" dirty="0">
                <a:latin typeface="+mn-ea"/>
                <a:ea typeface="+mn-ea"/>
              </a:rPr>
              <a:t>(“KOREAN”);	// </a:t>
            </a:r>
            <a:r>
              <a:rPr kumimoji="0" lang="ko-KR" altLang="en-US" sz="1200" dirty="0">
                <a:latin typeface="+mn-ea"/>
                <a:ea typeface="+mn-ea"/>
              </a:rPr>
              <a:t>한국어 형태소 분석을 사용하여 </a:t>
            </a:r>
            <a:r>
              <a:rPr kumimoji="0" lang="ko-KR" altLang="en-US" sz="1200" dirty="0" err="1">
                <a:latin typeface="+mn-ea"/>
                <a:ea typeface="+mn-ea"/>
              </a:rPr>
              <a:t>개체명</a:t>
            </a:r>
            <a:r>
              <a:rPr kumimoji="0" lang="ko-KR" altLang="en-US" sz="1200" dirty="0">
                <a:latin typeface="+mn-ea"/>
                <a:ea typeface="+mn-ea"/>
              </a:rPr>
              <a:t> 추출을 위한 </a:t>
            </a:r>
            <a:r>
              <a:rPr kumimoji="0" lang="en-US" altLang="ko-KR" sz="1200" dirty="0">
                <a:latin typeface="+mn-ea"/>
                <a:ea typeface="+mn-ea"/>
              </a:rPr>
              <a:t>instance </a:t>
            </a:r>
            <a:r>
              <a:rPr kumimoji="0" lang="ko-KR" altLang="en-US" sz="1200" dirty="0">
                <a:latin typeface="+mn-ea"/>
                <a:ea typeface="+mn-ea"/>
              </a:rPr>
              <a:t>생성</a:t>
            </a:r>
            <a:endParaRPr lang="en-US" altLang="ko-KR" sz="1200" dirty="0">
              <a:latin typeface="+mn-ea"/>
              <a:ea typeface="+mn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ea"/>
                <a:ea typeface="+mn-ea"/>
              </a:rPr>
              <a:t>2) </a:t>
            </a:r>
            <a:r>
              <a:rPr lang="en-US" altLang="ko-KR" sz="1200" dirty="0" err="1">
                <a:latin typeface="+mn-ea"/>
                <a:ea typeface="+mn-ea"/>
              </a:rPr>
              <a:t>init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시에 사용할 </a:t>
            </a:r>
            <a:r>
              <a:rPr lang="ko-KR" altLang="en-US" sz="1200" dirty="0" err="1">
                <a:latin typeface="+mn-ea"/>
                <a:ea typeface="+mn-ea"/>
              </a:rPr>
              <a:t>카테고리명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의미태그 사전작업이 되어있는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을 </a:t>
            </a:r>
            <a:r>
              <a:rPr lang="ko-KR" altLang="en-US" sz="1200" dirty="0" smtClean="0">
                <a:latin typeface="+mn-ea"/>
                <a:ea typeface="+mn-ea"/>
              </a:rPr>
              <a:t>지정</a:t>
            </a:r>
            <a:endParaRPr lang="en-US" altLang="ko-KR" sz="1200" dirty="0">
              <a:latin typeface="+mn-ea"/>
              <a:ea typeface="+mn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지정하지 </a:t>
            </a:r>
            <a:r>
              <a:rPr lang="ko-KR" altLang="en-US" sz="1200" dirty="0">
                <a:latin typeface="+mn-ea"/>
                <a:ea typeface="+mn-ea"/>
              </a:rPr>
              <a:t>않을 시에는 기본 </a:t>
            </a:r>
            <a:r>
              <a:rPr lang="en-US" altLang="ko-KR" sz="1200" dirty="0">
                <a:latin typeface="+mn-ea"/>
                <a:ea typeface="+mn-ea"/>
              </a:rPr>
              <a:t>PLO </a:t>
            </a:r>
            <a:r>
              <a:rPr lang="ko-KR" altLang="en-US" sz="1200" dirty="0">
                <a:latin typeface="+mn-ea"/>
                <a:ea typeface="+mn-ea"/>
              </a:rPr>
              <a:t>사전을 사용</a:t>
            </a:r>
            <a:endParaRPr lang="en-US" altLang="ko-KR" sz="1200" dirty="0">
              <a:latin typeface="+mn-ea"/>
              <a:ea typeface="+mn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en-US" altLang="ko-KR" sz="1200" dirty="0" smtClean="0">
                <a:latin typeface="+mn-ea"/>
                <a:ea typeface="+mn-ea"/>
              </a:rPr>
              <a:t>※ </a:t>
            </a:r>
            <a:r>
              <a:rPr lang="ko-KR" altLang="en-US" sz="1200" dirty="0">
                <a:latin typeface="+mn-ea"/>
                <a:ea typeface="+mn-ea"/>
              </a:rPr>
              <a:t>특정 카테고리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도메인에 대한 의미태그 작업은 </a:t>
            </a:r>
            <a:r>
              <a:rPr lang="ko-KR" altLang="en-US" sz="1200" dirty="0" err="1">
                <a:latin typeface="+mn-ea"/>
                <a:ea typeface="+mn-ea"/>
              </a:rPr>
              <a:t>지식구축팀에서</a:t>
            </a:r>
            <a:r>
              <a:rPr lang="ko-KR" altLang="en-US" sz="1200" dirty="0">
                <a:latin typeface="+mn-ea"/>
                <a:ea typeface="+mn-ea"/>
              </a:rPr>
              <a:t> 별도의 작업 및 의미태그 사전 생성을 하여 제공받아야 함</a:t>
            </a:r>
            <a:endParaRPr lang="en-US" altLang="ko-KR" sz="1200" dirty="0">
              <a:latin typeface="+mn-ea"/>
              <a:ea typeface="+mn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ea"/>
                <a:ea typeface="+mn-ea"/>
              </a:rPr>
              <a:t>3) </a:t>
            </a:r>
            <a:r>
              <a:rPr lang="en-US" altLang="ko-KR" sz="1200" dirty="0" err="1">
                <a:latin typeface="+mn-ea"/>
                <a:ea typeface="+mn-ea"/>
              </a:rPr>
              <a:t>PLOTResult</a:t>
            </a:r>
            <a:r>
              <a:rPr lang="en-US" altLang="ko-KR" sz="1200" dirty="0">
                <a:latin typeface="+mn-ea"/>
                <a:ea typeface="+mn-ea"/>
              </a:rPr>
              <a:t> : </a:t>
            </a:r>
            <a:r>
              <a:rPr lang="ko-KR" altLang="en-US" sz="1200" dirty="0">
                <a:latin typeface="+mn-ea"/>
                <a:ea typeface="+mn-ea"/>
              </a:rPr>
              <a:t>입력문장에서 추출된 </a:t>
            </a:r>
            <a:r>
              <a:rPr lang="ko-KR" altLang="en-US" sz="1200" dirty="0" err="1">
                <a:latin typeface="+mn-ea"/>
                <a:ea typeface="+mn-ea"/>
              </a:rPr>
              <a:t>개체명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패턴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결과를 담는 자료구조</a:t>
            </a:r>
            <a:endParaRPr lang="en-US" altLang="ko-KR" sz="1200" dirty="0">
              <a:latin typeface="+mn-ea"/>
              <a:ea typeface="+mn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ea"/>
                <a:ea typeface="+mn-ea"/>
              </a:rPr>
              <a:t>  String[] </a:t>
            </a:r>
            <a:r>
              <a:rPr lang="en-US" altLang="ko-KR" sz="1200" dirty="0" err="1">
                <a:latin typeface="+mn-ea"/>
                <a:ea typeface="+mn-ea"/>
              </a:rPr>
              <a:t>getNE</a:t>
            </a:r>
            <a:r>
              <a:rPr lang="en-US" altLang="ko-KR" sz="1200" dirty="0">
                <a:latin typeface="+mn-ea"/>
                <a:ea typeface="+mn-ea"/>
              </a:rPr>
              <a:t>() : </a:t>
            </a:r>
            <a:r>
              <a:rPr lang="ko-KR" altLang="en-US" sz="1200" dirty="0" err="1">
                <a:latin typeface="+mn-ea"/>
                <a:ea typeface="+mn-ea"/>
              </a:rPr>
              <a:t>개체명</a:t>
            </a:r>
            <a:r>
              <a:rPr lang="ko-KR" altLang="en-US" sz="1200" dirty="0">
                <a:latin typeface="+mn-ea"/>
                <a:ea typeface="+mn-ea"/>
              </a:rPr>
              <a:t> 리스트 리턴</a:t>
            </a:r>
            <a:endParaRPr lang="en-US" altLang="ko-KR" sz="1200" dirty="0">
              <a:latin typeface="+mn-ea"/>
              <a:ea typeface="+mn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ea"/>
                <a:ea typeface="+mn-ea"/>
              </a:rPr>
              <a:t>  String </a:t>
            </a:r>
            <a:r>
              <a:rPr lang="en-US" altLang="ko-KR" sz="1200" dirty="0" err="1">
                <a:latin typeface="+mn-ea"/>
                <a:ea typeface="+mn-ea"/>
              </a:rPr>
              <a:t>getPattern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) : 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번째 개체명의 </a:t>
            </a:r>
            <a:r>
              <a:rPr lang="ko-KR" altLang="en-US" sz="1200" dirty="0" err="1">
                <a:latin typeface="+mn-ea"/>
                <a:ea typeface="+mn-ea"/>
              </a:rPr>
              <a:t>패턴명</a:t>
            </a:r>
            <a:r>
              <a:rPr lang="ko-KR" altLang="en-US" sz="1200" dirty="0">
                <a:latin typeface="+mn-ea"/>
                <a:ea typeface="+mn-ea"/>
              </a:rPr>
              <a:t> 확인</a:t>
            </a:r>
            <a:endParaRPr lang="en-US" altLang="ko-KR" sz="1200" dirty="0">
              <a:latin typeface="+mn-ea"/>
              <a:ea typeface="+mn-ea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ea"/>
                <a:ea typeface="+mn-ea"/>
              </a:rPr>
              <a:t> </a:t>
            </a: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. API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3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48" y="2604245"/>
            <a:ext cx="9629775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. API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3567" y="1538869"/>
            <a:ext cx="2643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PLOT </a:t>
            </a:r>
            <a:r>
              <a:rPr lang="en-US" altLang="ko-KR" b="1" dirty="0" smtClean="0">
                <a:latin typeface="+mj-ea"/>
              </a:rPr>
              <a:t>TEST </a:t>
            </a:r>
            <a:r>
              <a:rPr lang="ko-KR" altLang="en-US" b="1" dirty="0" smtClean="0">
                <a:latin typeface="+mj-ea"/>
              </a:rPr>
              <a:t>기본설정</a:t>
            </a:r>
            <a:endParaRPr lang="en-US" altLang="ko-KR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89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68" y="2560875"/>
            <a:ext cx="8789600" cy="35479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. API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3567" y="1538869"/>
            <a:ext cx="2643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PLOT </a:t>
            </a:r>
            <a:r>
              <a:rPr lang="en-US" altLang="ko-KR" b="1" dirty="0" smtClean="0">
                <a:latin typeface="+mj-ea"/>
              </a:rPr>
              <a:t>TEST </a:t>
            </a:r>
            <a:r>
              <a:rPr lang="ko-KR" altLang="en-US" b="1" dirty="0" smtClean="0">
                <a:latin typeface="+mj-ea"/>
              </a:rPr>
              <a:t>기본설정</a:t>
            </a:r>
            <a:endParaRPr lang="en-US" altLang="ko-KR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86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67" y="2679423"/>
            <a:ext cx="8058150" cy="2686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kumimoji="0"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테스트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3567" y="1538869"/>
            <a:ext cx="2181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PLOT </a:t>
            </a:r>
            <a:r>
              <a:rPr lang="en-US" altLang="ko-KR" b="1" dirty="0" smtClean="0">
                <a:latin typeface="+mj-ea"/>
              </a:rPr>
              <a:t>TEST </a:t>
            </a:r>
            <a:r>
              <a:rPr lang="ko-KR" altLang="en-US" b="1" dirty="0" smtClean="0">
                <a:latin typeface="+mj-ea"/>
              </a:rPr>
              <a:t>결과</a:t>
            </a:r>
            <a:endParaRPr lang="en-US" altLang="ko-KR" b="1" dirty="0"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5442" y="4364182"/>
            <a:ext cx="1961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LOCATION : </a:t>
            </a:r>
            <a:r>
              <a:rPr lang="ko-KR" altLang="en-US" dirty="0" smtClean="0"/>
              <a:t>지명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COUNTRY : </a:t>
            </a:r>
            <a:r>
              <a:rPr lang="ko-KR" altLang="en-US" dirty="0" smtClean="0"/>
              <a:t>나라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572" y="2185200"/>
            <a:ext cx="4195294" cy="43896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kumimoji="0"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테스트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3567" y="1538869"/>
            <a:ext cx="2643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PLOT </a:t>
            </a:r>
            <a:r>
              <a:rPr lang="en-US" altLang="ko-KR" b="1" dirty="0" smtClean="0">
                <a:latin typeface="+mj-ea"/>
              </a:rPr>
              <a:t>TEST </a:t>
            </a:r>
            <a:r>
              <a:rPr lang="ko-KR" altLang="en-US" b="1" dirty="0" smtClean="0">
                <a:latin typeface="+mj-ea"/>
              </a:rPr>
              <a:t>기본설정</a:t>
            </a:r>
            <a:endParaRPr lang="en-US" altLang="ko-KR" b="1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4874" y="330015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● 고유명사 추출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3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183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나눔손글씨 펜</vt:lpstr>
      <vt:lpstr>맑은 고딕</vt:lpstr>
      <vt:lpstr>펜흘림</vt:lpstr>
      <vt:lpstr>Arial</vt:lpstr>
      <vt:lpstr>Ebrima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gong taesun</cp:lastModifiedBy>
  <cp:revision>7</cp:revision>
  <dcterms:created xsi:type="dcterms:W3CDTF">2019-10-24T03:58:47Z</dcterms:created>
  <dcterms:modified xsi:type="dcterms:W3CDTF">2019-10-30T08:28:54Z</dcterms:modified>
</cp:coreProperties>
</file>