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59" r:id="rId4"/>
    <p:sldId id="276" r:id="rId5"/>
    <p:sldId id="277" r:id="rId6"/>
    <p:sldId id="278" r:id="rId7"/>
    <p:sldId id="324" r:id="rId8"/>
    <p:sldId id="325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7" r:id="rId18"/>
    <p:sldId id="335" r:id="rId19"/>
    <p:sldId id="336" r:id="rId20"/>
    <p:sldId id="339" r:id="rId21"/>
    <p:sldId id="340" r:id="rId22"/>
    <p:sldId id="341" r:id="rId23"/>
    <p:sldId id="342" r:id="rId24"/>
    <p:sldId id="343" r:id="rId25"/>
    <p:sldId id="27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21"/>
    <a:srgbClr val="484848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F70A0136-24DA-4650-AC8F-BFADF9AAF24A}" type="datetimeFigureOut">
              <a:rPr lang="ko-KR" altLang="en-US" smtClean="0"/>
              <a:pPr/>
              <a:t>2020-03-25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6A4327A9-D1E2-4EDE-AFBF-4556A48E792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34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배달의민족 도현" panose="020B0600000101010101" pitchFamily="50" charset="-127"/>
        <a:ea typeface="배달의민족 도현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배달의민족 도현" panose="020B0600000101010101" pitchFamily="50" charset="-127"/>
        <a:ea typeface="배달의민족 도현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배달의민족 도현" panose="020B0600000101010101" pitchFamily="50" charset="-127"/>
        <a:ea typeface="배달의민족 도현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배달의민족 도현" panose="020B0600000101010101" pitchFamily="50" charset="-127"/>
        <a:ea typeface="배달의민족 도현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배달의민족 도현" panose="020B0600000101010101" pitchFamily="50" charset="-127"/>
        <a:ea typeface="배달의민족 도현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84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217" y="716266"/>
            <a:ext cx="5170040" cy="3261250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2771775" y="4076701"/>
            <a:ext cx="6886575" cy="1847850"/>
          </a:xfrm>
        </p:spPr>
        <p:txBody>
          <a:bodyPr/>
          <a:lstStyle>
            <a:lvl1pPr>
              <a:defRPr b="1">
                <a:solidFill>
                  <a:srgbClr val="48484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  <a:lvl2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2pPr>
            <a:lvl3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3pPr>
            <a:lvl4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4pPr>
            <a:lvl5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00025" y="6686550"/>
            <a:ext cx="11725275" cy="0"/>
          </a:xfrm>
          <a:prstGeom prst="line">
            <a:avLst/>
          </a:prstGeom>
          <a:ln w="31750">
            <a:solidFill>
              <a:srgbClr val="FF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228600" y="276225"/>
            <a:ext cx="11725275" cy="0"/>
          </a:xfrm>
          <a:prstGeom prst="line">
            <a:avLst/>
          </a:prstGeom>
          <a:ln w="31750">
            <a:solidFill>
              <a:srgbClr val="484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48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9B705750-4CF7-446E-9C96-70F2FE3DB945}" type="datetimeFigureOut">
              <a:rPr lang="ko-KR" altLang="en-US" smtClean="0"/>
              <a:pPr/>
              <a:t>2020-03-25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0AA04758-7EB5-4E3E-9706-F92E1183B8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79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9B705750-4CF7-446E-9C96-70F2FE3DB945}" type="datetimeFigureOut">
              <a:rPr lang="ko-KR" altLang="en-US" smtClean="0"/>
              <a:pPr/>
              <a:t>2020-03-25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0AA04758-7EB5-4E3E-9706-F92E1183B8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594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白紙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5189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白紙">
  <p:cSld name="2_白紙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11125200" y="5791200"/>
            <a:ext cx="1066800" cy="1066800"/>
          </a:xfrm>
          <a:prstGeom prst="rtTriangle">
            <a:avLst/>
          </a:prstGeom>
          <a:solidFill>
            <a:srgbClr val="F2F2F2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1442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白紙">
  <p:cSld name="1_白紙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19050" y="5791200"/>
            <a:ext cx="1066800" cy="1066800"/>
          </a:xfrm>
          <a:prstGeom prst="rtTriangle">
            <a:avLst/>
          </a:prstGeom>
          <a:solidFill>
            <a:srgbClr val="F2F2F2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2822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タイトル スライド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6496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タイトルとコンテンツ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43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セクション見出し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8498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2 つのコンテンツ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2" name="Google Shape;4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2925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比較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1" name="Google Shape;5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522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36550"/>
            <a:ext cx="6553200" cy="349250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rgbClr val="49494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5406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8484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  <a:lvl2pPr>
              <a:defRPr b="1">
                <a:solidFill>
                  <a:srgbClr val="48484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2pPr>
            <a:lvl3pPr>
              <a:defRPr b="1">
                <a:solidFill>
                  <a:srgbClr val="48484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3pPr>
            <a:lvl4pPr>
              <a:defRPr b="1">
                <a:solidFill>
                  <a:srgbClr val="48484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4pPr>
            <a:lvl5pPr>
              <a:defRPr b="1">
                <a:solidFill>
                  <a:srgbClr val="48484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7981950" y="6356350"/>
            <a:ext cx="4486275" cy="268287"/>
            <a:chOff x="6020078" y="6246762"/>
            <a:chExt cx="3544944" cy="268287"/>
          </a:xfrm>
        </p:grpSpPr>
        <p:sp>
          <p:nvSpPr>
            <p:cNvPr id="15" name="Rectangle 3"/>
            <p:cNvSpPr>
              <a:spLocks noChangeArrowheads="1"/>
            </p:cNvSpPr>
            <p:nvPr userDrawn="1"/>
          </p:nvSpPr>
          <p:spPr bwMode="auto">
            <a:xfrm>
              <a:off x="6020078" y="6246762"/>
              <a:ext cx="3544944" cy="268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fontAlgn="ctr">
                <a:lnSpc>
                  <a:spcPct val="125000"/>
                </a:lnSpc>
                <a:buFont typeface="Symbol" pitchFamily="18" charset="2"/>
                <a:buNone/>
                <a:defRPr/>
              </a:pPr>
              <a:r>
                <a:rPr lang="en-US" altLang="ko-KR" sz="900" b="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Copyright ⓒ 2019                       </a:t>
              </a:r>
              <a:r>
                <a:rPr lang="en-US" altLang="ko-KR" sz="900" b="0" baseline="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900" b="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Inc. All rights reserved </a:t>
              </a:r>
            </a:p>
            <a:p>
              <a:pPr algn="r" fontAlgn="ctr">
                <a:lnSpc>
                  <a:spcPct val="125000"/>
                </a:lnSpc>
                <a:buFont typeface="Symbol" pitchFamily="18" charset="2"/>
                <a:buNone/>
                <a:defRPr/>
              </a:pPr>
              <a:endPara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6" name="Picture 2" descr="D:\Document\DQ_Doc\발표자료\_교육자료_템플릿\logo-2019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7464" y="6281905"/>
              <a:ext cx="943660" cy="19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514850" y="6375603"/>
            <a:ext cx="2743200" cy="235342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나눔바름고딕 (본문)"/>
                <a:ea typeface="배달의민족 도현" panose="020B0600000101010101" pitchFamily="50" charset="-127"/>
              </a:defRPr>
            </a:lvl1pPr>
          </a:lstStyle>
          <a:p>
            <a:fld id="{0AA04758-7EB5-4E3E-9706-F92E1183B8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847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タイトルのみ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5755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タイトル付きの&#10;コンテンツ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263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タイトル付きの図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247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タイトルと&#10;縦書きテキスト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49500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縦書きタイトルと&#10;縦書きテキスト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09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9B705750-4CF7-446E-9C96-70F2FE3DB945}" type="datetimeFigureOut">
              <a:rPr lang="ko-KR" altLang="en-US" smtClean="0"/>
              <a:pPr/>
              <a:t>2020-03-25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0AA04758-7EB5-4E3E-9706-F92E1183B8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46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9B705750-4CF7-446E-9C96-70F2FE3DB945}" type="datetimeFigureOut">
              <a:rPr lang="ko-KR" altLang="en-US" smtClean="0"/>
              <a:pPr/>
              <a:t>2020-03-25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0AA04758-7EB5-4E3E-9706-F92E1183B8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99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9B705750-4CF7-446E-9C96-70F2FE3DB945}" type="datetimeFigureOut">
              <a:rPr lang="ko-KR" altLang="en-US" smtClean="0"/>
              <a:pPr/>
              <a:t>2020-03-25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0AA04758-7EB5-4E3E-9706-F92E1183B8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59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9B705750-4CF7-446E-9C96-70F2FE3DB945}" type="datetimeFigureOut">
              <a:rPr lang="ko-KR" altLang="en-US" smtClean="0"/>
              <a:pPr/>
              <a:t>2020-03-25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0AA04758-7EB5-4E3E-9706-F92E1183B8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734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9B705750-4CF7-446E-9C96-70F2FE3DB945}" type="datetimeFigureOut">
              <a:rPr lang="ko-KR" altLang="en-US" smtClean="0"/>
              <a:pPr/>
              <a:t>2020-03-25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0AA04758-7EB5-4E3E-9706-F92E1183B8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2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9B705750-4CF7-446E-9C96-70F2FE3DB945}" type="datetimeFigureOut">
              <a:rPr lang="ko-KR" altLang="en-US" smtClean="0"/>
              <a:pPr/>
              <a:t>2020-03-25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0AA04758-7EB5-4E3E-9706-F92E1183B8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95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9B705750-4CF7-446E-9C96-70F2FE3DB945}" type="datetimeFigureOut">
              <a:rPr lang="ko-KR" altLang="en-US" smtClean="0"/>
              <a:pPr/>
              <a:t>2020-03-25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0AA04758-7EB5-4E3E-9706-F92E1183B8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177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 flipV="1">
            <a:off x="276225" y="742950"/>
            <a:ext cx="9105900" cy="19050"/>
          </a:xfrm>
          <a:prstGeom prst="line">
            <a:avLst/>
          </a:prstGeom>
          <a:ln w="31750">
            <a:solidFill>
              <a:srgbClr val="484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225" y="-187198"/>
            <a:ext cx="2390775" cy="1245769"/>
          </a:xfrm>
          <a:prstGeom prst="rect">
            <a:avLst/>
          </a:prstGeom>
        </p:spPr>
      </p:pic>
      <p:cxnSp>
        <p:nvCxnSpPr>
          <p:cNvPr id="14" name="직선 연결선 13"/>
          <p:cNvCxnSpPr/>
          <p:nvPr userDrawn="1"/>
        </p:nvCxnSpPr>
        <p:spPr>
          <a:xfrm>
            <a:off x="200025" y="6686550"/>
            <a:ext cx="11725275" cy="0"/>
          </a:xfrm>
          <a:prstGeom prst="line">
            <a:avLst/>
          </a:prstGeom>
          <a:ln w="31750">
            <a:solidFill>
              <a:srgbClr val="FF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개체 틀 1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99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22059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rw0119.tistory.com/120" TargetMode="External"/><Relationship Id="rId2" Type="http://schemas.openxmlformats.org/officeDocument/2006/relationships/hyperlink" Target="https://tagilog.tistory.com/37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lboo.kim/blog/2013/10/06/github-for-beginner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152899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Century Gothic"/>
                <a:sym typeface="Century Gothic"/>
              </a:rPr>
              <a:t>					       GitHub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Century Gothic"/>
                <a:sym typeface="Century Gothic"/>
              </a:rPr>
              <a:t>									</a:t>
            </a:r>
          </a:p>
          <a:p>
            <a:pPr lvl="0" algn="r"/>
            <a:endParaRPr lang="en-US" altLang="ko-KR" sz="16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  <a:cs typeface="Century Gothic"/>
              <a:sym typeface="Century Gothic"/>
            </a:endParaRPr>
          </a:p>
          <a:p>
            <a:pPr lvl="0" algn="r"/>
            <a:endParaRPr lang="en-US" altLang="ko-KR" sz="1600" b="1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Century Gothic"/>
              <a:sym typeface="Century Gothic"/>
            </a:endParaRPr>
          </a:p>
          <a:p>
            <a:pPr lvl="0" algn="r"/>
            <a:endParaRPr lang="en-US" altLang="ko-KR" sz="1600" b="1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Century Gothic"/>
              <a:sym typeface="Century Gothic"/>
            </a:endParaRPr>
          </a:p>
          <a:p>
            <a:pPr lvl="0" algn="r"/>
            <a:r>
              <a:rPr lang="ko-KR" altLang="en-US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Century Gothic"/>
                <a:sym typeface="Century Gothic"/>
              </a:rPr>
              <a:t>작성자</a:t>
            </a: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Century Gothic"/>
                <a:sym typeface="Century Gothic"/>
              </a:rPr>
              <a:t>:</a:t>
            </a:r>
            <a:r>
              <a:rPr lang="ko-KR" altLang="en-US" sz="16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cs typeface="Century Gothic"/>
                <a:sym typeface="Century Gothic"/>
              </a:rPr>
              <a:t>신성혁</a:t>
            </a:r>
            <a:endParaRPr lang="ko-KR" altLang="en-US" sz="1600" b="1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4265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>
                <a:solidFill>
                  <a:srgbClr val="3F3F3F"/>
                </a:solidFill>
                <a:cs typeface="Century Gothic"/>
                <a:sym typeface="Century Gothic"/>
              </a:rPr>
              <a:t>GitHub </a:t>
            </a:r>
            <a:r>
              <a:rPr lang="ko-KR" altLang="en-US" dirty="0">
                <a:solidFill>
                  <a:srgbClr val="3F3F3F"/>
                </a:solidFill>
                <a:cs typeface="Century Gothic"/>
                <a:sym typeface="Century Gothic"/>
              </a:rPr>
              <a:t>사용법</a:t>
            </a:r>
            <a:endParaRPr lang="ko-KR" altLang="en-US" dirty="0">
              <a:solidFill>
                <a:schemeClr val="tx1"/>
              </a:solidFill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5406"/>
            <a:ext cx="10515600" cy="491407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파일의 작성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편집</a:t>
            </a:r>
            <a:endParaRPr lang="en-US" altLang="ko-KR" sz="16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로컬</a:t>
            </a:r>
            <a:r>
              <a:rPr lang="en-US" altLang="ko-KR" sz="1600" dirty="0" smtClean="0"/>
              <a:t>PC</a:t>
            </a:r>
            <a:r>
              <a:rPr lang="ko-KR" altLang="en-US" sz="1600" dirty="0" smtClean="0"/>
              <a:t>에서의 </a:t>
            </a:r>
            <a:r>
              <a:rPr lang="en-US" altLang="ko-KR" sz="1600" dirty="0" smtClean="0"/>
              <a:t>Tool</a:t>
            </a:r>
            <a:r>
              <a:rPr lang="ko-KR" altLang="en-US" sz="1600" dirty="0" smtClean="0"/>
              <a:t>을 이용해 코드 작성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편집을 한다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 smtClean="0"/>
              <a:t>		Tool </a:t>
            </a:r>
            <a:r>
              <a:rPr lang="en-US" altLang="ko-KR" sz="1600" dirty="0" smtClean="0">
                <a:sym typeface="Wingdings" panose="05000000000000000000" pitchFamily="2" charset="2"/>
              </a:rPr>
              <a:t> ex) eclipse, STS, Visual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Stdio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	</a:t>
            </a:r>
            <a:r>
              <a:rPr lang="ko-KR" altLang="en-US" sz="1600" dirty="0" smtClean="0">
                <a:sym typeface="Wingdings" panose="05000000000000000000" pitchFamily="2" charset="2"/>
              </a:rPr>
              <a:t>작성한 파일이 있는 디렉토리를 기준으로 </a:t>
            </a:r>
            <a:r>
              <a:rPr lang="en-US" altLang="ko-KR" sz="1600" dirty="0" smtClean="0">
                <a:sym typeface="Wingdings" panose="05000000000000000000" pitchFamily="2" charset="2"/>
              </a:rPr>
              <a:t>“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git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init</a:t>
            </a:r>
            <a:r>
              <a:rPr lang="en-US" altLang="ko-KR" sz="1600" dirty="0" smtClean="0">
                <a:sym typeface="Wingdings" panose="05000000000000000000" pitchFamily="2" charset="2"/>
              </a:rPr>
              <a:t>”</a:t>
            </a:r>
            <a:r>
              <a:rPr lang="ko-KR" altLang="en-US" sz="1600" dirty="0" smtClean="0">
                <a:sym typeface="Wingdings" panose="05000000000000000000" pitchFamily="2" charset="2"/>
              </a:rPr>
              <a:t>명령어를 사용합니다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	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git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init</a:t>
            </a:r>
            <a:r>
              <a:rPr lang="en-US" altLang="ko-KR" sz="1600" dirty="0" smtClean="0">
                <a:sym typeface="Wingdings" panose="05000000000000000000" pitchFamily="2" charset="2"/>
              </a:rPr>
              <a:t> :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Git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저장소를 새로 만드는 명령어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	</a:t>
            </a:r>
            <a:r>
              <a:rPr lang="ko-KR" altLang="en-US" sz="1600" dirty="0" smtClean="0">
                <a:sym typeface="Wingdings" panose="05000000000000000000" pitchFamily="2" charset="2"/>
              </a:rPr>
              <a:t>이 명령어를 실행하면 현재 디렉토리를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Git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저장소</a:t>
            </a:r>
            <a:r>
              <a:rPr lang="en-US" altLang="ko-KR" sz="1600" dirty="0" smtClean="0">
                <a:sym typeface="Wingdings" panose="05000000000000000000" pitchFamily="2" charset="2"/>
              </a:rPr>
              <a:t>(local</a:t>
            </a:r>
            <a:r>
              <a:rPr lang="ko-KR" altLang="en-US" sz="1600" dirty="0" smtClean="0">
                <a:sym typeface="Wingdings" panose="05000000000000000000" pitchFamily="2" charset="2"/>
              </a:rPr>
              <a:t>기준</a:t>
            </a:r>
            <a:r>
              <a:rPr lang="en-US" altLang="ko-KR" sz="1600" dirty="0" smtClean="0">
                <a:sym typeface="Wingdings" panose="05000000000000000000" pitchFamily="2" charset="2"/>
              </a:rPr>
              <a:t>)</a:t>
            </a:r>
            <a:r>
              <a:rPr lang="ko-KR" altLang="en-US" sz="1600" dirty="0" smtClean="0">
                <a:sym typeface="Wingdings" panose="05000000000000000000" pitchFamily="2" charset="2"/>
              </a:rPr>
              <a:t>로 변환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8877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>
                <a:solidFill>
                  <a:srgbClr val="3F3F3F"/>
                </a:solidFill>
                <a:cs typeface="Century Gothic"/>
                <a:sym typeface="Century Gothic"/>
              </a:rPr>
              <a:t>GitHub </a:t>
            </a:r>
            <a:r>
              <a:rPr lang="ko-KR" altLang="en-US" dirty="0">
                <a:solidFill>
                  <a:srgbClr val="3F3F3F"/>
                </a:solidFill>
                <a:cs typeface="Century Gothic"/>
                <a:sym typeface="Century Gothic"/>
              </a:rPr>
              <a:t>사용법</a:t>
            </a:r>
            <a:endParaRPr lang="ko-KR" altLang="en-US" dirty="0">
              <a:solidFill>
                <a:schemeClr val="tx1"/>
              </a:solidFill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5406"/>
            <a:ext cx="10515600" cy="491407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 smtClean="0"/>
              <a:t>파일 생성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변경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삭제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인덱스에 추가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add)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방금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만든 파일을 로컬 저장소에 추가합니다</a:t>
            </a: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add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명령어로 인덱스에 추가합니다</a:t>
            </a:r>
            <a:r>
              <a:rPr lang="en-US" altLang="ko-KR" sz="1600" dirty="0" smtClean="0"/>
              <a:t>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인덱스는 저장소에 </a:t>
            </a:r>
            <a:r>
              <a:rPr lang="en-US" altLang="ko-KR" sz="1600" dirty="0" smtClean="0"/>
              <a:t>commit</a:t>
            </a:r>
            <a:r>
              <a:rPr lang="ko-KR" altLang="en-US" sz="1600" dirty="0" smtClean="0"/>
              <a:t>할 준비를 하기 위해 변경 내용을 임시로 저장할 위치입니다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*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status </a:t>
            </a:r>
            <a:r>
              <a:rPr lang="ko-KR" altLang="en-US" sz="1600" dirty="0" smtClean="0"/>
              <a:t>명령어로 현재 </a:t>
            </a:r>
            <a:r>
              <a:rPr lang="en-US" altLang="ko-KR" sz="1600" dirty="0" smtClean="0"/>
              <a:t>add</a:t>
            </a:r>
            <a:r>
              <a:rPr lang="ko-KR" altLang="en-US" sz="1600" dirty="0" smtClean="0"/>
              <a:t>를 해야할 파일 혹은 폴더 명을 확인 후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add</a:t>
            </a:r>
            <a:r>
              <a:rPr lang="ko-KR" altLang="en-US" sz="1600" dirty="0" smtClean="0"/>
              <a:t>합니다</a:t>
            </a:r>
            <a:r>
              <a:rPr lang="en-US" altLang="ko-KR" sz="1600" dirty="0" smtClean="0"/>
              <a:t>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ex)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status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ex)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add </a:t>
            </a:r>
            <a:r>
              <a:rPr lang="ko-KR" altLang="en-US" sz="1600" dirty="0" smtClean="0"/>
              <a:t>파일명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620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>
                <a:solidFill>
                  <a:srgbClr val="3F3F3F"/>
                </a:solidFill>
                <a:cs typeface="Century Gothic"/>
                <a:sym typeface="Century Gothic"/>
              </a:rPr>
              <a:t>GitHub </a:t>
            </a:r>
            <a:r>
              <a:rPr lang="ko-KR" altLang="en-US" dirty="0">
                <a:solidFill>
                  <a:srgbClr val="3F3F3F"/>
                </a:solidFill>
                <a:cs typeface="Century Gothic"/>
                <a:sym typeface="Century Gothic"/>
              </a:rPr>
              <a:t>사용법</a:t>
            </a:r>
            <a:endParaRPr lang="ko-KR" altLang="en-US" dirty="0">
              <a:solidFill>
                <a:schemeClr val="tx1"/>
              </a:solidFill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05841"/>
            <a:ext cx="10515600" cy="538664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4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변경 결과를 로컬 저장소에 </a:t>
            </a:r>
            <a:r>
              <a:rPr lang="ko-KR" altLang="en-US" sz="1600" dirty="0" err="1" smtClean="0"/>
              <a:t>커밋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commit)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인덱스에 추가 된 파일을 커밋한다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 err="1" smtClean="0"/>
              <a:t>커밋은</a:t>
            </a:r>
            <a:r>
              <a:rPr lang="ko-KR" altLang="en-US" sz="1600" dirty="0" smtClean="0"/>
              <a:t> 파일이나 디렉토리의 추가 또는 변경을 저장소에 기록하는 작업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ex)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commit –m “new file”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이제 저장소에 파일 추가 되었는지 다시 한번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status </a:t>
            </a:r>
            <a:r>
              <a:rPr lang="ko-KR" altLang="en-US" sz="1600" dirty="0" smtClean="0"/>
              <a:t>명령어로 확인합니다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제대로 </a:t>
            </a:r>
            <a:r>
              <a:rPr lang="ko-KR" altLang="en-US" sz="1600" dirty="0" err="1" smtClean="0"/>
              <a:t>커밋이</a:t>
            </a:r>
            <a:r>
              <a:rPr lang="ko-KR" altLang="en-US" sz="1600" dirty="0" smtClean="0"/>
              <a:t> 된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이전의 폴더 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파일 명이 보이지 않게 됩니다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현재 로컬 저장소에만 저장이 된 형태이므로 원격 저장소에 정보를 추가 하기 위해 </a:t>
            </a:r>
            <a:endParaRPr lang="en-US" altLang="ko-KR" sz="16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원격 저장소 정보를 저장 시켜줍니다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ex)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remote add origin </a:t>
            </a:r>
            <a:r>
              <a:rPr lang="en-US" altLang="ko-KR" sz="1600" dirty="0"/>
              <a:t>https://github.com/SeongHyeokShin/movie_sample</a:t>
            </a:r>
            <a:endParaRPr lang="en-US" altLang="ko-KR" sz="1600" dirty="0" smtClean="0"/>
          </a:p>
          <a:p>
            <a:pPr marL="0" indent="0">
              <a:lnSpc>
                <a:spcPct val="200000"/>
              </a:lnSpc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5998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>
                <a:solidFill>
                  <a:srgbClr val="3F3F3F"/>
                </a:solidFill>
                <a:cs typeface="Century Gothic"/>
                <a:sym typeface="Century Gothic"/>
              </a:rPr>
              <a:t>GitHub </a:t>
            </a:r>
            <a:r>
              <a:rPr lang="ko-KR" altLang="en-US" dirty="0">
                <a:solidFill>
                  <a:srgbClr val="3F3F3F"/>
                </a:solidFill>
                <a:cs typeface="Century Gothic"/>
                <a:sym typeface="Century Gothic"/>
              </a:rPr>
              <a:t>사용법</a:t>
            </a:r>
            <a:endParaRPr lang="ko-KR" altLang="en-US" dirty="0">
              <a:solidFill>
                <a:schemeClr val="tx1"/>
              </a:solidFill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05841"/>
            <a:ext cx="10515600" cy="538664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 smtClean="0"/>
              <a:t>5. </a:t>
            </a:r>
            <a:r>
              <a:rPr lang="ko-KR" altLang="en-US" sz="1600" dirty="0" smtClean="0"/>
              <a:t>로컬 저장소를 밀어 원격 저장소에 반영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push)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로컬 저장소의 변경 사항을 </a:t>
            </a:r>
            <a:r>
              <a:rPr lang="en-US" altLang="ko-KR" sz="1600" dirty="0" smtClean="0"/>
              <a:t>GitHub</a:t>
            </a:r>
            <a:r>
              <a:rPr lang="ko-KR" altLang="en-US" sz="1600" dirty="0" smtClean="0"/>
              <a:t>에 있는 원격 저장소에 반영하는 명령어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ex)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push origin master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GitHub</a:t>
            </a:r>
            <a:r>
              <a:rPr lang="ko-KR" altLang="en-US" sz="1600" dirty="0" smtClean="0"/>
              <a:t>의 사용자 이름과 암호를 입력하면</a:t>
            </a:r>
            <a:r>
              <a:rPr lang="en-US" altLang="ko-KR" sz="1600" dirty="0" smtClean="0"/>
              <a:t>, GitHub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push</a:t>
            </a:r>
            <a:r>
              <a:rPr lang="ko-KR" altLang="en-US" sz="1600" dirty="0" smtClean="0"/>
              <a:t>하고 원격 저장소에 반영할 수 있다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작업이 끝났으면 해당 홈페이지로 가서 파일이 </a:t>
            </a:r>
            <a:r>
              <a:rPr lang="en-US" altLang="ko-KR" sz="1600" dirty="0" smtClean="0"/>
              <a:t>push</a:t>
            </a:r>
            <a:r>
              <a:rPr lang="ko-KR" altLang="en-US" sz="1600" dirty="0" smtClean="0"/>
              <a:t>됐는지 확인합니다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9020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>
                <a:solidFill>
                  <a:srgbClr val="3F3F3F"/>
                </a:solidFill>
                <a:cs typeface="Century Gothic"/>
                <a:sym typeface="Century Gothic"/>
              </a:rPr>
              <a:t>GitHub </a:t>
            </a:r>
            <a:r>
              <a:rPr lang="ko-KR" altLang="en-US" dirty="0">
                <a:solidFill>
                  <a:srgbClr val="3F3F3F"/>
                </a:solidFill>
                <a:cs typeface="Century Gothic"/>
                <a:sym typeface="Century Gothic"/>
              </a:rPr>
              <a:t>사용법</a:t>
            </a:r>
            <a:endParaRPr lang="ko-KR" altLang="en-US" dirty="0">
              <a:solidFill>
                <a:schemeClr val="tx1"/>
              </a:solidFill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05841"/>
            <a:ext cx="10515600" cy="538664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ko-KR" altLang="en-US" sz="1700" dirty="0" err="1" smtClean="0"/>
              <a:t>브랜치</a:t>
            </a:r>
            <a:r>
              <a:rPr lang="en-US" altLang="ko-KR" sz="1700" dirty="0" smtClean="0"/>
              <a:t>(branch) </a:t>
            </a:r>
            <a:r>
              <a:rPr lang="ko-KR" altLang="en-US" sz="1700" dirty="0" smtClean="0"/>
              <a:t>사용</a:t>
            </a:r>
            <a:endParaRPr lang="en-US" altLang="ko-KR" sz="17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700" dirty="0"/>
              <a:t>	</a:t>
            </a:r>
            <a:r>
              <a:rPr lang="ko-KR" altLang="en-US" sz="1700" dirty="0" smtClean="0"/>
              <a:t>실제 코딩 때 자주 이용하는 </a:t>
            </a:r>
            <a:r>
              <a:rPr lang="ko-KR" altLang="en-US" sz="1700" dirty="0" err="1" smtClean="0"/>
              <a:t>브랜치</a:t>
            </a:r>
            <a:r>
              <a:rPr lang="en-US" altLang="ko-KR" sz="1700" dirty="0" smtClean="0"/>
              <a:t>(branch)</a:t>
            </a:r>
            <a:r>
              <a:rPr lang="ko-KR" altLang="en-US" sz="1700" dirty="0" smtClean="0"/>
              <a:t>의 사용법입니다</a:t>
            </a:r>
            <a:r>
              <a:rPr lang="en-US" altLang="ko-KR" sz="1700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700" dirty="0"/>
              <a:t>	</a:t>
            </a:r>
            <a:r>
              <a:rPr lang="ko-KR" altLang="en-US" sz="1700" dirty="0" smtClean="0"/>
              <a:t>기본적으로 다음과 같은 순서로 사용합니다</a:t>
            </a:r>
            <a:r>
              <a:rPr lang="en-US" altLang="ko-KR" sz="1700" dirty="0" smtClean="0"/>
              <a:t>. 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- </a:t>
            </a:r>
            <a:r>
              <a:rPr lang="ko-KR" altLang="en-US" sz="1300" dirty="0" err="1" smtClean="0"/>
              <a:t>브랜치의</a:t>
            </a:r>
            <a:r>
              <a:rPr lang="ko-KR" altLang="en-US" sz="1300" dirty="0" smtClean="0"/>
              <a:t> 생성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이동</a:t>
            </a:r>
            <a:endParaRPr lang="en-US" altLang="ko-KR" sz="13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300" dirty="0"/>
              <a:t>	</a:t>
            </a:r>
            <a:r>
              <a:rPr lang="en-US" altLang="ko-KR" sz="1300" dirty="0" smtClean="0"/>
              <a:t>- </a:t>
            </a:r>
            <a:r>
              <a:rPr lang="ko-KR" altLang="en-US" sz="1300" dirty="0" smtClean="0"/>
              <a:t>브랜치에서의 개발 작업</a:t>
            </a:r>
            <a:endParaRPr lang="en-US" altLang="ko-KR" sz="13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300" dirty="0"/>
              <a:t>	</a:t>
            </a:r>
            <a:r>
              <a:rPr lang="en-US" altLang="ko-KR" sz="1300" dirty="0" smtClean="0"/>
              <a:t>- </a:t>
            </a:r>
            <a:r>
              <a:rPr lang="ko-KR" altLang="en-US" sz="1300" dirty="0" err="1" smtClean="0"/>
              <a:t>브랜치에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push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300" dirty="0"/>
              <a:t>	</a:t>
            </a:r>
            <a:r>
              <a:rPr lang="en-US" altLang="ko-KR" sz="1300" dirty="0" smtClean="0"/>
              <a:t>- </a:t>
            </a:r>
            <a:r>
              <a:rPr lang="ko-KR" altLang="en-US" sz="1300" dirty="0" err="1" smtClean="0"/>
              <a:t>브랜치에서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pull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300" dirty="0"/>
              <a:t>	</a:t>
            </a:r>
            <a:r>
              <a:rPr lang="en-US" altLang="ko-KR" sz="1300" dirty="0" smtClean="0"/>
              <a:t>-</a:t>
            </a:r>
            <a:r>
              <a:rPr lang="ko-KR" altLang="en-US" sz="1300" dirty="0"/>
              <a:t> </a:t>
            </a:r>
            <a:r>
              <a:rPr lang="ko-KR" altLang="en-US" sz="1300" dirty="0" err="1" smtClean="0"/>
              <a:t>브랜치</a:t>
            </a:r>
            <a:r>
              <a:rPr lang="ko-KR" altLang="en-US" sz="1300" dirty="0" smtClean="0"/>
              <a:t> 병합</a:t>
            </a:r>
            <a:r>
              <a:rPr lang="en-US" altLang="ko-KR" sz="1300" dirty="0" smtClean="0"/>
              <a:t>(merge)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300" dirty="0"/>
              <a:t>	</a:t>
            </a:r>
            <a:r>
              <a:rPr lang="en-US" altLang="ko-KR" sz="1300" dirty="0" smtClean="0"/>
              <a:t>- </a:t>
            </a:r>
            <a:r>
              <a:rPr lang="ko-KR" altLang="en-US" sz="1300" dirty="0" err="1" smtClean="0"/>
              <a:t>브랜치</a:t>
            </a:r>
            <a:r>
              <a:rPr lang="ko-KR" altLang="en-US" sz="1300" dirty="0" smtClean="0"/>
              <a:t> 삭제 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60391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>
                <a:solidFill>
                  <a:srgbClr val="3F3F3F"/>
                </a:solidFill>
                <a:cs typeface="Century Gothic"/>
                <a:sym typeface="Century Gothic"/>
              </a:rPr>
              <a:t>GitHub </a:t>
            </a:r>
            <a:r>
              <a:rPr lang="ko-KR" altLang="en-US" dirty="0">
                <a:solidFill>
                  <a:srgbClr val="3F3F3F"/>
                </a:solidFill>
                <a:cs typeface="Century Gothic"/>
                <a:sym typeface="Century Gothic"/>
              </a:rPr>
              <a:t>사용법</a:t>
            </a:r>
            <a:endParaRPr lang="ko-KR" altLang="en-US" dirty="0">
              <a:solidFill>
                <a:schemeClr val="tx1"/>
              </a:solidFill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05841"/>
            <a:ext cx="10515600" cy="538664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ko-KR" altLang="en-US" sz="1700" dirty="0" err="1" smtClean="0"/>
              <a:t>브랜치</a:t>
            </a:r>
            <a:r>
              <a:rPr lang="en-US" altLang="ko-KR" sz="1700" dirty="0" smtClean="0"/>
              <a:t>(branch) </a:t>
            </a:r>
            <a:r>
              <a:rPr lang="ko-KR" altLang="en-US" sz="1700" dirty="0" smtClean="0"/>
              <a:t>사용</a:t>
            </a:r>
            <a:endParaRPr lang="en-US" altLang="ko-KR" sz="17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700" dirty="0"/>
              <a:t>	</a:t>
            </a:r>
            <a:r>
              <a:rPr lang="ko-KR" altLang="en-US" sz="1700" dirty="0" smtClean="0"/>
              <a:t>실제 코딩 때 자주 이용하는 </a:t>
            </a:r>
            <a:r>
              <a:rPr lang="ko-KR" altLang="en-US" sz="1700" dirty="0" err="1" smtClean="0"/>
              <a:t>브랜치</a:t>
            </a:r>
            <a:r>
              <a:rPr lang="en-US" altLang="ko-KR" sz="1700" dirty="0" smtClean="0"/>
              <a:t>(branch)</a:t>
            </a:r>
            <a:r>
              <a:rPr lang="ko-KR" altLang="en-US" sz="1700" dirty="0" smtClean="0"/>
              <a:t>의 사용법입니다</a:t>
            </a:r>
            <a:r>
              <a:rPr lang="en-US" altLang="ko-KR" sz="1700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700" dirty="0"/>
              <a:t>	</a:t>
            </a:r>
            <a:r>
              <a:rPr lang="ko-KR" altLang="en-US" sz="1700" dirty="0" smtClean="0"/>
              <a:t>기본적으로 다음과 같은 순서로 사용합니다</a:t>
            </a:r>
            <a:r>
              <a:rPr lang="en-US" altLang="ko-KR" sz="1700" dirty="0" smtClean="0"/>
              <a:t>. 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- </a:t>
            </a:r>
            <a:r>
              <a:rPr lang="ko-KR" altLang="en-US" sz="1300" dirty="0" err="1" smtClean="0"/>
              <a:t>브랜치의</a:t>
            </a:r>
            <a:r>
              <a:rPr lang="ko-KR" altLang="en-US" sz="1300" dirty="0" smtClean="0"/>
              <a:t> 생성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이동</a:t>
            </a:r>
            <a:endParaRPr lang="en-US" altLang="ko-KR" sz="13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300" dirty="0"/>
              <a:t>	</a:t>
            </a:r>
            <a:r>
              <a:rPr lang="en-US" altLang="ko-KR" sz="1300" dirty="0" smtClean="0"/>
              <a:t>- </a:t>
            </a:r>
            <a:r>
              <a:rPr lang="ko-KR" altLang="en-US" sz="1300" dirty="0" err="1" smtClean="0"/>
              <a:t>브랜치에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push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300" dirty="0"/>
              <a:t>	</a:t>
            </a:r>
            <a:r>
              <a:rPr lang="en-US" altLang="ko-KR" sz="1300" dirty="0" smtClean="0"/>
              <a:t>- </a:t>
            </a:r>
            <a:r>
              <a:rPr lang="ko-KR" altLang="en-US" sz="1300" dirty="0" err="1" smtClean="0"/>
              <a:t>브랜치에서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pull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300" dirty="0"/>
              <a:t>	</a:t>
            </a:r>
            <a:r>
              <a:rPr lang="en-US" altLang="ko-KR" sz="1300" dirty="0" smtClean="0"/>
              <a:t>-</a:t>
            </a:r>
            <a:r>
              <a:rPr lang="ko-KR" altLang="en-US" sz="1300" dirty="0"/>
              <a:t> </a:t>
            </a:r>
            <a:r>
              <a:rPr lang="ko-KR" altLang="en-US" sz="1300" dirty="0" err="1" smtClean="0"/>
              <a:t>브랜치</a:t>
            </a:r>
            <a:r>
              <a:rPr lang="ko-KR" altLang="en-US" sz="1300" dirty="0" smtClean="0"/>
              <a:t> 병합</a:t>
            </a:r>
            <a:r>
              <a:rPr lang="en-US" altLang="ko-KR" sz="1300" dirty="0" smtClean="0"/>
              <a:t>(merge)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300" dirty="0"/>
              <a:t>	</a:t>
            </a:r>
            <a:r>
              <a:rPr lang="en-US" altLang="ko-KR" sz="1300" dirty="0" smtClean="0"/>
              <a:t>- </a:t>
            </a:r>
            <a:r>
              <a:rPr lang="ko-KR" altLang="en-US" sz="1300" dirty="0" err="1" smtClean="0"/>
              <a:t>브랜치</a:t>
            </a:r>
            <a:r>
              <a:rPr lang="ko-KR" altLang="en-US" sz="1300" dirty="0" smtClean="0"/>
              <a:t> 삭제 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4843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>
                <a:solidFill>
                  <a:srgbClr val="3F3F3F"/>
                </a:solidFill>
                <a:cs typeface="Century Gothic"/>
                <a:sym typeface="Century Gothic"/>
              </a:rPr>
              <a:t>GitHub </a:t>
            </a:r>
            <a:r>
              <a:rPr lang="ko-KR" altLang="en-US" dirty="0">
                <a:solidFill>
                  <a:srgbClr val="3F3F3F"/>
                </a:solidFill>
                <a:cs typeface="Century Gothic"/>
                <a:sym typeface="Century Gothic"/>
              </a:rPr>
              <a:t>사용법</a:t>
            </a:r>
            <a:endParaRPr lang="ko-KR" altLang="en-US" dirty="0">
              <a:solidFill>
                <a:schemeClr val="tx1"/>
              </a:solidFill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05841"/>
            <a:ext cx="10515600" cy="5386646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err="1" smtClean="0"/>
              <a:t>브랜치의</a:t>
            </a:r>
            <a:r>
              <a:rPr lang="ko-KR" altLang="en-US" sz="1600" dirty="0" smtClean="0"/>
              <a:t> 생성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branch </a:t>
            </a:r>
            <a:r>
              <a:rPr lang="ko-KR" altLang="en-US" sz="1600" dirty="0" smtClean="0"/>
              <a:t>목록을 살펴 보는 명령어 </a:t>
            </a:r>
            <a:endParaRPr lang="en-US" altLang="ko-KR" sz="16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ex)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branch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현재 상태에서 실행 결과는 </a:t>
            </a:r>
            <a:r>
              <a:rPr lang="en-US" altLang="ko-KR" sz="1600" dirty="0" smtClean="0">
                <a:sym typeface="Wingdings" panose="05000000000000000000" pitchFamily="2" charset="2"/>
              </a:rPr>
              <a:t>*master </a:t>
            </a:r>
            <a:r>
              <a:rPr lang="ko-KR" altLang="en-US" sz="1600" dirty="0" smtClean="0">
                <a:sym typeface="Wingdings" panose="05000000000000000000" pitchFamily="2" charset="2"/>
              </a:rPr>
              <a:t>만 나옵니다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	</a:t>
            </a:r>
            <a:r>
              <a:rPr lang="en-US" altLang="ko-KR" sz="1600" dirty="0" smtClean="0">
                <a:sym typeface="Wingdings" panose="05000000000000000000" pitchFamily="2" charset="2"/>
              </a:rPr>
              <a:t>“*” </a:t>
            </a:r>
            <a:r>
              <a:rPr lang="ko-KR" altLang="en-US" sz="1600" dirty="0" smtClean="0">
                <a:sym typeface="Wingdings" panose="05000000000000000000" pitchFamily="2" charset="2"/>
              </a:rPr>
              <a:t>이것은 현재 가리키고있는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브랜치가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master</a:t>
            </a:r>
            <a:r>
              <a:rPr lang="ko-KR" altLang="en-US" sz="1600" dirty="0" smtClean="0">
                <a:sym typeface="Wingdings" panose="05000000000000000000" pitchFamily="2" charset="2"/>
              </a:rPr>
              <a:t>임을 나타냅니다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	</a:t>
            </a:r>
            <a:r>
              <a:rPr lang="ko-KR" altLang="en-US" sz="1600" dirty="0" smtClean="0">
                <a:sym typeface="Wingdings" panose="05000000000000000000" pitchFamily="2" charset="2"/>
              </a:rPr>
              <a:t>이번에 </a:t>
            </a:r>
            <a:r>
              <a:rPr lang="en-US" altLang="ko-KR" sz="1600" dirty="0" smtClean="0">
                <a:sym typeface="Wingdings" panose="05000000000000000000" pitchFamily="2" charset="2"/>
              </a:rPr>
              <a:t>“branch1”</a:t>
            </a:r>
            <a:r>
              <a:rPr lang="ko-KR" altLang="en-US" sz="1600" dirty="0" smtClean="0">
                <a:sym typeface="Wingdings" panose="05000000000000000000" pitchFamily="2" charset="2"/>
              </a:rPr>
              <a:t>이라는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브랜치를</a:t>
            </a:r>
            <a:r>
              <a:rPr lang="ko-KR" altLang="en-US" sz="1600" dirty="0" smtClean="0">
                <a:sym typeface="Wingdings" panose="05000000000000000000" pitchFamily="2" charset="2"/>
              </a:rPr>
              <a:t> 생성합니다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	</a:t>
            </a:r>
            <a:r>
              <a:rPr lang="en-US" altLang="ko-KR" sz="1600" dirty="0" smtClean="0">
                <a:sym typeface="Wingdings" panose="05000000000000000000" pitchFamily="2" charset="2"/>
              </a:rPr>
              <a:t>ex)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git</a:t>
            </a:r>
            <a:r>
              <a:rPr lang="en-US" altLang="ko-KR" sz="1600" dirty="0" smtClean="0">
                <a:sym typeface="Wingdings" panose="05000000000000000000" pitchFamily="2" charset="2"/>
              </a:rPr>
              <a:t> branch branch1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	</a:t>
            </a:r>
            <a:r>
              <a:rPr lang="ko-KR" altLang="en-US" sz="1600" dirty="0" smtClean="0">
                <a:sym typeface="Wingdings" panose="05000000000000000000" pitchFamily="2" charset="2"/>
              </a:rPr>
              <a:t>현재 가리키고 있는 방향을 바꿔주는 명령어는 </a:t>
            </a:r>
            <a:r>
              <a:rPr lang="en-US" altLang="ko-KR" sz="1600" dirty="0" smtClean="0">
                <a:sym typeface="Wingdings" panose="05000000000000000000" pitchFamily="2" charset="2"/>
              </a:rPr>
              <a:t>checkout</a:t>
            </a:r>
            <a:r>
              <a:rPr lang="ko-KR" altLang="en-US" sz="1600" dirty="0" smtClean="0">
                <a:sym typeface="Wingdings" panose="05000000000000000000" pitchFamily="2" charset="2"/>
              </a:rPr>
              <a:t>이다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	</a:t>
            </a:r>
            <a:r>
              <a:rPr lang="ko-KR" altLang="en-US" sz="1600" dirty="0" smtClean="0">
                <a:sym typeface="Wingdings" panose="05000000000000000000" pitchFamily="2" charset="2"/>
              </a:rPr>
              <a:t>명령어를 사용하여 가리키는 부분을 </a:t>
            </a:r>
            <a:r>
              <a:rPr lang="en-US" altLang="ko-KR" sz="1600" dirty="0" smtClean="0">
                <a:sym typeface="Wingdings" panose="05000000000000000000" pitchFamily="2" charset="2"/>
              </a:rPr>
              <a:t>masterbranch1</a:t>
            </a:r>
            <a:r>
              <a:rPr lang="ko-KR" altLang="en-US" sz="1600" dirty="0" smtClean="0">
                <a:sym typeface="Wingdings" panose="05000000000000000000" pitchFamily="2" charset="2"/>
              </a:rPr>
              <a:t>로 바꿔주자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	</a:t>
            </a:r>
            <a:r>
              <a:rPr lang="en-US" altLang="ko-KR" sz="1600" dirty="0" smtClean="0">
                <a:sym typeface="Wingdings" panose="05000000000000000000" pitchFamily="2" charset="2"/>
              </a:rPr>
              <a:t>ex)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git</a:t>
            </a:r>
            <a:r>
              <a:rPr lang="en-US" altLang="ko-KR" sz="1600" dirty="0" smtClean="0">
                <a:sym typeface="Wingdings" panose="05000000000000000000" pitchFamily="2" charset="2"/>
              </a:rPr>
              <a:t> checkout branch1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9516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>
                <a:solidFill>
                  <a:srgbClr val="3F3F3F"/>
                </a:solidFill>
                <a:cs typeface="Century Gothic"/>
                <a:sym typeface="Century Gothic"/>
              </a:rPr>
              <a:t>GitHub </a:t>
            </a:r>
            <a:r>
              <a:rPr lang="ko-KR" altLang="en-US" dirty="0">
                <a:solidFill>
                  <a:srgbClr val="3F3F3F"/>
                </a:solidFill>
                <a:cs typeface="Century Gothic"/>
                <a:sym typeface="Century Gothic"/>
              </a:rPr>
              <a:t>사용법</a:t>
            </a:r>
            <a:endParaRPr lang="ko-KR" altLang="en-US" dirty="0">
              <a:solidFill>
                <a:schemeClr val="tx1"/>
              </a:solidFill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05841"/>
            <a:ext cx="10515600" cy="538664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위의 두가지 작업을 한꺼번에 하는 방법으로는 아래와 같이 명령어를 입력하면 된다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ex)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checkout –b branch1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endParaRPr lang="en-US" altLang="ko-KR" sz="16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위의 작업을 실행 한 뒤에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branch </a:t>
            </a:r>
            <a:r>
              <a:rPr lang="ko-KR" altLang="en-US" sz="1600" dirty="0" smtClean="0"/>
              <a:t>명령어를 이용해 다시 확인해보면 </a:t>
            </a:r>
            <a:r>
              <a:rPr lang="en-US" altLang="ko-KR" sz="1600" dirty="0" smtClean="0"/>
              <a:t>	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“*”</a:t>
            </a:r>
            <a:r>
              <a:rPr lang="ko-KR" altLang="en-US" sz="1600" dirty="0" smtClean="0"/>
              <a:t>위치가 </a:t>
            </a:r>
            <a:r>
              <a:rPr lang="en-US" altLang="ko-KR" sz="1600" dirty="0" smtClean="0"/>
              <a:t>master</a:t>
            </a:r>
            <a:r>
              <a:rPr lang="en-US" altLang="ko-KR" sz="1600" dirty="0" smtClean="0">
                <a:sym typeface="Wingdings" panose="05000000000000000000" pitchFamily="2" charset="2"/>
              </a:rPr>
              <a:t>branch1</a:t>
            </a:r>
            <a:r>
              <a:rPr lang="ko-KR" altLang="en-US" sz="1600" dirty="0" smtClean="0">
                <a:sym typeface="Wingdings" panose="05000000000000000000" pitchFamily="2" charset="2"/>
              </a:rPr>
              <a:t>로 바뀐 걸 볼 수 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7948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>
                <a:solidFill>
                  <a:srgbClr val="3F3F3F"/>
                </a:solidFill>
                <a:cs typeface="Century Gothic"/>
                <a:sym typeface="Century Gothic"/>
              </a:rPr>
              <a:t>GitHub </a:t>
            </a:r>
            <a:r>
              <a:rPr lang="ko-KR" altLang="en-US" dirty="0">
                <a:solidFill>
                  <a:srgbClr val="3F3F3F"/>
                </a:solidFill>
                <a:cs typeface="Century Gothic"/>
                <a:sym typeface="Century Gothic"/>
              </a:rPr>
              <a:t>사용법</a:t>
            </a:r>
            <a:endParaRPr lang="ko-KR" altLang="en-US" dirty="0">
              <a:solidFill>
                <a:schemeClr val="tx1"/>
              </a:solidFill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05841"/>
            <a:ext cx="10515600" cy="538664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 err="1" smtClean="0"/>
              <a:t>브랜치로</a:t>
            </a:r>
            <a:r>
              <a:rPr lang="ko-KR" altLang="en-US" sz="1600" dirty="0" smtClean="0"/>
              <a:t> 푸시</a:t>
            </a:r>
            <a:endParaRPr lang="en-US" altLang="ko-KR" sz="16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이전에 작업한 </a:t>
            </a:r>
            <a:r>
              <a:rPr lang="ko-KR" altLang="en-US" sz="1600" dirty="0" err="1" smtClean="0"/>
              <a:t>푸시와</a:t>
            </a:r>
            <a:r>
              <a:rPr lang="ko-KR" altLang="en-US" sz="1600" dirty="0" smtClean="0"/>
              <a:t> 같은 방식으로 진행된다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ex)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add </a:t>
            </a:r>
            <a:r>
              <a:rPr lang="ko-KR" altLang="en-US" sz="1600" dirty="0" smtClean="0"/>
              <a:t>파일명 </a:t>
            </a:r>
            <a:r>
              <a:rPr lang="en-US" altLang="ko-KR" sz="1600" dirty="0" smtClean="0"/>
              <a:t>: commit </a:t>
            </a:r>
            <a:r>
              <a:rPr lang="ko-KR" altLang="en-US" sz="1600" dirty="0" smtClean="0"/>
              <a:t>하기 위해 파일을 추가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ex)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commit –m “</a:t>
            </a:r>
            <a:r>
              <a:rPr lang="ko-KR" altLang="en-US" sz="1600" dirty="0" smtClean="0"/>
              <a:t>원하는 </a:t>
            </a:r>
            <a:r>
              <a:rPr lang="ko-KR" altLang="en-US" sz="1600" dirty="0" err="1" smtClean="0"/>
              <a:t>멘트</a:t>
            </a:r>
            <a:r>
              <a:rPr lang="en-US" altLang="ko-KR" sz="1600" dirty="0" smtClean="0"/>
              <a:t>” : </a:t>
            </a:r>
            <a:r>
              <a:rPr lang="ko-KR" altLang="en-US" sz="1600" dirty="0" smtClean="0"/>
              <a:t>현재 </a:t>
            </a:r>
            <a:r>
              <a:rPr lang="en-US" altLang="ko-KR" sz="1600" dirty="0" smtClean="0"/>
              <a:t>add</a:t>
            </a:r>
            <a:r>
              <a:rPr lang="ko-KR" altLang="en-US" sz="1600" dirty="0" err="1" smtClean="0"/>
              <a:t>되있는</a:t>
            </a:r>
            <a:r>
              <a:rPr lang="ko-KR" altLang="en-US" sz="1600" dirty="0" smtClean="0"/>
              <a:t> 파일들을 </a:t>
            </a:r>
            <a:r>
              <a:rPr lang="en-US" altLang="ko-KR" sz="1600" dirty="0" smtClean="0"/>
              <a:t>commit.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ex)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status </a:t>
            </a:r>
            <a:r>
              <a:rPr lang="en-US" altLang="ko-KR" sz="1600" dirty="0" smtClean="0"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ym typeface="Wingdings" panose="05000000000000000000" pitchFamily="2" charset="2"/>
              </a:rPr>
              <a:t>현재 상태 확인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	</a:t>
            </a:r>
            <a:r>
              <a:rPr lang="ko-KR" altLang="en-US" sz="1600" dirty="0" smtClean="0">
                <a:sym typeface="Wingdings" panose="05000000000000000000" pitchFamily="2" charset="2"/>
              </a:rPr>
              <a:t>위의 작업들까지 하면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로컬 저장소에 파일이 추가가 되어 있는 것을 확인 할 수 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	</a:t>
            </a:r>
            <a:r>
              <a:rPr lang="ko-KR" altLang="en-US" sz="1600" dirty="0" smtClean="0">
                <a:sym typeface="Wingdings" panose="05000000000000000000" pitchFamily="2" charset="2"/>
              </a:rPr>
              <a:t>원격 저장소로 업로드를 위해 </a:t>
            </a:r>
            <a:r>
              <a:rPr lang="en-US" altLang="ko-KR" sz="1600" dirty="0" smtClean="0">
                <a:sym typeface="Wingdings" panose="05000000000000000000" pitchFamily="2" charset="2"/>
              </a:rPr>
              <a:t>push </a:t>
            </a:r>
            <a:r>
              <a:rPr lang="ko-KR" altLang="en-US" sz="1600" dirty="0" smtClean="0">
                <a:sym typeface="Wingdings" panose="05000000000000000000" pitchFamily="2" charset="2"/>
              </a:rPr>
              <a:t>명령어를 사용한다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	</a:t>
            </a:r>
            <a:r>
              <a:rPr lang="en-US" altLang="ko-KR" sz="1600" dirty="0" smtClean="0">
                <a:sym typeface="Wingdings" panose="05000000000000000000" pitchFamily="2" charset="2"/>
              </a:rPr>
              <a:t>ex)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git</a:t>
            </a:r>
            <a:r>
              <a:rPr lang="en-US" altLang="ko-KR" sz="1600" dirty="0" smtClean="0">
                <a:sym typeface="Wingdings" panose="05000000000000000000" pitchFamily="2" charset="2"/>
              </a:rPr>
              <a:t> push origin branch1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1825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>
                <a:solidFill>
                  <a:srgbClr val="3F3F3F"/>
                </a:solidFill>
                <a:cs typeface="Century Gothic"/>
                <a:sym typeface="Century Gothic"/>
              </a:rPr>
              <a:t>GitHub </a:t>
            </a:r>
            <a:r>
              <a:rPr lang="ko-KR" altLang="en-US" dirty="0">
                <a:solidFill>
                  <a:srgbClr val="3F3F3F"/>
                </a:solidFill>
                <a:cs typeface="Century Gothic"/>
                <a:sym typeface="Century Gothic"/>
              </a:rPr>
              <a:t>사용법</a:t>
            </a:r>
            <a:endParaRPr lang="ko-KR" altLang="en-US" dirty="0">
              <a:solidFill>
                <a:schemeClr val="tx1"/>
              </a:solidFill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05841"/>
            <a:ext cx="10515600" cy="538664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 err="1" smtClean="0"/>
              <a:t>브랜치에서</a:t>
            </a:r>
            <a:r>
              <a:rPr lang="ko-KR" altLang="en-US" sz="1600" dirty="0" smtClean="0"/>
              <a:t> 풀</a:t>
            </a:r>
            <a:endParaRPr lang="en-US" altLang="ko-KR" sz="16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다른 개발자가 </a:t>
            </a:r>
            <a:r>
              <a:rPr lang="en-US" altLang="ko-KR" sz="1600" dirty="0" smtClean="0"/>
              <a:t>branch1 </a:t>
            </a:r>
            <a:r>
              <a:rPr lang="ko-KR" altLang="en-US" sz="1600" dirty="0" smtClean="0"/>
              <a:t>저장소로 개발하기위해 사용하는 방법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pull</a:t>
            </a:r>
            <a:r>
              <a:rPr lang="ko-KR" altLang="en-US" sz="1600" dirty="0" smtClean="0"/>
              <a:t>명령어로 원격 저장소 </a:t>
            </a:r>
            <a:r>
              <a:rPr lang="en-US" altLang="ko-KR" sz="1600" dirty="0" smtClean="0"/>
              <a:t>-&gt;</a:t>
            </a:r>
            <a:r>
              <a:rPr lang="ko-KR" altLang="en-US" sz="1600" dirty="0" smtClean="0"/>
              <a:t> 로컬 저장소로 가져오는 작업을 말한다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먼저</a:t>
            </a:r>
            <a:r>
              <a:rPr lang="en-US" altLang="ko-KR" sz="1600" dirty="0" smtClean="0"/>
              <a:t>, checkout </a:t>
            </a:r>
            <a:r>
              <a:rPr lang="ko-KR" altLang="en-US" sz="1600" dirty="0" smtClean="0"/>
              <a:t>명령으로 </a:t>
            </a:r>
            <a:r>
              <a:rPr lang="en-US" altLang="ko-KR" sz="1600" dirty="0" smtClean="0"/>
              <a:t>branch1</a:t>
            </a:r>
            <a:r>
              <a:rPr lang="ko-KR" altLang="en-US" sz="1600" dirty="0" smtClean="0"/>
              <a:t>을 바라보게끔 </a:t>
            </a:r>
            <a:r>
              <a:rPr lang="ko-KR" altLang="en-US" sz="1600" dirty="0" smtClean="0"/>
              <a:t>작업한다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ex)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checkout branch1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실행 결과를 보면 </a:t>
            </a:r>
            <a:r>
              <a:rPr lang="en-US" altLang="ko-KR" sz="1600" dirty="0" smtClean="0"/>
              <a:t>branch1</a:t>
            </a:r>
            <a:r>
              <a:rPr lang="ko-KR" altLang="en-US" sz="1600" dirty="0" smtClean="0"/>
              <a:t>을 바라 보고 있는 것을 확인 할 수 있다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다음은 </a:t>
            </a:r>
            <a:r>
              <a:rPr lang="en-US" altLang="ko-KR" sz="1600" dirty="0" smtClean="0"/>
              <a:t>pull</a:t>
            </a:r>
            <a:r>
              <a:rPr lang="ko-KR" altLang="en-US" sz="1600" dirty="0" smtClean="0"/>
              <a:t>명령어로 파일을 가져온다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ex)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pull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9408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latin typeface="century 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dirty="0" smtClean="0">
                <a:sym typeface="Century Gothic"/>
              </a:rPr>
              <a:t>1.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Century Gothic"/>
              </a:rPr>
              <a:t>GitHub(</a:t>
            </a:r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Century Gothic"/>
              </a:rPr>
              <a:t>깃허브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Century Gothic"/>
              </a:rPr>
              <a:t>)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Century Gothic"/>
              </a:rPr>
              <a:t>란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Century Gothic"/>
              </a:rPr>
              <a:t>?</a:t>
            </a:r>
            <a:endParaRPr lang="en-US" altLang="ko-KR" dirty="0" smtClean="0">
              <a:solidFill>
                <a:srgbClr val="3F3F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entury Gothic"/>
              <a:sym typeface="Century Gothic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GitHub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계정 등록</a:t>
            </a:r>
            <a:endParaRPr lang="en-US" altLang="ko-KR" dirty="0" smtClean="0">
              <a:solidFill>
                <a:srgbClr val="3F3F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entury Gothic"/>
              <a:sym typeface="Century Gothic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GitHub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사용을 위한 사전 지식</a:t>
            </a:r>
            <a:endParaRPr lang="en-US" altLang="ko-KR" dirty="0">
              <a:solidFill>
                <a:srgbClr val="3F3F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Century Gothic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GitHub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사용법</a:t>
            </a:r>
            <a:endParaRPr lang="ko-KR" altLang="en-US" dirty="0" smtClean="0">
              <a:solidFill>
                <a:srgbClr val="3F3F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entury Gothic"/>
              <a:sym typeface="Century Gothic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None/>
            </a:pP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지점 사용법</a:t>
            </a:r>
            <a:endParaRPr lang="en-US" altLang="ko-KR" dirty="0" smtClean="0">
              <a:solidFill>
                <a:srgbClr val="3F3F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entury Gothic"/>
              <a:sym typeface="Century Gothic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None/>
            </a:pPr>
            <a:endParaRPr lang="ko-KR" altLang="en-US" dirty="0">
              <a:solidFill>
                <a:srgbClr val="3F3F3F"/>
              </a:solidFill>
              <a:cs typeface="Century Gothic"/>
              <a:sym typeface="Century Gothic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85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>
                <a:solidFill>
                  <a:srgbClr val="3F3F3F"/>
                </a:solidFill>
                <a:cs typeface="Century Gothic"/>
                <a:sym typeface="Century Gothic"/>
              </a:rPr>
              <a:t>GitHub </a:t>
            </a:r>
            <a:r>
              <a:rPr lang="ko-KR" altLang="en-US" dirty="0">
                <a:solidFill>
                  <a:srgbClr val="3F3F3F"/>
                </a:solidFill>
                <a:cs typeface="Century Gothic"/>
                <a:sym typeface="Century Gothic"/>
              </a:rPr>
              <a:t>사용법</a:t>
            </a:r>
            <a:endParaRPr lang="ko-KR" altLang="en-US" dirty="0">
              <a:solidFill>
                <a:schemeClr val="tx1"/>
              </a:solidFill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05841"/>
            <a:ext cx="10515600" cy="538664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 smtClean="0"/>
              <a:t>4.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병합</a:t>
            </a:r>
            <a:r>
              <a:rPr lang="en-US" altLang="ko-KR" sz="1600" dirty="0" smtClean="0"/>
              <a:t>(merge)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실제 개발 현장에서는 새로운 기능의 </a:t>
            </a:r>
            <a:r>
              <a:rPr lang="ko-KR" altLang="en-US" sz="1600" dirty="0" err="1" smtClean="0"/>
              <a:t>브랜치를</a:t>
            </a:r>
            <a:r>
              <a:rPr lang="ko-KR" altLang="en-US" sz="1600" dirty="0" smtClean="0"/>
              <a:t> 만들고 개발하고</a:t>
            </a:r>
            <a:r>
              <a:rPr lang="en-US" altLang="ko-KR" sz="1600" dirty="0" smtClean="0"/>
              <a:t>,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테스트가 완료 되면 </a:t>
            </a:r>
            <a:r>
              <a:rPr lang="en-US" altLang="ko-KR" sz="1600" dirty="0" smtClean="0"/>
              <a:t>master </a:t>
            </a:r>
            <a:r>
              <a:rPr lang="ko-KR" altLang="en-US" sz="1600" dirty="0" err="1" smtClean="0"/>
              <a:t>브랜치에</a:t>
            </a:r>
            <a:r>
              <a:rPr lang="ko-KR" altLang="en-US" sz="1600" dirty="0" smtClean="0"/>
              <a:t> 통합이라는 흐름으로 개발을 수행한다</a:t>
            </a:r>
            <a:r>
              <a:rPr lang="en-US" altLang="ko-KR" sz="1600" dirty="0" smtClean="0"/>
              <a:t>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이 </a:t>
            </a:r>
            <a:r>
              <a:rPr lang="ko-KR" altLang="en-US" sz="1600" dirty="0" err="1" smtClean="0"/>
              <a:t>브랜치의</a:t>
            </a:r>
            <a:r>
              <a:rPr lang="ko-KR" altLang="en-US" sz="1600" dirty="0" smtClean="0"/>
              <a:t> 통합 작업을 병합</a:t>
            </a:r>
            <a:r>
              <a:rPr lang="en-US" altLang="ko-KR" sz="1600" dirty="0" smtClean="0"/>
              <a:t>(merge)</a:t>
            </a:r>
            <a:r>
              <a:rPr lang="ko-KR" altLang="en-US" sz="1600" dirty="0" smtClean="0"/>
              <a:t>라고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한다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우선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현재 가리키고 있는 지점을 </a:t>
            </a:r>
            <a:r>
              <a:rPr lang="en-US" altLang="ko-KR" sz="1600" dirty="0" smtClean="0"/>
              <a:t>master</a:t>
            </a:r>
            <a:r>
              <a:rPr lang="ko-KR" altLang="en-US" sz="1600" dirty="0" smtClean="0"/>
              <a:t>로 전환한다</a:t>
            </a:r>
            <a:r>
              <a:rPr lang="en-US" altLang="ko-KR" sz="1600" dirty="0" smtClean="0"/>
              <a:t>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ex)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checkout master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그 후</a:t>
            </a:r>
            <a:r>
              <a:rPr lang="en-US" altLang="ko-KR" sz="1600" dirty="0" smtClean="0"/>
              <a:t>, branch1</a:t>
            </a:r>
            <a:r>
              <a:rPr lang="ko-KR" altLang="en-US" sz="1600" dirty="0" smtClean="0"/>
              <a:t>결과를 병합한다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ex)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merge branch1 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2081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>
                <a:solidFill>
                  <a:srgbClr val="3F3F3F"/>
                </a:solidFill>
                <a:cs typeface="Century Gothic"/>
                <a:sym typeface="Century Gothic"/>
              </a:rPr>
              <a:t>GitHub </a:t>
            </a:r>
            <a:r>
              <a:rPr lang="ko-KR" altLang="en-US" dirty="0">
                <a:solidFill>
                  <a:srgbClr val="3F3F3F"/>
                </a:solidFill>
                <a:cs typeface="Century Gothic"/>
                <a:sym typeface="Century Gothic"/>
              </a:rPr>
              <a:t>사용법</a:t>
            </a:r>
            <a:endParaRPr lang="ko-KR" altLang="en-US" dirty="0">
              <a:solidFill>
                <a:schemeClr val="tx1"/>
              </a:solidFill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05841"/>
            <a:ext cx="10515600" cy="538664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실행 결과를 보면 </a:t>
            </a:r>
            <a:r>
              <a:rPr lang="en-US" altLang="ko-KR" sz="1600" dirty="0" smtClean="0"/>
              <a:t>branch1</a:t>
            </a:r>
            <a:r>
              <a:rPr lang="ko-KR" altLang="en-US" sz="1600" dirty="0" smtClean="0"/>
              <a:t>에 만든 파일 혹은 폴더가 추가 된 것을 확인 할 수 있다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이 소스를 원격 저장소에 </a:t>
            </a:r>
            <a:r>
              <a:rPr lang="en-US" altLang="ko-KR" sz="1600" dirty="0" smtClean="0"/>
              <a:t>push</a:t>
            </a:r>
            <a:r>
              <a:rPr lang="ko-KR" altLang="en-US" sz="1600" dirty="0" smtClean="0"/>
              <a:t>해야 원격 저장소에 들어간다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ex)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push origin master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endParaRPr lang="en-US" altLang="ko-KR" sz="16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실행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해당 </a:t>
            </a:r>
            <a:r>
              <a:rPr lang="en-US" altLang="ko-KR" sz="1600" dirty="0" smtClean="0"/>
              <a:t>GitHub</a:t>
            </a:r>
            <a:r>
              <a:rPr lang="ko-KR" altLang="en-US" sz="1600" dirty="0" smtClean="0"/>
              <a:t>페이지에 들어가서 </a:t>
            </a:r>
            <a:r>
              <a:rPr lang="en-US" altLang="ko-KR" sz="1600" dirty="0" smtClean="0"/>
              <a:t>master</a:t>
            </a:r>
            <a:r>
              <a:rPr lang="ko-KR" altLang="en-US" sz="1600" dirty="0" smtClean="0"/>
              <a:t>를 확인 해 보면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추가 된 것을 확인 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0987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>
                <a:solidFill>
                  <a:srgbClr val="3F3F3F"/>
                </a:solidFill>
                <a:cs typeface="Century Gothic"/>
                <a:sym typeface="Century Gothic"/>
              </a:rPr>
              <a:t>GitHub </a:t>
            </a:r>
            <a:r>
              <a:rPr lang="ko-KR" altLang="en-US" dirty="0">
                <a:solidFill>
                  <a:srgbClr val="3F3F3F"/>
                </a:solidFill>
                <a:cs typeface="Century Gothic"/>
                <a:sym typeface="Century Gothic"/>
              </a:rPr>
              <a:t>사용법</a:t>
            </a:r>
            <a:endParaRPr lang="ko-KR" altLang="en-US" dirty="0">
              <a:solidFill>
                <a:schemeClr val="tx1"/>
              </a:solidFill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05841"/>
            <a:ext cx="10515600" cy="538664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 smtClean="0"/>
              <a:t>5.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삭제</a:t>
            </a:r>
            <a:endParaRPr lang="en-US" altLang="ko-KR" sz="16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사용하지 않는 </a:t>
            </a:r>
            <a:r>
              <a:rPr lang="ko-KR" altLang="en-US" sz="1600" dirty="0" err="1" smtClean="0"/>
              <a:t>브랜치는</a:t>
            </a:r>
            <a:r>
              <a:rPr lang="ko-KR" altLang="en-US" sz="1600" dirty="0" smtClean="0"/>
              <a:t> 제거 할 수 있다</a:t>
            </a:r>
            <a:r>
              <a:rPr lang="en-US" altLang="ko-KR" sz="1600" dirty="0" smtClean="0"/>
              <a:t>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그러나 실제 개발현장에서는 잘못 작성 되었을 경우를 제외하고 </a:t>
            </a:r>
            <a:endParaRPr lang="en-US" altLang="ko-KR" sz="16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작업이 완료된 분기도 남겨 두는 것이 일반적이다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 err="1" smtClean="0"/>
              <a:t>브랜치를</a:t>
            </a:r>
            <a:r>
              <a:rPr lang="ko-KR" altLang="en-US" sz="1600" dirty="0" smtClean="0"/>
              <a:t> 삭제하려면 다음 명령어를 실행 하면 된다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ex)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branch –d branch1	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결과를 보면 삭제되고 </a:t>
            </a:r>
            <a:r>
              <a:rPr lang="en-US" altLang="ko-KR" sz="1600" dirty="0" smtClean="0"/>
              <a:t>master</a:t>
            </a:r>
            <a:r>
              <a:rPr lang="ko-KR" altLang="en-US" sz="1600" dirty="0" smtClean="0"/>
              <a:t>만 존재하는 걸 알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6583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>
                <a:solidFill>
                  <a:srgbClr val="3F3F3F"/>
                </a:solidFill>
                <a:cs typeface="Century Gothic"/>
                <a:sym typeface="Century Gothic"/>
              </a:rPr>
              <a:t>GitHub </a:t>
            </a:r>
            <a:r>
              <a:rPr lang="ko-KR" altLang="en-US" dirty="0">
                <a:solidFill>
                  <a:srgbClr val="3F3F3F"/>
                </a:solidFill>
                <a:cs typeface="Century Gothic"/>
                <a:sym typeface="Century Gothic"/>
              </a:rPr>
              <a:t>사용법</a:t>
            </a:r>
            <a:endParaRPr lang="ko-KR" altLang="en-US" dirty="0">
              <a:solidFill>
                <a:schemeClr val="tx1"/>
              </a:solidFill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05841"/>
            <a:ext cx="10515600" cy="538664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 smtClean="0"/>
              <a:t>GitHub </a:t>
            </a:r>
            <a:r>
              <a:rPr lang="ko-KR" altLang="en-US" sz="1600" dirty="0" smtClean="0"/>
              <a:t>사용법을 간단하게 정리 해 봤습니다</a:t>
            </a:r>
            <a:r>
              <a:rPr lang="en-US" altLang="ko-KR" sz="1600" dirty="0" smtClean="0"/>
              <a:t>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600" dirty="0" smtClean="0"/>
              <a:t>보시면서 이해가 안 가시는 경우 아래의 사이트를 참고하면 도움이 될 것 같아 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을 남겨드립니다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tagilog.tistory.com/377</a:t>
            </a:r>
            <a:endParaRPr lang="en-US" altLang="ko-KR" sz="1600" dirty="0" smtClean="0"/>
          </a:p>
          <a:p>
            <a:pPr marL="0" indent="0">
              <a:lnSpc>
                <a:spcPct val="20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smtClean="0">
                <a:hlinkClick r:id="rId3"/>
              </a:rPr>
              <a:t>mrw0119.tistory.com/120</a:t>
            </a:r>
            <a:endParaRPr lang="en-US" altLang="ko-KR" sz="1600" dirty="0">
              <a:hlinkClick r:id="rId3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ko-KR" sz="1600" dirty="0" smtClean="0">
              <a:hlinkClick r:id="rId3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>
                <a:hlinkClick r:id="rId4"/>
              </a:rPr>
              <a:t>https://nolboo.kim/blog/2013/10/06/github-for-beginner</a:t>
            </a:r>
            <a:r>
              <a:rPr lang="en-US" altLang="ko-KR" sz="1600" dirty="0" smtClean="0">
                <a:hlinkClick r:id="rId4"/>
              </a:rPr>
              <a:t>/</a:t>
            </a:r>
            <a:endParaRPr lang="en-US" altLang="ko-KR" sz="1600" dirty="0" smtClean="0"/>
          </a:p>
          <a:p>
            <a:pPr marL="0" indent="0">
              <a:lnSpc>
                <a:spcPct val="200000"/>
              </a:lnSpc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5325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7"/>
          <p:cNvSpPr txBox="1"/>
          <p:nvPr/>
        </p:nvSpPr>
        <p:spPr>
          <a:xfrm>
            <a:off x="3182381" y="2705725"/>
            <a:ext cx="5827237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Century Gothic"/>
                <a:sym typeface="Century Gothic"/>
              </a:rPr>
              <a:t>Thank You</a:t>
            </a:r>
            <a:endParaRPr kumimoji="0" sz="8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21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entury Gothic"/>
                <a:sym typeface="Century Gothic"/>
              </a:rPr>
              <a:t>GitHub(</a:t>
            </a:r>
            <a:r>
              <a:rPr lang="ko-KR" altLang="en-US" dirty="0" err="1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entury Gothic"/>
                <a:sym typeface="Century Gothic"/>
              </a:rPr>
              <a:t>깃허브</a:t>
            </a:r>
            <a:r>
              <a:rPr lang="en-US" altLang="ko-KR" dirty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entury Gothic"/>
                <a:sym typeface="Century Gothic"/>
              </a:rPr>
              <a:t>)</a:t>
            </a:r>
            <a:r>
              <a:rPr lang="ko-KR" altLang="en-US" dirty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entury Gothic"/>
                <a:sym typeface="Century Gothic"/>
              </a:rPr>
              <a:t>란</a:t>
            </a:r>
            <a:r>
              <a:rPr lang="en-US" altLang="ko-KR" dirty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entury Gothic"/>
                <a:sym typeface="Century Gothic"/>
              </a:rPr>
              <a:t>?</a:t>
            </a:r>
            <a:endParaRPr lang="ko-KR" altLang="en-US" dirty="0">
              <a:solidFill>
                <a:srgbClr val="3F3F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345405"/>
            <a:ext cx="10817975" cy="5072019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ko-KR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GitHub</a:t>
            </a:r>
            <a:r>
              <a:rPr lang="ko-KR" altLang="en-US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는 소프트웨어 개발 프로젝트를 위한 소스코드 관리 서비스</a:t>
            </a:r>
            <a:r>
              <a:rPr lang="en-US" altLang="ko-KR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. </a:t>
            </a:r>
          </a:p>
          <a:p>
            <a:pPr lvl="1" algn="just">
              <a:lnSpc>
                <a:spcPct val="250000"/>
              </a:lnSpc>
              <a:spcBef>
                <a:spcPts val="0"/>
              </a:spcBef>
            </a:pPr>
            <a:r>
              <a:rPr lang="ko-KR" altLang="en-US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소스 코드를 열람하고 간단한 버그 관리</a:t>
            </a:r>
            <a:r>
              <a:rPr lang="en-US" altLang="ko-KR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, SNS </a:t>
            </a:r>
            <a:r>
              <a:rPr lang="ko-KR" altLang="en-US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기능까지 갖추고 있어 </a:t>
            </a:r>
            <a:endParaRPr lang="en-US" altLang="ko-KR" dirty="0" smtClean="0">
              <a:solidFill>
                <a:srgbClr val="3F3F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/>
              <a:sym typeface="Calibri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    </a:t>
            </a:r>
            <a:r>
              <a:rPr lang="ko-KR" altLang="en-US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개발자에게 없어서는 안될 서비스</a:t>
            </a:r>
            <a:r>
              <a:rPr lang="en-US" altLang="ko-KR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dirty="0">
              <a:solidFill>
                <a:srgbClr val="3F3F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/>
              <a:sym typeface="Calibri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ko-KR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GitHub</a:t>
            </a:r>
            <a:r>
              <a:rPr lang="ko-KR" altLang="en-US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를 사용하여 버전 관리를 실시하고 있는 기업도 다수 있다</a:t>
            </a:r>
            <a:r>
              <a:rPr lang="en-US" altLang="ko-KR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1" indent="0" algn="just">
              <a:spcBef>
                <a:spcPts val="0"/>
              </a:spcBef>
              <a:buNone/>
            </a:pPr>
            <a:endParaRPr lang="ko-KR" altLang="en-US" sz="1700" dirty="0">
              <a:solidFill>
                <a:srgbClr val="3F3F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/>
              <a:sym typeface="Calibri"/>
            </a:endParaRPr>
          </a:p>
          <a:p>
            <a:pPr marL="457200" lvl="1" indent="0" algn="just">
              <a:spcBef>
                <a:spcPts val="0"/>
              </a:spcBef>
              <a:buNone/>
            </a:pPr>
            <a:endParaRPr lang="en-US" altLang="ko-KR" sz="1700" dirty="0" smtClean="0">
              <a:solidFill>
                <a:srgbClr val="3F3F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/>
              <a:sym typeface="Calibri"/>
            </a:endParaRPr>
          </a:p>
          <a:p>
            <a:pPr marL="457200" lvl="1" indent="0" algn="just">
              <a:spcBef>
                <a:spcPts val="0"/>
              </a:spcBef>
              <a:buNone/>
            </a:pPr>
            <a:endParaRPr lang="ko-KR" altLang="en-US" sz="1700" dirty="0">
              <a:solidFill>
                <a:srgbClr val="3F3F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altLang="ko-KR" sz="1700" dirty="0" smtClean="0">
              <a:solidFill>
                <a:srgbClr val="3F3F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endParaRPr lang="en-US" altLang="ko-KR" sz="1800" dirty="0">
              <a:solidFill>
                <a:srgbClr val="3F3F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252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entury Gothic"/>
                <a:sym typeface="Century Gothic"/>
              </a:rPr>
              <a:t>GitHub </a:t>
            </a:r>
            <a:r>
              <a:rPr lang="ko-KR" altLang="en-US" dirty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entury Gothic"/>
                <a:sym typeface="Century Gothic"/>
              </a:rPr>
              <a:t>계정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80407"/>
            <a:ext cx="10515600" cy="4896197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ko-KR" altLang="en-US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사용을 위해 </a:t>
            </a:r>
            <a:r>
              <a:rPr lang="en-US" altLang="ko-KR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GitHub</a:t>
            </a:r>
            <a:r>
              <a:rPr lang="ko-KR" altLang="en-US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에 가입합니다</a:t>
            </a:r>
            <a:r>
              <a:rPr lang="en-US" altLang="ko-KR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. (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2"/>
              </a:rPr>
              <a:t>https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2"/>
              </a:rPr>
              <a:t>://github.com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2"/>
              </a:rPr>
              <a:t>/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ko-KR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    </a:t>
            </a:r>
            <a:r>
              <a:rPr lang="ko-KR" altLang="en-US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그리고 사용자 이름과 이메일 주소</a:t>
            </a:r>
            <a:r>
              <a:rPr lang="en-US" altLang="ko-KR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, </a:t>
            </a:r>
            <a:r>
              <a:rPr lang="ko-KR" altLang="en-US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비밀번호를 입력하여 계정에 등록</a:t>
            </a:r>
            <a:r>
              <a:rPr lang="en-US" altLang="ko-KR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altLang="ko-KR" sz="1600" dirty="0" smtClean="0">
              <a:solidFill>
                <a:srgbClr val="3F3F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/>
              <a:sym typeface="Calibri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83" y="1805874"/>
            <a:ext cx="7240386" cy="413977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7439891" y="1805874"/>
            <a:ext cx="498764" cy="405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94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entury Gothic"/>
                <a:sym typeface="Century Gothic"/>
              </a:rPr>
              <a:t>GitHub </a:t>
            </a:r>
            <a:r>
              <a:rPr lang="ko-KR" altLang="en-US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entury Gothic"/>
                <a:sym typeface="Century Gothic"/>
              </a:rPr>
              <a:t>사용을 위한 사전 지식</a:t>
            </a:r>
            <a:endParaRPr lang="ko-KR" altLang="en-US" dirty="0">
              <a:solidFill>
                <a:srgbClr val="3F3F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5405"/>
            <a:ext cx="10515600" cy="493070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ko-KR" altLang="en-US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사전 지식 </a:t>
            </a:r>
            <a:r>
              <a:rPr lang="en-US" altLang="ko-KR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1 : </a:t>
            </a:r>
            <a:r>
              <a:rPr lang="ko-KR" altLang="en-US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로컬 저장소와 원격 저장소</a:t>
            </a:r>
            <a:endParaRPr lang="en-US" altLang="ko-KR" sz="1600" dirty="0" smtClean="0">
              <a:solidFill>
                <a:srgbClr val="3F3F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/>
              <a:sym typeface="Calibri"/>
            </a:endParaRPr>
          </a:p>
          <a:p>
            <a:pPr mar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	</a:t>
            </a:r>
            <a:r>
              <a:rPr lang="ko-KR" altLang="en-US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저장소는 파일이나 디렉토리를 지정하는 장소</a:t>
            </a:r>
            <a:r>
              <a:rPr lang="en-US" altLang="ko-KR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. </a:t>
            </a:r>
          </a:p>
          <a:p>
            <a:pPr mar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	</a:t>
            </a:r>
            <a:r>
              <a:rPr lang="ko-KR" altLang="en-US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변경 이력을 관리하고자 하는 디렉토리 등을 저장소의 관리하에 두고</a:t>
            </a:r>
            <a:r>
              <a:rPr lang="en-US" altLang="ko-KR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, </a:t>
            </a:r>
          </a:p>
          <a:p>
            <a:pPr mar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	</a:t>
            </a:r>
            <a:r>
              <a:rPr lang="ko-KR" altLang="en-US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그 디렉토리에 있는 파일 등의 변경 내역을 기록 할 수 있다</a:t>
            </a:r>
            <a:r>
              <a:rPr lang="en-US" altLang="ko-KR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0" indent="0" algn="just">
              <a:lnSpc>
                <a:spcPct val="200000"/>
              </a:lnSpc>
              <a:spcBef>
                <a:spcPts val="0"/>
              </a:spcBef>
              <a:buNone/>
            </a:pPr>
            <a:endParaRPr lang="en-US" altLang="ko-KR" sz="1600" dirty="0">
              <a:solidFill>
                <a:srgbClr val="3F3F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/>
              <a:sym typeface="Calibri"/>
            </a:endParaRPr>
          </a:p>
          <a:p>
            <a:pPr mar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ko-KR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	</a:t>
            </a:r>
            <a:r>
              <a:rPr lang="ko-KR" altLang="en-US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저장소는 자신의 컴퓨터에 있는 </a:t>
            </a:r>
            <a:r>
              <a:rPr lang="en-US" altLang="ko-KR" sz="1600" dirty="0" smtClean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“</a:t>
            </a:r>
            <a:r>
              <a:rPr lang="ko-KR" altLang="en-US" sz="1600" dirty="0" smtClean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로컬 저장소</a:t>
            </a:r>
            <a:r>
              <a:rPr lang="en-US" altLang="ko-KR" sz="1600" dirty="0" smtClean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”</a:t>
            </a:r>
            <a:r>
              <a:rPr lang="en-US" altLang="ko-KR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, </a:t>
            </a:r>
            <a:r>
              <a:rPr lang="ko-KR" altLang="en-US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서버 등 네트워크에 있는 </a:t>
            </a:r>
            <a:r>
              <a:rPr lang="en-US" altLang="ko-KR" sz="1600" dirty="0" smtClean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“</a:t>
            </a:r>
            <a:r>
              <a:rPr lang="ko-KR" altLang="en-US" sz="1600" dirty="0" smtClean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원격 저장소</a:t>
            </a:r>
            <a:r>
              <a:rPr lang="en-US" altLang="ko-KR" sz="1600" dirty="0" smtClean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”</a:t>
            </a:r>
            <a:r>
              <a:rPr lang="en-US" altLang="ko-KR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 </a:t>
            </a:r>
            <a:r>
              <a:rPr lang="ko-KR" altLang="en-US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두 개가 있다</a:t>
            </a:r>
            <a:r>
              <a:rPr lang="en-US" altLang="ko-KR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	</a:t>
            </a:r>
            <a:r>
              <a:rPr lang="en-US" altLang="ko-KR" sz="1600" u="sng" dirty="0" smtClean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*</a:t>
            </a:r>
            <a:r>
              <a:rPr lang="ko-KR" altLang="en-US" sz="1600" u="sng" dirty="0" smtClean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기본적으로 로컬 저장소에서 작업을 수행하고 그 결과를 원격 저장소에 저장합니다</a:t>
            </a:r>
            <a:r>
              <a:rPr lang="en-US" altLang="ko-KR" sz="1600" u="sng" dirty="0" smtClean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.*</a:t>
            </a:r>
          </a:p>
          <a:p>
            <a:pPr marL="914400" lvl="2" indent="0" algn="just">
              <a:spcBef>
                <a:spcPts val="0"/>
              </a:spcBef>
              <a:buNone/>
            </a:pPr>
            <a:endParaRPr lang="en-US" altLang="ko-KR" sz="1600" dirty="0" smtClean="0">
              <a:solidFill>
                <a:srgbClr val="3F3F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/>
              <a:sym typeface="Calibri"/>
            </a:endParaRPr>
          </a:p>
          <a:p>
            <a:pPr lvl="2" algn="just">
              <a:spcBef>
                <a:spcPts val="0"/>
              </a:spcBef>
              <a:buFontTx/>
              <a:buChar char="-"/>
            </a:pPr>
            <a:endParaRPr lang="en-US" altLang="ko-KR" sz="1400" dirty="0" smtClean="0">
              <a:solidFill>
                <a:srgbClr val="3F3F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/>
              <a:sym typeface="Calibri"/>
            </a:endParaRPr>
          </a:p>
          <a:p>
            <a:pPr lvl="2" algn="just">
              <a:spcBef>
                <a:spcPts val="0"/>
              </a:spcBef>
              <a:buFontTx/>
              <a:buChar char="-"/>
            </a:pPr>
            <a:endParaRPr lang="en-US" altLang="ko-KR" sz="1400" dirty="0">
              <a:solidFill>
                <a:srgbClr val="3F3F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/>
              <a:sym typeface="Calibri"/>
            </a:endParaRPr>
          </a:p>
          <a:p>
            <a:pPr marL="914400" lvl="2" indent="0" algn="just">
              <a:spcBef>
                <a:spcPts val="0"/>
              </a:spcBef>
              <a:buNone/>
            </a:pPr>
            <a:endParaRPr lang="en-US" altLang="ko-KR" sz="1400" dirty="0" smtClean="0">
              <a:solidFill>
                <a:srgbClr val="3F3F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/>
              <a:sym typeface="Calibri"/>
            </a:endParaRPr>
          </a:p>
          <a:p>
            <a:pPr lvl="2" algn="just">
              <a:spcBef>
                <a:spcPts val="0"/>
              </a:spcBef>
              <a:buFontTx/>
              <a:buChar char="-"/>
            </a:pPr>
            <a:endParaRPr lang="en-US" altLang="ko-KR" sz="1400" dirty="0">
              <a:solidFill>
                <a:srgbClr val="3F3F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/>
              <a:sym typeface="Calibri"/>
            </a:endParaRPr>
          </a:p>
          <a:p>
            <a:pPr lvl="2" algn="just">
              <a:spcBef>
                <a:spcPts val="0"/>
              </a:spcBef>
              <a:buFontTx/>
              <a:buChar char="-"/>
            </a:pPr>
            <a:endParaRPr lang="en-US" altLang="ko-KR" sz="1400" dirty="0" smtClean="0">
              <a:solidFill>
                <a:srgbClr val="3F3F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19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entury Gothic"/>
                <a:sym typeface="Century Gothic"/>
              </a:rPr>
              <a:t>GitHub </a:t>
            </a:r>
            <a:r>
              <a:rPr lang="ko-KR" altLang="en-US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entury Gothic"/>
                <a:sym typeface="Century Gothic"/>
              </a:rPr>
              <a:t>사용을 위한 사전 지식</a:t>
            </a:r>
            <a:endParaRPr lang="ko-KR" altLang="en-US" dirty="0">
              <a:solidFill>
                <a:srgbClr val="3F3F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5405"/>
            <a:ext cx="10515600" cy="493070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ko-KR" altLang="en-US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사전 지식 </a:t>
            </a:r>
            <a:r>
              <a:rPr lang="en-US" altLang="ko-KR" sz="1600" dirty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2</a:t>
            </a:r>
            <a:r>
              <a:rPr lang="en-US" altLang="ko-KR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 : </a:t>
            </a:r>
            <a:r>
              <a:rPr lang="ko-KR" altLang="en-US" sz="1600" dirty="0" err="1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커밋</a:t>
            </a:r>
            <a:r>
              <a:rPr lang="en-US" altLang="ko-KR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(commit)</a:t>
            </a:r>
            <a:r>
              <a:rPr lang="ko-KR" altLang="en-US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과 푸시</a:t>
            </a:r>
            <a:r>
              <a:rPr lang="en-US" altLang="ko-KR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(push)  </a:t>
            </a:r>
            <a:r>
              <a:rPr lang="en-US" altLang="ko-KR" sz="900" dirty="0" smtClean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Wingdings" panose="05000000000000000000" pitchFamily="2" charset="2"/>
              </a:rPr>
              <a:t>**</a:t>
            </a:r>
            <a:r>
              <a:rPr lang="ko-KR" altLang="en-US" sz="900" dirty="0" smtClean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Wingdings" panose="05000000000000000000" pitchFamily="2" charset="2"/>
              </a:rPr>
              <a:t>최소한 꼭 알아야 하는 용어입니다</a:t>
            </a:r>
            <a:r>
              <a:rPr lang="en-US" altLang="ko-KR" sz="900" dirty="0" smtClean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Wingdings" panose="05000000000000000000" pitchFamily="2" charset="2"/>
              </a:rPr>
              <a:t>.**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en-US" altLang="ko-KR" sz="900" dirty="0" smtClean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/>
              <a:sym typeface="Calibri"/>
            </a:endParaRPr>
          </a:p>
          <a:p>
            <a:pPr mar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	</a:t>
            </a:r>
            <a:r>
              <a:rPr lang="ko-KR" altLang="en-US" sz="1600" u="sng" dirty="0" err="1" smtClean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커밋</a:t>
            </a:r>
            <a:r>
              <a:rPr lang="en-US" altLang="ko-KR" sz="1600" u="sng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(commit</a:t>
            </a:r>
            <a:r>
              <a:rPr lang="en-US" altLang="ko-KR" sz="1600" u="sng" dirty="0" smtClean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) : </a:t>
            </a:r>
            <a:r>
              <a:rPr lang="ko-KR" altLang="en-US" sz="1600" u="sng" dirty="0" smtClean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파일을 추가하거나 변경 내용을 저장소에 저장하는 명령어</a:t>
            </a:r>
            <a:r>
              <a:rPr lang="en-US" altLang="ko-KR" sz="1600" u="sng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.</a:t>
            </a:r>
            <a:endParaRPr lang="en-US" altLang="ko-KR" sz="1600" u="sng" dirty="0" smtClean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/>
              <a:sym typeface="Calibri"/>
            </a:endParaRPr>
          </a:p>
          <a:p>
            <a:pPr mar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ko-KR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	</a:t>
            </a:r>
            <a:r>
              <a:rPr lang="ko-KR" altLang="en-US" sz="1600" u="sng" dirty="0" smtClean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푸시</a:t>
            </a:r>
            <a:r>
              <a:rPr lang="en-US" altLang="ko-KR" sz="1600" u="sng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(push</a:t>
            </a:r>
            <a:r>
              <a:rPr lang="en-US" altLang="ko-KR" sz="1600" u="sng" dirty="0" smtClean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) : </a:t>
            </a:r>
            <a:r>
              <a:rPr lang="ko-KR" altLang="en-US" sz="1600" u="sng" dirty="0" smtClean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파일을 추가하거나 변경 내용을 원격 저장소에 업로드하는 명령어</a:t>
            </a:r>
            <a:r>
              <a:rPr lang="en-US" altLang="ko-KR" sz="1600" u="sng" dirty="0" smtClean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0" indent="0" algn="just">
              <a:lnSpc>
                <a:spcPct val="200000"/>
              </a:lnSpc>
              <a:spcBef>
                <a:spcPts val="0"/>
              </a:spcBef>
              <a:buNone/>
            </a:pPr>
            <a:endParaRPr lang="en-US" altLang="ko-KR" sz="1600" dirty="0">
              <a:solidFill>
                <a:srgbClr val="3F3F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/>
              <a:sym typeface="Calibri"/>
            </a:endParaRPr>
          </a:p>
          <a:p>
            <a:pPr mar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ko-KR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/>
                <a:sym typeface="Calibri"/>
              </a:rPr>
              <a:t>	</a:t>
            </a:r>
            <a:endParaRPr lang="en-US" altLang="ko-KR" sz="1600" u="sng" dirty="0" smtClean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/>
              <a:sym typeface="Calibri"/>
            </a:endParaRPr>
          </a:p>
          <a:p>
            <a:pPr marL="914400" lvl="2" indent="0" algn="just">
              <a:spcBef>
                <a:spcPts val="0"/>
              </a:spcBef>
              <a:buNone/>
            </a:pPr>
            <a:endParaRPr lang="en-US" altLang="ko-KR" sz="1600" dirty="0" smtClean="0">
              <a:solidFill>
                <a:srgbClr val="3F3F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/>
              <a:sym typeface="Calibri"/>
            </a:endParaRPr>
          </a:p>
          <a:p>
            <a:pPr lvl="2" algn="just">
              <a:spcBef>
                <a:spcPts val="0"/>
              </a:spcBef>
              <a:buFontTx/>
              <a:buChar char="-"/>
            </a:pPr>
            <a:endParaRPr lang="en-US" altLang="ko-KR" sz="1400" dirty="0" smtClean="0">
              <a:solidFill>
                <a:srgbClr val="3F3F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/>
              <a:sym typeface="Calibri"/>
            </a:endParaRPr>
          </a:p>
          <a:p>
            <a:pPr lvl="2" algn="just">
              <a:spcBef>
                <a:spcPts val="0"/>
              </a:spcBef>
              <a:buFontTx/>
              <a:buChar char="-"/>
            </a:pPr>
            <a:endParaRPr lang="en-US" altLang="ko-KR" sz="1400" dirty="0">
              <a:solidFill>
                <a:srgbClr val="3F3F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/>
              <a:sym typeface="Calibri"/>
            </a:endParaRPr>
          </a:p>
          <a:p>
            <a:pPr marL="914400" lvl="2" indent="0" algn="just">
              <a:spcBef>
                <a:spcPts val="0"/>
              </a:spcBef>
              <a:buNone/>
            </a:pPr>
            <a:endParaRPr lang="en-US" altLang="ko-KR" sz="1400" dirty="0" smtClean="0">
              <a:solidFill>
                <a:srgbClr val="3F3F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/>
              <a:sym typeface="Calibri"/>
            </a:endParaRPr>
          </a:p>
          <a:p>
            <a:pPr lvl="2" algn="just">
              <a:spcBef>
                <a:spcPts val="0"/>
              </a:spcBef>
              <a:buFontTx/>
              <a:buChar char="-"/>
            </a:pPr>
            <a:endParaRPr lang="en-US" altLang="ko-KR" sz="1400" dirty="0">
              <a:solidFill>
                <a:srgbClr val="3F3F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/>
              <a:sym typeface="Calibri"/>
            </a:endParaRPr>
          </a:p>
          <a:p>
            <a:pPr lvl="2" algn="just">
              <a:spcBef>
                <a:spcPts val="0"/>
              </a:spcBef>
              <a:buFontTx/>
              <a:buChar char="-"/>
            </a:pPr>
            <a:endParaRPr lang="en-US" altLang="ko-KR" sz="1400" dirty="0" smtClean="0">
              <a:solidFill>
                <a:srgbClr val="3F3F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929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 smtClean="0">
                <a:solidFill>
                  <a:srgbClr val="3F3F3F"/>
                </a:solidFill>
                <a:latin typeface="+mj-lt"/>
                <a:cs typeface="Century Gothic"/>
                <a:sym typeface="Century Gothic"/>
              </a:rPr>
              <a:t>GitHub </a:t>
            </a:r>
            <a:r>
              <a:rPr lang="ko-KR" altLang="en-US" dirty="0" smtClean="0">
                <a:solidFill>
                  <a:srgbClr val="3F3F3F"/>
                </a:solidFill>
                <a:latin typeface="배달의민족 도현" panose="020B0600000101010101" pitchFamily="50" charset="-127"/>
                <a:cs typeface="Century Gothic"/>
                <a:sym typeface="Century Gothic"/>
              </a:rPr>
              <a:t>사용을 위한 사전 지식</a:t>
            </a:r>
            <a:endParaRPr lang="ko-KR" altLang="en-US" dirty="0">
              <a:solidFill>
                <a:srgbClr val="3F3F3F"/>
              </a:solidFill>
              <a:latin typeface="배달의민족 도현" panose="020B0600000101010101" pitchFamily="50" charset="-127"/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5405"/>
            <a:ext cx="10515600" cy="493070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ko-KR" altLang="en-US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Calibri"/>
                <a:cs typeface="Calibri"/>
                <a:sym typeface="Calibri"/>
              </a:rPr>
              <a:t>사전 지식 </a:t>
            </a:r>
            <a:r>
              <a:rPr lang="en-US" altLang="ko-KR" sz="1600" dirty="0">
                <a:solidFill>
                  <a:srgbClr val="3F3F3F"/>
                </a:solidFill>
                <a:latin typeface="+mj-lt"/>
                <a:ea typeface="Calibri"/>
                <a:cs typeface="Calibri"/>
                <a:sym typeface="Calibri"/>
              </a:rPr>
              <a:t>3</a:t>
            </a:r>
            <a:r>
              <a:rPr lang="en-US" altLang="ko-KR" sz="1600" dirty="0" smtClean="0">
                <a:solidFill>
                  <a:srgbClr val="3F3F3F"/>
                </a:solidFill>
                <a:latin typeface="+mj-lt"/>
                <a:ea typeface="Calibri"/>
                <a:cs typeface="Calibri"/>
                <a:sym typeface="Calibri"/>
              </a:rPr>
              <a:t> : </a:t>
            </a:r>
            <a:r>
              <a:rPr lang="ko-KR" altLang="en-US" sz="1600" dirty="0" err="1" smtClean="0">
                <a:solidFill>
                  <a:srgbClr val="3F3F3F"/>
                </a:solidFill>
                <a:latin typeface="배달의민족 도현" panose="020B0600000101010101" pitchFamily="50" charset="-127"/>
                <a:ea typeface="Calibri"/>
                <a:cs typeface="Calibri"/>
                <a:sym typeface="Calibri"/>
              </a:rPr>
              <a:t>브랜치</a:t>
            </a:r>
            <a:r>
              <a:rPr lang="en-US" altLang="ko-KR" sz="1600" dirty="0" smtClean="0">
                <a:solidFill>
                  <a:srgbClr val="3F3F3F"/>
                </a:solidFill>
                <a:latin typeface="+mj-lt"/>
                <a:ea typeface="Calibri"/>
                <a:cs typeface="Calibri"/>
                <a:sym typeface="Calibri"/>
              </a:rPr>
              <a:t>(branch)</a:t>
            </a:r>
          </a:p>
          <a:p>
            <a:pPr mar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3F3F3F"/>
                </a:solidFill>
                <a:latin typeface="+mj-lt"/>
                <a:ea typeface="Calibri"/>
                <a:cs typeface="Calibri"/>
                <a:sym typeface="Calibri"/>
              </a:rPr>
              <a:t>	</a:t>
            </a:r>
            <a:r>
              <a:rPr lang="ko-KR" altLang="en-US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Calibri"/>
                <a:cs typeface="Calibri"/>
                <a:sym typeface="Calibri"/>
              </a:rPr>
              <a:t>유지 보수를 하면서 새로운 기능 추가 및 버그 수정을 할 수 있다</a:t>
            </a:r>
            <a:r>
              <a:rPr lang="en-US" altLang="ko-KR" sz="1600" dirty="0" smtClean="0">
                <a:solidFill>
                  <a:srgbClr val="3F3F3F"/>
                </a:solidFill>
                <a:latin typeface="+mj-lt"/>
                <a:ea typeface="Calibri"/>
                <a:cs typeface="Calibri"/>
                <a:sym typeface="Calibri"/>
              </a:rPr>
              <a:t>.</a:t>
            </a:r>
          </a:p>
          <a:p>
            <a:pPr mar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3F3F3F"/>
                </a:solidFill>
                <a:latin typeface="+mj-lt"/>
                <a:ea typeface="Calibri"/>
                <a:cs typeface="Calibri"/>
                <a:sym typeface="Calibri"/>
              </a:rPr>
              <a:t>	</a:t>
            </a:r>
            <a:r>
              <a:rPr lang="ko-KR" altLang="en-US" sz="1600" dirty="0" err="1" smtClean="0">
                <a:solidFill>
                  <a:srgbClr val="3F3F3F"/>
                </a:solidFill>
                <a:latin typeface="배달의민족 도현" panose="020B0600000101010101" pitchFamily="50" charset="-127"/>
                <a:ea typeface="Calibri"/>
                <a:cs typeface="Calibri"/>
                <a:sym typeface="Calibri"/>
              </a:rPr>
              <a:t>여러한</a:t>
            </a:r>
            <a:r>
              <a:rPr lang="ko-KR" altLang="en-US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Calibri"/>
                <a:cs typeface="Calibri"/>
                <a:sym typeface="Calibri"/>
              </a:rPr>
              <a:t> 병렬로 수행되는 여러 버전 관리를 위해 </a:t>
            </a:r>
            <a:r>
              <a:rPr lang="en-US" altLang="ko-KR" sz="1600" dirty="0" smtClean="0">
                <a:solidFill>
                  <a:srgbClr val="3F3F3F"/>
                </a:solidFill>
                <a:latin typeface="+mj-lt"/>
                <a:ea typeface="Calibri"/>
                <a:cs typeface="Calibri"/>
                <a:sym typeface="Calibri"/>
              </a:rPr>
              <a:t>GitHub</a:t>
            </a:r>
            <a:r>
              <a:rPr lang="ko-KR" altLang="en-US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Calibri"/>
                <a:cs typeface="Calibri"/>
                <a:sym typeface="Calibri"/>
              </a:rPr>
              <a:t>에는 </a:t>
            </a:r>
            <a:r>
              <a:rPr lang="ko-KR" altLang="en-US" sz="1600" dirty="0" err="1" smtClean="0">
                <a:solidFill>
                  <a:srgbClr val="3F3F3F"/>
                </a:solidFill>
                <a:latin typeface="배달의민족 도현" panose="020B0600000101010101" pitchFamily="50" charset="-127"/>
                <a:ea typeface="Calibri"/>
                <a:cs typeface="Calibri"/>
                <a:sym typeface="Calibri"/>
              </a:rPr>
              <a:t>브랜치</a:t>
            </a:r>
            <a:r>
              <a:rPr lang="en-US" altLang="ko-KR" sz="1600" dirty="0" smtClean="0">
                <a:solidFill>
                  <a:srgbClr val="3F3F3F"/>
                </a:solidFill>
                <a:latin typeface="+mj-lt"/>
                <a:ea typeface="Calibri"/>
                <a:cs typeface="Calibri"/>
                <a:sym typeface="Calibri"/>
              </a:rPr>
              <a:t>(branch)</a:t>
            </a:r>
            <a:r>
              <a:rPr lang="ko-KR" altLang="en-US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Calibri"/>
                <a:cs typeface="Calibri"/>
                <a:sym typeface="Calibri"/>
              </a:rPr>
              <a:t>라는 기능이 있다</a:t>
            </a:r>
            <a:r>
              <a:rPr lang="en-US" altLang="ko-KR" sz="1600" dirty="0" smtClean="0">
                <a:solidFill>
                  <a:srgbClr val="3F3F3F"/>
                </a:solidFill>
                <a:latin typeface="+mj-lt"/>
                <a:ea typeface="Calibri"/>
                <a:cs typeface="Calibri"/>
                <a:sym typeface="Calibri"/>
              </a:rPr>
              <a:t>.</a:t>
            </a:r>
          </a:p>
          <a:p>
            <a:pPr marL="0" indent="0" algn="just">
              <a:lnSpc>
                <a:spcPct val="200000"/>
              </a:lnSpc>
              <a:spcBef>
                <a:spcPts val="0"/>
              </a:spcBef>
              <a:buNone/>
            </a:pPr>
            <a:endParaRPr lang="en-US" altLang="ko-KR" sz="1600" dirty="0">
              <a:solidFill>
                <a:srgbClr val="3F3F3F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ko-KR" sz="1600" dirty="0" smtClean="0">
                <a:solidFill>
                  <a:srgbClr val="3F3F3F"/>
                </a:solidFill>
                <a:latin typeface="+mj-lt"/>
                <a:ea typeface="Calibri"/>
                <a:cs typeface="Calibri"/>
                <a:sym typeface="Calibri"/>
              </a:rPr>
              <a:t>	</a:t>
            </a:r>
            <a:r>
              <a:rPr lang="ko-KR" altLang="en-US" sz="1600" dirty="0" smtClean="0">
                <a:solidFill>
                  <a:srgbClr val="3F3F3F"/>
                </a:solidFill>
                <a:latin typeface="배달의민족 도현" panose="020B0600000101010101" pitchFamily="50" charset="-127"/>
                <a:ea typeface="Calibri"/>
                <a:cs typeface="Calibri"/>
                <a:sym typeface="Calibri"/>
              </a:rPr>
              <a:t>분기 한 지점은 다른 지점의 영향을 받지 않기 때문에 같은 저장소에서 각 개발을 해 나갈 수 있다</a:t>
            </a:r>
            <a:r>
              <a:rPr lang="en-US" altLang="ko-KR" sz="1600" dirty="0" smtClean="0">
                <a:solidFill>
                  <a:srgbClr val="3F3F3F"/>
                </a:solidFill>
                <a:latin typeface="+mj-lt"/>
                <a:ea typeface="Calibri"/>
                <a:cs typeface="Calibri"/>
                <a:sym typeface="Calibri"/>
              </a:rPr>
              <a:t>.</a:t>
            </a:r>
          </a:p>
          <a:p>
            <a:pPr marL="0" indent="0" algn="just">
              <a:lnSpc>
                <a:spcPct val="200000"/>
              </a:lnSpc>
              <a:spcBef>
                <a:spcPts val="0"/>
              </a:spcBef>
              <a:buNone/>
            </a:pPr>
            <a:endParaRPr lang="en-US" altLang="ko-KR" sz="1600" dirty="0" smtClean="0">
              <a:solidFill>
                <a:srgbClr val="3F3F3F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2" algn="just">
              <a:spcBef>
                <a:spcPts val="0"/>
              </a:spcBef>
              <a:buFontTx/>
              <a:buChar char="-"/>
            </a:pPr>
            <a:endParaRPr lang="en-US" altLang="ko-KR" sz="1400" dirty="0" smtClean="0">
              <a:solidFill>
                <a:srgbClr val="3F3F3F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2" algn="just">
              <a:spcBef>
                <a:spcPts val="0"/>
              </a:spcBef>
              <a:buFontTx/>
              <a:buChar char="-"/>
            </a:pPr>
            <a:endParaRPr lang="en-US" altLang="ko-KR" sz="1400" dirty="0">
              <a:solidFill>
                <a:srgbClr val="3F3F3F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914400" lvl="2" indent="0" algn="just">
              <a:spcBef>
                <a:spcPts val="0"/>
              </a:spcBef>
              <a:buNone/>
            </a:pPr>
            <a:endParaRPr lang="en-US" altLang="ko-KR" sz="1400" dirty="0" smtClean="0">
              <a:solidFill>
                <a:srgbClr val="3F3F3F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2" algn="just">
              <a:spcBef>
                <a:spcPts val="0"/>
              </a:spcBef>
              <a:buFontTx/>
              <a:buChar char="-"/>
            </a:pPr>
            <a:endParaRPr lang="en-US" altLang="ko-KR" sz="1400" dirty="0">
              <a:solidFill>
                <a:srgbClr val="3F3F3F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2" algn="just">
              <a:spcBef>
                <a:spcPts val="0"/>
              </a:spcBef>
              <a:buFontTx/>
              <a:buChar char="-"/>
            </a:pPr>
            <a:endParaRPr lang="en-US" altLang="ko-KR" sz="1400" dirty="0" smtClean="0">
              <a:solidFill>
                <a:srgbClr val="3F3F3F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046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entury Gothic"/>
                <a:sym typeface="Century Gothic"/>
              </a:rPr>
              <a:t>GitHub </a:t>
            </a:r>
            <a:r>
              <a:rPr lang="ko-KR" altLang="en-US" dirty="0">
                <a:solidFill>
                  <a:srgbClr val="3F3F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entury Gothic"/>
                <a:sym typeface="Century Gothic"/>
              </a:rPr>
              <a:t>사용법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5406"/>
            <a:ext cx="10515600" cy="491407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기본적인 </a:t>
            </a:r>
            <a:r>
              <a:rPr lang="en-US" altLang="ko-KR" sz="1600" dirty="0" err="1" smtClean="0">
                <a:latin typeface="+mj-ea"/>
                <a:ea typeface="배달의민족 도현" panose="020B0600000101010101" pitchFamily="50" charset="-127"/>
              </a:rPr>
              <a:t>Git</a:t>
            </a: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작업은 아래와 같은 흐름이 됩니다</a:t>
            </a:r>
            <a:r>
              <a:rPr lang="en-US" altLang="ko-KR" sz="1600" dirty="0" smtClean="0">
                <a:latin typeface="+mj-ea"/>
                <a:ea typeface="배달의민족 도현" panose="020B0600000101010101" pitchFamily="50" charset="-127"/>
              </a:rPr>
              <a:t>. (</a:t>
            </a:r>
            <a:r>
              <a:rPr lang="en-US" altLang="ko-KR" sz="1400" dirty="0" smtClean="0">
                <a:latin typeface="+mj-ea"/>
                <a:ea typeface="배달의민족 도현" panose="020B0600000101010101" pitchFamily="50" charset="-127"/>
              </a:rPr>
              <a:t>1</a:t>
            </a:r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번의 경우 처음 한번만 하고 </a:t>
            </a:r>
            <a:r>
              <a:rPr lang="en-US" altLang="ko-KR" sz="1400" dirty="0" smtClean="0">
                <a:latin typeface="+mj-ea"/>
                <a:ea typeface="배달의민족 도현" panose="020B0600000101010101" pitchFamily="50" charset="-127"/>
              </a:rPr>
              <a:t>2</a:t>
            </a:r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번에서 </a:t>
            </a:r>
            <a:r>
              <a:rPr lang="en-US" altLang="ko-KR" sz="1400" dirty="0" smtClean="0">
                <a:latin typeface="+mj-ea"/>
                <a:ea typeface="배달의민족 도현" panose="020B0600000101010101" pitchFamily="50" charset="-127"/>
              </a:rPr>
              <a:t>5</a:t>
            </a:r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번은 반복합니다</a:t>
            </a:r>
            <a:r>
              <a:rPr lang="en-US" altLang="ko-KR" sz="1400" dirty="0" smtClean="0">
                <a:latin typeface="+mj-ea"/>
                <a:ea typeface="배달의민족 도현" panose="020B0600000101010101" pitchFamily="50" charset="-127"/>
              </a:rPr>
              <a:t>.</a:t>
            </a:r>
            <a:r>
              <a:rPr lang="en-US" altLang="ko-KR" sz="1600" dirty="0" smtClean="0">
                <a:latin typeface="+mj-ea"/>
                <a:ea typeface="배달의민족 도현" panose="020B0600000101010101" pitchFamily="50" charset="-127"/>
              </a:rPr>
              <a:t>)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600" dirty="0">
              <a:latin typeface="+mj-ea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600" dirty="0" smtClean="0">
                <a:latin typeface="+mj-ea"/>
                <a:ea typeface="배달의민족 도현" panose="020B0600000101010101" pitchFamily="50" charset="-127"/>
              </a:rPr>
              <a:t>GitHub</a:t>
            </a: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저장소 작성</a:t>
            </a:r>
            <a:r>
              <a:rPr lang="en-US" altLang="ko-KR" sz="1600" dirty="0" smtClean="0">
                <a:latin typeface="+mj-ea"/>
                <a:ea typeface="배달의민족 도현" panose="020B0600000101010101" pitchFamily="50" charset="-127"/>
              </a:rPr>
              <a:t>.(</a:t>
            </a:r>
            <a:r>
              <a:rPr lang="en-US" altLang="ko-KR" sz="1600" dirty="0" err="1" smtClean="0">
                <a:latin typeface="+mj-ea"/>
                <a:ea typeface="배달의민족 도현" panose="020B0600000101010101" pitchFamily="50" charset="-127"/>
              </a:rPr>
              <a:t>git</a:t>
            </a:r>
            <a:r>
              <a:rPr lang="en-US" altLang="ko-KR" sz="1600" dirty="0" smtClean="0">
                <a:latin typeface="+mj-ea"/>
                <a:ea typeface="배달의민족 도현" panose="020B0600000101010101" pitchFamily="50" charset="-127"/>
              </a:rPr>
              <a:t> </a:t>
            </a:r>
            <a:r>
              <a:rPr lang="en-US" altLang="ko-KR" sz="1600" dirty="0" err="1" smtClean="0">
                <a:latin typeface="+mj-ea"/>
                <a:ea typeface="배달의민족 도현" panose="020B0600000101010101" pitchFamily="50" charset="-127"/>
              </a:rPr>
              <a:t>init</a:t>
            </a:r>
            <a:r>
              <a:rPr lang="en-US" altLang="ko-KR" sz="1600" dirty="0" smtClean="0">
                <a:latin typeface="+mj-ea"/>
                <a:ea typeface="배달의민족 도현" panose="020B0600000101010101" pitchFamily="50" charset="-127"/>
              </a:rPr>
              <a:t>) </a:t>
            </a: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또는 </a:t>
            </a:r>
            <a:r>
              <a:rPr lang="en-US" altLang="ko-KR" sz="1600" dirty="0" smtClean="0">
                <a:latin typeface="+mj-ea"/>
                <a:ea typeface="배달의민족 도현" panose="020B0600000101010101" pitchFamily="50" charset="-127"/>
              </a:rPr>
              <a:t>(</a:t>
            </a:r>
            <a:r>
              <a:rPr lang="en-US" altLang="ko-KR" sz="1600" dirty="0" err="1" smtClean="0">
                <a:latin typeface="+mj-ea"/>
                <a:ea typeface="배달의민족 도현" panose="020B0600000101010101" pitchFamily="50" charset="-127"/>
              </a:rPr>
              <a:t>git</a:t>
            </a:r>
            <a:r>
              <a:rPr lang="en-US" altLang="ko-KR" sz="1600" dirty="0" smtClean="0">
                <a:latin typeface="+mj-ea"/>
                <a:ea typeface="배달의민족 도현" panose="020B0600000101010101" pitchFamily="50" charset="-127"/>
              </a:rPr>
              <a:t> clone)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파일의 작성</a:t>
            </a:r>
            <a:r>
              <a:rPr lang="en-US" altLang="ko-KR" sz="1600" dirty="0" smtClean="0">
                <a:latin typeface="+mj-ea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편집</a:t>
            </a:r>
            <a:r>
              <a:rPr lang="en-US" altLang="ko-KR" sz="1600" dirty="0" smtClean="0">
                <a:latin typeface="+mj-ea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파일의 생성 </a:t>
            </a:r>
            <a:r>
              <a:rPr lang="en-US" altLang="ko-KR" sz="1600" dirty="0" smtClean="0">
                <a:latin typeface="+mj-ea"/>
                <a:ea typeface="배달의민족 도현" panose="020B0600000101010101" pitchFamily="50" charset="-127"/>
              </a:rPr>
              <a:t>/ </a:t>
            </a: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변경 </a:t>
            </a:r>
            <a:r>
              <a:rPr lang="en-US" altLang="ko-KR" sz="1600" dirty="0" smtClean="0">
                <a:latin typeface="+mj-ea"/>
                <a:ea typeface="배달의민족 도현" panose="020B0600000101010101" pitchFamily="50" charset="-127"/>
              </a:rPr>
              <a:t>/ </a:t>
            </a: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삭제를 </a:t>
            </a:r>
            <a:r>
              <a:rPr lang="en-US" altLang="ko-KR" sz="1600" dirty="0" err="1" smtClean="0">
                <a:latin typeface="+mj-ea"/>
                <a:ea typeface="배달의민족 도현" panose="020B0600000101010101" pitchFamily="50" charset="-127"/>
              </a:rPr>
              <a:t>git</a:t>
            </a:r>
            <a:r>
              <a:rPr lang="en-US" altLang="ko-KR" sz="1600" dirty="0" smtClean="0">
                <a:latin typeface="+mj-ea"/>
                <a:ea typeface="배달의민족 도현" panose="020B0600000101010101" pitchFamily="50" charset="-127"/>
              </a:rPr>
              <a:t> </a:t>
            </a: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인덱스에 추가</a:t>
            </a:r>
            <a:r>
              <a:rPr lang="en-US" altLang="ko-KR" sz="1600" dirty="0" smtClean="0">
                <a:latin typeface="+mj-ea"/>
                <a:ea typeface="배달의민족 도현" panose="020B0600000101010101" pitchFamily="50" charset="-127"/>
              </a:rPr>
              <a:t>.(</a:t>
            </a:r>
            <a:r>
              <a:rPr lang="en-US" altLang="ko-KR" sz="1600" dirty="0" err="1" smtClean="0">
                <a:latin typeface="+mj-ea"/>
                <a:ea typeface="배달의민족 도현" panose="020B0600000101010101" pitchFamily="50" charset="-127"/>
              </a:rPr>
              <a:t>git</a:t>
            </a:r>
            <a:r>
              <a:rPr lang="en-US" altLang="ko-KR" sz="1600" dirty="0" smtClean="0">
                <a:latin typeface="+mj-ea"/>
                <a:ea typeface="배달의민족 도현" panose="020B0600000101010101" pitchFamily="50" charset="-127"/>
              </a:rPr>
              <a:t> add)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변경 결과를 로컬 저장소에 </a:t>
            </a:r>
            <a:r>
              <a:rPr lang="ko-KR" altLang="en-US" sz="1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커밋</a:t>
            </a:r>
            <a:r>
              <a:rPr lang="en-US" altLang="ko-KR" sz="1600" dirty="0" smtClean="0">
                <a:latin typeface="+mj-ea"/>
                <a:ea typeface="배달의민족 도현" panose="020B0600000101010101" pitchFamily="50" charset="-127"/>
              </a:rPr>
              <a:t>.(</a:t>
            </a:r>
            <a:r>
              <a:rPr lang="en-US" altLang="ko-KR" sz="1600" dirty="0" err="1" smtClean="0">
                <a:latin typeface="+mj-ea"/>
                <a:ea typeface="배달의민족 도현" panose="020B0600000101010101" pitchFamily="50" charset="-127"/>
              </a:rPr>
              <a:t>git</a:t>
            </a:r>
            <a:r>
              <a:rPr lang="en-US" altLang="ko-KR" sz="1600" dirty="0" smtClean="0">
                <a:latin typeface="+mj-ea"/>
                <a:ea typeface="배달의민족 도현" panose="020B0600000101010101" pitchFamily="50" charset="-127"/>
              </a:rPr>
              <a:t> commit)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 저장소를 </a:t>
            </a:r>
            <a:r>
              <a:rPr lang="ko-KR" altLang="en-US" sz="1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푸</a:t>
            </a:r>
            <a:r>
              <a:rPr lang="ko-KR" altLang="en-US" sz="1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</a:t>
            </a:r>
            <a:r>
              <a:rPr lang="ko-KR" altLang="en-US" sz="1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</a:t>
            </a: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원격 저장소에 반영</a:t>
            </a:r>
            <a:r>
              <a:rPr lang="en-US" altLang="ko-KR" sz="1600" dirty="0" smtClean="0">
                <a:latin typeface="+mj-ea"/>
                <a:ea typeface="배달의민족 도현" panose="020B0600000101010101" pitchFamily="50" charset="-127"/>
              </a:rPr>
              <a:t>.(</a:t>
            </a:r>
            <a:r>
              <a:rPr lang="en-US" altLang="ko-KR" sz="1600" dirty="0" err="1" smtClean="0">
                <a:latin typeface="+mj-ea"/>
                <a:ea typeface="배달의민족 도현" panose="020B0600000101010101" pitchFamily="50" charset="-127"/>
              </a:rPr>
              <a:t>git</a:t>
            </a:r>
            <a:r>
              <a:rPr lang="en-US" altLang="ko-KR" sz="1600" dirty="0" smtClean="0">
                <a:latin typeface="+mj-ea"/>
                <a:ea typeface="배달의민족 도현" panose="020B0600000101010101" pitchFamily="50" charset="-127"/>
              </a:rPr>
              <a:t> push)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70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>
                <a:solidFill>
                  <a:srgbClr val="3F3F3F"/>
                </a:solidFill>
                <a:cs typeface="Century Gothic"/>
                <a:sym typeface="Century Gothic"/>
              </a:rPr>
              <a:t>GitHub </a:t>
            </a:r>
            <a:r>
              <a:rPr lang="ko-KR" altLang="en-US" dirty="0">
                <a:solidFill>
                  <a:srgbClr val="3F3F3F"/>
                </a:solidFill>
                <a:cs typeface="Century Gothic"/>
                <a:sym typeface="Century Gothic"/>
              </a:rPr>
              <a:t>사용법</a:t>
            </a:r>
            <a:endParaRPr lang="ko-KR" altLang="en-US" dirty="0">
              <a:solidFill>
                <a:schemeClr val="tx1"/>
              </a:solidFill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5406"/>
            <a:ext cx="10515600" cy="491407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600" dirty="0" smtClean="0"/>
              <a:t>GitHub</a:t>
            </a:r>
            <a:r>
              <a:rPr lang="ko-KR" altLang="en-US" sz="1600" dirty="0" smtClean="0"/>
              <a:t>에 저장소 작성</a:t>
            </a:r>
            <a:endParaRPr lang="en-US" altLang="ko-KR" sz="16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GitHub</a:t>
            </a:r>
            <a:r>
              <a:rPr lang="ko-KR" altLang="en-US" sz="1600" dirty="0" smtClean="0"/>
              <a:t>메인 화면에서 </a:t>
            </a:r>
            <a:r>
              <a:rPr lang="en-US" altLang="ko-KR" sz="1600" dirty="0" smtClean="0"/>
              <a:t>Create New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Repository </a:t>
            </a:r>
            <a:r>
              <a:rPr lang="ko-KR" altLang="en-US" sz="1600" dirty="0" smtClean="0"/>
              <a:t>버튼을 클릭합니다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 smtClean="0"/>
              <a:t>	Public : </a:t>
            </a:r>
            <a:r>
              <a:rPr lang="ko-KR" altLang="en-US" sz="1600" dirty="0" smtClean="0"/>
              <a:t>무료 회원도 사용가능 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private : </a:t>
            </a:r>
            <a:r>
              <a:rPr lang="ko-KR" altLang="en-US" sz="1600" dirty="0" smtClean="0"/>
              <a:t>유료 회원만 사용가능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필요 항목의 입력이 끝난 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아래의 초록 버튼을</a:t>
            </a:r>
            <a:endParaRPr lang="en-US" altLang="ko-KR" sz="16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클릭하여 저장소를 생성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851" y="1345406"/>
            <a:ext cx="5453149" cy="437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5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다이퀘스트_PPT양식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배달의민족 도현">
      <a:majorFont>
        <a:latin typeface="배달의민족 도현"/>
        <a:ea typeface="배달의민족 도현"/>
        <a:cs typeface=""/>
      </a:majorFont>
      <a:minorFont>
        <a:latin typeface="배달의민족 도현"/>
        <a:ea typeface="배달의민족 도현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ユーザー定義 3">
      <a:dk1>
        <a:srgbClr val="000000"/>
      </a:dk1>
      <a:lt1>
        <a:srgbClr val="FFFFFF"/>
      </a:lt1>
      <a:dk2>
        <a:srgbClr val="2E75B5"/>
      </a:dk2>
      <a:lt2>
        <a:srgbClr val="E7E6E6"/>
      </a:lt2>
      <a:accent1>
        <a:srgbClr val="FEC800"/>
      </a:accent1>
      <a:accent2>
        <a:srgbClr val="E7AB63"/>
      </a:accent2>
      <a:accent3>
        <a:srgbClr val="3A3838"/>
      </a:accent3>
      <a:accent4>
        <a:srgbClr val="757070"/>
      </a:accent4>
      <a:accent5>
        <a:srgbClr val="FFE78F"/>
      </a:accent5>
      <a:accent6>
        <a:srgbClr val="FFF4CB"/>
      </a:accent6>
      <a:hlink>
        <a:srgbClr val="3A1500"/>
      </a:hlink>
      <a:folHlink>
        <a:srgbClr val="3A1500"/>
      </a:folHlink>
    </a:clrScheme>
    <a:fontScheme name="배달의민족 도현">
      <a:majorFont>
        <a:latin typeface="배달의민족 도현"/>
        <a:ea typeface="배달의민족 도현"/>
        <a:cs typeface=""/>
      </a:majorFont>
      <a:minorFont>
        <a:latin typeface="배달의민족 도현"/>
        <a:ea typeface="배달의민족 도현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17715</TotalTime>
  <Words>370</Words>
  <Application>Microsoft Office PowerPoint</Application>
  <PresentationFormat>와이드스크린</PresentationFormat>
  <Paragraphs>195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century </vt:lpstr>
      <vt:lpstr>나눔바른고딕</vt:lpstr>
      <vt:lpstr>나눔바름고딕 (본문)</vt:lpstr>
      <vt:lpstr>배달의민족 도현</vt:lpstr>
      <vt:lpstr>Arial</vt:lpstr>
      <vt:lpstr>Calibri</vt:lpstr>
      <vt:lpstr>Century Gothic</vt:lpstr>
      <vt:lpstr>Symbol</vt:lpstr>
      <vt:lpstr>Wingdings</vt:lpstr>
      <vt:lpstr>다이퀘스트_PPT양식</vt:lpstr>
      <vt:lpstr>Office テーマ</vt:lpstr>
      <vt:lpstr>PowerPoint 프레젠테이션</vt:lpstr>
      <vt:lpstr>목차 </vt:lpstr>
      <vt:lpstr>GitHub(깃허브)란?</vt:lpstr>
      <vt:lpstr>GitHub 계정 등록</vt:lpstr>
      <vt:lpstr>GitHub 사용을 위한 사전 지식</vt:lpstr>
      <vt:lpstr>GitHub 사용을 위한 사전 지식</vt:lpstr>
      <vt:lpstr>GitHub 사용을 위한 사전 지식</vt:lpstr>
      <vt:lpstr>GitHub 사용법</vt:lpstr>
      <vt:lpstr>GitHub 사용법</vt:lpstr>
      <vt:lpstr>GitHub 사용법</vt:lpstr>
      <vt:lpstr>GitHub 사용법</vt:lpstr>
      <vt:lpstr>GitHub 사용법</vt:lpstr>
      <vt:lpstr>GitHub 사용법</vt:lpstr>
      <vt:lpstr>GitHub 사용법</vt:lpstr>
      <vt:lpstr>GitHub 사용법</vt:lpstr>
      <vt:lpstr>GitHub 사용법</vt:lpstr>
      <vt:lpstr>GitHub 사용법</vt:lpstr>
      <vt:lpstr>GitHub 사용법</vt:lpstr>
      <vt:lpstr>GitHub 사용법</vt:lpstr>
      <vt:lpstr>GitHub 사용법</vt:lpstr>
      <vt:lpstr>GitHub 사용법</vt:lpstr>
      <vt:lpstr>GitHub 사용법</vt:lpstr>
      <vt:lpstr>GitHub 사용법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abcd</dc:creator>
  <cp:lastModifiedBy>SEONGHYEOK SHIN</cp:lastModifiedBy>
  <cp:revision>463</cp:revision>
  <dcterms:created xsi:type="dcterms:W3CDTF">2019-09-06T05:03:35Z</dcterms:created>
  <dcterms:modified xsi:type="dcterms:W3CDTF">2020-03-25T06:33:29Z</dcterms:modified>
</cp:coreProperties>
</file>