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4AD2-DCD1-4C2A-BB04-64F1A9FD2585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8EAC-7642-4CED-BB65-741E1E1A7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48EAC-7642-4CED-BB65-741E1E1A78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5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3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5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5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6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50D1-AB4E-43A4-B663-C562CDE14989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3C7BD-2EEB-4161-B0EB-244B2E0B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4572" y="2057346"/>
            <a:ext cx="728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 </a:t>
            </a:r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고급 활용</a:t>
            </a:r>
            <a:endParaRPr lang="en-US" altLang="ko-KR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(Vector, Map) </a:t>
            </a:r>
            <a:endParaRPr lang="ko-KR" altLang="en-US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7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1"/>
          <p:cNvSpPr/>
          <p:nvPr/>
        </p:nvSpPr>
        <p:spPr>
          <a:xfrm>
            <a:off x="0" y="400050"/>
            <a:ext cx="3838575" cy="51435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2"/>
          <p:cNvSpPr/>
          <p:nvPr/>
        </p:nvSpPr>
        <p:spPr>
          <a:xfrm>
            <a:off x="0" y="914400"/>
            <a:ext cx="4581525" cy="51435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각형 3"/>
          <p:cNvSpPr/>
          <p:nvPr/>
        </p:nvSpPr>
        <p:spPr>
          <a:xfrm>
            <a:off x="0" y="1428750"/>
            <a:ext cx="6096000" cy="51435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16469" y="2708735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8823" y="2708734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2646" y="3451685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25000" y="3451685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5113" y="3638583"/>
            <a:ext cx="22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Vector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45050" y="4256252"/>
            <a:ext cx="22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Vector code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3706" y="3655865"/>
            <a:ext cx="22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86097" y="4256252"/>
            <a:ext cx="22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code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sp>
        <p:nvSpPr>
          <p:cNvPr id="20" name="막힌 원호 19"/>
          <p:cNvSpPr/>
          <p:nvPr/>
        </p:nvSpPr>
        <p:spPr>
          <a:xfrm rot="10169964">
            <a:off x="2384655" y="3128886"/>
            <a:ext cx="379444" cy="379446"/>
          </a:xfrm>
          <a:prstGeom prst="blockArc">
            <a:avLst>
              <a:gd name="adj1" fmla="val 6018291"/>
              <a:gd name="adj2" fmla="val 0"/>
              <a:gd name="adj3" fmla="val 114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rot="10169964">
            <a:off x="4858848" y="3898583"/>
            <a:ext cx="379444" cy="379446"/>
          </a:xfrm>
          <a:prstGeom prst="blockArc">
            <a:avLst>
              <a:gd name="adj1" fmla="val 6018291"/>
              <a:gd name="adj2" fmla="val 0"/>
              <a:gd name="adj3" fmla="val 114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막힌 원호 21"/>
          <p:cNvSpPr/>
          <p:nvPr/>
        </p:nvSpPr>
        <p:spPr>
          <a:xfrm rot="10169964">
            <a:off x="7363782" y="3216412"/>
            <a:ext cx="379444" cy="379446"/>
          </a:xfrm>
          <a:prstGeom prst="blockArc">
            <a:avLst>
              <a:gd name="adj1" fmla="val 6018291"/>
              <a:gd name="adj2" fmla="val 0"/>
              <a:gd name="adj3" fmla="val 114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/>
          <p:cNvSpPr/>
          <p:nvPr/>
        </p:nvSpPr>
        <p:spPr>
          <a:xfrm rot="10169964">
            <a:off x="9754417" y="3871855"/>
            <a:ext cx="379444" cy="379446"/>
          </a:xfrm>
          <a:prstGeom prst="blockArc">
            <a:avLst>
              <a:gd name="adj1" fmla="val 6018291"/>
              <a:gd name="adj2" fmla="val 0"/>
              <a:gd name="adj3" fmla="val 114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170" y="71021"/>
            <a:ext cx="184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잠깐</a:t>
            </a:r>
            <a:r>
              <a:rPr lang="en-US" altLang="ko-KR" sz="5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497149" y="1953530"/>
            <a:ext cx="11123720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E73BE"/>
          </a:solidFill>
          <a:ln>
            <a:solidFill>
              <a:srgbClr val="0E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using namespace </a:t>
            </a:r>
            <a:r>
              <a:rPr lang="en-US" altLang="ko-KR" sz="1704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</a:t>
            </a: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자유형 64"/>
          <p:cNvSpPr>
            <a:spLocks/>
          </p:cNvSpPr>
          <p:nvPr/>
        </p:nvSpPr>
        <p:spPr bwMode="auto">
          <a:xfrm>
            <a:off x="497150" y="2467881"/>
            <a:ext cx="11123720" cy="506218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E73BE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STL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공간에 작성되었기 때문에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STL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사용하려면 위 코드가 필요하다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3" name="Freeform 37"/>
          <p:cNvSpPr>
            <a:spLocks/>
          </p:cNvSpPr>
          <p:nvPr/>
        </p:nvSpPr>
        <p:spPr bwMode="auto">
          <a:xfrm>
            <a:off x="497148" y="3108672"/>
            <a:ext cx="11123720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E73BE"/>
          </a:solidFill>
          <a:ln>
            <a:solidFill>
              <a:srgbClr val="0E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&lt;vector&gt; or #include &lt;map&gt;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자유형 64"/>
          <p:cNvSpPr>
            <a:spLocks/>
          </p:cNvSpPr>
          <p:nvPr/>
        </p:nvSpPr>
        <p:spPr bwMode="auto">
          <a:xfrm>
            <a:off x="497149" y="3623023"/>
            <a:ext cx="11123720" cy="506218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E73BE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템플릿이 선언된 헤더파일을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시켜야 한다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5" name="Freeform 37"/>
          <p:cNvSpPr>
            <a:spLocks/>
          </p:cNvSpPr>
          <p:nvPr/>
        </p:nvSpPr>
        <p:spPr bwMode="auto">
          <a:xfrm>
            <a:off x="497148" y="4272892"/>
            <a:ext cx="11123720" cy="50527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rgbClr val="0E73BE"/>
          </a:solidFill>
          <a:ln>
            <a:solidFill>
              <a:srgbClr val="0E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&lt;algorithm&gt;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자유형 64"/>
          <p:cNvSpPr>
            <a:spLocks/>
          </p:cNvSpPr>
          <p:nvPr/>
        </p:nvSpPr>
        <p:spPr bwMode="auto">
          <a:xfrm>
            <a:off x="497149" y="4787243"/>
            <a:ext cx="11123720" cy="506218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E73BE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함수를 사용하려면 위 헤더파일을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시켜야 한다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21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V="1">
            <a:off x="351971" y="4682604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3820" y="25862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Vector</a:t>
            </a:r>
          </a:p>
        </p:txBody>
      </p:sp>
      <p:sp>
        <p:nvSpPr>
          <p:cNvPr id="10" name="직사각형 9"/>
          <p:cNvSpPr/>
          <p:nvPr/>
        </p:nvSpPr>
        <p:spPr>
          <a:xfrm flipV="1">
            <a:off x="324755" y="120495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971" y="75791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순차 컨테이너</a:t>
            </a: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1155260" y="121866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3820" y="1752469"/>
            <a:ext cx="2213676" cy="293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저장할 데이터 수가 가변적이다</a:t>
            </a:r>
            <a:r>
              <a:rPr lang="en-US" altLang="ko-KR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7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 접근이 가능하다</a:t>
            </a:r>
            <a:r>
              <a:rPr lang="en-US" altLang="ko-KR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7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구현이 쉽다</a:t>
            </a:r>
            <a:r>
              <a:rPr lang="en-US" altLang="ko-KR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7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 삽입</a:t>
            </a:r>
            <a:r>
              <a:rPr lang="en-US" altLang="ko-KR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삭제가 느리다</a:t>
            </a:r>
            <a:r>
              <a:rPr lang="en-US" altLang="ko-KR" sz="17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08535" y="463973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49438" y="463973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90341" y="463973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31244" y="463973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9956" y="667634"/>
            <a:ext cx="15331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vector &lt;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3102" y="125579"/>
            <a:ext cx="144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vector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168792" y="621468"/>
            <a:ext cx="10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5297" y="3589497"/>
            <a:ext cx="144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//n=2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08535" y="173782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49438" y="173782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90341" y="173782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31244" y="173782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68792" y="1848066"/>
            <a:ext cx="10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9956" y="1750144"/>
            <a:ext cx="15331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.push_back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(1);</a:t>
            </a: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.push_back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7761" y="2661530"/>
            <a:ext cx="374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원소 접근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배열처럼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[index]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접근 가능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8535" y="3009156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49438" y="3009156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90341" y="3009156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31244" y="3009156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68792" y="3119400"/>
            <a:ext cx="10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0692" y="3017792"/>
            <a:ext cx="15331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.at(2)=5;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 = 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.at(1);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7761" y="1384886"/>
            <a:ext cx="3314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원소 삽입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벡터의 마지막에 값 추가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08535" y="409625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49438" y="409625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390341" y="409625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931244" y="4096252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68792" y="4282494"/>
            <a:ext cx="10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08535" y="3816931"/>
            <a:ext cx="401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원소 삭제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(iterator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선언 및 초기화 후 사용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58339" y="4130637"/>
            <a:ext cx="21619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vector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:: iterator it;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= </a:t>
            </a:r>
            <a:r>
              <a:rPr lang="en-US" altLang="ko-KR" sz="14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.begin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2313" y="4733331"/>
            <a:ext cx="458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&amp;v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6067" y="4733330"/>
            <a:ext cx="31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08535" y="4840309"/>
            <a:ext cx="153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v.begin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930138" y="4847528"/>
            <a:ext cx="154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v.end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87097" y="5541617"/>
            <a:ext cx="15331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it++;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= </a:t>
            </a:r>
            <a:r>
              <a:rPr lang="en-US" altLang="ko-KR" sz="14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.erase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(it);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265421" y="5355367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06322" y="5355367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34259" y="5355367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862195" y="5355367"/>
            <a:ext cx="1540903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125678" y="5512862"/>
            <a:ext cx="103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4" name="연결선: 꺾임 73"/>
          <p:cNvCxnSpPr>
            <a:stCxn id="63" idx="3"/>
          </p:cNvCxnSpPr>
          <p:nvPr/>
        </p:nvCxnSpPr>
        <p:spPr>
          <a:xfrm flipV="1">
            <a:off x="4580757" y="4733330"/>
            <a:ext cx="727778" cy="1538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22312" y="6110103"/>
            <a:ext cx="5985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&amp;v[1]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50440" y="6110102"/>
            <a:ext cx="31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2" name="연결선: 꺾임 81"/>
          <p:cNvCxnSpPr>
            <a:cxnSpLocks/>
            <a:stCxn id="80" idx="3"/>
            <a:endCxn id="69" idx="2"/>
          </p:cNvCxnSpPr>
          <p:nvPr/>
        </p:nvCxnSpPr>
        <p:spPr>
          <a:xfrm flipV="1">
            <a:off x="4720820" y="6117367"/>
            <a:ext cx="2855954" cy="1466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393299" y="5530896"/>
            <a:ext cx="366950" cy="371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구부러짐 89"/>
          <p:cNvCxnSpPr>
            <a:stCxn id="88" idx="1"/>
          </p:cNvCxnSpPr>
          <p:nvPr/>
        </p:nvCxnSpPr>
        <p:spPr>
          <a:xfrm rot="16200000" flipV="1">
            <a:off x="7053314" y="5191556"/>
            <a:ext cx="288457" cy="4989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87863" y="5111429"/>
            <a:ext cx="63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3998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12539 0.000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12527 -2.5925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8281 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/>
      <p:bldP spid="88" grpId="0" animBg="1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0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034" y="91825"/>
            <a:ext cx="582230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&lt;functional&gt;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v;</a:t>
            </a:r>
          </a:p>
          <a:p>
            <a:r>
              <a:rPr lang="nn-NO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v.push_back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iterator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it;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v.begin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v.end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v.erase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v.begin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v.begin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v.begin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v.end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</a:t>
            </a:r>
            <a:r>
              <a:rPr lang="en-US" altLang="ko-KR" sz="1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greater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&gt;());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&gt;(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연산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기준으로 정렬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내림차순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500" dirty="0"/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v.begin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v.end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 </a:t>
            </a:r>
            <a:r>
              <a:rPr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13" y="3664352"/>
            <a:ext cx="1800000" cy="12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flipV="1">
            <a:off x="351971" y="4682604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3820" y="258621"/>
            <a:ext cx="1957735" cy="41070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</a:p>
        </p:txBody>
      </p:sp>
      <p:sp>
        <p:nvSpPr>
          <p:cNvPr id="24" name="직사각형 23"/>
          <p:cNvSpPr/>
          <p:nvPr/>
        </p:nvSpPr>
        <p:spPr>
          <a:xfrm flipV="1">
            <a:off x="324755" y="1204957"/>
            <a:ext cx="1875864" cy="4158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en-US" altLang="ko-KR" sz="153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971" y="757913"/>
            <a:ext cx="1821434" cy="32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170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 컨테이너</a:t>
            </a:r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1155260" y="1218664"/>
            <a:ext cx="214855" cy="175066"/>
          </a:xfrm>
          <a:prstGeom prst="triangl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53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3819" y="1752469"/>
            <a:ext cx="4213536" cy="2930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인자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value(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 인자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하나의 쌍으로 취급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en-US" altLang="ko-KR" sz="1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en-US" sz="1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en-US" altLang="ko-KR" sz="1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Unique</a:t>
            </a:r>
            <a:r>
              <a:rPr lang="ko-KR" altLang="en-US" sz="1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하다</a:t>
            </a:r>
            <a:r>
              <a:rPr lang="en-US" altLang="ko-KR" sz="17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자료에서 키를 통해 값을 빠르게 검색하는 것이 목적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7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정렬해야 한다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7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indent="-86575" latinLnBrk="0">
              <a:lnSpc>
                <a:spcPts val="1534"/>
              </a:lnSpc>
              <a:spcBef>
                <a:spcPts val="681"/>
              </a:spcBef>
              <a:buFont typeface="Arial" panose="020B0604020202020204" pitchFamily="34" charset="0"/>
              <a:buChar char="•"/>
              <a:tabLst>
                <a:tab pos="0" algn="l"/>
                <a:tab pos="60873" algn="l"/>
              </a:tabLst>
            </a:pPr>
            <a:endParaRPr lang="en-US" altLang="ko-KR" sz="1400" spc="-127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1982" y="821702"/>
            <a:ext cx="16687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 &lt;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9174" y="184430"/>
            <a:ext cx="144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16754" y="1577885"/>
            <a:ext cx="111567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m[1]=10;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5718" y="2270851"/>
            <a:ext cx="1668739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m[1]=10;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m[2]=20;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m[3]=30;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30864" y="782608"/>
            <a:ext cx="1277613" cy="297824"/>
            <a:chOff x="8230864" y="782608"/>
            <a:chExt cx="1277613" cy="297824"/>
          </a:xfrm>
        </p:grpSpPr>
        <p:sp>
          <p:nvSpPr>
            <p:cNvPr id="8" name="직사각형 7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209328" y="1600052"/>
            <a:ext cx="1277613" cy="297824"/>
            <a:chOff x="8209328" y="1600052"/>
            <a:chExt cx="1277613" cy="297824"/>
          </a:xfrm>
        </p:grpSpPr>
        <p:sp>
          <p:nvSpPr>
            <p:cNvPr id="42" name="직사각형 41"/>
            <p:cNvSpPr/>
            <p:nvPr/>
          </p:nvSpPr>
          <p:spPr>
            <a:xfrm>
              <a:off x="8216811" y="1600052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851876" y="1600052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20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9328" y="160005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376237" y="1605406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87857" y="2436470"/>
            <a:ext cx="1277613" cy="297824"/>
            <a:chOff x="9508477" y="2418732"/>
            <a:chExt cx="1277613" cy="297824"/>
          </a:xfrm>
        </p:grpSpPr>
        <p:sp>
          <p:nvSpPr>
            <p:cNvPr id="46" name="직사각형 45"/>
            <p:cNvSpPr/>
            <p:nvPr/>
          </p:nvSpPr>
          <p:spPr>
            <a:xfrm>
              <a:off x="9515960" y="2418732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151025" y="2418732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508477" y="241873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675386" y="2424086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16278" y="493029"/>
            <a:ext cx="1170663" cy="307777"/>
            <a:chOff x="8316278" y="493029"/>
            <a:chExt cx="1170663" cy="307777"/>
          </a:xfrm>
        </p:grpSpPr>
        <p:sp>
          <p:nvSpPr>
            <p:cNvPr id="50" name="TextBox 49"/>
            <p:cNvSpPr txBox="1"/>
            <p:nvPr/>
          </p:nvSpPr>
          <p:spPr>
            <a:xfrm>
              <a:off x="8316278" y="493029"/>
              <a:ext cx="513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key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73412" y="493029"/>
              <a:ext cx="613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216811" y="493765"/>
            <a:ext cx="1409853" cy="759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499674" y="2441824"/>
            <a:ext cx="1277613" cy="297824"/>
            <a:chOff x="8230864" y="782608"/>
            <a:chExt cx="1277613" cy="297824"/>
          </a:xfrm>
        </p:grpSpPr>
        <p:sp>
          <p:nvSpPr>
            <p:cNvPr id="54" name="직사각형 53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직선 화살표 연결선 6"/>
          <p:cNvCxnSpPr>
            <a:cxnSpLocks/>
            <a:stCxn id="44" idx="2"/>
          </p:cNvCxnSpPr>
          <p:nvPr/>
        </p:nvCxnSpPr>
        <p:spPr>
          <a:xfrm flipH="1">
            <a:off x="8115532" y="1892522"/>
            <a:ext cx="149148" cy="54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stCxn id="45" idx="2"/>
          </p:cNvCxnSpPr>
          <p:nvPr/>
        </p:nvCxnSpPr>
        <p:spPr>
          <a:xfrm>
            <a:off x="9431589" y="1897876"/>
            <a:ext cx="195075" cy="53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35715" y="2268230"/>
            <a:ext cx="1666242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m[1]=10;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m[2]=20;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m[3]=30;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m[4]=40;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m[5]=50;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m[6]=60;</a:t>
            </a:r>
          </a:p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m[7]=70;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745" y="1177038"/>
            <a:ext cx="3137083" cy="1626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631817" y="3176673"/>
            <a:ext cx="1277613" cy="297824"/>
            <a:chOff x="8230864" y="782608"/>
            <a:chExt cx="1277613" cy="297824"/>
          </a:xfrm>
        </p:grpSpPr>
        <p:sp>
          <p:nvSpPr>
            <p:cNvPr id="74" name="직사각형 73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015143" y="3173996"/>
            <a:ext cx="1277613" cy="297824"/>
            <a:chOff x="8230864" y="782608"/>
            <a:chExt cx="1277613" cy="297824"/>
          </a:xfrm>
        </p:grpSpPr>
        <p:sp>
          <p:nvSpPr>
            <p:cNvPr id="79" name="직사각형 78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21773" y="1351886"/>
            <a:ext cx="1277613" cy="297824"/>
            <a:chOff x="8230864" y="782608"/>
            <a:chExt cx="1277613" cy="297824"/>
          </a:xfrm>
        </p:grpSpPr>
        <p:sp>
          <p:nvSpPr>
            <p:cNvPr id="84" name="직사각형 83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9384016" y="3171319"/>
            <a:ext cx="1277613" cy="297824"/>
            <a:chOff x="8230864" y="782608"/>
            <a:chExt cx="1277613" cy="297824"/>
          </a:xfrm>
        </p:grpSpPr>
        <p:sp>
          <p:nvSpPr>
            <p:cNvPr id="89" name="직사각형 88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0752889" y="3165965"/>
            <a:ext cx="1277613" cy="297824"/>
            <a:chOff x="8230864" y="782608"/>
            <a:chExt cx="1277613" cy="297824"/>
          </a:xfrm>
        </p:grpSpPr>
        <p:sp>
          <p:nvSpPr>
            <p:cNvPr id="94" name="직사각형 93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70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9336201" y="2282925"/>
            <a:ext cx="1277613" cy="297824"/>
            <a:chOff x="8230864" y="782608"/>
            <a:chExt cx="1277613" cy="297824"/>
          </a:xfrm>
        </p:grpSpPr>
        <p:sp>
          <p:nvSpPr>
            <p:cNvPr id="99" name="직사각형 98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346623" y="2278301"/>
            <a:ext cx="1277613" cy="297824"/>
            <a:chOff x="8230864" y="782608"/>
            <a:chExt cx="1277613" cy="297824"/>
          </a:xfrm>
        </p:grpSpPr>
        <p:sp>
          <p:nvSpPr>
            <p:cNvPr id="114" name="직사각형 113"/>
            <p:cNvSpPr/>
            <p:nvPr/>
          </p:nvSpPr>
          <p:spPr>
            <a:xfrm>
              <a:off x="8238347" y="782608"/>
              <a:ext cx="635065" cy="2974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873412" y="782608"/>
              <a:ext cx="635065" cy="297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20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230864" y="782608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397773" y="787962"/>
              <a:ext cx="110704" cy="2924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863564" y="4343512"/>
            <a:ext cx="916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 자식이 있다면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 자식의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값보다 자신의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커야 한다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 자식이 있다면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 자식의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값보다 자신의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작아야 한다</a:t>
            </a:r>
          </a:p>
        </p:txBody>
      </p:sp>
      <p:cxnSp>
        <p:nvCxnSpPr>
          <p:cNvPr id="120" name="직선 화살표 연결선 119"/>
          <p:cNvCxnSpPr>
            <a:cxnSpLocks/>
          </p:cNvCxnSpPr>
          <p:nvPr/>
        </p:nvCxnSpPr>
        <p:spPr>
          <a:xfrm flipH="1">
            <a:off x="7989172" y="1664689"/>
            <a:ext cx="272443" cy="623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</p:cNvCxnSpPr>
          <p:nvPr/>
        </p:nvCxnSpPr>
        <p:spPr>
          <a:xfrm>
            <a:off x="9482176" y="1638420"/>
            <a:ext cx="489090" cy="64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16" idx="2"/>
          </p:cNvCxnSpPr>
          <p:nvPr/>
        </p:nvCxnSpPr>
        <p:spPr>
          <a:xfrm flipH="1">
            <a:off x="7286929" y="2570771"/>
            <a:ext cx="115046" cy="59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cxnSpLocks/>
          </p:cNvCxnSpPr>
          <p:nvPr/>
        </p:nvCxnSpPr>
        <p:spPr>
          <a:xfrm>
            <a:off x="8568884" y="2567352"/>
            <a:ext cx="110184" cy="614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</p:cNvCxnSpPr>
          <p:nvPr/>
        </p:nvCxnSpPr>
        <p:spPr>
          <a:xfrm>
            <a:off x="9397773" y="2583098"/>
            <a:ext cx="489007" cy="579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cxnSpLocks/>
          </p:cNvCxnSpPr>
          <p:nvPr/>
        </p:nvCxnSpPr>
        <p:spPr>
          <a:xfrm>
            <a:off x="10565378" y="2578538"/>
            <a:ext cx="801199" cy="595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863564" y="4082428"/>
            <a:ext cx="916693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5189" y="4413603"/>
            <a:ext cx="22461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map&lt;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&gt;:: iterator it;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8255" y="5037531"/>
            <a:ext cx="12030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m.find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(2);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m.erase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(it);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6348033" y="4296819"/>
            <a:ext cx="6182670" cy="424916"/>
            <a:chOff x="5214243" y="4343112"/>
            <a:chExt cx="6182670" cy="424916"/>
          </a:xfrm>
        </p:grpSpPr>
        <p:grpSp>
          <p:nvGrpSpPr>
            <p:cNvPr id="142" name="그룹 141"/>
            <p:cNvGrpSpPr/>
            <p:nvPr/>
          </p:nvGrpSpPr>
          <p:grpSpPr>
            <a:xfrm>
              <a:off x="5214243" y="4470204"/>
              <a:ext cx="1277613" cy="297824"/>
              <a:chOff x="8230864" y="782608"/>
              <a:chExt cx="1277613" cy="29782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6627871" y="4464850"/>
              <a:ext cx="1277613" cy="297824"/>
              <a:chOff x="8230864" y="782608"/>
              <a:chExt cx="1277613" cy="297824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20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8018884" y="4470204"/>
              <a:ext cx="1277613" cy="297824"/>
              <a:chOff x="8230864" y="782608"/>
              <a:chExt cx="1277613" cy="2978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9391499" y="4462173"/>
              <a:ext cx="1277613" cy="297824"/>
              <a:chOff x="8230864" y="782608"/>
              <a:chExt cx="1277613" cy="297824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40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10365780" y="4343112"/>
              <a:ext cx="1031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7299415" y="2235354"/>
            <a:ext cx="1439550" cy="354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599081" y="959453"/>
            <a:ext cx="5438903" cy="3246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940350" y="1223415"/>
            <a:ext cx="144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map[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</a:p>
        </p:txBody>
      </p:sp>
      <p:grpSp>
        <p:nvGrpSpPr>
          <p:cNvPr id="176" name="그룹 175"/>
          <p:cNvGrpSpPr/>
          <p:nvPr/>
        </p:nvGrpSpPr>
        <p:grpSpPr>
          <a:xfrm>
            <a:off x="6639300" y="1482251"/>
            <a:ext cx="5246946" cy="1666939"/>
            <a:chOff x="2803206" y="2285058"/>
            <a:chExt cx="5246946" cy="1666939"/>
          </a:xfrm>
        </p:grpSpPr>
        <p:grpSp>
          <p:nvGrpSpPr>
            <p:cNvPr id="177" name="그룹 176"/>
            <p:cNvGrpSpPr/>
            <p:nvPr/>
          </p:nvGrpSpPr>
          <p:grpSpPr>
            <a:xfrm>
              <a:off x="2803206" y="3654173"/>
              <a:ext cx="1277613" cy="297824"/>
              <a:chOff x="8230864" y="782608"/>
              <a:chExt cx="1277613" cy="297824"/>
            </a:xfrm>
          </p:grpSpPr>
          <p:sp>
            <p:nvSpPr>
              <p:cNvPr id="208" name="직사각형 207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3673228" y="2999262"/>
              <a:ext cx="1277613" cy="297824"/>
              <a:chOff x="8230864" y="782608"/>
              <a:chExt cx="1277613" cy="297824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30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523821" y="3654173"/>
              <a:ext cx="1277613" cy="297824"/>
              <a:chOff x="8230864" y="782608"/>
              <a:chExt cx="1277613" cy="297824"/>
            </a:xfrm>
          </p:grpSpPr>
          <p:sp>
            <p:nvSpPr>
              <p:cNvPr id="200" name="직사각형 199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40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4793484" y="2285058"/>
              <a:ext cx="1277613" cy="297824"/>
              <a:chOff x="8230864" y="782608"/>
              <a:chExt cx="1277613" cy="297824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50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6772539" y="3644956"/>
              <a:ext cx="1277613" cy="297824"/>
              <a:chOff x="8230864" y="782608"/>
              <a:chExt cx="1277613" cy="297824"/>
            </a:xfrm>
          </p:grpSpPr>
          <p:sp>
            <p:nvSpPr>
              <p:cNvPr id="192" name="직사각형 191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7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70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5971072" y="2960442"/>
              <a:ext cx="1277613" cy="297824"/>
              <a:chOff x="8230864" y="782608"/>
              <a:chExt cx="1277613" cy="297824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8238347" y="782608"/>
                <a:ext cx="635065" cy="2974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8873412" y="782608"/>
                <a:ext cx="635065" cy="297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60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8230864" y="782608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9397773" y="787962"/>
                <a:ext cx="110704" cy="292470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3" name="직선 화살표 연결선 182"/>
            <p:cNvCxnSpPr>
              <a:cxnSpLocks/>
              <a:stCxn id="206" idx="2"/>
            </p:cNvCxnSpPr>
            <p:nvPr/>
          </p:nvCxnSpPr>
          <p:spPr>
            <a:xfrm flipH="1">
              <a:off x="3445754" y="3291732"/>
              <a:ext cx="282826" cy="3574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cxnSpLocks/>
            </p:cNvCxnSpPr>
            <p:nvPr/>
          </p:nvCxnSpPr>
          <p:spPr>
            <a:xfrm>
              <a:off x="4950124" y="3305509"/>
              <a:ext cx="212504" cy="339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cxnSpLocks/>
            </p:cNvCxnSpPr>
            <p:nvPr/>
          </p:nvCxnSpPr>
          <p:spPr>
            <a:xfrm flipH="1">
              <a:off x="4315776" y="2595532"/>
              <a:ext cx="522851" cy="403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cxnSpLocks/>
              <a:stCxn id="191" idx="2"/>
            </p:cNvCxnSpPr>
            <p:nvPr/>
          </p:nvCxnSpPr>
          <p:spPr>
            <a:xfrm>
              <a:off x="7193333" y="3258266"/>
              <a:ext cx="214271" cy="3862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cxnSpLocks/>
            </p:cNvCxnSpPr>
            <p:nvPr/>
          </p:nvCxnSpPr>
          <p:spPr>
            <a:xfrm>
              <a:off x="6026424" y="2595532"/>
              <a:ext cx="587196" cy="359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7777979" y="3879446"/>
            <a:ext cx="1442464" cy="621473"/>
            <a:chOff x="7761661" y="3890383"/>
            <a:chExt cx="1442464" cy="621473"/>
          </a:xfrm>
        </p:grpSpPr>
        <p:sp>
          <p:nvSpPr>
            <p:cNvPr id="163" name="TextBox 162"/>
            <p:cNvSpPr txBox="1"/>
            <p:nvPr/>
          </p:nvSpPr>
          <p:spPr>
            <a:xfrm>
              <a:off x="7761661" y="3890383"/>
              <a:ext cx="1442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 쌍</a:t>
              </a:r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first   second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9" name="직선 화살표 연결선 168"/>
            <p:cNvCxnSpPr>
              <a:cxnSpLocks/>
            </p:cNvCxnSpPr>
            <p:nvPr/>
          </p:nvCxnSpPr>
          <p:spPr>
            <a:xfrm>
              <a:off x="8085745" y="4277473"/>
              <a:ext cx="13915" cy="22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>
              <a:cxnSpLocks/>
            </p:cNvCxnSpPr>
            <p:nvPr/>
          </p:nvCxnSpPr>
          <p:spPr>
            <a:xfrm>
              <a:off x="8744020" y="4286600"/>
              <a:ext cx="13915" cy="22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30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3" grpId="0" animBg="1"/>
      <p:bldP spid="72" grpId="0" animBg="1"/>
      <p:bldP spid="118" grpId="0"/>
      <p:bldP spid="141" grpId="0" animBg="1"/>
      <p:bldP spid="38" grpId="0" animBg="1"/>
      <p:bldP spid="37" grpId="0" animBg="1"/>
      <p:bldP spid="174" grpId="0" animBg="1"/>
      <p:bldP spid="1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2095500" y="0"/>
            <a:ext cx="6096000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&lt;map&gt;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1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m;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30;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iterator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m.begin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m.end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"m["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"]="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m.find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(2);</a:t>
            </a: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m.erase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(it);</a:t>
            </a:r>
          </a:p>
          <a:p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m.begin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m.end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"m["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"]="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second </a:t>
            </a:r>
            <a:r>
              <a:rPr lang="en-US" altLang="ko-KR" sz="15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53" y="2884128"/>
            <a:ext cx="1800000" cy="28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373" y="0"/>
            <a:ext cx="5822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4" name="자유형 57"/>
          <p:cNvSpPr/>
          <p:nvPr/>
        </p:nvSpPr>
        <p:spPr>
          <a:xfrm>
            <a:off x="2" y="2"/>
            <a:ext cx="12191999" cy="6857999"/>
          </a:xfrm>
          <a:custGeom>
            <a:avLst/>
            <a:gdLst>
              <a:gd name="connsiteX0" fmla="*/ 12191999 w 12191999"/>
              <a:gd name="connsiteY0" fmla="*/ 2195887 h 6857999"/>
              <a:gd name="connsiteX1" fmla="*/ 12191999 w 12191999"/>
              <a:gd name="connsiteY1" fmla="*/ 4146510 h 6857999"/>
              <a:gd name="connsiteX2" fmla="*/ 12068970 w 12191999"/>
              <a:gd name="connsiteY2" fmla="*/ 4224695 h 6857999"/>
              <a:gd name="connsiteX3" fmla="*/ 10653034 w 12191999"/>
              <a:gd name="connsiteY3" fmla="*/ 6621619 h 6857999"/>
              <a:gd name="connsiteX4" fmla="*/ 10637495 w 12191999"/>
              <a:gd name="connsiteY4" fmla="*/ 6857999 h 6857999"/>
              <a:gd name="connsiteX5" fmla="*/ 9272355 w 12191999"/>
              <a:gd name="connsiteY5" fmla="*/ 6857999 h 6857999"/>
              <a:gd name="connsiteX6" fmla="*/ 9254593 w 12191999"/>
              <a:gd name="connsiteY6" fmla="*/ 6460754 h 6857999"/>
              <a:gd name="connsiteX7" fmla="*/ 11864577 w 12191999"/>
              <a:gd name="connsiteY7" fmla="*/ 2335509 h 6857999"/>
              <a:gd name="connsiteX8" fmla="*/ 12070201 w 12191999"/>
              <a:gd name="connsiteY8" fmla="*/ 2243467 h 6857999"/>
              <a:gd name="connsiteX9" fmla="*/ 8104567 w 12191999"/>
              <a:gd name="connsiteY9" fmla="*/ 0 h 6857999"/>
              <a:gd name="connsiteX10" fmla="*/ 12191999 w 12191999"/>
              <a:gd name="connsiteY10" fmla="*/ 0 h 6857999"/>
              <a:gd name="connsiteX11" fmla="*/ 12191999 w 12191999"/>
              <a:gd name="connsiteY11" fmla="*/ 514069 h 6857999"/>
              <a:gd name="connsiteX12" fmla="*/ 12016757 w 12191999"/>
              <a:gd name="connsiteY12" fmla="*/ 563687 h 6857999"/>
              <a:gd name="connsiteX13" fmla="*/ 11176189 w 12191999"/>
              <a:gd name="connsiteY13" fmla="*/ 892380 h 6857999"/>
              <a:gd name="connsiteX14" fmla="*/ 7661453 w 12191999"/>
              <a:gd name="connsiteY14" fmla="*/ 6746671 h 6857999"/>
              <a:gd name="connsiteX15" fmla="*/ 7669063 w 12191999"/>
              <a:gd name="connsiteY15" fmla="*/ 6857999 h 6857999"/>
              <a:gd name="connsiteX16" fmla="*/ 3002811 w 12191999"/>
              <a:gd name="connsiteY16" fmla="*/ 6857999 h 6857999"/>
              <a:gd name="connsiteX17" fmla="*/ 3221978 w 12191999"/>
              <a:gd name="connsiteY17" fmla="*/ 6790359 h 6857999"/>
              <a:gd name="connsiteX18" fmla="*/ 6574004 w 12191999"/>
              <a:gd name="connsiteY18" fmla="*/ 4426215 h 6857999"/>
              <a:gd name="connsiteX19" fmla="*/ 8100710 w 12191999"/>
              <a:gd name="connsiteY19" fmla="*/ 273813 h 6857999"/>
              <a:gd name="connsiteX20" fmla="*/ 5235266 w 12191999"/>
              <a:gd name="connsiteY20" fmla="*/ 0 h 6857999"/>
              <a:gd name="connsiteX21" fmla="*/ 6598678 w 12191999"/>
              <a:gd name="connsiteY21" fmla="*/ 0 h 6857999"/>
              <a:gd name="connsiteX22" fmla="*/ 6595632 w 12191999"/>
              <a:gd name="connsiteY22" fmla="*/ 216230 h 6857999"/>
              <a:gd name="connsiteX23" fmla="*/ 5389992 w 12191999"/>
              <a:gd name="connsiteY23" fmla="*/ 3495383 h 6857999"/>
              <a:gd name="connsiteX24" fmla="*/ 112268 w 12191999"/>
              <a:gd name="connsiteY24" fmla="*/ 5595057 h 6857999"/>
              <a:gd name="connsiteX25" fmla="*/ 0 w 12191999"/>
              <a:gd name="connsiteY25" fmla="*/ 5575720 h 6857999"/>
              <a:gd name="connsiteX26" fmla="*/ 0 w 12191999"/>
              <a:gd name="connsiteY26" fmla="*/ 3907100 h 6857999"/>
              <a:gd name="connsiteX27" fmla="*/ 112657 w 12191999"/>
              <a:gd name="connsiteY27" fmla="*/ 3911354 h 6857999"/>
              <a:gd name="connsiteX28" fmla="*/ 4483481 w 12191999"/>
              <a:gd name="connsiteY28" fmla="*/ 1653627 h 6857999"/>
              <a:gd name="connsiteX29" fmla="*/ 5216873 w 12191999"/>
              <a:gd name="connsiteY29" fmla="*/ 74351 h 6857999"/>
              <a:gd name="connsiteX30" fmla="*/ 2198549 w 12191999"/>
              <a:gd name="connsiteY30" fmla="*/ 0 h 6857999"/>
              <a:gd name="connsiteX31" fmla="*/ 3825114 w 12191999"/>
              <a:gd name="connsiteY31" fmla="*/ 0 h 6857999"/>
              <a:gd name="connsiteX32" fmla="*/ 3735778 w 12191999"/>
              <a:gd name="connsiteY32" fmla="*/ 236490 h 6857999"/>
              <a:gd name="connsiteX33" fmla="*/ 3373368 w 12191999"/>
              <a:gd name="connsiteY33" fmla="*/ 890715 h 6857999"/>
              <a:gd name="connsiteX34" fmla="*/ 133276 w 12191999"/>
              <a:gd name="connsiteY34" fmla="*/ 2564367 h 6857999"/>
              <a:gd name="connsiteX35" fmla="*/ 0 w 12191999"/>
              <a:gd name="connsiteY35" fmla="*/ 2559334 h 6857999"/>
              <a:gd name="connsiteX36" fmla="*/ 0 w 12191999"/>
              <a:gd name="connsiteY36" fmla="*/ 1257175 h 6857999"/>
              <a:gd name="connsiteX37" fmla="*/ 86004 w 12191999"/>
              <a:gd name="connsiteY37" fmla="*/ 1253290 h 6857999"/>
              <a:gd name="connsiteX38" fmla="*/ 2145194 w 12191999"/>
              <a:gd name="connsiteY38" fmla="*/ 8168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1999" h="6857999">
                <a:moveTo>
                  <a:pt x="12191999" y="2195887"/>
                </a:moveTo>
                <a:lnTo>
                  <a:pt x="12191999" y="4146510"/>
                </a:lnTo>
                <a:lnTo>
                  <a:pt x="12068970" y="4224695"/>
                </a:lnTo>
                <a:cubicBezTo>
                  <a:pt x="11266298" y="4791409"/>
                  <a:pt x="10760546" y="5672205"/>
                  <a:pt x="10653034" y="6621619"/>
                </a:cubicBezTo>
                <a:lnTo>
                  <a:pt x="10637495" y="6857999"/>
                </a:lnTo>
                <a:lnTo>
                  <a:pt x="9272355" y="6857999"/>
                </a:lnTo>
                <a:lnTo>
                  <a:pt x="9254593" y="6460754"/>
                </a:lnTo>
                <a:cubicBezTo>
                  <a:pt x="9258950" y="4747383"/>
                  <a:pt x="10229279" y="3115562"/>
                  <a:pt x="11864577" y="2335509"/>
                </a:cubicBezTo>
                <a:cubicBezTo>
                  <a:pt x="11932714" y="2303006"/>
                  <a:pt x="12001275" y="2272332"/>
                  <a:pt x="12070201" y="2243467"/>
                </a:cubicBezTo>
                <a:close/>
                <a:moveTo>
                  <a:pt x="8104567" y="0"/>
                </a:moveTo>
                <a:lnTo>
                  <a:pt x="12191999" y="0"/>
                </a:lnTo>
                <a:lnTo>
                  <a:pt x="12191999" y="514069"/>
                </a:lnTo>
                <a:lnTo>
                  <a:pt x="12016757" y="563687"/>
                </a:lnTo>
                <a:cubicBezTo>
                  <a:pt x="11732819" y="651501"/>
                  <a:pt x="11451937" y="760845"/>
                  <a:pt x="11176189" y="892380"/>
                </a:cubicBezTo>
                <a:cubicBezTo>
                  <a:pt x="8878287" y="1988502"/>
                  <a:pt x="7553727" y="4331389"/>
                  <a:pt x="7661453" y="6746671"/>
                </a:cubicBezTo>
                <a:lnTo>
                  <a:pt x="7669063" y="6857999"/>
                </a:lnTo>
                <a:lnTo>
                  <a:pt x="3002811" y="6857999"/>
                </a:lnTo>
                <a:lnTo>
                  <a:pt x="3221978" y="6790359"/>
                </a:lnTo>
                <a:cubicBezTo>
                  <a:pt x="4504043" y="6361409"/>
                  <a:pt x="5678240" y="5565619"/>
                  <a:pt x="6574004" y="4426215"/>
                </a:cubicBezTo>
                <a:cubicBezTo>
                  <a:pt x="7544414" y="3191862"/>
                  <a:pt x="8045819" y="1735160"/>
                  <a:pt x="8100710" y="273813"/>
                </a:cubicBezTo>
                <a:close/>
                <a:moveTo>
                  <a:pt x="5235266" y="0"/>
                </a:moveTo>
                <a:lnTo>
                  <a:pt x="6598678" y="0"/>
                </a:lnTo>
                <a:lnTo>
                  <a:pt x="6595632" y="216230"/>
                </a:lnTo>
                <a:cubicBezTo>
                  <a:pt x="6552285" y="1370256"/>
                  <a:pt x="6156325" y="2520613"/>
                  <a:pt x="5389992" y="3495383"/>
                </a:cubicBezTo>
                <a:cubicBezTo>
                  <a:pt x="4093120" y="5144991"/>
                  <a:pt x="2057212" y="5882561"/>
                  <a:pt x="112268" y="5595057"/>
                </a:cubicBezTo>
                <a:lnTo>
                  <a:pt x="0" y="5575720"/>
                </a:lnTo>
                <a:lnTo>
                  <a:pt x="0" y="3907100"/>
                </a:lnTo>
                <a:lnTo>
                  <a:pt x="112657" y="3911354"/>
                </a:lnTo>
                <a:cubicBezTo>
                  <a:pt x="1801110" y="3935901"/>
                  <a:pt x="3463055" y="3138445"/>
                  <a:pt x="4483481" y="1653627"/>
                </a:cubicBezTo>
                <a:cubicBezTo>
                  <a:pt x="4823623" y="1158688"/>
                  <a:pt x="5066918" y="624578"/>
                  <a:pt x="5216873" y="74351"/>
                </a:cubicBezTo>
                <a:close/>
                <a:moveTo>
                  <a:pt x="2198549" y="0"/>
                </a:moveTo>
                <a:lnTo>
                  <a:pt x="3825114" y="0"/>
                </a:lnTo>
                <a:lnTo>
                  <a:pt x="3735778" y="236490"/>
                </a:lnTo>
                <a:cubicBezTo>
                  <a:pt x="3638094" y="461921"/>
                  <a:pt x="3517452" y="681059"/>
                  <a:pt x="3373368" y="890715"/>
                </a:cubicBezTo>
                <a:cubicBezTo>
                  <a:pt x="2616926" y="1991410"/>
                  <a:pt x="1384926" y="2582564"/>
                  <a:pt x="133276" y="2564367"/>
                </a:cubicBezTo>
                <a:lnTo>
                  <a:pt x="0" y="2559334"/>
                </a:lnTo>
                <a:lnTo>
                  <a:pt x="0" y="1257175"/>
                </a:lnTo>
                <a:lnTo>
                  <a:pt x="86004" y="1253290"/>
                </a:lnTo>
                <a:cubicBezTo>
                  <a:pt x="882051" y="1180224"/>
                  <a:pt x="1641760" y="776046"/>
                  <a:pt x="2145194" y="81688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160000"/>
                    </a14:imgEffect>
                    <a14:imgEffect>
                      <a14:brightnessContrast bright="-1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711200"/>
            <a:ext cx="457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218" y="141424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51773" y="2272309"/>
            <a:ext cx="485427" cy="3070225"/>
            <a:chOff x="4597399" y="2060575"/>
            <a:chExt cx="762000" cy="4819491"/>
          </a:xfrm>
        </p:grpSpPr>
        <p:sp>
          <p:nvSpPr>
            <p:cNvPr id="8" name="타원 7"/>
            <p:cNvSpPr/>
            <p:nvPr/>
          </p:nvSpPr>
          <p:spPr>
            <a:xfrm>
              <a:off x="4597399" y="2060575"/>
              <a:ext cx="762000" cy="76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597399" y="3413072"/>
              <a:ext cx="762000" cy="76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97399" y="4765568"/>
              <a:ext cx="762000" cy="76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597399" y="6118066"/>
              <a:ext cx="762000" cy="76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flipH="1">
            <a:off x="11280775" y="1478914"/>
            <a:ext cx="393700" cy="497305"/>
            <a:chOff x="7607300" y="520700"/>
            <a:chExt cx="965200" cy="1219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평행 사변형 12"/>
            <p:cNvSpPr/>
            <p:nvPr/>
          </p:nvSpPr>
          <p:spPr>
            <a:xfrm>
              <a:off x="7607300" y="520700"/>
              <a:ext cx="965200" cy="609600"/>
            </a:xfrm>
            <a:prstGeom prst="parallelogram">
              <a:avLst>
                <a:gd name="adj" fmla="val 93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V="1">
              <a:off x="7607300" y="1130300"/>
              <a:ext cx="965200" cy="609600"/>
            </a:xfrm>
            <a:prstGeom prst="parallelogram">
              <a:avLst>
                <a:gd name="adj" fmla="val 93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7273" y="1478914"/>
            <a:ext cx="393700" cy="497305"/>
            <a:chOff x="7607300" y="520700"/>
            <a:chExt cx="965200" cy="1219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평행 사변형 15"/>
            <p:cNvSpPr/>
            <p:nvPr/>
          </p:nvSpPr>
          <p:spPr>
            <a:xfrm>
              <a:off x="7607300" y="520700"/>
              <a:ext cx="965200" cy="609600"/>
            </a:xfrm>
            <a:prstGeom prst="parallelogram">
              <a:avLst>
                <a:gd name="adj" fmla="val 93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 flipV="1">
              <a:off x="7607300" y="1130300"/>
              <a:ext cx="965200" cy="609600"/>
            </a:xfrm>
            <a:prstGeom prst="parallelogram">
              <a:avLst>
                <a:gd name="adj" fmla="val 93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93405" y="2240003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템플릿은 컴파일 시간에 코드를 만든다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6884" y="2979426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함수의 구현은 헤더파일에 놓여야 한다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3405" y="3995507"/>
            <a:ext cx="7471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제네릭 프로그래밍에서 지향하는 것은 타입과 알고리즘을 분리 하는 것이다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3405" y="4878034"/>
            <a:ext cx="7471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활용하면 타입과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알고리즘간의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불필요한 연관성이 줄어들고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재사용성이 증가한다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6882" y="3388502"/>
            <a:ext cx="6948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템플릿 함수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 함수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멤버함수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367" y="2936359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273" y="3180347"/>
            <a:ext cx="393700" cy="497305"/>
            <a:chOff x="7607300" y="520700"/>
            <a:chExt cx="965200" cy="1219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평행 사변형 6"/>
            <p:cNvSpPr/>
            <p:nvPr/>
          </p:nvSpPr>
          <p:spPr>
            <a:xfrm>
              <a:off x="7607300" y="520700"/>
              <a:ext cx="965200" cy="609600"/>
            </a:xfrm>
            <a:prstGeom prst="parallelogram">
              <a:avLst>
                <a:gd name="adj" fmla="val 93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 flipV="1">
              <a:off x="7607300" y="1130300"/>
              <a:ext cx="965200" cy="609600"/>
            </a:xfrm>
            <a:prstGeom prst="parallelogram">
              <a:avLst>
                <a:gd name="adj" fmla="val 933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6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815</Words>
  <Application>Microsoft Office PowerPoint</Application>
  <PresentationFormat>와이드스크린</PresentationFormat>
  <Paragraphs>209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</vt:lpstr>
      <vt:lpstr>나눔바른고딕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문성재</dc:creator>
  <cp:lastModifiedBy>문성재</cp:lastModifiedBy>
  <cp:revision>50</cp:revision>
  <dcterms:created xsi:type="dcterms:W3CDTF">2016-11-12T13:08:55Z</dcterms:created>
  <dcterms:modified xsi:type="dcterms:W3CDTF">2016-11-15T08:31:18Z</dcterms:modified>
</cp:coreProperties>
</file>