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39A3C-4981-C5A4-2CD6-8C176FBFCFFF}" v="56" dt="2024-03-23T09:17:28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성욱" userId="S::201803851@o.cnu.ac.kr::f5dbfabb-7e68-443a-b608-89a9e0b1c3d7" providerId="AD" clId="Web-{C5039A3C-4981-C5A4-2CD6-8C176FBFCFFF}"/>
    <pc:docChg chg="modSld">
      <pc:chgData name="양성욱" userId="S::201803851@o.cnu.ac.kr::f5dbfabb-7e68-443a-b608-89a9e0b1c3d7" providerId="AD" clId="Web-{C5039A3C-4981-C5A4-2CD6-8C176FBFCFFF}" dt="2024-03-23T09:17:28.030" v="55"/>
      <pc:docMkLst>
        <pc:docMk/>
      </pc:docMkLst>
      <pc:sldChg chg="modSp addAnim delAnim modAnim">
        <pc:chgData name="양성욱" userId="S::201803851@o.cnu.ac.kr::f5dbfabb-7e68-443a-b608-89a9e0b1c3d7" providerId="AD" clId="Web-{C5039A3C-4981-C5A4-2CD6-8C176FBFCFFF}" dt="2024-03-23T09:14:38.010" v="34"/>
        <pc:sldMkLst>
          <pc:docMk/>
          <pc:sldMk cId="0" sldId="258"/>
        </pc:sldMkLst>
        <pc:spChg chg="mod">
          <ac:chgData name="양성욱" userId="S::201803851@o.cnu.ac.kr::f5dbfabb-7e68-443a-b608-89a9e0b1c3d7" providerId="AD" clId="Web-{C5039A3C-4981-C5A4-2CD6-8C176FBFCFFF}" dt="2024-03-23T09:13:33.165" v="32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양성욱" userId="S::201803851@o.cnu.ac.kr::f5dbfabb-7e68-443a-b608-89a9e0b1c3d7" providerId="AD" clId="Web-{C5039A3C-4981-C5A4-2CD6-8C176FBFCFFF}" dt="2024-03-23T09:15:25.668" v="36" actId="14100"/>
        <pc:sldMkLst>
          <pc:docMk/>
          <pc:sldMk cId="0" sldId="262"/>
        </pc:sldMkLst>
        <pc:picChg chg="mod">
          <ac:chgData name="양성욱" userId="S::201803851@o.cnu.ac.kr::f5dbfabb-7e68-443a-b608-89a9e0b1c3d7" providerId="AD" clId="Web-{C5039A3C-4981-C5A4-2CD6-8C176FBFCFFF}" dt="2024-03-23T09:15:25.668" v="36" actId="14100"/>
          <ac:picMkLst>
            <pc:docMk/>
            <pc:sldMk cId="0" sldId="262"/>
            <ac:picMk id="4" creationId="{00000000-0000-0000-0000-000000000000}"/>
          </ac:picMkLst>
        </pc:picChg>
      </pc:sldChg>
      <pc:sldChg chg="addAnim delAnim">
        <pc:chgData name="양성욱" userId="S::201803851@o.cnu.ac.kr::f5dbfabb-7e68-443a-b608-89a9e0b1c3d7" providerId="AD" clId="Web-{C5039A3C-4981-C5A4-2CD6-8C176FBFCFFF}" dt="2024-03-23T09:15:38.871" v="38"/>
        <pc:sldMkLst>
          <pc:docMk/>
          <pc:sldMk cId="0" sldId="263"/>
        </pc:sldMkLst>
      </pc:sldChg>
      <pc:sldChg chg="addAnim delAnim modAnim">
        <pc:chgData name="양성욱" userId="S::201803851@o.cnu.ac.kr::f5dbfabb-7e68-443a-b608-89a9e0b1c3d7" providerId="AD" clId="Web-{C5039A3C-4981-C5A4-2CD6-8C176FBFCFFF}" dt="2024-03-23T09:16:16.559" v="42"/>
        <pc:sldMkLst>
          <pc:docMk/>
          <pc:sldMk cId="0" sldId="264"/>
        </pc:sldMkLst>
      </pc:sldChg>
      <pc:sldChg chg="addAnim delAnim modAnim">
        <pc:chgData name="양성욱" userId="S::201803851@o.cnu.ac.kr::f5dbfabb-7e68-443a-b608-89a9e0b1c3d7" providerId="AD" clId="Web-{C5039A3C-4981-C5A4-2CD6-8C176FBFCFFF}" dt="2024-03-23T09:17:07.639" v="54"/>
        <pc:sldMkLst>
          <pc:docMk/>
          <pc:sldMk cId="0" sldId="266"/>
        </pc:sldMkLst>
      </pc:sldChg>
      <pc:sldChg chg="addAnim">
        <pc:chgData name="양성욱" userId="S::201803851@o.cnu.ac.kr::f5dbfabb-7e68-443a-b608-89a9e0b1c3d7" providerId="AD" clId="Web-{C5039A3C-4981-C5A4-2CD6-8C176FBFCFFF}" dt="2024-03-23T09:17:28.030" v="55"/>
        <pc:sldMkLst>
          <pc:docMk/>
          <pc:sldMk cId="0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latinLnBrk="0">
              <a:buFontTx/>
              <a:buNone/>
              <a:defRPr lang="en-GB" altLang="en-US" sz="4000" b="1" cap="all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lvl="1" indent="0" latinLnBrk="0">
              <a:buFontTx/>
              <a:buNone/>
              <a:defRPr lang="en-GB" altLang="en-US" sz="2400"/>
            </a:lvl2pPr>
            <a:lvl3pPr marL="0" lvl="2" indent="0" latinLnBrk="0">
              <a:buFontTx/>
              <a:buNone/>
              <a:defRPr lang="en-GB" altLang="en-US" sz="2000"/>
            </a:lvl3pPr>
            <a:lvl4pPr marL="0" lvl="3" indent="0" latinLnBrk="0">
              <a:buFontTx/>
              <a:buNone/>
              <a:defRPr lang="en-GB" altLang="en-US" sz="1800"/>
            </a:lvl4pPr>
            <a:lvl5pPr marL="0" lvl="4" indent="0" latinLnBrk="0">
              <a:buFontTx/>
              <a:buNone/>
              <a:defRPr lang="en-GB" altLang="en-US" sz="1800"/>
            </a:lvl5pPr>
            <a:lvl6pPr marL="0" lvl="5" indent="0" latinLnBrk="0">
              <a:buFontTx/>
              <a:buNone/>
              <a:defRPr lang="en-GB" altLang="en-US" sz="1800"/>
            </a:lvl6pPr>
            <a:lvl7pPr marL="0" lvl="6" indent="0" latinLnBrk="0">
              <a:buFontTx/>
              <a:buNone/>
              <a:defRPr lang="en-GB" altLang="en-US" sz="1800"/>
            </a:lvl7pPr>
            <a:lvl8pPr marL="0" lvl="7" indent="0" latinLnBrk="0">
              <a:buFontTx/>
              <a:buNone/>
              <a:defRPr lang="en-GB" altLang="en-US" sz="1800"/>
            </a:lvl8pPr>
            <a:lvl9pPr marL="0" lvl="8" indent="0" latinLnBrk="0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lvl="1" indent="0" latinLnBrk="0">
              <a:buFontTx/>
              <a:buNone/>
              <a:defRPr lang="en-GB" altLang="en-US" sz="2000"/>
            </a:lvl2pPr>
            <a:lvl3pPr marL="0" lvl="2" indent="0" latinLnBrk="0">
              <a:buFontTx/>
              <a:buNone/>
              <a:defRPr lang="en-GB" altLang="en-US" sz="1800"/>
            </a:lvl3pPr>
            <a:lvl4pPr marL="0" lvl="3" indent="0" latinLnBrk="0">
              <a:buFontTx/>
              <a:buNone/>
              <a:defRPr lang="en-GB" altLang="en-US" sz="1600"/>
            </a:lvl4pPr>
            <a:lvl5pPr marL="0" lvl="4" indent="0" latinLnBrk="0">
              <a:buFontTx/>
              <a:buNone/>
              <a:defRPr lang="en-GB" altLang="en-US" sz="1600"/>
            </a:lvl5pPr>
            <a:lvl6pPr marL="0" lvl="5" indent="0" latinLnBrk="0">
              <a:buFontTx/>
              <a:buNone/>
              <a:defRPr lang="en-GB" altLang="en-US" sz="1600"/>
            </a:lvl6pPr>
            <a:lvl7pPr marL="0" lvl="6" indent="0" latinLnBrk="0">
              <a:buFontTx/>
              <a:buNone/>
              <a:defRPr lang="en-GB" altLang="en-US" sz="1600"/>
            </a:lvl7pPr>
            <a:lvl8pPr marL="0" lvl="7" indent="0" latinLnBrk="0">
              <a:buFontTx/>
              <a:buNone/>
              <a:defRPr lang="en-GB" altLang="en-US" sz="1600"/>
            </a:lvl8pPr>
            <a:lvl9pPr marL="0" lvl="8" indent="0" latinLnBrk="0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lvl="1" indent="0" latinLnBrk="0">
              <a:buFontTx/>
              <a:buNone/>
              <a:defRPr lang="en-GB" altLang="en-US" sz="1200"/>
            </a:lvl2pPr>
            <a:lvl3pPr marL="914400" lvl="2" indent="0" latinLnBrk="0">
              <a:buFontTx/>
              <a:buNone/>
              <a:defRPr lang="en-GB" altLang="en-US" sz="1000"/>
            </a:lvl3pPr>
            <a:lvl4pPr marL="1371600" lvl="3" indent="0" latinLnBrk="0">
              <a:buFontTx/>
              <a:buNone/>
              <a:defRPr lang="en-GB" altLang="en-US" sz="900"/>
            </a:lvl4pPr>
            <a:lvl5pPr marL="1828800" lvl="4" indent="0" latinLnBrk="0">
              <a:buFontTx/>
              <a:buNone/>
              <a:defRPr lang="en-GB" altLang="en-US" sz="900"/>
            </a:lvl5pPr>
            <a:lvl6pPr marL="2286000" lvl="5" indent="0" latinLnBrk="0">
              <a:buFontTx/>
              <a:buNone/>
              <a:defRPr lang="en-GB" altLang="en-US" sz="900"/>
            </a:lvl6pPr>
            <a:lvl7pPr marL="2743200" lvl="6" indent="0" latinLnBrk="0">
              <a:buFontTx/>
              <a:buNone/>
              <a:defRPr lang="en-GB" altLang="en-US" sz="900"/>
            </a:lvl7pPr>
            <a:lvl8pPr marL="3200400" lvl="7" indent="0" latinLnBrk="0">
              <a:buFontTx/>
              <a:buNone/>
              <a:defRPr lang="en-GB" altLang="en-US" sz="900"/>
            </a:lvl8pPr>
            <a:lvl9pPr marL="3657600" lvl="8" indent="0" latinLnBrk="0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 latinLnBrk="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2024-03-23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3주차 활동 결과 발표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7731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55000" lnSpcReduction="20000"/>
          </a:bodyPr>
          <a:lstStyle/>
          <a:p>
            <a:pPr marL="0" indent="0" latinLnBrk="0"/>
            <a:r>
              <a:rPr lang="ko-KR" altLang="en-US"/>
              <a:t>2조 - 가짜 뉴스 판별</a:t>
            </a:r>
          </a:p>
          <a:p>
            <a:pPr marL="0" indent="0" latinLnBrk="0">
              <a:buFont typeface="Arial"/>
              <a:buChar char="•"/>
            </a:pPr>
            <a:endParaRPr lang="ko-KR" altLang="en-US"/>
          </a:p>
          <a:p>
            <a:pPr marL="0" indent="0" latinLnBrk="0">
              <a:buFont typeface="Arial"/>
              <a:buChar char="•"/>
            </a:pPr>
            <a:r>
              <a:rPr lang="ko-KR" altLang="en-US"/>
              <a:t>201803851 양성욱</a:t>
            </a:r>
          </a:p>
          <a:p>
            <a:pPr marL="0" indent="0" latinLnBrk="0">
              <a:buFont typeface="Arial"/>
              <a:buChar char="•"/>
            </a:pPr>
            <a:r>
              <a:rPr lang="ko-KR" altLang="en-US"/>
              <a:t>201802074 김재윤</a:t>
            </a:r>
          </a:p>
          <a:p>
            <a:pPr marL="0" indent="0" latinLnBrk="0">
              <a:buFont typeface="Arial"/>
              <a:buChar char="•"/>
            </a:pPr>
            <a:r>
              <a:rPr lang="ko-KR" altLang="en-US"/>
              <a:t>202104514 박규수</a:t>
            </a:r>
          </a:p>
          <a:p>
            <a:pPr marL="0" indent="0" latinLnBrk="0">
              <a:buFont typeface="Arial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프로젝트 진행에서 필요한 고려 사항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받아 왔던 피드백에서 </a:t>
            </a:r>
          </a:p>
          <a:p>
            <a:pPr marL="342900" indent="-342900" latinLnBrk="0">
              <a:buFontTx/>
              <a:buNone/>
            </a:pPr>
            <a:r>
              <a:rPr lang="ko-KR" altLang="en-US"/>
              <a:t>  </a:t>
            </a:r>
            <a:r>
              <a:rPr lang="ko-KR" altLang="en-US" sz="2000"/>
              <a:t>“기계로 뉴스 기사가 가짜 뉴스인지 확인하고 자동으로 거른다면 ‘검열’이 된다.”라는 토론 동아리 회장의 의견</a:t>
            </a:r>
          </a:p>
          <a:p>
            <a:pPr marL="342900" indent="-342900" latinLnBrk="0">
              <a:buFontTx/>
              <a:buNone/>
            </a:pPr>
            <a:r>
              <a:rPr lang="ko-KR" altLang="en-US" sz="2000"/>
              <a:t>   “여러 기업과 대학에서 연구 중인 어려운 주제”, “뉴스기사의 참거짓 판단은 매우 어려울 것”라는 김영국 교수님의 피드백</a:t>
            </a:r>
          </a:p>
          <a:p>
            <a:pPr marL="342900" indent="-342900" latinLnBrk="0">
              <a:buFontTx/>
              <a:buNone/>
            </a:pPr>
            <a:endParaRPr lang="ko-KR" altLang="en-US" sz="2000"/>
          </a:p>
          <a:p>
            <a:pPr marL="342900" indent="-342900" latinLnBrk="0">
              <a:buFontTx/>
              <a:buNone/>
            </a:pPr>
            <a:endParaRPr lang="ko-KR" altLang="en-US" sz="2000"/>
          </a:p>
          <a:p>
            <a:pPr marL="254000" indent="-254000" latinLnBrk="0">
              <a:buFont typeface="Wingdings"/>
              <a:buChar char=""/>
            </a:pPr>
            <a:r>
              <a:rPr lang="ko-KR" altLang="en-US"/>
              <a:t>문제 상황은 가짜 뉴스를 판별하기 어려운 것</a:t>
            </a:r>
          </a:p>
          <a:p>
            <a:pPr marL="0" indent="0" latinLnBrk="0">
              <a:buFontTx/>
              <a:buNone/>
            </a:pPr>
            <a:r>
              <a:rPr lang="ko-KR" altLang="en-US"/>
              <a:t>-&gt; 사람이 뉴스를 판단하게 하되 그 수를 줄여주고 판단 자체를 도와 줄 수 있는 서비스</a:t>
            </a:r>
          </a:p>
        </p:txBody>
      </p:sp>
      <p:sp>
        <p:nvSpPr>
          <p:cNvPr id="4" name="도형 5"/>
          <p:cNvSpPr>
            <a:spLocks/>
          </p:cNvSpPr>
          <p:nvPr/>
        </p:nvSpPr>
        <p:spPr>
          <a:xfrm rot="16200000">
            <a:off x="5196205" y="3495040"/>
            <a:ext cx="788035" cy="5340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우리의 방법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1. 뉴스 입력 - 판단하고자 하는 뉴스의 링크를 입력 받음</a:t>
            </a:r>
          </a:p>
          <a:p>
            <a:pPr marL="342900" indent="-342900" latinLnBrk="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2. 가짜 뉴스 판별 모델의 판단 - 입력받은 뉴스가 ‘낚시성 뉴스’(의도적 주어 왜곡, 사실 과대 표현, 상품 판매정보 노출 등)인지 다중 분류 모델에 판단시켜 유사도가 높은 5개의 항목을 찾음 - ex(의도적 주어 왜곡형 뉴스:30%, 일반 뉴스:28%, 사실 과대 표현형 뉴스:12%,.....)</a:t>
            </a:r>
          </a:p>
          <a:p>
            <a:pPr marL="342900" indent="-342900" latinLnBrk="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3. 획득한 퍼센트 정보를 보여주고 그 밑에 뉴스의 참거짓 판단을 도와줄 정보(주제, 각 문단별 요약 등)를 파악해 보여줌</a:t>
            </a:r>
          </a:p>
          <a:p>
            <a:pPr marL="342900" indent="-342900" latinLnBrk="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4. 해당 주제에 대한 토론(댓글 형식 예상)을 할 수 있도록 공간 마련</a:t>
            </a:r>
            <a:endParaRPr lang="ko-KR" altLang="en-US" sz="2000"/>
          </a:p>
        </p:txBody>
      </p:sp>
      <p:pic>
        <p:nvPicPr>
          <p:cNvPr id="4" name="그림 6" descr="C:/Users/dnr99/AppData/Roaming/PolarisOffice/ETemp/3692_17294608/fImage7541829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710" y="3983355"/>
            <a:ext cx="4603750" cy="2875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프로젝트의 기대효과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1. 많은 뉴스 속에서 가짜 뉴스를 파악하는 사람들에게 판단해야 할 뉴스의 수를 줄여줄 수 있다.</a:t>
            </a:r>
          </a:p>
          <a:p>
            <a:pPr marL="342900" indent="-342900" latinLnBrk="0">
              <a:buFont typeface="Arial"/>
              <a:buChar char="•"/>
            </a:pPr>
            <a:endParaRPr lang="ko-KR" altLang="en-US"/>
          </a:p>
          <a:p>
            <a:pPr marL="342900" indent="-342900" latinLnBrk="0">
              <a:buFont typeface="Arial"/>
              <a:buChar char="•"/>
            </a:pPr>
            <a:endParaRPr lang="ko-KR" altLang="en-US"/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2. 사람이 자신이 접한 뉴스가 가짜 뉴스인지 판별하는 것을 도우면서 부가 효과로 사람이 판단하는 힘이 생기는 것을 도움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Q&amp;A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/>
              <a:t>질문은 지금이나 사이버 캠퍼스의 토론 공간에 부탁드립니다.</a:t>
            </a:r>
          </a:p>
          <a:p>
            <a:pPr marL="342900" indent="-342900" latinLnBrk="0">
              <a:buFontTx/>
              <a:buNone/>
            </a:pPr>
            <a:r>
              <a:rPr lang="ko-KR" altLang="en-US"/>
              <a:t>(여러분의 질문이 저희 프로젝트의 완성도를 높입니다!)</a:t>
            </a:r>
          </a:p>
          <a:p>
            <a:pPr marL="342900" indent="-342900" latinLnBrk="0">
              <a:buFontTx/>
              <a:buNone/>
            </a:pPr>
            <a:r>
              <a:rPr lang="ko-KR" altLang="en-US"/>
              <a:t>지금 대답 못 드리는 것도 토론공간에 답변 올릴 예정입니다.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피드백 및 질문 답변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문제 상태 및 문제 정의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브레인 스토밍 과정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아이디어 수렴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/>
              <a:t>페이퍼 프로토타입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피드백 및 질문 답변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87754" y="1414585"/>
            <a:ext cx="10974705" cy="45281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1주차 발표 후 피드백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/>
              <a:t>가짜 이미지 판별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/>
              <a:t>구글의 이미지 검색이나 이미지 포렌식 등 다양한 방법 존재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/>
              <a:t>텍스트 형태의 가짜 뉴스 판별 기능에 집중할 필요</a:t>
            </a:r>
          </a:p>
          <a:p>
            <a:pPr marL="800100" lvl="1" indent="-342900" latinLnBrk="0">
              <a:buFont typeface="Arial"/>
              <a:buChar char="•"/>
            </a:pPr>
            <a:endParaRPr lang="ko-KR" altLang="en-US"/>
          </a:p>
          <a:p>
            <a:pPr marL="800100" lvl="1" indent="-342900" latinLnBrk="0">
              <a:buFont typeface="Arial"/>
              <a:buChar char="•"/>
            </a:pPr>
            <a:r>
              <a:rPr lang="ko-KR" altLang="en-US"/>
              <a:t>기술적인 어려움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/>
              <a:t>현대의 많은 연구들이 실용화 되지 못하는 실정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/>
              <a:t>사람도 가짜 뉴스 판별이 어려움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/>
              <a:t>(이 부분의 대한 답은 고려사항 부분에서)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6606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문제 상태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2주차 까지의 활동으로 판단한 문제 상태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/>
              <a:t>가짜 뉴스를 판별하기 위한 정제된 정보를 얻기가 어려움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/>
              <a:t>정제된 정보 : 다양한 형태의 데이터(통계, 사실)을 원하는 형태로 가공한 것</a:t>
            </a:r>
          </a:p>
          <a:p>
            <a:pPr marL="342900" indent="-3429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문제 정의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2400"/>
              <a:t>언어가 가지는 특성(비유, 관용적 표현등)을 어떻게 해결하여 뉴스기사를 분석할까?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 sz="2400"/>
              <a:t>해결이 어려워 연구가 진행중인 상태인 이 어려운 주제를 어떻게 해결해야 할까?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 sz="2400"/>
              <a:t>법적/윤리적 제약을 어떻게 해결해야 할까?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 sz="2400"/>
              <a:t>사람이 처한 환경이나 생각 등에 의하여 뉴스가 참이 되기도 하고 거짓이 되기도 하는데 어떻게 가짜 뉴스를 판별해야 할까?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 sz="2400"/>
              <a:t>기사의 근거가 되는 정보를 어떻게 확인할 수 있을까?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아이디어 발산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먼저 문제 상태에서 문제 정의를 그리고 문제 정의에서 해결 방식을 도출</a:t>
            </a:r>
          </a:p>
        </p:txBody>
      </p:sp>
      <p:pic>
        <p:nvPicPr>
          <p:cNvPr id="4" name="그림 1" descr="C:/Users/dnr99/AppData/Roaming/PolarisOffice/ETemp/3692_17294608/fImage37879827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35" y="2293620"/>
            <a:ext cx="7601161" cy="4106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아이디어 발산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2800"/>
              <a:t>찾아낸 해결 방식들을 디딤돌 방식을 사용하여 아이디어 도출</a:t>
            </a:r>
          </a:p>
          <a:p>
            <a:pPr marL="342900" indent="-342900" latinLnBrk="0">
              <a:buFont typeface="Arial"/>
              <a:buChar char="•"/>
            </a:pPr>
            <a:r>
              <a:rPr lang="ko-KR" altLang="en-US" sz="2800"/>
              <a:t>투표를 통해 나온 아이디어 중 좋은 아이디어를 획득</a:t>
            </a:r>
          </a:p>
        </p:txBody>
      </p:sp>
      <p:pic>
        <p:nvPicPr>
          <p:cNvPr id="4" name="그림 2" descr="C:/Users/dnr99/AppData/Roaming/PolarisOffice/ETemp/3692_17294608/fImage9212727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" y="3014980"/>
            <a:ext cx="3559175" cy="3382010"/>
          </a:xfrm>
          <a:prstGeom prst="rect">
            <a:avLst/>
          </a:prstGeom>
          <a:noFill/>
        </p:spPr>
      </p:pic>
      <p:pic>
        <p:nvPicPr>
          <p:cNvPr id="5" name="그림 3" descr="C:/Users/dnr99/AppData/Roaming/PolarisOffice/ETemp/3692_17294608/fImage13746627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10" y="3014980"/>
            <a:ext cx="3630930" cy="3394710"/>
          </a:xfrm>
          <a:prstGeom prst="rect">
            <a:avLst/>
          </a:prstGeom>
          <a:noFill/>
        </p:spPr>
      </p:pic>
      <p:pic>
        <p:nvPicPr>
          <p:cNvPr id="6" name="그림 4" descr="C:/Users/dnr99/AppData/Roaming/PolarisOffice/ETemp/3692_17294608/fImage9266228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160" y="3014980"/>
            <a:ext cx="3629660" cy="339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아이디어 발산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획득한 아이디어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참거짓 판단의 근거가 될 수 있는 내용을 모아서 보여주기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작성자가 작성한 다른 기사를 보여주기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사안을 목차화 하여 정리해 주기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간결하게 정보를 주기위한 구도가 아닌 뉴스는 거짓으로 판단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화자의 개인적인 감정이 보인다면 그 뉴스는 중립성을 잃은 것으로 판단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참 거짓 판단이 아닌 추천으로 가중치를 주는 방식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정말 판단하기 어려운 뉴스는 다수의 판단에 맞기기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문서 뿐 아니라 자료나 도표도 같이 사용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/>
              <a:t>특정 키워드만을 거르는 방식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아이디어 수렴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얻은 아이디어를 그룹화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타인의 판단 이용방안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정말 판단하기 어려운 뉴스는 다수의 판단에 맞기기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참거짓 판단이 아닌 추천으로 가중치를 주는 방식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뉴스 외적인 요소 이용방안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작성자가 작성한 다른 기사를 보여주기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화자의 개인적인 감정이 보인다면 뉴스가 중립성을 잃은 것으로 판단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문서 뿐 아니라 자료나 도표도 같이 사용</a:t>
            </a:r>
          </a:p>
          <a:p>
            <a:pPr marL="800100" lvl="1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뉴스 내부요소 이용방안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참거짓 판단의 근거가 될 수 있는 내용을 모아서 보여주기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간결하게 정보를 주기위한 구도가 아닌 뉴스는 거짓으로 판단</a:t>
            </a:r>
          </a:p>
          <a:p>
            <a:pPr marL="1257300" lvl="2" indent="-342900" latinLnBrk="0">
              <a:buFont typeface="Arial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특정 키워드만을 거르는 방식</a:t>
            </a:r>
            <a:endParaRPr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13</Pages>
  <Words>1</Words>
  <Characters>0</Characters>
  <Application>Microsoft Office PowerPoint</Application>
  <DocSecurity>0</DocSecurity>
  <PresentationFormat>와이드스크린</PresentationFormat>
  <Lines>0</Lines>
  <Paragraphs>1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프레젠테이션1</vt:lpstr>
      <vt:lpstr>3주차 활동 결과 발표</vt:lpstr>
      <vt:lpstr>목차</vt:lpstr>
      <vt:lpstr>피드백 및 질문 답변</vt:lpstr>
      <vt:lpstr>문제 상태</vt:lpstr>
      <vt:lpstr>문제 정의</vt:lpstr>
      <vt:lpstr>아이디어 발산</vt:lpstr>
      <vt:lpstr>아이디어 발산</vt:lpstr>
      <vt:lpstr>아이디어 발산</vt:lpstr>
      <vt:lpstr>아이디어 수렴</vt:lpstr>
      <vt:lpstr>프로젝트 진행에서 필요한 고려 사항</vt:lpstr>
      <vt:lpstr>우리의 방법</vt:lpstr>
      <vt:lpstr>프로젝트의 기대효과</vt:lpstr>
      <vt:lpstr>Q&amp;A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dnr9911</dc:creator>
  <cp:lastModifiedBy>dnr9911</cp:lastModifiedBy>
  <cp:revision>33</cp:revision>
  <dcterms:modified xsi:type="dcterms:W3CDTF">2024-03-23T09:17:34Z</dcterms:modified>
  <cp:version>9.104.216.52198</cp:version>
</cp:coreProperties>
</file>