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87" r:id="rId4"/>
    <p:sldId id="290" r:id="rId5"/>
    <p:sldId id="322" r:id="rId6"/>
    <p:sldId id="289" r:id="rId7"/>
    <p:sldId id="295" r:id="rId8"/>
    <p:sldId id="293" r:id="rId9"/>
    <p:sldId id="324" r:id="rId10"/>
    <p:sldId id="325" r:id="rId11"/>
    <p:sldId id="326" r:id="rId12"/>
    <p:sldId id="327" r:id="rId13"/>
    <p:sldId id="294" r:id="rId14"/>
    <p:sldId id="296" r:id="rId15"/>
    <p:sldId id="297" r:id="rId16"/>
    <p:sldId id="298" r:id="rId17"/>
    <p:sldId id="299" r:id="rId18"/>
    <p:sldId id="328" r:id="rId19"/>
    <p:sldId id="302" r:id="rId20"/>
    <p:sldId id="304" r:id="rId21"/>
    <p:sldId id="305" r:id="rId22"/>
    <p:sldId id="310" r:id="rId23"/>
    <p:sldId id="308" r:id="rId24"/>
    <p:sldId id="309" r:id="rId25"/>
    <p:sldId id="313" r:id="rId26"/>
    <p:sldId id="311" r:id="rId27"/>
    <p:sldId id="315" r:id="rId28"/>
    <p:sldId id="320" r:id="rId29"/>
    <p:sldId id="316" r:id="rId30"/>
    <p:sldId id="317" r:id="rId31"/>
    <p:sldId id="318" r:id="rId32"/>
    <p:sldId id="319" r:id="rId33"/>
    <p:sldId id="321" r:id="rId34"/>
    <p:sldId id="312" r:id="rId35"/>
    <p:sldId id="323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수" initials="김성" lastIdx="1" clrIdx="0">
    <p:extLst>
      <p:ext uri="{19B8F6BF-5375-455C-9EA6-DF929625EA0E}">
        <p15:presenceInfo xmlns:p15="http://schemas.microsoft.com/office/powerpoint/2012/main" userId="f521aa01c67fbf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0:11:48.8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9CC131-9E30-45C3-B5F2-533085CC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705" y="561372"/>
            <a:ext cx="10058400" cy="3639606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2019 MMILAB.DIP Seminar </a:t>
            </a:r>
            <a:r>
              <a:rPr lang="en-US" altLang="ko-KR" dirty="0" smtClean="0"/>
              <a:t>Week4(1/30~2/5)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42B45B9-CCBF-4B60-8109-C3ADE19D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776" y="4802862"/>
            <a:ext cx="4062713" cy="44047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20151415 </a:t>
            </a:r>
            <a:r>
              <a:rPr lang="ko-KR" altLang="en-US" sz="3600" dirty="0" smtClean="0"/>
              <a:t>김성수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030148" y="2251276"/>
            <a:ext cx="10237806" cy="219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Difference between 4-CCL 8-CCL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48" y="1834673"/>
            <a:ext cx="3507043" cy="3507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86" y="1834673"/>
            <a:ext cx="3378904" cy="33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Connected component pixel counting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5" y="1672628"/>
            <a:ext cx="3507043" cy="3507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9508" y="1759438"/>
            <a:ext cx="3975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 counting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: Label =3, 260 pixels </a:t>
            </a:r>
          </a:p>
          <a:p>
            <a:r>
              <a:rPr lang="en-US" altLang="ko-KR" dirty="0" smtClean="0"/>
              <a:t>B : Label =5, 400 pixels</a:t>
            </a:r>
          </a:p>
          <a:p>
            <a:r>
              <a:rPr lang="en-US" altLang="ko-KR" dirty="0" smtClean="0"/>
              <a:t>C : Label =8, 251 pixels</a:t>
            </a:r>
          </a:p>
          <a:p>
            <a:r>
              <a:rPr lang="en-US" altLang="ko-KR" dirty="0" smtClean="0"/>
              <a:t>D : Label =15, 396 pixels</a:t>
            </a:r>
          </a:p>
          <a:p>
            <a:r>
              <a:rPr lang="en-US" altLang="ko-KR" dirty="0" smtClean="0"/>
              <a:t>E : Label = 20, 301 pixels</a:t>
            </a:r>
            <a:endParaRPr lang="en-US" altLang="ko-KR" dirty="0"/>
          </a:p>
          <a:p>
            <a:r>
              <a:rPr lang="en-US" altLang="ko-KR" dirty="0" smtClean="0"/>
              <a:t>F : Label = 19, 260 pixels</a:t>
            </a:r>
          </a:p>
          <a:p>
            <a:r>
              <a:rPr lang="ko-KR" altLang="en-US" dirty="0" err="1" smtClean="0"/>
              <a:t>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Label = 27, 424 pixels</a:t>
            </a:r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: Label = 29, 408 pixels</a:t>
            </a:r>
          </a:p>
          <a:p>
            <a:r>
              <a:rPr lang="ko-KR" altLang="en-US" dirty="0" smtClean="0"/>
              <a:t>△ </a:t>
            </a:r>
            <a:r>
              <a:rPr lang="en-US" altLang="ko-KR" dirty="0" smtClean="0"/>
              <a:t>: Label = 28, 600 pixels</a:t>
            </a:r>
          </a:p>
          <a:p>
            <a:r>
              <a:rPr lang="ko-KR" altLang="en-US" dirty="0" smtClean="0"/>
              <a:t>○ </a:t>
            </a:r>
            <a:r>
              <a:rPr lang="en-US" altLang="ko-KR" dirty="0" smtClean="0"/>
              <a:t>: Label = 31, 490 pixels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9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Connected component pixel counting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08876" y="2280213"/>
            <a:ext cx="4844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 counting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: Label = 2, 2520 pixels</a:t>
            </a:r>
          </a:p>
          <a:p>
            <a:r>
              <a:rPr lang="ko-KR" altLang="en-US" dirty="0" smtClean="0"/>
              <a:t>△ </a:t>
            </a:r>
            <a:r>
              <a:rPr lang="en-US" altLang="ko-KR" dirty="0" smtClean="0"/>
              <a:t>: Label = 1, 3298 pixels</a:t>
            </a:r>
          </a:p>
          <a:p>
            <a:r>
              <a:rPr lang="en-US" altLang="ko-KR" dirty="0" smtClean="0"/>
              <a:t>pentagon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Label = 3, 5636 pixels</a:t>
            </a:r>
          </a:p>
          <a:p>
            <a:r>
              <a:rPr lang="ko-KR" altLang="en-US" dirty="0" smtClean="0"/>
              <a:t>▷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Label = 21, 2532 pixels</a:t>
            </a:r>
          </a:p>
          <a:p>
            <a:r>
              <a:rPr lang="ko-KR" altLang="en-US" dirty="0" smtClean="0"/>
              <a:t>☆</a:t>
            </a:r>
            <a:r>
              <a:rPr lang="en-US" altLang="ko-KR" dirty="0" smtClean="0"/>
              <a:t>:  Label = 19, 3240 pixels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40" y="1914646"/>
            <a:ext cx="3016170" cy="30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Effective way (for 8CCL)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06997" y="1407732"/>
            <a:ext cx="9363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Reducing operation (resolve, zero pixel)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2. Reducing conditional(=if) , loop iteration(=for)</a:t>
            </a:r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How to efficiently access to image pixel?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3. Memory access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4. Union find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7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operation(resolve)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74924"/>
              </p:ext>
            </p:extLst>
          </p:nvPr>
        </p:nvGraphicFramePr>
        <p:xfrm>
          <a:off x="1183447" y="2005432"/>
          <a:ext cx="3811029" cy="3029556"/>
        </p:xfrm>
        <a:graphic>
          <a:graphicData uri="http://schemas.openxmlformats.org/drawingml/2006/table">
            <a:tbl>
              <a:tblPr/>
              <a:tblGrid>
                <a:gridCol w="1270343"/>
                <a:gridCol w="1270343"/>
                <a:gridCol w="1270343"/>
              </a:tblGrid>
              <a:tr h="1514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i,j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78326" y="2893671"/>
            <a:ext cx="539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No min() operation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2. Reducing resolve operation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50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operation(resolve)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47326"/>
              </p:ext>
            </p:extLst>
          </p:nvPr>
        </p:nvGraphicFramePr>
        <p:xfrm>
          <a:off x="8385860" y="2532080"/>
          <a:ext cx="2581154" cy="2060056"/>
        </p:xfrm>
        <a:graphic>
          <a:graphicData uri="http://schemas.openxmlformats.org/drawingml/2006/table">
            <a:tbl>
              <a:tblPr/>
              <a:tblGrid>
                <a:gridCol w="881529"/>
                <a:gridCol w="881529"/>
                <a:gridCol w="818096"/>
              </a:tblGrid>
              <a:tr h="1030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i,j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398" y="1257791"/>
            <a:ext cx="8084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Fast connected-component labeling</a:t>
            </a:r>
          </a:p>
          <a:p>
            <a:r>
              <a:rPr lang="en-US" altLang="ko-KR" sz="2000" dirty="0" smtClean="0"/>
              <a:t>L He, Y </a:t>
            </a:r>
            <a:r>
              <a:rPr lang="en-US" altLang="ko-KR" sz="2000" dirty="0" err="1" smtClean="0"/>
              <a:t>chao</a:t>
            </a:r>
            <a:r>
              <a:rPr lang="en-US" altLang="ko-KR" sz="2000" dirty="0" smtClean="0"/>
              <a:t>, K Suzuki, K </a:t>
            </a:r>
            <a:r>
              <a:rPr lang="en-US" altLang="ko-KR" sz="2000" dirty="0" err="1" smtClean="0"/>
              <a:t>wu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Pattern recognition,2009- Elsevier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27040"/>
            <a:ext cx="6343650" cy="26860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055980" y="2945757"/>
            <a:ext cx="3107803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8055980" y="3987478"/>
            <a:ext cx="3107803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14668" y="3275635"/>
            <a:ext cx="2390173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9594" y="5295418"/>
            <a:ext cx="615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condition under which resolve does not take place</a:t>
            </a:r>
          </a:p>
          <a:p>
            <a:endParaRPr lang="en-US" altLang="ko-KR" dirty="0"/>
          </a:p>
          <a:p>
            <a:r>
              <a:rPr lang="en-US" altLang="ko-KR" dirty="0" smtClean="0"/>
              <a:t>: C3 +/C4 +/C1*/C2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38754" y="3275635"/>
            <a:ext cx="792866" cy="72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operation(resolve)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7078" y="122195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 connected-component labeling</a:t>
            </a:r>
          </a:p>
          <a:p>
            <a:r>
              <a:rPr lang="en-US" altLang="ko-KR" dirty="0" smtClean="0"/>
              <a:t>L He, Y </a:t>
            </a:r>
            <a:r>
              <a:rPr lang="en-US" altLang="ko-KR" dirty="0" err="1" smtClean="0"/>
              <a:t>chao</a:t>
            </a:r>
            <a:r>
              <a:rPr lang="en-US" altLang="ko-KR" dirty="0" smtClean="0"/>
              <a:t>, K Suzuki, K </a:t>
            </a:r>
            <a:r>
              <a:rPr lang="en-US" altLang="ko-KR" dirty="0" err="1" smtClean="0"/>
              <a:t>wu</a:t>
            </a:r>
            <a:r>
              <a:rPr lang="en-US" altLang="ko-KR" dirty="0"/>
              <a:t> </a:t>
            </a:r>
            <a:r>
              <a:rPr lang="en-US" altLang="ko-KR" dirty="0" smtClean="0"/>
              <a:t>– Pattern recognition,2009- Elsevier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7078" y="5006051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condition under which resolve does not take place</a:t>
            </a:r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C3 +/C4 +/C1*/C2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3" y="2072482"/>
            <a:ext cx="8000204" cy="2790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496" y="2215117"/>
            <a:ext cx="3257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operation(resolve)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1" y="3875145"/>
            <a:ext cx="10411708" cy="563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84" y="2089687"/>
            <a:ext cx="4162425" cy="1400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9096" y="4928522"/>
            <a:ext cx="597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Addtionally</a:t>
            </a:r>
            <a:r>
              <a:rPr lang="en-US" altLang="ko-KR" dirty="0" smtClean="0"/>
              <a:t> : if C1==C4, C2 ==C4 , no operation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11" y="122195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 connected-component labeling</a:t>
            </a:r>
          </a:p>
          <a:p>
            <a:r>
              <a:rPr lang="en-US" altLang="ko-KR" dirty="0" smtClean="0"/>
              <a:t>L He, Y </a:t>
            </a:r>
            <a:r>
              <a:rPr lang="en-US" altLang="ko-KR" dirty="0" err="1" smtClean="0"/>
              <a:t>chao</a:t>
            </a:r>
            <a:r>
              <a:rPr lang="en-US" altLang="ko-KR" dirty="0" smtClean="0"/>
              <a:t>, K Suzuki, K </a:t>
            </a:r>
            <a:r>
              <a:rPr lang="en-US" altLang="ko-KR" dirty="0" err="1" smtClean="0"/>
              <a:t>wu</a:t>
            </a:r>
            <a:r>
              <a:rPr lang="en-US" altLang="ko-KR" dirty="0"/>
              <a:t> </a:t>
            </a:r>
            <a:r>
              <a:rPr lang="en-US" altLang="ko-KR" dirty="0" smtClean="0"/>
              <a:t>– Pattern recognition,2009- Elsevier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operation(resolve)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8101" y="1113107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 connected-component labeling</a:t>
            </a:r>
          </a:p>
          <a:p>
            <a:r>
              <a:rPr lang="en-US" altLang="ko-KR" dirty="0" smtClean="0"/>
              <a:t>L He, Y </a:t>
            </a:r>
            <a:r>
              <a:rPr lang="en-US" altLang="ko-KR" dirty="0" err="1" smtClean="0"/>
              <a:t>chao</a:t>
            </a:r>
            <a:r>
              <a:rPr lang="en-US" altLang="ko-KR" dirty="0" smtClean="0"/>
              <a:t>, K Suzuki, K </a:t>
            </a:r>
            <a:r>
              <a:rPr lang="en-US" altLang="ko-KR" dirty="0" err="1" smtClean="0"/>
              <a:t>wu</a:t>
            </a:r>
            <a:r>
              <a:rPr lang="en-US" altLang="ko-KR" dirty="0"/>
              <a:t> </a:t>
            </a:r>
            <a:r>
              <a:rPr lang="en-US" altLang="ko-KR" dirty="0" smtClean="0"/>
              <a:t>– Pattern recognition,2009- Elsevier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61" y="2841584"/>
            <a:ext cx="6137559" cy="22090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69" y="2191049"/>
            <a:ext cx="3075027" cy="4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operation(zero pixel)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399" y="1161900"/>
            <a:ext cx="708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Don’t need to operate for zero pixel</a:t>
            </a:r>
          </a:p>
          <a:p>
            <a:endParaRPr lang="en-US" altLang="ko-KR" dirty="0"/>
          </a:p>
          <a:p>
            <a:r>
              <a:rPr lang="en-US" altLang="ko-KR" dirty="0" smtClean="0"/>
              <a:t>-After initializing, no access</a:t>
            </a:r>
            <a:r>
              <a:rPr lang="en-US" altLang="ko-KR" dirty="0"/>
              <a:t> </a:t>
            </a:r>
            <a:r>
              <a:rPr lang="en-US" altLang="ko-KR" dirty="0" smtClean="0"/>
              <a:t>for zero pixel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69850"/>
              </p:ext>
            </p:extLst>
          </p:nvPr>
        </p:nvGraphicFramePr>
        <p:xfrm>
          <a:off x="2411236" y="2992055"/>
          <a:ext cx="2600602" cy="1556021"/>
        </p:xfrm>
        <a:graphic>
          <a:graphicData uri="http://schemas.openxmlformats.org/drawingml/2006/table">
            <a:tbl>
              <a:tblPr/>
              <a:tblGrid>
                <a:gridCol w="886983"/>
                <a:gridCol w="846752"/>
                <a:gridCol w="866867"/>
              </a:tblGrid>
              <a:tr h="7767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9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i,j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2534856" y="3547640"/>
            <a:ext cx="2176041" cy="5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407535" y="4259483"/>
            <a:ext cx="15799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64916"/>
              </p:ext>
            </p:extLst>
          </p:nvPr>
        </p:nvGraphicFramePr>
        <p:xfrm>
          <a:off x="7378704" y="2939970"/>
          <a:ext cx="2569737" cy="1604249"/>
        </p:xfrm>
        <a:graphic>
          <a:graphicData uri="http://schemas.openxmlformats.org/drawingml/2006/table">
            <a:tbl>
              <a:tblPr/>
              <a:tblGrid>
                <a:gridCol w="876456"/>
                <a:gridCol w="836702"/>
                <a:gridCol w="856579"/>
              </a:tblGrid>
              <a:tr h="785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1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i,j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5688957" y="3500311"/>
            <a:ext cx="1059084" cy="58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03220" y="3500311"/>
            <a:ext cx="11690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604567" y="4259483"/>
            <a:ext cx="538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84" y="1038693"/>
            <a:ext cx="3194612" cy="1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F2C4DE-EDBA-4E38-BA0E-B10F43ED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6" y="208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55A508-1F42-4298-B40D-6598D4F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46" y="1649393"/>
            <a:ext cx="10629779" cy="4172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3200" dirty="0" smtClean="0"/>
          </a:p>
          <a:p>
            <a:r>
              <a:rPr lang="en-US" altLang="ko-KR" sz="3200" dirty="0" smtClean="0"/>
              <a:t>4,8 connected </a:t>
            </a:r>
            <a:r>
              <a:rPr lang="en-US" altLang="ko-KR" sz="3200" dirty="0"/>
              <a:t>component labeling(CCL)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en-US" altLang="ko-KR" sz="3200" dirty="0"/>
              <a:t>Union </a:t>
            </a:r>
            <a:r>
              <a:rPr lang="en-US" altLang="ko-KR" sz="3200" dirty="0" smtClean="0"/>
              <a:t>find algorithm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Coloring</a:t>
            </a:r>
          </a:p>
          <a:p>
            <a:endParaRPr lang="en-US" altLang="ko-K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Effective way and Meaningful result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Questions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08613" y="1355394"/>
            <a:ext cx="10411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Reducing operation( 2d array -&gt; 1d array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83693"/>
              </p:ext>
            </p:extLst>
          </p:nvPr>
        </p:nvGraphicFramePr>
        <p:xfrm>
          <a:off x="1336152" y="2296871"/>
          <a:ext cx="2781636" cy="2155599"/>
        </p:xfrm>
        <a:graphic>
          <a:graphicData uri="http://schemas.openxmlformats.org/drawingml/2006/table">
            <a:tbl>
              <a:tblPr/>
              <a:tblGrid>
                <a:gridCol w="927212"/>
                <a:gridCol w="927212"/>
                <a:gridCol w="927212"/>
              </a:tblGrid>
              <a:tr h="718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i,j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27045"/>
              </p:ext>
            </p:extLst>
          </p:nvPr>
        </p:nvGraphicFramePr>
        <p:xfrm>
          <a:off x="5085975" y="2695388"/>
          <a:ext cx="6471234" cy="1147482"/>
        </p:xfrm>
        <a:graphic>
          <a:graphicData uri="http://schemas.openxmlformats.org/drawingml/2006/table">
            <a:tbl>
              <a:tblPr/>
              <a:tblGrid>
                <a:gridCol w="719026"/>
                <a:gridCol w="719026"/>
                <a:gridCol w="719026"/>
                <a:gridCol w="719026"/>
                <a:gridCol w="719026"/>
                <a:gridCol w="719026"/>
                <a:gridCol w="719026"/>
                <a:gridCol w="719026"/>
                <a:gridCol w="719026"/>
              </a:tblGrid>
              <a:tr h="1147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I(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i-x-1)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-x)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I(i-x+1)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I(i-1)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16957" y="1130703"/>
            <a:ext cx="415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Nested for loop -&gt; one for loop</a:t>
            </a:r>
          </a:p>
          <a:p>
            <a:r>
              <a:rPr lang="en-US" altLang="ko-KR" dirty="0" smtClean="0"/>
              <a:t>2d array access -&gt; 1d array access</a:t>
            </a: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>
            <a:off x="4356847" y="3083859"/>
            <a:ext cx="531906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36876" y="5286404"/>
            <a:ext cx="252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2 times faster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6876" y="4822140"/>
            <a:ext cx="30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flattening -&gt; reshaping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01410" y="1871966"/>
            <a:ext cx="3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2058" y="3178744"/>
            <a:ext cx="3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336876" y="2147104"/>
            <a:ext cx="2806861" cy="5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16957" y="2316307"/>
            <a:ext cx="0" cy="2094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Reducing operation( 2d array -&gt; 1d array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6997" y="1671610"/>
            <a:ext cx="415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array access -&gt; 1d array access</a:t>
            </a: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>
            <a:off x="5120784" y="3327022"/>
            <a:ext cx="531906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976" y="2968906"/>
            <a:ext cx="3259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Resolve pair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err="1" smtClean="0"/>
              <a:t>Pair_list</a:t>
            </a:r>
            <a:endParaRPr lang="en-US" altLang="ko-KR" dirty="0"/>
          </a:p>
          <a:p>
            <a:pPr algn="just"/>
            <a:r>
              <a:rPr lang="en-US" altLang="ko-KR" dirty="0" smtClean="0"/>
              <a:t>:[ (3,4),(4,5),(5,6),….]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2437" y="2968906"/>
            <a:ext cx="3259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Resolve pair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err="1" smtClean="0"/>
              <a:t>Pair_list</a:t>
            </a:r>
            <a:endParaRPr lang="en-US" altLang="ko-KR" dirty="0"/>
          </a:p>
          <a:p>
            <a:pPr algn="just"/>
            <a:r>
              <a:rPr lang="en-US" altLang="ko-KR" dirty="0" smtClean="0"/>
              <a:t>:[ 3,4,4,5,5,6,….]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4720946"/>
            <a:ext cx="4113787" cy="563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38" y="4647234"/>
            <a:ext cx="4358959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 Index calculation)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75" y="1394568"/>
            <a:ext cx="5548131" cy="1820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95" y="4222709"/>
            <a:ext cx="5553075" cy="158115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5202820" y="3391382"/>
            <a:ext cx="902826" cy="515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56248" y="1873963"/>
            <a:ext cx="253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pre-calculation </a:t>
            </a:r>
          </a:p>
          <a:p>
            <a:endParaRPr lang="en-US" altLang="ko-KR" dirty="0"/>
          </a:p>
          <a:p>
            <a:r>
              <a:rPr lang="en-US" altLang="ko-KR" dirty="0" smtClean="0"/>
              <a:t>-&gt; variable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1.More efficient        memory access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2.Reduce summation operation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77695" y="4427316"/>
            <a:ext cx="658371" cy="18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Reducing operation( Union find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5767" y="2042932"/>
            <a:ext cx="410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1.Path compression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-&gt;Reduce </a:t>
            </a:r>
            <a:r>
              <a:rPr lang="en-US" altLang="ko-KR" dirty="0"/>
              <a:t>iteration in finding root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0" y="1468263"/>
            <a:ext cx="3868863" cy="5231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6836" y="204293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14" y="5204316"/>
            <a:ext cx="4838734" cy="410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29469" y="4137949"/>
            <a:ext cx="4901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2.Disjoint set size = Maximum label value +1</a:t>
            </a:r>
          </a:p>
          <a:p>
            <a:endParaRPr lang="en-US" altLang="ko-KR" dirty="0"/>
          </a:p>
          <a:p>
            <a:r>
              <a:rPr lang="en-US" altLang="ko-KR" dirty="0" smtClean="0"/>
              <a:t> (for optimization)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5766" y="5409796"/>
            <a:ext cx="46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err="1" smtClean="0"/>
              <a:t>Pair_list</a:t>
            </a:r>
            <a:endParaRPr lang="en-US" altLang="ko-KR" dirty="0"/>
          </a:p>
          <a:p>
            <a:pPr algn="just"/>
            <a:r>
              <a:rPr lang="en-US" altLang="ko-KR" dirty="0" smtClean="0"/>
              <a:t>:[ 3,4,4,5,5,6,….] -&gt; maximum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Reducing operation( Second pass</a:t>
            </a:r>
            <a:r>
              <a:rPr lang="en-US" altLang="ko-KR" dirty="0"/>
              <a:t> </a:t>
            </a:r>
            <a:r>
              <a:rPr lang="en-US" altLang="ko-KR" dirty="0" smtClean="0"/>
              <a:t>loop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6836" y="204293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382" y="2227598"/>
            <a:ext cx="9508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Disjoint data (After union find)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: [ 0 1 2 3 3 3 3 3 3 3 3 3 3 3 3 3 3 4 5 5 5 7 7]</a:t>
            </a:r>
          </a:p>
          <a:p>
            <a:endParaRPr lang="en-US" altLang="ko-KR" dirty="0"/>
          </a:p>
          <a:p>
            <a:r>
              <a:rPr lang="en-US" altLang="ko-KR" dirty="0" smtClean="0"/>
              <a:t>Index array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[ 0 1 2 3 4 5 6 7 8 9 10 11 12 13 14 15 16 17 18 19 20]</a:t>
            </a:r>
          </a:p>
          <a:p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5" y="4959924"/>
            <a:ext cx="7830274" cy="931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5382" y="1064871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Need two kind of loop -&gt; Make Index array and iterate only for unequal component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92455" y="1673600"/>
            <a:ext cx="189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Need one loop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805914" y="1465297"/>
            <a:ext cx="405114" cy="21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Conclusion(pollen.bmp)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7" y="1331329"/>
            <a:ext cx="4762500" cy="476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28" y="133132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Conclusion(pollen.bmp)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06928"/>
              </p:ext>
            </p:extLst>
          </p:nvPr>
        </p:nvGraphicFramePr>
        <p:xfrm>
          <a:off x="1006994" y="1244052"/>
          <a:ext cx="10602413" cy="5547234"/>
        </p:xfrm>
        <a:graphic>
          <a:graphicData uri="http://schemas.openxmlformats.org/drawingml/2006/table">
            <a:tbl>
              <a:tblPr/>
              <a:tblGrid>
                <a:gridCol w="1304423"/>
                <a:gridCol w="1304423"/>
                <a:gridCol w="1304423"/>
                <a:gridCol w="1304423"/>
                <a:gridCol w="1304423"/>
                <a:gridCol w="1304423"/>
                <a:gridCol w="1304423"/>
                <a:gridCol w="1471452"/>
              </a:tblGrid>
              <a:tr h="16619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unit : s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optimization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Resolve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reduction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zero-pixel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reduction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Array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Dimension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reduction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pass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Compression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(union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find)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Second-pass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reduction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Index 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pre-calculation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First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–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pass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3.25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1.63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7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Union-find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0.03</a:t>
                      </a:r>
                      <a:endParaRPr lang="ko-KR" altLang="en-US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0.025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0.0126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0.0126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0.0126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Second-pass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1.2</a:t>
                      </a:r>
                      <a:endParaRPr lang="ko-KR" altLang="en-US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0.54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0.54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Coloring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1.23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1.23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0.158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0.158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0.158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0.158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Total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38.03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5.71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3.649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1.523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1.5106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1.2506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1.1006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9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(except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coloring)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36.8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4.48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2.86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1.365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1.3526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1.0926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0.9426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2847373" y="3258273"/>
            <a:ext cx="758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61842" y="4004841"/>
            <a:ext cx="729204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155311" y="3258272"/>
            <a:ext cx="70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11906" y="5388015"/>
            <a:ext cx="70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31084" y="5388015"/>
            <a:ext cx="56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631084" y="3258272"/>
            <a:ext cx="56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514390" y="3258272"/>
            <a:ext cx="6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073342" y="4705109"/>
            <a:ext cx="781291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31084" y="4705109"/>
            <a:ext cx="625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 (Symbol)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39" y="1938959"/>
            <a:ext cx="3200000" cy="32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76" y="1938960"/>
            <a:ext cx="320000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 (polygon)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0" y="1878838"/>
            <a:ext cx="3250794" cy="3250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54" y="1878838"/>
            <a:ext cx="3300713" cy="33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94" y="1828886"/>
            <a:ext cx="3906369" cy="3906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23" y="1828886"/>
            <a:ext cx="3904529" cy="39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Focus of this week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20725" y="3051372"/>
            <a:ext cx="760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How to enhance performance??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268164" y="2061294"/>
            <a:ext cx="325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Comparison between algorithm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49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image(Foot print)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2" y="1396019"/>
            <a:ext cx="4768465" cy="47684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67" y="142815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image(Moon light)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20" y="1558776"/>
            <a:ext cx="3823451" cy="38234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81" y="1506691"/>
            <a:ext cx="3875536" cy="38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image(check board)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8" y="1262605"/>
            <a:ext cx="5352328" cy="5352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90" y="1262605"/>
            <a:ext cx="5352328" cy="53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 (white image)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6" y="1262606"/>
            <a:ext cx="4652540" cy="4652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14" y="1210520"/>
            <a:ext cx="4704626" cy="4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image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17095"/>
              </p:ext>
            </p:extLst>
          </p:nvPr>
        </p:nvGraphicFramePr>
        <p:xfrm>
          <a:off x="1006997" y="1140106"/>
          <a:ext cx="10650899" cy="5440429"/>
        </p:xfrm>
        <a:graphic>
          <a:graphicData uri="http://schemas.openxmlformats.org/drawingml/2006/table">
            <a:tbl>
              <a:tblPr/>
              <a:tblGrid>
                <a:gridCol w="1310388"/>
                <a:gridCol w="1310388"/>
                <a:gridCol w="1310388"/>
                <a:gridCol w="1310388"/>
                <a:gridCol w="1310388"/>
                <a:gridCol w="1310388"/>
                <a:gridCol w="1348234"/>
                <a:gridCol w="1440337"/>
              </a:tblGrid>
              <a:tr h="16501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unit : 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Symbol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Polygon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Haze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Foot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print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Moonlight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Check</a:t>
                      </a:r>
                      <a:r>
                        <a:rPr lang="en-US" sz="120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-board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White</a:t>
                      </a:r>
                      <a:r>
                        <a:rPr lang="en-US" sz="120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image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First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–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pass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0.0403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0.1208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0.3419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0.1209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0.0255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</a:rPr>
                        <a:t>2.4197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</a:rPr>
                        <a:t>1.6127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7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Union-find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0.0008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0.0006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0.0014</a:t>
                      </a:r>
                      <a:endParaRPr lang="ko-KR" altLang="en-US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0.0081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0.1816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0.0002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Second-pass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0.0041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0.0026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0.0555</a:t>
                      </a:r>
                      <a:endParaRPr lang="ko-KR" altLang="en-US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0.1776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0.0008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0.0495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4.478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e-05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Coloring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0.0055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0.0071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0.0184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0.6893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0.0175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0.020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Total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0.0507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0.1311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0.4172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0.9959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0.0297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2.6683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1.6329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(except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coloring)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0.0452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0.124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0.3988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0.3066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0.0266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2.6508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1.6129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43607"/>
              </p:ext>
            </p:extLst>
          </p:nvPr>
        </p:nvGraphicFramePr>
        <p:xfrm>
          <a:off x="1197979" y="1605737"/>
          <a:ext cx="3470778" cy="2827368"/>
        </p:xfrm>
        <a:graphic>
          <a:graphicData uri="http://schemas.openxmlformats.org/drawingml/2006/table">
            <a:tbl>
              <a:tblPr/>
              <a:tblGrid>
                <a:gridCol w="1156926"/>
                <a:gridCol w="1156926"/>
                <a:gridCol w="1156926"/>
              </a:tblGrid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000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</a:t>
                      </a: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,,j)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1817225" y="1927185"/>
            <a:ext cx="1122745" cy="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938759" y="1938759"/>
            <a:ext cx="931763" cy="9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025570" y="2870522"/>
            <a:ext cx="914400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39970" y="1938759"/>
            <a:ext cx="902825" cy="90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1170" y="1089162"/>
            <a:ext cx="399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Any </a:t>
            </a:r>
            <a:r>
              <a:rPr lang="en-US" altLang="ko-KR" dirty="0" smtClean="0"/>
              <a:t>possible order exist for CCL?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9866" y="4682052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Flatten is faster , why?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8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262" y="2853681"/>
            <a:ext cx="10515600" cy="1325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THANK YOU </a:t>
            </a:r>
            <a:br>
              <a:rPr lang="en-US" altLang="ko-KR" dirty="0" smtClean="0"/>
            </a:br>
            <a:r>
              <a:rPr lang="en-US" altLang="ko-KR" dirty="0" smtClean="0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4-CCL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9583"/>
              </p:ext>
            </p:extLst>
          </p:nvPr>
        </p:nvGraphicFramePr>
        <p:xfrm>
          <a:off x="1956121" y="1935615"/>
          <a:ext cx="3470778" cy="2827368"/>
        </p:xfrm>
        <a:graphic>
          <a:graphicData uri="http://schemas.openxmlformats.org/drawingml/2006/table">
            <a:tbl>
              <a:tblPr/>
              <a:tblGrid>
                <a:gridCol w="1156926"/>
                <a:gridCol w="1156926"/>
                <a:gridCol w="1156926"/>
              </a:tblGrid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000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</a:t>
                      </a: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,,j)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204977" y="2193403"/>
            <a:ext cx="2939970" cy="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083443" y="3235124"/>
            <a:ext cx="1909823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4582" y="2141316"/>
            <a:ext cx="5364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I(i-1,j) and I(i,j-1) are both connected,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choose one of them (min value is better)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Append </a:t>
            </a:r>
            <a:r>
              <a:rPr lang="en-US" altLang="ko-KR" dirty="0"/>
              <a:t>I(i-1,j) and I(i,j-1) </a:t>
            </a:r>
            <a:r>
              <a:rPr lang="en-US" altLang="ko-KR" dirty="0" smtClean="0"/>
              <a:t>on list, to decide representative label afterward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-CCL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53669"/>
              </p:ext>
            </p:extLst>
          </p:nvPr>
        </p:nvGraphicFramePr>
        <p:xfrm>
          <a:off x="1956121" y="1935615"/>
          <a:ext cx="3470778" cy="2827368"/>
        </p:xfrm>
        <a:graphic>
          <a:graphicData uri="http://schemas.openxmlformats.org/drawingml/2006/table">
            <a:tbl>
              <a:tblPr/>
              <a:tblGrid>
                <a:gridCol w="1156926"/>
                <a:gridCol w="1156926"/>
                <a:gridCol w="1156926"/>
              </a:tblGrid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I(i-1,j-1)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I(i-1,j+1)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I(i,j-1)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</a:t>
                      </a:r>
                      <a:r>
                        <a:rPr lang="en-US" sz="1000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i</a:t>
                      </a: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,,j)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2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I(i+1,j-1)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I(i+1,j+1)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204977" y="2193403"/>
            <a:ext cx="2939970" cy="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083443" y="3235124"/>
            <a:ext cx="1909823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4582" y="2141316"/>
            <a:ext cx="5364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more than two pixels are connected,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choose one of them (min value is better)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Append connected components on list, to decide representative label afterward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9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Union find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8" name="Picture 4" descr="Image result for union f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23" y="1062194"/>
            <a:ext cx="2485551" cy="51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796496" y="1863524"/>
            <a:ext cx="937550" cy="7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4142" y="2621666"/>
            <a:ext cx="12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Coloring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0226" y="1778327"/>
            <a:ext cx="106660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label resolving</a:t>
            </a:r>
          </a:p>
          <a:p>
            <a:endParaRPr lang="en-US" altLang="ko-KR" dirty="0"/>
          </a:p>
          <a:p>
            <a:r>
              <a:rPr lang="en-US" altLang="ko-KR" dirty="0" smtClean="0"/>
              <a:t>1. Sort label value (ex: [1,3,19,29….])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Divide each Label value’s index by constant value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and get remainder</a:t>
            </a:r>
          </a:p>
          <a:p>
            <a:r>
              <a:rPr lang="en-US" altLang="ko-KR" dirty="0" smtClean="0"/>
              <a:t> ( ex: constant =5, [0,1,2,3,4,5,0,1,2…] 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Assign different color for each pixel’s remainder 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Convert gray image to color image</a:t>
            </a:r>
          </a:p>
          <a:p>
            <a:endParaRPr lang="en-US" altLang="ko-KR" dirty="0"/>
          </a:p>
          <a:p>
            <a:r>
              <a:rPr lang="en-US" altLang="ko-KR" dirty="0" smtClean="0"/>
              <a:t>1. make three image size of zero array ( for 3 color channel, initialize)</a:t>
            </a:r>
          </a:p>
          <a:p>
            <a:r>
              <a:rPr lang="en-US" altLang="ko-KR" dirty="0" smtClean="0"/>
              <a:t>2. Stack 3 zero array</a:t>
            </a:r>
          </a:p>
          <a:p>
            <a:r>
              <a:rPr lang="en-US" altLang="ko-KR" dirty="0" smtClean="0"/>
              <a:t>3. Assign color (R,G,B) value to each array for each case</a:t>
            </a:r>
          </a:p>
        </p:txBody>
      </p:sp>
      <p:pic>
        <p:nvPicPr>
          <p:cNvPr id="29698" name="Picture 2" descr="Image result for color imag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29" y="2086552"/>
            <a:ext cx="5034985" cy="25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Difference between 4-CCL 8-CCL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0" y="1944748"/>
            <a:ext cx="3200000" cy="32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76" y="1944748"/>
            <a:ext cx="1952625" cy="145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82" y="1944749"/>
            <a:ext cx="3240710" cy="32407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73" y="1944748"/>
            <a:ext cx="2326227" cy="25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Difference between 4-CCL 8-CCL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6" y="1975466"/>
            <a:ext cx="3300925" cy="3300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72" y="2779711"/>
            <a:ext cx="2151998" cy="16924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32" y="1975466"/>
            <a:ext cx="3331526" cy="33315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366" y="2779711"/>
            <a:ext cx="2135084" cy="17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1068</Words>
  <Application>Microsoft Office PowerPoint</Application>
  <PresentationFormat>와이드스크린</PresentationFormat>
  <Paragraphs>356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굴림</vt:lpstr>
      <vt:lpstr>맑은 고딕</vt:lpstr>
      <vt:lpstr>함초롬바탕</vt:lpstr>
      <vt:lpstr>Arial</vt:lpstr>
      <vt:lpstr>Office 테마</vt:lpstr>
      <vt:lpstr>2019 MMILAB.DIP Seminar Week4(1/30~2/5)</vt:lpstr>
      <vt:lpstr>Contents</vt:lpstr>
      <vt:lpstr>Focus of this week</vt:lpstr>
      <vt:lpstr>4-CCL </vt:lpstr>
      <vt:lpstr>8-CCL </vt:lpstr>
      <vt:lpstr>Union find</vt:lpstr>
      <vt:lpstr>Coloring </vt:lpstr>
      <vt:lpstr>Difference between 4-CCL 8-CCL </vt:lpstr>
      <vt:lpstr>Difference between 4-CCL 8-CCL </vt:lpstr>
      <vt:lpstr>Difference between 4-CCL 8-CCL </vt:lpstr>
      <vt:lpstr>Connected component pixel counting</vt:lpstr>
      <vt:lpstr>Connected component pixel counting</vt:lpstr>
      <vt:lpstr>Effective way (for 8CCL)</vt:lpstr>
      <vt:lpstr>Reducing operation(resolve)</vt:lpstr>
      <vt:lpstr>Reducing operation(resolve)</vt:lpstr>
      <vt:lpstr>Reducing operation(resolve)</vt:lpstr>
      <vt:lpstr>Reducing operation(resolve)</vt:lpstr>
      <vt:lpstr>Reducing operation(resolve)</vt:lpstr>
      <vt:lpstr>Reducing operation(zero pixel)</vt:lpstr>
      <vt:lpstr>Reducing operation( 2d array -&gt; 1d array )</vt:lpstr>
      <vt:lpstr>Reducing operation( 2d array -&gt; 1d array )</vt:lpstr>
      <vt:lpstr>Reducing operation( Index calculation)</vt:lpstr>
      <vt:lpstr>Reducing operation( Union find )</vt:lpstr>
      <vt:lpstr>Reducing operation( Second pass loop )</vt:lpstr>
      <vt:lpstr>Conclusion(pollen.bmp)</vt:lpstr>
      <vt:lpstr>Conclusion(pollen.bmp)</vt:lpstr>
      <vt:lpstr>Other image (Symbol)</vt:lpstr>
      <vt:lpstr>Other image (polygon)</vt:lpstr>
      <vt:lpstr>Other image</vt:lpstr>
      <vt:lpstr>Other image(Foot print)</vt:lpstr>
      <vt:lpstr>Other image(Moon light)</vt:lpstr>
      <vt:lpstr>Other image(check board)</vt:lpstr>
      <vt:lpstr>Other image (white image)</vt:lpstr>
      <vt:lpstr>Other image</vt:lpstr>
      <vt:lpstr>QUESTION</vt:lpstr>
      <vt:lpstr>THANK YOU 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Mixer Design</dc:title>
  <dc:creator>엄 지호</dc:creator>
  <cp:lastModifiedBy>김 성수</cp:lastModifiedBy>
  <cp:revision>160</cp:revision>
  <dcterms:created xsi:type="dcterms:W3CDTF">2019-06-11T11:58:01Z</dcterms:created>
  <dcterms:modified xsi:type="dcterms:W3CDTF">2020-07-28T07:20:06Z</dcterms:modified>
</cp:coreProperties>
</file>