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312" r:id="rId4"/>
    <p:sldId id="315" r:id="rId5"/>
    <p:sldId id="314" r:id="rId6"/>
    <p:sldId id="291" r:id="rId7"/>
    <p:sldId id="298" r:id="rId8"/>
    <p:sldId id="299" r:id="rId9"/>
    <p:sldId id="292" r:id="rId10"/>
    <p:sldId id="300" r:id="rId11"/>
    <p:sldId id="296" r:id="rId12"/>
    <p:sldId id="301" r:id="rId13"/>
    <p:sldId id="297" r:id="rId14"/>
    <p:sldId id="302" r:id="rId15"/>
    <p:sldId id="303" r:id="rId16"/>
    <p:sldId id="304" r:id="rId17"/>
    <p:sldId id="305" r:id="rId18"/>
    <p:sldId id="307" r:id="rId19"/>
    <p:sldId id="309" r:id="rId20"/>
    <p:sldId id="308" r:id="rId21"/>
    <p:sldId id="310" r:id="rId22"/>
    <p:sldId id="293" r:id="rId23"/>
    <p:sldId id="31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C1FD6-EF4D-4380-A7D3-66AB53B169D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C164-6810-4D94-B803-6DAB5CFEC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0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FC164-6810-4D94-B803-6DAB5CFEC4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avi"/><Relationship Id="rId13" Type="http://schemas.openxmlformats.org/officeDocument/2006/relationships/slideLayout" Target="../slideLayouts/slideLayout2.xml"/><Relationship Id="rId3" Type="http://schemas.microsoft.com/office/2007/relationships/media" Target="../media/media2.avi"/><Relationship Id="rId7" Type="http://schemas.microsoft.com/office/2007/relationships/media" Target="../media/media4.avi"/><Relationship Id="rId12" Type="http://schemas.openxmlformats.org/officeDocument/2006/relationships/video" Target="../media/media6.avi"/><Relationship Id="rId17" Type="http://schemas.openxmlformats.org/officeDocument/2006/relationships/image" Target="../media/image45.png"/><Relationship Id="rId2" Type="http://schemas.openxmlformats.org/officeDocument/2006/relationships/video" Target="../media/media1.avi"/><Relationship Id="rId16" Type="http://schemas.openxmlformats.org/officeDocument/2006/relationships/image" Target="../media/image44.png"/><Relationship Id="rId1" Type="http://schemas.microsoft.com/office/2007/relationships/media" Target="../media/media1.avi"/><Relationship Id="rId6" Type="http://schemas.openxmlformats.org/officeDocument/2006/relationships/video" Target="../media/media3.avi"/><Relationship Id="rId11" Type="http://schemas.microsoft.com/office/2007/relationships/media" Target="../media/media6.avi"/><Relationship Id="rId5" Type="http://schemas.microsoft.com/office/2007/relationships/media" Target="../media/media3.avi"/><Relationship Id="rId15" Type="http://schemas.openxmlformats.org/officeDocument/2006/relationships/image" Target="../media/image43.png"/><Relationship Id="rId10" Type="http://schemas.openxmlformats.org/officeDocument/2006/relationships/video" Target="../media/media5.avi"/><Relationship Id="rId4" Type="http://schemas.openxmlformats.org/officeDocument/2006/relationships/video" Target="../media/media2.avi"/><Relationship Id="rId9" Type="http://schemas.microsoft.com/office/2007/relationships/media" Target="../media/media5.avi"/><Relationship Id="rId1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ideo" Target="../media/media8.avi"/><Relationship Id="rId13" Type="http://schemas.microsoft.com/office/2007/relationships/media" Target="../media/media10.avi"/><Relationship Id="rId18" Type="http://schemas.openxmlformats.org/officeDocument/2006/relationships/notesSlide" Target="../notesSlides/notesSlide1.xml"/><Relationship Id="rId3" Type="http://schemas.microsoft.com/office/2007/relationships/media" Target="../media/media3.avi"/><Relationship Id="rId21" Type="http://schemas.openxmlformats.org/officeDocument/2006/relationships/image" Target="../media/image44.png"/><Relationship Id="rId7" Type="http://schemas.microsoft.com/office/2007/relationships/media" Target="../media/media8.avi"/><Relationship Id="rId12" Type="http://schemas.openxmlformats.org/officeDocument/2006/relationships/video" Target="../media/media9.avi"/><Relationship Id="rId17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6" Type="http://schemas.openxmlformats.org/officeDocument/2006/relationships/video" Target="../media/media11.avi"/><Relationship Id="rId20" Type="http://schemas.openxmlformats.org/officeDocument/2006/relationships/image" Target="../media/image43.png"/><Relationship Id="rId1" Type="http://schemas.microsoft.com/office/2007/relationships/media" Target="../media/media1.avi"/><Relationship Id="rId6" Type="http://schemas.openxmlformats.org/officeDocument/2006/relationships/video" Target="../media/media7.avi"/><Relationship Id="rId11" Type="http://schemas.microsoft.com/office/2007/relationships/media" Target="../media/media9.avi"/><Relationship Id="rId5" Type="http://schemas.microsoft.com/office/2007/relationships/media" Target="../media/media7.avi"/><Relationship Id="rId15" Type="http://schemas.microsoft.com/office/2007/relationships/media" Target="../media/media11.avi"/><Relationship Id="rId10" Type="http://schemas.openxmlformats.org/officeDocument/2006/relationships/video" Target="../media/media4.avi"/><Relationship Id="rId19" Type="http://schemas.openxmlformats.org/officeDocument/2006/relationships/image" Target="../media/image42.png"/><Relationship Id="rId4" Type="http://schemas.openxmlformats.org/officeDocument/2006/relationships/video" Target="../media/media3.avi"/><Relationship Id="rId9" Type="http://schemas.microsoft.com/office/2007/relationships/media" Target="../media/media4.avi"/><Relationship Id="rId14" Type="http://schemas.openxmlformats.org/officeDocument/2006/relationships/video" Target="../media/media10.avi"/><Relationship Id="rId2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individual-pixel" TargetMode="External"/><Relationship Id="rId2" Type="http://schemas.openxmlformats.org/officeDocument/2006/relationships/hyperlink" Target="https://www.sciencedirect.com/topics/computer-science/optical-fl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9CC131-9E30-45C3-B5F2-533085CC7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705" y="561372"/>
            <a:ext cx="10058400" cy="3639606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2019 MMILAB.DIP Seminar </a:t>
            </a:r>
            <a:r>
              <a:rPr lang="en-US" altLang="ko-KR" dirty="0" smtClean="0"/>
              <a:t>Week6(2/17~2/25)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42B45B9-CCBF-4B60-8109-C3ADE19D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776" y="4802862"/>
            <a:ext cx="4062713" cy="44047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20151415 </a:t>
            </a:r>
            <a:r>
              <a:rPr lang="ko-KR" altLang="en-US" sz="3600" dirty="0" smtClean="0"/>
              <a:t>김성수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030148" y="2251276"/>
            <a:ext cx="10237806" cy="219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2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01" y="1099970"/>
            <a:ext cx="8839200" cy="531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6997" y="1099969"/>
                <a:ext cx="48903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(Error covariance matrix)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Notation </a:t>
                </a:r>
                <a:r>
                  <a:rPr lang="el-GR" altLang="ko-KR" dirty="0" smtClean="0"/>
                  <a:t>Λ</a:t>
                </a:r>
                <a:r>
                  <a:rPr lang="en-US" altLang="ko-KR" dirty="0" smtClean="0"/>
                  <a:t> = estimated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	 - = not corrected yet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97" y="1099969"/>
                <a:ext cx="489030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98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328931" y="3288670"/>
            <a:ext cx="549797" cy="46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19577" y="3643661"/>
            <a:ext cx="17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noise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68427" y="1759438"/>
            <a:ext cx="30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= measurement noise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2" y="133454"/>
            <a:ext cx="10058400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Step by Step(Time update)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39" y="1430541"/>
            <a:ext cx="3905250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3939" y="1061209"/>
                <a:ext cx="3686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1.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redict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39" y="1061209"/>
                <a:ext cx="36865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8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43939" y="3053482"/>
            <a:ext cx="3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Predict </a:t>
            </a:r>
            <a:r>
              <a:rPr lang="en-US" altLang="ko-KR" dirty="0" smtClean="0">
                <a:solidFill>
                  <a:srgbClr val="00B050"/>
                </a:solidFill>
              </a:rPr>
              <a:t>P</a:t>
            </a:r>
            <a:r>
              <a:rPr lang="en-US" altLang="ko-KR" dirty="0" smtClean="0"/>
              <a:t>(Error covariance)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39" y="3607480"/>
            <a:ext cx="3943350" cy="10477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050668" y="36467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455" y="1486184"/>
            <a:ext cx="3286125" cy="1019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0979" y="1118552"/>
            <a:ext cx="3478192" cy="36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Estimation error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076" y="2445430"/>
            <a:ext cx="6010275" cy="11620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192455" y="2633241"/>
            <a:ext cx="1226917" cy="4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293261" y="3026455"/>
            <a:ext cx="879676" cy="46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9654793" y="3026455"/>
            <a:ext cx="879676" cy="46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66504" y="3462057"/>
            <a:ext cx="35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Zero correlation (∵ white noise)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979" y="4188505"/>
            <a:ext cx="5399048" cy="6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164879"/>
            <a:ext cx="12263376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Step by Step(Measurement update)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0510" y="977871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3939" y="1061209"/>
            <a:ext cx="36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Get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gain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20" y="1650460"/>
            <a:ext cx="3909469" cy="14042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021" y="1061209"/>
            <a:ext cx="3650894" cy="2941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6" y="4464272"/>
            <a:ext cx="3487657" cy="11147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4409" y="4955676"/>
            <a:ext cx="71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832" y="4580911"/>
            <a:ext cx="3463971" cy="10483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4563" y="4094940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Joint PDF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342" y="4530896"/>
            <a:ext cx="3966560" cy="12188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46694" y="5021635"/>
            <a:ext cx="5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3" y="133454"/>
            <a:ext cx="11771452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</a:t>
            </a:r>
            <a:r>
              <a:rPr lang="en-US" altLang="ko-KR" dirty="0"/>
              <a:t>Step by Step(Measurement update)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7" y="1286084"/>
            <a:ext cx="5796903" cy="15575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47" y="2843664"/>
            <a:ext cx="5544242" cy="242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6161" y="5306992"/>
            <a:ext cx="81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But we need scaling, </a:t>
            </a:r>
            <a:r>
              <a:rPr lang="en-US" altLang="ko-KR" dirty="0" smtClean="0">
                <a:solidFill>
                  <a:srgbClr val="FF0000"/>
                </a:solidFill>
              </a:rPr>
              <a:t>because domain(unit) of  each noise PDF is different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3" y="133454"/>
            <a:ext cx="11771452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</a:t>
            </a:r>
            <a:r>
              <a:rPr lang="en-US" altLang="ko-KR" dirty="0"/>
              <a:t>Step by Step(Measurement update)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0" y="1227003"/>
            <a:ext cx="4864200" cy="32465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51" y="1099681"/>
            <a:ext cx="4269159" cy="3501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7509" y="1354238"/>
            <a:ext cx="22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 this again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7509" y="474947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choose               and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983" y="4745620"/>
            <a:ext cx="902913" cy="4616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687" y="5523050"/>
            <a:ext cx="2999222" cy="6508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272" y="5523050"/>
            <a:ext cx="5238306" cy="51893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47709" y="4660272"/>
            <a:ext cx="968187" cy="547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444257" y="6037660"/>
                <a:ext cx="40937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Observation </a:t>
                </a:r>
                <a:r>
                  <a:rPr lang="en-US" altLang="ko-KR" dirty="0" smtClean="0"/>
                  <a:t>matrix  comes from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257" y="6037660"/>
                <a:ext cx="4093749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190" t="-5660" r="-149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272" y="4452754"/>
            <a:ext cx="4762500" cy="942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59073" y="4660272"/>
            <a:ext cx="300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R gets bigger, </a:t>
            </a:r>
          </a:p>
          <a:p>
            <a:r>
              <a:rPr lang="en-US" altLang="ko-KR" dirty="0" smtClean="0"/>
              <a:t>gain gets smaller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3" y="133454"/>
            <a:ext cx="11771452" cy="81299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</a:t>
            </a:r>
            <a:r>
              <a:rPr lang="en-US" altLang="ko-KR" dirty="0"/>
              <a:t>Step by Step(Measurement update)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6" y="1133944"/>
            <a:ext cx="5591175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3950" y="2717469"/>
            <a:ext cx="27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H = I(identity matrix)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39" y="3196761"/>
            <a:ext cx="3417111" cy="7759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0938" y="4340750"/>
            <a:ext cx="7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 = 1 means we can surely use measurement value</a:t>
            </a:r>
          </a:p>
          <a:p>
            <a:r>
              <a:rPr lang="en-US" altLang="ko-KR" dirty="0" smtClean="0"/>
              <a:t>K = 0 means we can’t use measurement value, but predict value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1762" y="1251211"/>
            <a:ext cx="60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How can we decide matrix in image object tracking?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006997" y="1620543"/>
                <a:ext cx="696410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State transition </a:t>
                </a:r>
                <a:r>
                  <a:rPr lang="en-US" altLang="ko-KR" dirty="0" smtClean="0"/>
                  <a:t>matrix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P = Error Covariance matrix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Observation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Process noise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Measurement noise 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97" y="1620543"/>
                <a:ext cx="6964101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83510" y="3087546"/>
                <a:ext cx="5720789" cy="3955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 smtClean="0"/>
                  <a:t>Xk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dirty="0" smtClean="0"/>
                  <a:t>t = 0.05 (20 frame in 1 sec)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by experiment</a:t>
                </a:r>
              </a:p>
              <a:p>
                <a:endParaRPr lang="en-US" altLang="ko-KR" dirty="0"/>
              </a:p>
              <a:p>
                <a:r>
                  <a:rPr lang="en-US" altLang="ko-KR" dirty="0" err="1" smtClean="0"/>
                  <a:t>Wk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Vk</a:t>
                </a:r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 = identity matrix (because noise matrix is same)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10" y="3087546"/>
                <a:ext cx="5720789" cy="3955122"/>
              </a:xfrm>
              <a:prstGeom prst="rect">
                <a:avLst/>
              </a:prstGeom>
              <a:blipFill rotWithShape="0">
                <a:blip r:embed="rId3"/>
                <a:stretch>
                  <a:fillRect l="-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77" y="2367111"/>
            <a:ext cx="3362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1762" y="1251211"/>
            <a:ext cx="10382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How can we get center pixel of object for each frame?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49" y="2242908"/>
            <a:ext cx="2702689" cy="2702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463" y="1834140"/>
            <a:ext cx="6562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Solution1 (Only for threshold image)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First, Threshold the image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Second, Label each object of the image.(two-pass)</a:t>
            </a:r>
          </a:p>
          <a:p>
            <a:r>
              <a:rPr lang="en-US" altLang="ko-KR" dirty="0" smtClean="0"/>
              <a:t>  Third, for every pixels of each labeled number, compute                     		  mean value of 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 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5463" y="3883638"/>
            <a:ext cx="6562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Solution2 (General purpose)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 First, threshold the image.</a:t>
            </a:r>
          </a:p>
          <a:p>
            <a:r>
              <a:rPr lang="en-US" altLang="ko-KR" dirty="0" smtClean="0"/>
              <a:t>  Second, get edge of the image using edge detector</a:t>
            </a:r>
          </a:p>
          <a:p>
            <a:r>
              <a:rPr lang="en-US" altLang="ko-KR" dirty="0" smtClean="0"/>
              <a:t>  Third, get circumscribed circle of each edges</a:t>
            </a:r>
          </a:p>
          <a:p>
            <a:r>
              <a:rPr lang="en-US" altLang="ko-KR" dirty="0" smtClean="0"/>
              <a:t>  Fourth, get </a:t>
            </a:r>
            <a:r>
              <a:rPr lang="en-US" altLang="ko-KR" dirty="0" err="1" smtClean="0"/>
              <a:t>centeroid</a:t>
            </a:r>
            <a:r>
              <a:rPr lang="en-US" altLang="ko-KR" dirty="0" smtClean="0"/>
              <a:t> of each circle   </a:t>
            </a:r>
          </a:p>
        </p:txBody>
      </p:sp>
    </p:spTree>
    <p:extLst>
      <p:ext uri="{BB962C8B-B14F-4D97-AF65-F5344CB8AC3E}">
        <p14:creationId xmlns:p14="http://schemas.microsoft.com/office/powerpoint/2010/main" val="3345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997" y="1159273"/>
            <a:ext cx="1038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How can we match each </a:t>
            </a:r>
            <a:r>
              <a:rPr lang="en-US" altLang="ko-KR" dirty="0" err="1"/>
              <a:t>centeroid</a:t>
            </a:r>
            <a:r>
              <a:rPr lang="en-US" altLang="ko-KR" dirty="0"/>
              <a:t> value of object to predicted value?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959" y="1574772"/>
            <a:ext cx="391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-&gt;Use Hungarian Algorithm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9556" y="2359602"/>
            <a:ext cx="9520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Hungarian Algorithm?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Algorithm used to resolve assignment problem for minimum cost summation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By using this ,we can get pairs which have minimum distance (between centroid and prediction point) summation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997" y="1159273"/>
            <a:ext cx="1038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How can we match each </a:t>
            </a:r>
            <a:r>
              <a:rPr lang="en-US" altLang="ko-KR" dirty="0" err="1"/>
              <a:t>centeroid</a:t>
            </a:r>
            <a:r>
              <a:rPr lang="en-US" altLang="ko-KR" dirty="0"/>
              <a:t> value of object to predicted value?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959" y="1574772"/>
            <a:ext cx="391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-&gt;Use Hungarian Algorithm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64059"/>
              </p:ext>
            </p:extLst>
          </p:nvPr>
        </p:nvGraphicFramePr>
        <p:xfrm>
          <a:off x="1371601" y="2135531"/>
          <a:ext cx="5237543" cy="3362444"/>
        </p:xfrm>
        <a:graphic>
          <a:graphicData uri="http://schemas.openxmlformats.org/drawingml/2006/table">
            <a:tbl>
              <a:tblPr/>
              <a:tblGrid>
                <a:gridCol w="1878974"/>
                <a:gridCol w="1119523"/>
                <a:gridCol w="1119523"/>
                <a:gridCol w="1119523"/>
              </a:tblGrid>
              <a:tr h="8287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Distance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=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centroid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of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 1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centroid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of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 2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centroid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of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 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1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1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value(object3)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1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_x215971792" descr="DRW000072887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55" y="2608414"/>
            <a:ext cx="1252537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49" y="2081766"/>
            <a:ext cx="3323382" cy="3323382"/>
          </a:xfrm>
          <a:prstGeom prst="rect">
            <a:avLst/>
          </a:prstGeom>
        </p:spPr>
      </p:pic>
      <p:sp>
        <p:nvSpPr>
          <p:cNvPr id="12" name="이등변 삼각형 11"/>
          <p:cNvSpPr/>
          <p:nvPr/>
        </p:nvSpPr>
        <p:spPr>
          <a:xfrm>
            <a:off x="8814121" y="3628663"/>
            <a:ext cx="173622" cy="1157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9358130" y="3273518"/>
            <a:ext cx="173622" cy="11574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9284824" y="3708754"/>
            <a:ext cx="173622" cy="11574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045615" y="2876309"/>
            <a:ext cx="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2571" y="3628663"/>
            <a:ext cx="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41397" y="3908385"/>
            <a:ext cx="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>
            <a:off x="2701281" y="3245641"/>
            <a:ext cx="173622" cy="11574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>
            <a:off x="2701281" y="4093051"/>
            <a:ext cx="173622" cy="1157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2701281" y="4940461"/>
            <a:ext cx="173622" cy="11574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60024" y="5769980"/>
            <a:ext cx="8889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 minimum distance summation pair = high possibility of correct matching 											    (with no overlap)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F2C4DE-EDBA-4E38-BA0E-B10F43ED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6" y="208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5A508-1F42-4298-B40D-6598D4FB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46" y="1597306"/>
            <a:ext cx="10629779" cy="429764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 Optical Flow</a:t>
            </a:r>
          </a:p>
          <a:p>
            <a:pPr marL="0" indent="0">
              <a:buNone/>
            </a:pPr>
            <a:r>
              <a:rPr lang="en-US" altLang="ko-KR" sz="3200" dirty="0" smtClean="0"/>
              <a:t>- Assumption and Aperture problem</a:t>
            </a:r>
          </a:p>
          <a:p>
            <a:pPr>
              <a:buFontTx/>
              <a:buChar char="-"/>
            </a:pPr>
            <a:r>
              <a:rPr lang="en-US" altLang="ko-KR" sz="3200" dirty="0" smtClean="0"/>
              <a:t> Lucas-</a:t>
            </a:r>
            <a:r>
              <a:rPr lang="en-US" altLang="ko-KR" sz="3200" dirty="0" err="1" smtClean="0"/>
              <a:t>Kanade</a:t>
            </a:r>
            <a:r>
              <a:rPr lang="en-US" altLang="ko-KR" sz="3200" dirty="0" smtClean="0"/>
              <a:t> Algorithm</a:t>
            </a:r>
          </a:p>
          <a:p>
            <a:pPr>
              <a:buFontTx/>
              <a:buChar char="-"/>
            </a:pPr>
            <a:endParaRPr lang="en-US" altLang="ko-K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en-US" altLang="ko-KR" sz="3200" dirty="0" err="1" smtClean="0"/>
              <a:t>Kalman</a:t>
            </a:r>
            <a:r>
              <a:rPr lang="en-US" altLang="ko-KR" sz="3200" dirty="0" smtClean="0"/>
              <a:t> Filter</a:t>
            </a:r>
            <a:endParaRPr lang="en-US" altLang="ko-KR" sz="3200" dirty="0"/>
          </a:p>
          <a:p>
            <a:pPr>
              <a:buFontTx/>
              <a:buChar char="-"/>
            </a:pPr>
            <a:r>
              <a:rPr lang="en-US" altLang="ko-KR" sz="3200" dirty="0" smtClean="0"/>
              <a:t> Theory</a:t>
            </a:r>
          </a:p>
          <a:p>
            <a:pPr>
              <a:buFontTx/>
              <a:buChar char="-"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Implement consideration</a:t>
            </a:r>
          </a:p>
          <a:p>
            <a:pPr>
              <a:buFontTx/>
              <a:buChar char="-"/>
            </a:pPr>
            <a:r>
              <a:rPr lang="en-US" altLang="ko-KR" sz="3200" dirty="0" smtClean="0"/>
              <a:t> Implement result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08613" y="1355394"/>
            <a:ext cx="10411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89252"/>
              </p:ext>
            </p:extLst>
          </p:nvPr>
        </p:nvGraphicFramePr>
        <p:xfrm>
          <a:off x="1050887" y="1540970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25989"/>
              </p:ext>
            </p:extLst>
          </p:nvPr>
        </p:nvGraphicFramePr>
        <p:xfrm>
          <a:off x="4756300" y="1570013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70C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5573"/>
              </p:ext>
            </p:extLst>
          </p:nvPr>
        </p:nvGraphicFramePr>
        <p:xfrm>
          <a:off x="8563310" y="1540423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3840"/>
              </p:ext>
            </p:extLst>
          </p:nvPr>
        </p:nvGraphicFramePr>
        <p:xfrm>
          <a:off x="1089734" y="4197511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16" name="표 9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51352"/>
              </p:ext>
            </p:extLst>
          </p:nvPr>
        </p:nvGraphicFramePr>
        <p:xfrm>
          <a:off x="4768252" y="4193975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20" name="표 9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82331"/>
              </p:ext>
            </p:extLst>
          </p:nvPr>
        </p:nvGraphicFramePr>
        <p:xfrm>
          <a:off x="8585327" y="4217882"/>
          <a:ext cx="2308860" cy="2088896"/>
        </p:xfrm>
        <a:graphic>
          <a:graphicData uri="http://schemas.openxmlformats.org/drawingml/2006/table">
            <a:tbl>
              <a:tblPr/>
              <a:tblGrid>
                <a:gridCol w="577215"/>
                <a:gridCol w="577215"/>
                <a:gridCol w="577215"/>
                <a:gridCol w="577215"/>
              </a:tblGrid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22" name="오른쪽 화살표 9221"/>
          <p:cNvSpPr/>
          <p:nvPr/>
        </p:nvSpPr>
        <p:spPr>
          <a:xfrm>
            <a:off x="3767559" y="2442258"/>
            <a:ext cx="480350" cy="3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594921" y="2476775"/>
            <a:ext cx="480350" cy="3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767559" y="5112152"/>
            <a:ext cx="480350" cy="3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7594921" y="5112152"/>
            <a:ext cx="480350" cy="3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24" name="직선 화살표 연결선 9223"/>
          <p:cNvCxnSpPr/>
          <p:nvPr/>
        </p:nvCxnSpPr>
        <p:spPr>
          <a:xfrm flipH="1">
            <a:off x="3183038" y="3721261"/>
            <a:ext cx="5480613" cy="35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9224"/>
          <p:cNvSpPr txBox="1"/>
          <p:nvPr/>
        </p:nvSpPr>
        <p:spPr>
          <a:xfrm>
            <a:off x="599953" y="1011166"/>
            <a:ext cx="1118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Hungarian Algorithm: summation or </a:t>
            </a:r>
            <a:r>
              <a:rPr lang="en-US" altLang="ko-KR" dirty="0" err="1" smtClean="0"/>
              <a:t>substraction</a:t>
            </a:r>
            <a:r>
              <a:rPr lang="en-US" altLang="ko-KR" dirty="0" smtClean="0"/>
              <a:t> over each component doesn’t change optimal solution </a:t>
            </a:r>
            <a:endParaRPr lang="ko-KR" altLang="en-US" dirty="0"/>
          </a:p>
        </p:txBody>
      </p:sp>
      <p:sp>
        <p:nvSpPr>
          <p:cNvPr id="9226" name="TextBox 9225"/>
          <p:cNvSpPr txBox="1"/>
          <p:nvPr/>
        </p:nvSpPr>
        <p:spPr>
          <a:xfrm>
            <a:off x="8495818" y="6391155"/>
            <a:ext cx="357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minimum cost </a:t>
            </a:r>
            <a:r>
              <a:rPr lang="en-US" altLang="ko-KR" dirty="0" smtClean="0"/>
              <a:t>: 6+6+5+3  = 20</a:t>
            </a:r>
            <a:endParaRPr lang="ko-KR" altLang="en-US" dirty="0"/>
          </a:p>
        </p:txBody>
      </p:sp>
      <p:cxnSp>
        <p:nvCxnSpPr>
          <p:cNvPr id="9228" name="직선 화살표 연결선 9227"/>
          <p:cNvCxnSpPr/>
          <p:nvPr/>
        </p:nvCxnSpPr>
        <p:spPr>
          <a:xfrm>
            <a:off x="9994739" y="1404395"/>
            <a:ext cx="34724" cy="2386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30" name="직선 화살표 연결선 9229"/>
          <p:cNvCxnSpPr/>
          <p:nvPr/>
        </p:nvCxnSpPr>
        <p:spPr>
          <a:xfrm>
            <a:off x="8443732" y="2841585"/>
            <a:ext cx="2696901" cy="11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32" name="TextBox 9231"/>
          <p:cNvSpPr txBox="1"/>
          <p:nvPr/>
        </p:nvSpPr>
        <p:spPr>
          <a:xfrm>
            <a:off x="3426105" y="1843692"/>
            <a:ext cx="1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-min(row)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48645" y="1856647"/>
            <a:ext cx="13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-min(col)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2" y="185540"/>
            <a:ext cx="11771452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Implement consideration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31762" y="1191407"/>
            <a:ext cx="942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What if object disappear ? (for 1~3 frames) Or what if objects merge together?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562845" y="4184248"/>
            <a:ext cx="129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18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61003" y="4184248"/>
            <a:ext cx="129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19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34" y="2126067"/>
            <a:ext cx="1905000" cy="1905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13" y="2120861"/>
            <a:ext cx="1905000" cy="190500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34765"/>
              </p:ext>
            </p:extLst>
          </p:nvPr>
        </p:nvGraphicFramePr>
        <p:xfrm>
          <a:off x="1806818" y="1988505"/>
          <a:ext cx="3313049" cy="2579624"/>
        </p:xfrm>
        <a:graphic>
          <a:graphicData uri="http://schemas.openxmlformats.org/drawingml/2006/table">
            <a:tbl>
              <a:tblPr/>
              <a:tblGrid>
                <a:gridCol w="1511681"/>
                <a:gridCol w="900684"/>
                <a:gridCol w="900684"/>
              </a:tblGrid>
              <a:tr h="6300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Distance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=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centroid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of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 1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centroid</a:t>
                      </a:r>
                      <a:r>
                        <a:rPr 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of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object 2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value(object1)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0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value(object2)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predicted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value(object3)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5" name="_x215973952" descr="DRW00007288705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18" y="2364210"/>
            <a:ext cx="125253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8441079" y="2818435"/>
            <a:ext cx="601883" cy="434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39849" y="1568948"/>
            <a:ext cx="27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Predicted 3, but 2 object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6498" y="4778858"/>
            <a:ext cx="1034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Just leave predicted value for few frames (wait until object appears again near last position)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36370" y="5301371"/>
            <a:ext cx="985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If no object appears in few frames, delete the value.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0070C0"/>
                </a:solidFill>
              </a:rPr>
              <a:t>But if other object comes near the last position in few frames, tracking object changes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    For furthermore problem, set </a:t>
            </a:r>
            <a:r>
              <a:rPr lang="en-US" altLang="ko-KR" dirty="0" smtClean="0">
                <a:ln>
                  <a:solidFill>
                    <a:srgbClr val="FF0000"/>
                  </a:solidFill>
                </a:ln>
                <a:solidFill>
                  <a:srgbClr val="0070C0"/>
                </a:solidFill>
              </a:rPr>
              <a:t>distance threshold</a:t>
            </a:r>
            <a:r>
              <a:rPr lang="en-US" altLang="ko-KR" dirty="0" smtClean="0">
                <a:solidFill>
                  <a:srgbClr val="0070C0"/>
                </a:solidFill>
              </a:rPr>
              <a:t> for correct matching.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636370" y="4184248"/>
            <a:ext cx="344248" cy="185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3927819"/>
            <a:ext cx="240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Doesn’t matter </a:t>
            </a:r>
          </a:p>
          <a:p>
            <a:r>
              <a:rPr lang="en-US" altLang="ko-KR" dirty="0" smtClean="0"/>
              <a:t>in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7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2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/>
              <a:t> </a:t>
            </a:r>
            <a:r>
              <a:rPr lang="en-US" altLang="ko-KR" dirty="0" smtClean="0"/>
              <a:t>filter – Implement result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roject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5595" y="1134001"/>
            <a:ext cx="2228321" cy="2228321"/>
          </a:xfrm>
          <a:prstGeom prst="rect">
            <a:avLst/>
          </a:prstGeom>
        </p:spPr>
      </p:pic>
      <p:pic>
        <p:nvPicPr>
          <p:cNvPr id="12" name="Tracking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706708" y="1134001"/>
            <a:ext cx="2201866" cy="2201866"/>
          </a:xfrm>
          <a:prstGeom prst="rect">
            <a:avLst/>
          </a:prstGeom>
        </p:spPr>
      </p:pic>
      <p:pic>
        <p:nvPicPr>
          <p:cNvPr id="13" name="Tracking1_slow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202297" y="1134001"/>
            <a:ext cx="2201866" cy="2201866"/>
          </a:xfrm>
          <a:prstGeom prst="rect">
            <a:avLst/>
          </a:prstGeom>
        </p:spPr>
      </p:pic>
      <p:pic>
        <p:nvPicPr>
          <p:cNvPr id="14" name="project2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75595" y="3863142"/>
            <a:ext cx="2232857" cy="2232857"/>
          </a:xfrm>
          <a:prstGeom prst="rect">
            <a:avLst/>
          </a:prstGeom>
        </p:spPr>
      </p:pic>
      <p:pic>
        <p:nvPicPr>
          <p:cNvPr id="16" name="Tracking2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706708" y="3858609"/>
            <a:ext cx="2206401" cy="2206401"/>
          </a:xfrm>
          <a:prstGeom prst="rect">
            <a:avLst/>
          </a:prstGeom>
        </p:spPr>
      </p:pic>
      <p:pic>
        <p:nvPicPr>
          <p:cNvPr id="17" name="Tracking2_slow">
            <a:hlinkClick r:id="" action="ppaction://media"/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8202297" y="3863142"/>
            <a:ext cx="2201868" cy="22018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48128" y="3335867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Sequence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8128" y="6216873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Sequence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2927" y="3337977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Tracking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9047" y="6216873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Tracking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20945" y="3362322"/>
            <a:ext cx="171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Speed </a:t>
            </a:r>
            <a:r>
              <a:rPr lang="en-US" altLang="ko-KR" dirty="0"/>
              <a:t>x</a:t>
            </a:r>
            <a:r>
              <a:rPr lang="en-US" altLang="ko-KR" dirty="0" smtClean="0"/>
              <a:t> 0.25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20945" y="6095999"/>
            <a:ext cx="171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Speed </a:t>
            </a:r>
            <a:r>
              <a:rPr lang="en-US" altLang="ko-KR" dirty="0"/>
              <a:t>x</a:t>
            </a:r>
            <a:r>
              <a:rPr lang="en-US" altLang="ko-KR" dirty="0" smtClean="0"/>
              <a:t> 0.25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2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/>
              <a:t> </a:t>
            </a:r>
            <a:r>
              <a:rPr lang="en-US" altLang="ko-KR" dirty="0" smtClean="0"/>
              <a:t>filter – Implement result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roject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227675" y="1317924"/>
            <a:ext cx="2228321" cy="2228321"/>
          </a:xfrm>
          <a:prstGeom prst="rect">
            <a:avLst/>
          </a:prstGeom>
        </p:spPr>
      </p:pic>
      <p:pic>
        <p:nvPicPr>
          <p:cNvPr id="13" name="Tracking1_slow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778354" y="1307176"/>
            <a:ext cx="2244111" cy="22441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87665" y="3648021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Sequence 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7249" y="3639202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 for 3frame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33660" y="3625656"/>
            <a:ext cx="192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 for 8frame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8102" y="948592"/>
            <a:ext cx="37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Disappear ,merge problem</a:t>
            </a:r>
            <a:endParaRPr lang="ko-KR" altLang="en-US" dirty="0"/>
          </a:p>
        </p:txBody>
      </p:sp>
      <p:pic>
        <p:nvPicPr>
          <p:cNvPr id="4" name="Tracking1_skipcatch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9555502" y="1307177"/>
            <a:ext cx="2201866" cy="2201866"/>
          </a:xfrm>
          <a:prstGeom prst="rect">
            <a:avLst/>
          </a:prstGeom>
        </p:spPr>
      </p:pic>
      <p:pic>
        <p:nvPicPr>
          <p:cNvPr id="5" name="Tracking1_nowait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953260" y="1307177"/>
            <a:ext cx="2249814" cy="2249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6725" y="3649094"/>
            <a:ext cx="1522071" cy="37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wait</a:t>
            </a:r>
            <a:endParaRPr lang="ko-KR" altLang="en-US" dirty="0"/>
          </a:p>
        </p:txBody>
      </p:sp>
      <p:pic>
        <p:nvPicPr>
          <p:cNvPr id="23" name="project2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227675" y="4121275"/>
            <a:ext cx="2232857" cy="22328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87664" y="6382755"/>
            <a:ext cx="1508339" cy="37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Sequence 2</a:t>
            </a:r>
            <a:endParaRPr lang="ko-KR" altLang="en-US" dirty="0"/>
          </a:p>
        </p:txBody>
      </p:sp>
      <p:pic>
        <p:nvPicPr>
          <p:cNvPr id="8" name="Tracking2_nowait">
            <a:hlinkClick r:id="" action="ppaction://media"/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058575" y="4111602"/>
            <a:ext cx="2271153" cy="22711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81003" y="6383828"/>
            <a:ext cx="1522071" cy="37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wait</a:t>
            </a:r>
            <a:endParaRPr lang="ko-KR" altLang="en-US" dirty="0"/>
          </a:p>
        </p:txBody>
      </p:sp>
      <p:pic>
        <p:nvPicPr>
          <p:cNvPr id="10" name="Tracking2_wait3">
            <a:hlinkClick r:id="" action="ppaction://media"/>
          </p:cNvPr>
          <p:cNvPicPr>
            <a:picLocks noChangeAspect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6911299" y="4121274"/>
            <a:ext cx="2232857" cy="2232857"/>
          </a:xfrm>
          <a:prstGeom prst="rect">
            <a:avLst/>
          </a:prstGeom>
        </p:spPr>
      </p:pic>
      <p:pic>
        <p:nvPicPr>
          <p:cNvPr id="11" name="Tracking2_wait8">
            <a:hlinkClick r:id="" action="ppaction://media"/>
          </p:cNvPr>
          <p:cNvPicPr>
            <a:picLocks noChangeAspect="1"/>
          </p:cNvPicPr>
          <p:nvPr>
            <a:vide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9628066" y="4111601"/>
            <a:ext cx="2242529" cy="22425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211184" y="6352565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 for 3frame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46887" y="6352565"/>
            <a:ext cx="192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Wait for 8frame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4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262" y="2853681"/>
            <a:ext cx="10515600" cy="13255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THANK YOU </a:t>
            </a:r>
            <a:br>
              <a:rPr lang="en-US" altLang="ko-KR" dirty="0" smtClean="0"/>
            </a:br>
            <a:r>
              <a:rPr lang="en-US" altLang="ko-KR" dirty="0" smtClean="0"/>
              <a:t>for your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1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7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Optical flow – Brightness constancy assumption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323933" y="5712909"/>
            <a:ext cx="9139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hlinkClick r:id="rId2" tooltip="Learn more about Optical Flows from ScienceDirect's AI-generated Topic Pages"/>
              </a:rPr>
              <a:t>Optical flow</a:t>
            </a:r>
            <a:r>
              <a:rPr lang="en-US" altLang="ko-KR" sz="2000" dirty="0"/>
              <a:t> is defined as the apparent motion of </a:t>
            </a:r>
            <a:r>
              <a:rPr lang="en-US" altLang="ko-KR" sz="2000" dirty="0">
                <a:hlinkClick r:id="rId3" tooltip="Learn more about Individual Pixel from ScienceDirect's AI-generated Topic Pages"/>
              </a:rPr>
              <a:t>individual pixels</a:t>
            </a:r>
            <a:r>
              <a:rPr lang="en-US" altLang="ko-KR" sz="2000" dirty="0"/>
              <a:t> on the image </a:t>
            </a:r>
            <a:r>
              <a:rPr lang="en-US" altLang="ko-KR" sz="2000" dirty="0" smtClean="0"/>
              <a:t>plane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74" y="1026069"/>
            <a:ext cx="6802815" cy="4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7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Optical flow – Brightness constancy assumption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03" y="1025927"/>
            <a:ext cx="7565798" cy="541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88612" y="2695388"/>
            <a:ext cx="28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Aperture Problem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641976" y="2832847"/>
            <a:ext cx="179295" cy="12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7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Optical flow – Lucas </a:t>
            </a:r>
            <a:r>
              <a:rPr lang="en-US" altLang="ko-KR" sz="3200" dirty="0" err="1" smtClean="0"/>
              <a:t>Kanade</a:t>
            </a:r>
            <a:r>
              <a:rPr lang="en-US" altLang="ko-KR" sz="3200" dirty="0" smtClean="0"/>
              <a:t> algorithm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97" y="1004748"/>
            <a:ext cx="9287717" cy="57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overview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56197" y="1048312"/>
            <a:ext cx="91394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TimesNewRomanPSMT"/>
              </a:rPr>
              <a:t>Mathematically, </a:t>
            </a:r>
            <a:r>
              <a:rPr lang="en-US" altLang="ko-KR" sz="2000" dirty="0" err="1">
                <a:latin typeface="TimesNewRomanPSMT"/>
              </a:rPr>
              <a:t>Kalman</a:t>
            </a:r>
            <a:r>
              <a:rPr lang="en-US" altLang="ko-KR" sz="2000" dirty="0">
                <a:latin typeface="TimesNewRomanPSMT"/>
              </a:rPr>
              <a:t> filer is an estimator that </a:t>
            </a:r>
            <a:r>
              <a:rPr lang="en-US" altLang="ko-KR" sz="2000" dirty="0" smtClean="0">
                <a:solidFill>
                  <a:srgbClr val="FF0000"/>
                </a:solidFill>
                <a:latin typeface="TimesNewRomanPSMT"/>
              </a:rPr>
              <a:t>predicts and </a:t>
            </a:r>
            <a:r>
              <a:rPr lang="en-US" altLang="ko-KR" sz="2000" dirty="0">
                <a:solidFill>
                  <a:srgbClr val="FF0000"/>
                </a:solidFill>
                <a:latin typeface="TimesNewRomanPSMT"/>
              </a:rPr>
              <a:t>corrects </a:t>
            </a:r>
            <a:r>
              <a:rPr lang="en-US" altLang="ko-KR" sz="2000" dirty="0">
                <a:latin typeface="TimesNewRomanPSMT"/>
              </a:rPr>
              <a:t>the </a:t>
            </a:r>
            <a:r>
              <a:rPr lang="en-US" altLang="ko-KR" sz="2000" dirty="0">
                <a:solidFill>
                  <a:srgbClr val="FF0000"/>
                </a:solidFill>
                <a:latin typeface="TimesNewRomanPSMT"/>
              </a:rPr>
              <a:t>states</a:t>
            </a:r>
            <a:r>
              <a:rPr lang="en-US" altLang="ko-KR" sz="2000" dirty="0">
                <a:latin typeface="TimesNewRomanPSMT"/>
              </a:rPr>
              <a:t> of wide range of </a:t>
            </a:r>
            <a:r>
              <a:rPr lang="en-US" altLang="ko-KR" sz="2000" dirty="0">
                <a:solidFill>
                  <a:srgbClr val="FF0000"/>
                </a:solidFill>
                <a:latin typeface="TimesNewRomanPSMT"/>
              </a:rPr>
              <a:t>linear </a:t>
            </a:r>
            <a:r>
              <a:rPr lang="en-US" altLang="ko-KR" sz="2000" dirty="0" smtClean="0">
                <a:solidFill>
                  <a:srgbClr val="FF0000"/>
                </a:solidFill>
                <a:latin typeface="TimesNewRomanPSMT"/>
              </a:rPr>
              <a:t>processes</a:t>
            </a:r>
          </a:p>
          <a:p>
            <a:r>
              <a:rPr lang="en-US" altLang="ko-KR" sz="2000" dirty="0" smtClean="0">
                <a:solidFill>
                  <a:srgbClr val="00B050"/>
                </a:solidFill>
                <a:latin typeface="TimesNewRomanPSMT"/>
              </a:rPr>
              <a:t>(for nonlinear process -&gt; Extended </a:t>
            </a:r>
            <a:r>
              <a:rPr lang="en-US" altLang="ko-KR" sz="2000" dirty="0" err="1" smtClean="0">
                <a:solidFill>
                  <a:srgbClr val="00B050"/>
                </a:solidFill>
                <a:latin typeface="TimesNewRomanPSMT"/>
              </a:rPr>
              <a:t>Kalman</a:t>
            </a:r>
            <a:r>
              <a:rPr lang="en-US" altLang="ko-KR" sz="2000" dirty="0" smtClean="0">
                <a:solidFill>
                  <a:srgbClr val="00B050"/>
                </a:solidFill>
                <a:latin typeface="TimesNewRomanPSMT"/>
              </a:rPr>
              <a:t> filter)</a:t>
            </a:r>
            <a:endParaRPr lang="en-US" altLang="ko-KR" sz="2000" dirty="0">
              <a:solidFill>
                <a:srgbClr val="00B050"/>
              </a:solidFill>
              <a:latin typeface="TimesNewRomanPSMT"/>
            </a:endParaRPr>
          </a:p>
          <a:p>
            <a:endParaRPr lang="en-US" altLang="ko-KR" sz="2000" dirty="0" smtClean="0">
              <a:solidFill>
                <a:srgbClr val="FF0000"/>
              </a:solidFill>
              <a:latin typeface="TimesNewRomanPSMT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TimesNewRomanPSMT"/>
              </a:rPr>
              <a:t>Linear process  = 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TimesNewRomanPSMT"/>
              </a:rPr>
              <a:t>Process which have linear relation between current and previous state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64" y="3148436"/>
            <a:ext cx="5434718" cy="1559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9400" y="4707735"/>
            <a:ext cx="87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Newton’s equation about motion(velocity, acceleration..) are all linear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1481667" y="5604934"/>
            <a:ext cx="1049866" cy="43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1131" y="5604934"/>
            <a:ext cx="630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Linear system can be computed by matrix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99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Overview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8101" y="1128888"/>
            <a:ext cx="108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과거의 정보와 새로운 측정값을 사용하여 </a:t>
            </a:r>
            <a:r>
              <a:rPr lang="ko-KR" altLang="en-US" dirty="0" smtClean="0">
                <a:solidFill>
                  <a:srgbClr val="00B050"/>
                </a:solidFill>
              </a:rPr>
              <a:t>측정값에 포함된 잡음을 제거시켜 최적의 값을 추정하는데 사용하는 알고리즘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선형적</a:t>
            </a:r>
            <a:r>
              <a:rPr lang="en-US" altLang="ko-KR" dirty="0" smtClean="0"/>
              <a:t>(linear)</a:t>
            </a:r>
            <a:r>
              <a:rPr lang="ko-KR" altLang="en-US" dirty="0" smtClean="0"/>
              <a:t> 움직임을 갖는 대상에 </a:t>
            </a:r>
            <a:r>
              <a:rPr lang="ko-KR" altLang="en-US" dirty="0" smtClean="0">
                <a:solidFill>
                  <a:srgbClr val="00B050"/>
                </a:solidFill>
              </a:rPr>
              <a:t>재귀적</a:t>
            </a:r>
            <a:r>
              <a:rPr lang="en-US" altLang="ko-KR" dirty="0" smtClean="0">
                <a:solidFill>
                  <a:srgbClr val="00B050"/>
                </a:solidFill>
              </a:rPr>
              <a:t>(recursive)</a:t>
            </a:r>
            <a:r>
              <a:rPr lang="ko-KR" altLang="en-US" dirty="0" smtClean="0"/>
              <a:t>으로 동작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자연계의 움직임의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예측가능하고 일반적 움직임 물성을 갖기 때문에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잡음은 시간에 영향이 없는 백색잡음</a:t>
            </a:r>
            <a:r>
              <a:rPr lang="en-US" altLang="ko-KR" dirty="0" smtClean="0"/>
              <a:t>(white noise)</a:t>
            </a:r>
            <a:r>
              <a:rPr lang="ko-KR" altLang="en-US" dirty="0" smtClean="0"/>
              <a:t>이고 </a:t>
            </a:r>
            <a:r>
              <a:rPr lang="en-US" altLang="ko-KR" dirty="0" smtClean="0">
                <a:solidFill>
                  <a:srgbClr val="00B050"/>
                </a:solidFill>
              </a:rPr>
              <a:t>Gaussian </a:t>
            </a:r>
            <a:r>
              <a:rPr lang="ko-KR" altLang="en-US" dirty="0" smtClean="0">
                <a:solidFill>
                  <a:srgbClr val="00B050"/>
                </a:solidFill>
              </a:rPr>
              <a:t>정규분포</a:t>
            </a:r>
            <a:r>
              <a:rPr lang="ko-KR" altLang="en-US" dirty="0" smtClean="0"/>
              <a:t>를 따라야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평균과 분산 으로 정확히 모델링이 가능하기 때문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>
                <a:solidFill>
                  <a:srgbClr val="00B050"/>
                </a:solidFill>
              </a:rPr>
              <a:t>재귀적</a:t>
            </a:r>
            <a:r>
              <a:rPr lang="ko-KR" altLang="en-US" dirty="0" smtClean="0"/>
              <a:t> 자료 처리 방식은 과거 데이터의 평균을 알기 위해서 과거의 모든 데이터를 저장하고 </a:t>
            </a:r>
            <a:r>
              <a:rPr lang="ko-KR" altLang="en-US" dirty="0" err="1" smtClean="0"/>
              <a:t>갱신할때</a:t>
            </a:r>
            <a:r>
              <a:rPr lang="ko-KR" altLang="en-US" dirty="0" smtClean="0"/>
              <a:t> 마다 모두 계산하는 것이 아닌 </a:t>
            </a:r>
            <a:r>
              <a:rPr lang="ko-KR" altLang="en-US" dirty="0" err="1" smtClean="0">
                <a:solidFill>
                  <a:srgbClr val="00B050"/>
                </a:solidFill>
              </a:rPr>
              <a:t>과거값과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</a:rPr>
              <a:t>현재값만</a:t>
            </a:r>
            <a:r>
              <a:rPr lang="ko-KR" altLang="en-US" dirty="0" smtClean="0">
                <a:solidFill>
                  <a:srgbClr val="00B050"/>
                </a:solidFill>
              </a:rPr>
              <a:t> 기억하여 전체 평균을 알기 위해 사용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Ex_ K</a:t>
            </a:r>
            <a:r>
              <a:rPr lang="ko-KR" altLang="en-US" dirty="0" smtClean="0"/>
              <a:t>번째 입력을 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번째 입력까지의 평균값을 </a:t>
            </a:r>
            <a:r>
              <a:rPr lang="en-US" altLang="ko-KR" dirty="0" smtClean="0"/>
              <a:t>Y(k)</a:t>
            </a:r>
            <a:r>
              <a:rPr lang="ko-KR" altLang="en-US" dirty="0" smtClean="0"/>
              <a:t>라고 할 때 </a:t>
            </a:r>
            <a:endParaRPr lang="en-US" altLang="ko-KR" dirty="0"/>
          </a:p>
          <a:p>
            <a:r>
              <a:rPr lang="en-US" altLang="ko-KR" dirty="0" smtClean="0"/>
              <a:t>Y(k) = Y(k-1)*((k-1)/k) + (1/k)*</a:t>
            </a:r>
            <a:r>
              <a:rPr lang="en-US" altLang="ko-KR" dirty="0" err="1" smtClean="0"/>
              <a:t>Vk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28" y="3412573"/>
            <a:ext cx="2279139" cy="9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74187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Overview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956197" y="887179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8101" y="1128888"/>
            <a:ext cx="10815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입력된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 </a:t>
            </a:r>
            <a:r>
              <a:rPr lang="en-US" altLang="ko-KR" dirty="0" smtClean="0"/>
              <a:t>V1, V2</a:t>
            </a:r>
            <a:r>
              <a:rPr lang="ko-KR" altLang="en-US" dirty="0" smtClean="0"/>
              <a:t>의 평균은 </a:t>
            </a:r>
            <a:r>
              <a:rPr lang="en-US" altLang="ko-KR" dirty="0" smtClean="0"/>
              <a:t>(V1+V2)/2</a:t>
            </a:r>
            <a:r>
              <a:rPr lang="ko-KR" altLang="en-US" dirty="0" smtClean="0"/>
              <a:t>이나 이 경우 두 데이터의 중요도가 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한 데이터가 잡음에 가까워 튀었다면 </a:t>
            </a:r>
            <a:r>
              <a:rPr lang="ko-KR" altLang="en-US" dirty="0" smtClean="0">
                <a:solidFill>
                  <a:srgbClr val="00B050"/>
                </a:solidFill>
              </a:rPr>
              <a:t>평균을 계산 할 때 가중치가 달라져야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6 .</a:t>
            </a:r>
            <a:r>
              <a:rPr lang="ko-KR" altLang="en-US" dirty="0" smtClean="0"/>
              <a:t>평균에서 얼마나 벗어났는가를 나타내는 지표는 </a:t>
            </a:r>
            <a:r>
              <a:rPr lang="ko-KR" altLang="en-US" dirty="0" smtClean="0">
                <a:solidFill>
                  <a:srgbClr val="00B050"/>
                </a:solidFill>
              </a:rPr>
              <a:t>표준편차</a:t>
            </a:r>
            <a:r>
              <a:rPr lang="ko-KR" altLang="en-US" dirty="0" smtClean="0"/>
              <a:t>이고 각 데이터의 중요도는 표준편차의 </a:t>
            </a:r>
            <a:endParaRPr lang="en-US" altLang="ko-KR" dirty="0" smtClean="0"/>
          </a:p>
          <a:p>
            <a:r>
              <a:rPr lang="ko-KR" altLang="en-US" dirty="0" smtClean="0"/>
              <a:t>제곱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반비례함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표준편차가 클수록 그 값의 중요도는 떨어지고 평균에 대한 기여도     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또한 작아져야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이처럼 연속적인 이전의 </a:t>
            </a:r>
            <a:r>
              <a:rPr lang="ko-KR" altLang="en-US" dirty="0" err="1" smtClean="0"/>
              <a:t>출력값과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입력값의</a:t>
            </a:r>
            <a:r>
              <a:rPr lang="ko-KR" altLang="en-US" dirty="0" smtClean="0"/>
              <a:t> 중요도를 감안하여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데이터로 평균을 구하고 새로운 </a:t>
            </a:r>
            <a:r>
              <a:rPr lang="ko-KR" altLang="en-US" dirty="0" err="1" smtClean="0"/>
              <a:t>최적값을</a:t>
            </a:r>
            <a:r>
              <a:rPr lang="ko-KR" altLang="en-US" dirty="0" smtClean="0"/>
              <a:t> 계산하는 측정 갱신 알고리즘이 바로 칼만 필터 이며 일반적으로 행렬 혹은 벡터로 나타냄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80" y="3880849"/>
            <a:ext cx="3435842" cy="27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675164-C4B9-44A9-BF92-0FEB4293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2" y="133454"/>
            <a:ext cx="10058400" cy="81299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– Tracking System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06997" y="946446"/>
            <a:ext cx="103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5561" y="4270433"/>
                <a:ext cx="10084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 State vector which represents the dynamic behavior of the object</a:t>
                </a:r>
              </a:p>
              <a:p>
                <a:r>
                  <a:rPr lang="en-US" altLang="ko-KR" sz="2400" dirty="0" smtClean="0"/>
                  <a:t>(k = discrete time) Ex: velocity, acceleration.. 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1" y="4270433"/>
                <a:ext cx="1008486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06" t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2806" y="1084946"/>
                <a:ext cx="89656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rgbClr val="00B050"/>
                    </a:solidFill>
                  </a:rPr>
                  <a:t>Objective=Estimating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600" dirty="0" smtClean="0">
                    <a:solidFill>
                      <a:srgbClr val="00B05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06" y="1084946"/>
                <a:ext cx="896567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039" t="-16038" b="-33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5561" y="5055264"/>
                <a:ext cx="100848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 measurement</a:t>
                </a:r>
              </a:p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State transition matrix</a:t>
                </a:r>
              </a:p>
              <a:p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Observation matrix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Process noise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Measurement noise (</a:t>
                </a:r>
                <a:r>
                  <a:rPr lang="en-US" altLang="ko-KR" sz="2400" dirty="0" err="1" smtClean="0"/>
                  <a:t>Gaussian,mean</a:t>
                </a:r>
                <a:r>
                  <a:rPr lang="en-US" altLang="ko-KR" sz="2400" dirty="0" smtClean="0"/>
                  <a:t> = 0)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61" y="5055264"/>
                <a:ext cx="10084866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5611" y="2095018"/>
                <a:ext cx="592497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Process Model (State equation)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Measurement Model (output equation)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11" y="2095018"/>
                <a:ext cx="5924971" cy="2031325"/>
              </a:xfrm>
              <a:prstGeom prst="rect">
                <a:avLst/>
              </a:prstGeom>
              <a:blipFill rotWithShape="0">
                <a:blip r:embed="rId5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7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1080</Words>
  <Application>Microsoft Office PowerPoint</Application>
  <PresentationFormat>와이드스크린</PresentationFormat>
  <Paragraphs>306</Paragraphs>
  <Slides>24</Slides>
  <Notes>1</Notes>
  <HiddenSlides>0</HiddenSlides>
  <MMClips>14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TimesNewRomanPSMT</vt:lpstr>
      <vt:lpstr>맑은 고딕</vt:lpstr>
      <vt:lpstr>함초롬바탕</vt:lpstr>
      <vt:lpstr>Arial</vt:lpstr>
      <vt:lpstr>Cambria Math</vt:lpstr>
      <vt:lpstr>Office 테마</vt:lpstr>
      <vt:lpstr>2019 MMILAB.DIP Seminar Week6(2/17~2/25)</vt:lpstr>
      <vt:lpstr>Contents</vt:lpstr>
      <vt:lpstr>Optical flow – Brightness constancy assumption </vt:lpstr>
      <vt:lpstr>Optical flow – Brightness constancy assumption </vt:lpstr>
      <vt:lpstr>Optical flow – Lucas Kanade algorithm</vt:lpstr>
      <vt:lpstr>Kalman filter - overview </vt:lpstr>
      <vt:lpstr>Kalman filter - Overview </vt:lpstr>
      <vt:lpstr>Kalman filter - Overview </vt:lpstr>
      <vt:lpstr>Kalman filter – Tracking System</vt:lpstr>
      <vt:lpstr>Kalman filter</vt:lpstr>
      <vt:lpstr>Kalman filter – Step by Step(Time update)</vt:lpstr>
      <vt:lpstr>Kalman filter – Step by Step(Measurement update)</vt:lpstr>
      <vt:lpstr>Kalman filter - Step by Step(Measurement update)</vt:lpstr>
      <vt:lpstr>Kalman filter - Step by Step(Measurement update)</vt:lpstr>
      <vt:lpstr>Kalman filter - Step by Step(Measurement update)</vt:lpstr>
      <vt:lpstr>Kalman filter – Implement consideration</vt:lpstr>
      <vt:lpstr>Kalman filter – Implement consideration</vt:lpstr>
      <vt:lpstr>Kalman filter – Implement consideration</vt:lpstr>
      <vt:lpstr>Kalman filter – Implement consideration</vt:lpstr>
      <vt:lpstr>Kalman filter – Implement consideration</vt:lpstr>
      <vt:lpstr>Kalman filter – Implement consideration</vt:lpstr>
      <vt:lpstr>Kalman filter – Implement result</vt:lpstr>
      <vt:lpstr>Kalman filter – Implement result</vt:lpstr>
      <vt:lpstr>THANK YOU 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Mixer Design</dc:title>
  <dc:creator>엄 지호</dc:creator>
  <cp:lastModifiedBy>김 성수</cp:lastModifiedBy>
  <cp:revision>172</cp:revision>
  <dcterms:created xsi:type="dcterms:W3CDTF">2019-06-11T11:58:01Z</dcterms:created>
  <dcterms:modified xsi:type="dcterms:W3CDTF">2020-09-01T11:56:41Z</dcterms:modified>
</cp:coreProperties>
</file>