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KoPubWorld돋움체 Bold" panose="020B0600000101010101" charset="-127"/>
      <p:bold r:id="rId11"/>
    </p:embeddedFont>
    <p:embeddedFont>
      <p:font typeface="KoPubWorld돋움체 Light" panose="020B0600000101010101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138505" y="2922628"/>
            <a:ext cx="8680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공공데이터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를 이용한 </a:t>
            </a:r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버스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 알림이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266119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441048" y="2490415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창업 캡스톤 디자인</a:t>
            </a:r>
            <a:r>
              <a:rPr lang="en-US" altLang="ko-KR" sz="2000" b="1">
                <a:solidFill>
                  <a:schemeClr val="bg1"/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025961" y="4840974"/>
            <a:ext cx="1915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컴퓨터공학과 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201611122</a:t>
            </a:r>
          </a:p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이성원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	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271277" y="2192959"/>
            <a:ext cx="5091677" cy="830997"/>
            <a:chOff x="3403338" y="2598003"/>
            <a:chExt cx="4857326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266594" cy="830997"/>
              <a:chOff x="3403338" y="2598003"/>
              <a:chExt cx="2266594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791094"/>
                <a:ext cx="148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프로젝트 개요</a:t>
                </a:r>
                <a:endPara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1806630" cy="830997"/>
              <a:chOff x="6454034" y="2598003"/>
              <a:chExt cx="1806630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791094"/>
                <a:ext cx="10279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Bold" panose="00000800000000000000" pitchFamily="2" charset="-127"/>
                  </a:rPr>
                  <a:t>주요 기능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271277" y="3437202"/>
            <a:ext cx="5091677" cy="830997"/>
            <a:chOff x="3403338" y="2598003"/>
            <a:chExt cx="4857326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1838979" cy="830997"/>
              <a:chOff x="3403338" y="2598003"/>
              <a:chExt cx="183897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14373" y="2791094"/>
                <a:ext cx="10279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Bold" panose="00000800000000000000" pitchFamily="2" charset="-127"/>
                  </a:rPr>
                  <a:t>구현 계획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1806630" cy="830997"/>
              <a:chOff x="6454034" y="2598003"/>
              <a:chExt cx="1806630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791094"/>
                <a:ext cx="10279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개발 환경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8DCD7F0-B01D-4625-9D53-846CCCB6C435}"/>
              </a:ext>
            </a:extLst>
          </p:cNvPr>
          <p:cNvGrpSpPr/>
          <p:nvPr/>
        </p:nvGrpSpPr>
        <p:grpSpPr>
          <a:xfrm>
            <a:off x="3282163" y="4681445"/>
            <a:ext cx="4811487" cy="830997"/>
            <a:chOff x="3403338" y="2598003"/>
            <a:chExt cx="4602367" cy="83099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E4ABA7E-991A-47E3-B203-B1DED75F1E29}"/>
                </a:ext>
              </a:extLst>
            </p:cNvPr>
            <p:cNvGrpSpPr/>
            <p:nvPr/>
          </p:nvGrpSpPr>
          <p:grpSpPr>
            <a:xfrm>
              <a:off x="3403338" y="2598003"/>
              <a:ext cx="1337475" cy="830997"/>
              <a:chOff x="3403338" y="2598003"/>
              <a:chExt cx="1337475" cy="83099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16B98E-412B-44B7-8FD1-4F32ACCA0E54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367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CF7996-9922-4BAE-B6D2-D32753829FA4}"/>
                  </a:ext>
                </a:extLst>
              </p:cNvPr>
              <p:cNvSpPr txBox="1"/>
              <p:nvPr/>
            </p:nvSpPr>
            <p:spPr>
              <a:xfrm>
                <a:off x="4171640" y="2791094"/>
                <a:ext cx="5691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Bold" panose="00000800000000000000" pitchFamily="2" charset="-127"/>
                  </a:rPr>
                  <a:t>일정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EB64AB-461F-4383-BAD4-0A0765683F7A}"/>
                </a:ext>
              </a:extLst>
            </p:cNvPr>
            <p:cNvGrpSpPr/>
            <p:nvPr/>
          </p:nvGrpSpPr>
          <p:grpSpPr>
            <a:xfrm>
              <a:off x="6454034" y="2598003"/>
              <a:ext cx="1551671" cy="830997"/>
              <a:chOff x="6454034" y="2598003"/>
              <a:chExt cx="1551671" cy="83099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66A267-241C-49FB-962C-436959F0B774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367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93F06F-C787-4E2F-9659-419FB7941572}"/>
                  </a:ext>
                </a:extLst>
              </p:cNvPr>
              <p:cNvSpPr txBox="1"/>
              <p:nvPr/>
            </p:nvSpPr>
            <p:spPr>
              <a:xfrm>
                <a:off x="7232598" y="2791094"/>
                <a:ext cx="773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Q &amp; A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9FAF60-28BF-4786-8F77-B93C66C90798}"/>
              </a:ext>
            </a:extLst>
          </p:cNvPr>
          <p:cNvSpPr/>
          <p:nvPr/>
        </p:nvSpPr>
        <p:spPr>
          <a:xfrm>
            <a:off x="1603290" y="4182386"/>
            <a:ext cx="9242289" cy="23374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603293" y="1531764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981157" y="1551222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정류장 경로</a:t>
            </a:r>
            <a:endParaRPr lang="ko-KR" altLang="en-US" sz="1400" b="1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753997" y="1531764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131861" y="1551222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버스 위치</a:t>
            </a:r>
            <a:endParaRPr lang="ko-KR" altLang="en-US" sz="1400" b="1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904701" y="1541561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282565" y="1561019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정류장 검색</a:t>
            </a:r>
            <a:endParaRPr lang="ko-KR" altLang="en-US" sz="1400" b="1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2272505" y="5326236"/>
            <a:ext cx="78429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+mn-ea"/>
              </a:rPr>
              <a:t>개요</a:t>
            </a:r>
            <a:endParaRPr lang="en-US" altLang="ko-KR" sz="1600" b="1">
              <a:latin typeface="+mn-ea"/>
            </a:endParaRPr>
          </a:p>
          <a:p>
            <a:endParaRPr lang="en-US" altLang="ko-KR" sz="1600" b="1">
              <a:latin typeface="+mn-ea"/>
            </a:endParaRPr>
          </a:p>
          <a:p>
            <a:pPr algn="ctr"/>
            <a:r>
              <a:rPr lang="ko-KR" altLang="en-US" sz="1400" b="1">
                <a:latin typeface="+mn-ea"/>
              </a:rPr>
              <a:t>정류장</a:t>
            </a:r>
            <a:r>
              <a:rPr lang="ko-KR" altLang="en-US" sz="1400">
                <a:latin typeface="+mn-ea"/>
              </a:rPr>
              <a:t>을 기준으로 버스의 </a:t>
            </a:r>
            <a:r>
              <a:rPr lang="ko-KR" altLang="en-US" sz="1400" b="1">
                <a:latin typeface="+mn-ea"/>
              </a:rPr>
              <a:t>도착</a:t>
            </a:r>
            <a:r>
              <a:rPr lang="ko-KR" altLang="en-US" sz="1400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예정시간</a:t>
            </a:r>
            <a:r>
              <a:rPr lang="ko-KR" altLang="en-US" sz="1400">
                <a:latin typeface="+mn-ea"/>
              </a:rPr>
              <a:t>과 </a:t>
            </a:r>
            <a:r>
              <a:rPr lang="ko-KR" altLang="en-US" sz="1400" b="1">
                <a:latin typeface="+mn-ea"/>
              </a:rPr>
              <a:t>버스 노선 정보</a:t>
            </a:r>
            <a:r>
              <a:rPr lang="ko-KR" altLang="en-US" sz="1400">
                <a:latin typeface="+mn-ea"/>
              </a:rPr>
              <a:t>등을 </a:t>
            </a:r>
            <a:r>
              <a:rPr lang="ko-KR" altLang="en-US" sz="1400" b="1">
                <a:latin typeface="+mn-ea"/>
              </a:rPr>
              <a:t>쉽게 알려주는 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A39EB-E7C3-43F0-8FC5-E4EE2DA0AE0B}"/>
              </a:ext>
            </a:extLst>
          </p:cNvPr>
          <p:cNvSpPr txBox="1"/>
          <p:nvPr/>
        </p:nvSpPr>
        <p:spPr>
          <a:xfrm>
            <a:off x="4982590" y="338115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프로젝트 개요</a:t>
            </a: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888C2CCA-E414-4C34-A979-860466963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90" y="1849668"/>
            <a:ext cx="2880001" cy="2227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B5D7C5-31CF-43F0-A45C-60B466359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18" y="1849668"/>
            <a:ext cx="2880000" cy="2227254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4954807-E87E-4C4F-90F6-0807FB358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01" y="1849668"/>
            <a:ext cx="2879998" cy="22272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6E3058-6361-4A06-98EA-77D8ACFA20FE}"/>
              </a:ext>
            </a:extLst>
          </p:cNvPr>
          <p:cNvSpPr txBox="1"/>
          <p:nvPr/>
        </p:nvSpPr>
        <p:spPr>
          <a:xfrm>
            <a:off x="2280526" y="4382982"/>
            <a:ext cx="78429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</a:rPr>
              <a:t>프로젝트 제목</a:t>
            </a:r>
            <a:endParaRPr lang="en-US" altLang="ko-KR" sz="1600" b="1">
              <a:latin typeface="+mn-ea"/>
            </a:endParaRPr>
          </a:p>
          <a:p>
            <a:endParaRPr lang="en-US" altLang="ko-KR" sz="1600" b="1">
              <a:latin typeface="+mn-ea"/>
            </a:endParaRPr>
          </a:p>
          <a:p>
            <a:r>
              <a:rPr lang="en-US" altLang="ko-KR" sz="1400" b="1">
                <a:latin typeface="+mn-ea"/>
              </a:rPr>
              <a:t>     </a:t>
            </a:r>
            <a:r>
              <a:rPr lang="ko-KR" altLang="en-US" sz="1400" b="1">
                <a:latin typeface="+mn-ea"/>
              </a:rPr>
              <a:t>공공데이터를 이용한 버스 알림이</a:t>
            </a: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328944"/>
              <a:ext cx="31972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20B0600000101010101" charset="-127"/>
                </a:rPr>
                <a:t>주요 기능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20B0600000101010101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E4AF9AB-FBBB-47E1-803B-F776B87B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79461"/>
              </p:ext>
            </p:extLst>
          </p:nvPr>
        </p:nvGraphicFramePr>
        <p:xfrm>
          <a:off x="1804946" y="2003728"/>
          <a:ext cx="8582107" cy="3853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151">
                  <a:extLst>
                    <a:ext uri="{9D8B030D-6E8A-4147-A177-3AD203B41FA5}">
                      <a16:colId xmlns:a16="http://schemas.microsoft.com/office/drawing/2014/main" val="810340890"/>
                    </a:ext>
                  </a:extLst>
                </a:gridCol>
                <a:gridCol w="2024196">
                  <a:extLst>
                    <a:ext uri="{9D8B030D-6E8A-4147-A177-3AD203B41FA5}">
                      <a16:colId xmlns:a16="http://schemas.microsoft.com/office/drawing/2014/main" val="1788965162"/>
                    </a:ext>
                  </a:extLst>
                </a:gridCol>
                <a:gridCol w="4185933">
                  <a:extLst>
                    <a:ext uri="{9D8B030D-6E8A-4147-A177-3AD203B41FA5}">
                      <a16:colId xmlns:a16="http://schemas.microsoft.com/office/drawing/2014/main" val="1341754126"/>
                    </a:ext>
                  </a:extLst>
                </a:gridCol>
                <a:gridCol w="1189827">
                  <a:extLst>
                    <a:ext uri="{9D8B030D-6E8A-4147-A177-3AD203B41FA5}">
                      <a16:colId xmlns:a16="http://schemas.microsoft.com/office/drawing/2014/main" val="3774691870"/>
                    </a:ext>
                  </a:extLst>
                </a:gridCol>
              </a:tblGrid>
              <a:tr h="703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소분류</a:t>
                      </a: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기능 설명</a:t>
                      </a: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우선순위</a:t>
                      </a: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534398"/>
                  </a:ext>
                </a:extLst>
              </a:tr>
              <a:tr h="429119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회원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1.1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회원으로 시스템에 등록하는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1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779141"/>
                  </a:ext>
                </a:extLst>
              </a:tr>
              <a:tr h="4291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1.2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즐겨찾기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자주 사용하는 버스를 검색하지 않고 확인하는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600" b="1" kern="120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79192"/>
                  </a:ext>
                </a:extLst>
              </a:tr>
              <a:tr h="4291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1.3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도착 예정 알림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특정 정류장에 도착 예정인 버스를 알리는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4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069654"/>
                  </a:ext>
                </a:extLst>
              </a:tr>
              <a:tr h="47766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검색 기능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2.1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정류장 이름 검색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정류장 이름으로 해당 정류장을 지나는 버스 검색 기능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3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59071"/>
                  </a:ext>
                </a:extLst>
              </a:tr>
              <a:tr h="4291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2.2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버스 번호 검색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버스 번호로 특정 버스를 검색하는 기능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3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92402"/>
                  </a:ext>
                </a:extLst>
              </a:tr>
              <a:tr h="47766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정류장 기능 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3.1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버스 정류장 위치 조희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실시간으로 특정 버스의 정류장 위치를  조회하는 기능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2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90796"/>
                  </a:ext>
                </a:extLst>
              </a:tr>
              <a:tr h="477664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3.2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전체 정류장 경로 조회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특정 버스가 지나는 전체 정류장 경로를 조회하는 기능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2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8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D71699-EFCF-43B3-A1D3-08699407256B}"/>
              </a:ext>
            </a:extLst>
          </p:cNvPr>
          <p:cNvSpPr/>
          <p:nvPr/>
        </p:nvSpPr>
        <p:spPr>
          <a:xfrm>
            <a:off x="4687392" y="3927811"/>
            <a:ext cx="5959404" cy="2136506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70E840-8461-42AF-9FC7-1515DA31F5C1}"/>
              </a:ext>
            </a:extLst>
          </p:cNvPr>
          <p:cNvSpPr/>
          <p:nvPr/>
        </p:nvSpPr>
        <p:spPr>
          <a:xfrm>
            <a:off x="4738185" y="3837229"/>
            <a:ext cx="5852951" cy="2136506"/>
          </a:xfrm>
          <a:prstGeom prst="rect">
            <a:avLst/>
          </a:prstGeom>
          <a:solidFill>
            <a:srgbClr val="64DECF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727A91-F978-4739-B38A-9452D491EFD5}"/>
              </a:ext>
            </a:extLst>
          </p:cNvPr>
          <p:cNvSpPr/>
          <p:nvPr/>
        </p:nvSpPr>
        <p:spPr>
          <a:xfrm>
            <a:off x="4687391" y="1646460"/>
            <a:ext cx="5959405" cy="2099544"/>
          </a:xfrm>
          <a:prstGeom prst="rect">
            <a:avLst/>
          </a:prstGeom>
          <a:solidFill>
            <a:srgbClr val="64DECF">
              <a:alpha val="22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317375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구현 계획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773031" y="1532876"/>
            <a:ext cx="9818105" cy="4535627"/>
            <a:chOff x="888154" y="1532876"/>
            <a:chExt cx="9053050" cy="453562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1025002" y="1666879"/>
              <a:ext cx="3387332" cy="4401624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888154" y="1532876"/>
              <a:ext cx="3454906" cy="4450912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967817" y="1842864"/>
              <a:ext cx="11987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 </a:t>
              </a:r>
            </a:p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구조</a:t>
              </a:r>
              <a:endParaRPr lang="en-US" altLang="ko-KR" sz="1400" b="1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962388" y="5155847"/>
              <a:ext cx="3173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>
                  <a:latin typeface="+mn-ea"/>
                  <a:cs typeface="KoPubWorld돋움체 Light" panose="00000300000000000000" pitchFamily="2" charset="-127"/>
                </a:rPr>
                <a:t>서버 클라이언트 구조</a:t>
              </a:r>
              <a:endParaRPr lang="en-US" altLang="ko-KR" sz="1600" b="1" dirty="0"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986088" y="2316424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B9A5E4-16E0-446A-8EE9-8AE3B0A390DB}"/>
                </a:ext>
              </a:extLst>
            </p:cNvPr>
            <p:cNvSpPr/>
            <p:nvPr/>
          </p:nvSpPr>
          <p:spPr>
            <a:xfrm>
              <a:off x="4544338" y="1532876"/>
              <a:ext cx="5396866" cy="2136506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4787796" y="1762426"/>
              <a:ext cx="6978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서버</a:t>
              </a:r>
              <a:endParaRPr lang="en-US" altLang="ko-KR" sz="1400" b="1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9C77A0-C9D0-414A-83CA-76E402DE6F5A}"/>
                </a:ext>
              </a:extLst>
            </p:cNvPr>
            <p:cNvSpPr txBox="1"/>
            <p:nvPr/>
          </p:nvSpPr>
          <p:spPr>
            <a:xfrm>
              <a:off x="4625534" y="3942993"/>
              <a:ext cx="102235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</a:p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클라이언트</a:t>
              </a:r>
              <a:endParaRPr lang="en-US" altLang="ko-KR" sz="1400" b="1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03C46C2-12F3-468B-8C7E-A08093AC68EF}"/>
              </a:ext>
            </a:extLst>
          </p:cNvPr>
          <p:cNvSpPr txBox="1"/>
          <p:nvPr/>
        </p:nvSpPr>
        <p:spPr>
          <a:xfrm>
            <a:off x="4738185" y="2300405"/>
            <a:ext cx="164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…………………………</a:t>
            </a:r>
          </a:p>
          <a:p>
            <a:pPr algn="ctr"/>
            <a:endParaRPr lang="en-US" altLang="ko-KR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1E45E-C862-4728-BDFB-3CAC7511BF1D}"/>
              </a:ext>
            </a:extLst>
          </p:cNvPr>
          <p:cNvSpPr txBox="1"/>
          <p:nvPr/>
        </p:nvSpPr>
        <p:spPr>
          <a:xfrm>
            <a:off x="4712704" y="4491117"/>
            <a:ext cx="164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…………………………</a:t>
            </a:r>
          </a:p>
          <a:p>
            <a:pPr algn="ctr"/>
            <a:endParaRPr lang="en-US" altLang="ko-KR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02F879-A7AC-4403-A4E4-CD22EECD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98" y="2982829"/>
            <a:ext cx="1889964" cy="18899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8C2BCE-914B-41A6-B32F-16ED35C21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95" y="4438482"/>
            <a:ext cx="1077690" cy="11129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077955-5E7D-4B6A-8830-8B9531125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18" y="2347921"/>
            <a:ext cx="1036712" cy="87459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361C38E-F67A-40CF-9AE5-8630EDA26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42" y="2332096"/>
            <a:ext cx="861247" cy="86124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6E96037-1AAD-4633-95EB-AD67D2E5E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95" y="4537697"/>
            <a:ext cx="861247" cy="86124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96A39F6-9214-4174-96EC-C097FB123402}"/>
              </a:ext>
            </a:extLst>
          </p:cNvPr>
          <p:cNvSpPr txBox="1"/>
          <p:nvPr/>
        </p:nvSpPr>
        <p:spPr>
          <a:xfrm>
            <a:off x="8699418" y="3344498"/>
            <a:ext cx="1614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j-ea"/>
                <a:ea typeface="+mj-ea"/>
              </a:rPr>
              <a:t>공공데이터 </a:t>
            </a:r>
            <a:r>
              <a:rPr lang="en-US" altLang="ko-KR" sz="1100" b="1">
                <a:latin typeface="+mj-ea"/>
                <a:ea typeface="+mj-ea"/>
              </a:rPr>
              <a:t>OPEN API</a:t>
            </a:r>
            <a:endParaRPr lang="ko-KR" altLang="en-US" sz="1100" b="1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3FF3E-201B-4565-B0E1-870E05F3C2DD}"/>
              </a:ext>
            </a:extLst>
          </p:cNvPr>
          <p:cNvSpPr txBox="1"/>
          <p:nvPr/>
        </p:nvSpPr>
        <p:spPr>
          <a:xfrm>
            <a:off x="9022395" y="5550099"/>
            <a:ext cx="129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j-ea"/>
                <a:ea typeface="+mj-ea"/>
              </a:rPr>
              <a:t>지도 </a:t>
            </a:r>
            <a:r>
              <a:rPr lang="en-US" altLang="ko-KR" sz="1100" b="1">
                <a:latin typeface="+mj-ea"/>
                <a:ea typeface="+mj-ea"/>
              </a:rPr>
              <a:t>API</a:t>
            </a:r>
            <a:endParaRPr lang="ko-KR" altLang="en-US" sz="1100" b="1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56FCF-A422-42D4-B68A-8A5A96CA3D77}"/>
              </a:ext>
            </a:extLst>
          </p:cNvPr>
          <p:cNvSpPr txBox="1"/>
          <p:nvPr/>
        </p:nvSpPr>
        <p:spPr>
          <a:xfrm>
            <a:off x="6746153" y="3298195"/>
            <a:ext cx="534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j-ea"/>
                <a:ea typeface="+mj-ea"/>
              </a:rPr>
              <a:t>서버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58BB13-8EBF-42EB-B250-7A46C381C58A}"/>
              </a:ext>
            </a:extLst>
          </p:cNvPr>
          <p:cNvSpPr txBox="1"/>
          <p:nvPr/>
        </p:nvSpPr>
        <p:spPr>
          <a:xfrm>
            <a:off x="6663561" y="5543212"/>
            <a:ext cx="97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j-ea"/>
                <a:ea typeface="+mj-ea"/>
              </a:rPr>
              <a:t>클라이언트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F69E891-D587-4074-8306-06EE9745A17B}"/>
              </a:ext>
            </a:extLst>
          </p:cNvPr>
          <p:cNvCxnSpPr/>
          <p:nvPr/>
        </p:nvCxnSpPr>
        <p:spPr>
          <a:xfrm>
            <a:off x="7572654" y="2762070"/>
            <a:ext cx="12144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5E13A5A-F88B-4B75-8C19-0E2F17801E0D}"/>
              </a:ext>
            </a:extLst>
          </p:cNvPr>
          <p:cNvCxnSpPr/>
          <p:nvPr/>
        </p:nvCxnSpPr>
        <p:spPr>
          <a:xfrm>
            <a:off x="7664660" y="4952782"/>
            <a:ext cx="12144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B1BDCA-835F-4B22-BFBC-724FA1BF36B8}"/>
              </a:ext>
            </a:extLst>
          </p:cNvPr>
          <p:cNvSpPr/>
          <p:nvPr/>
        </p:nvSpPr>
        <p:spPr>
          <a:xfrm>
            <a:off x="1173185" y="1908313"/>
            <a:ext cx="10153816" cy="40710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31727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개발 환경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46A6053-6F08-4043-9875-3A68967C6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69" y="2673113"/>
            <a:ext cx="1722507" cy="172250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2015696" y="5282500"/>
            <a:ext cx="1589101" cy="49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536100" y="4526172"/>
            <a:ext cx="548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Java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48B0E0-EC20-40A3-BAED-89E1ED065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97" y="2656305"/>
            <a:ext cx="2002993" cy="19519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A65833-27AD-413B-9A57-C33E082E441C}"/>
              </a:ext>
            </a:extLst>
          </p:cNvPr>
          <p:cNvSpPr txBox="1"/>
          <p:nvPr/>
        </p:nvSpPr>
        <p:spPr>
          <a:xfrm>
            <a:off x="5627969" y="4529377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Windows 10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FA629D-766A-4808-BD24-C8BA9A4BD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84" y="2673352"/>
            <a:ext cx="1852820" cy="18528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01866CC-F47F-409B-9480-BF264245124F}"/>
              </a:ext>
            </a:extLst>
          </p:cNvPr>
          <p:cNvSpPr txBox="1"/>
          <p:nvPr/>
        </p:nvSpPr>
        <p:spPr>
          <a:xfrm>
            <a:off x="9141112" y="452617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Eclipse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557400" y="65829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64DECF"/>
                </a:solidFill>
                <a:latin typeface="+mn-ea"/>
                <a:cs typeface="KoPubWorld돋움체 Light" panose="00000300000000000000" pitchFamily="2" charset="-127"/>
              </a:rPr>
              <a:t>일정</a:t>
            </a:r>
            <a:endParaRPr lang="ko-KR" altLang="en-US" sz="40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615589" y="149781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9">
            <a:extLst>
              <a:ext uri="{FF2B5EF4-FFF2-40B4-BE49-F238E27FC236}">
                <a16:creationId xmlns:a16="http://schemas.microsoft.com/office/drawing/2014/main" id="{FDF9161F-F557-4EDF-950C-BD9905B3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63824"/>
              </p:ext>
            </p:extLst>
          </p:nvPr>
        </p:nvGraphicFramePr>
        <p:xfrm>
          <a:off x="1671578" y="1977675"/>
          <a:ext cx="8136907" cy="4290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795">
                  <a:extLst>
                    <a:ext uri="{9D8B030D-6E8A-4147-A177-3AD203B41FA5}">
                      <a16:colId xmlns:a16="http://schemas.microsoft.com/office/drawing/2014/main" val="3178459217"/>
                    </a:ext>
                  </a:extLst>
                </a:gridCol>
                <a:gridCol w="1100352">
                  <a:extLst>
                    <a:ext uri="{9D8B030D-6E8A-4147-A177-3AD203B41FA5}">
                      <a16:colId xmlns:a16="http://schemas.microsoft.com/office/drawing/2014/main" val="1171548599"/>
                    </a:ext>
                  </a:extLst>
                </a:gridCol>
                <a:gridCol w="1100352">
                  <a:extLst>
                    <a:ext uri="{9D8B030D-6E8A-4147-A177-3AD203B41FA5}">
                      <a16:colId xmlns:a16="http://schemas.microsoft.com/office/drawing/2014/main" val="2145207767"/>
                    </a:ext>
                  </a:extLst>
                </a:gridCol>
                <a:gridCol w="1100352">
                  <a:extLst>
                    <a:ext uri="{9D8B030D-6E8A-4147-A177-3AD203B41FA5}">
                      <a16:colId xmlns:a16="http://schemas.microsoft.com/office/drawing/2014/main" val="4153046341"/>
                    </a:ext>
                  </a:extLst>
                </a:gridCol>
                <a:gridCol w="1100352">
                  <a:extLst>
                    <a:ext uri="{9D8B030D-6E8A-4147-A177-3AD203B41FA5}">
                      <a16:colId xmlns:a16="http://schemas.microsoft.com/office/drawing/2014/main" val="1905479301"/>
                    </a:ext>
                  </a:extLst>
                </a:gridCol>
                <a:gridCol w="1100352">
                  <a:extLst>
                    <a:ext uri="{9D8B030D-6E8A-4147-A177-3AD203B41FA5}">
                      <a16:colId xmlns:a16="http://schemas.microsoft.com/office/drawing/2014/main" val="3524092336"/>
                    </a:ext>
                  </a:extLst>
                </a:gridCol>
                <a:gridCol w="1100352">
                  <a:extLst>
                    <a:ext uri="{9D8B030D-6E8A-4147-A177-3AD203B41FA5}">
                      <a16:colId xmlns:a16="http://schemas.microsoft.com/office/drawing/2014/main" val="3791131640"/>
                    </a:ext>
                  </a:extLst>
                </a:gridCol>
              </a:tblGrid>
              <a:tr h="57369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6E6E6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lang="en-US" altLang="ko-KR" sz="14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</a:p>
                    <a:p>
                      <a:pPr algn="ctr" latinLnBrk="1"/>
                      <a:r>
                        <a:rPr lang="ko-KR" alt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제안발표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~</a:t>
                      </a: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중간발표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~</a:t>
                      </a: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최종발표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157432"/>
                  </a:ext>
                </a:extLst>
              </a:tr>
              <a:tr h="593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계  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4744"/>
                  </a:ext>
                </a:extLst>
              </a:tr>
              <a:tr h="593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요구분석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41342"/>
                  </a:ext>
                </a:extLst>
              </a:tr>
              <a:tr h="593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 </a:t>
                      </a:r>
                      <a:r>
                        <a:rPr lang="ko-KR" altLang="en-US" sz="1600" b="1"/>
                        <a:t>설  계</a:t>
                      </a:r>
                      <a:endParaRPr lang="ko-KR" altLang="en-US" sz="1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28976"/>
                  </a:ext>
                </a:extLst>
              </a:tr>
              <a:tr h="593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구  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837211"/>
                  </a:ext>
                </a:extLst>
              </a:tr>
              <a:tr h="593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45574"/>
                  </a:ext>
                </a:extLst>
              </a:tr>
              <a:tr h="593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3862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638110C-B770-4D5A-A71B-037DA672F3F4}"/>
              </a:ext>
            </a:extLst>
          </p:cNvPr>
          <p:cNvSpPr/>
          <p:nvPr/>
        </p:nvSpPr>
        <p:spPr>
          <a:xfrm>
            <a:off x="3261785" y="2858351"/>
            <a:ext cx="1453338" cy="36192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F7ECE2B-8DF0-4294-8B02-4D7F44D58025}"/>
              </a:ext>
            </a:extLst>
          </p:cNvPr>
          <p:cNvSpPr/>
          <p:nvPr/>
        </p:nvSpPr>
        <p:spPr>
          <a:xfrm>
            <a:off x="4786686" y="4001966"/>
            <a:ext cx="1693628" cy="36192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3B624E2-9307-463E-8F74-903165CC58F1}"/>
              </a:ext>
            </a:extLst>
          </p:cNvPr>
          <p:cNvSpPr/>
          <p:nvPr/>
        </p:nvSpPr>
        <p:spPr>
          <a:xfrm>
            <a:off x="4349363" y="3421049"/>
            <a:ext cx="1073427" cy="36192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E5F6970-75F1-443F-8E21-582DE69FFD73}"/>
              </a:ext>
            </a:extLst>
          </p:cNvPr>
          <p:cNvSpPr/>
          <p:nvPr/>
        </p:nvSpPr>
        <p:spPr>
          <a:xfrm>
            <a:off x="7036904" y="5197147"/>
            <a:ext cx="2258170" cy="36192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73B256B-DB7B-4066-9681-B78CD096FCAF}"/>
              </a:ext>
            </a:extLst>
          </p:cNvPr>
          <p:cNvSpPr/>
          <p:nvPr/>
        </p:nvSpPr>
        <p:spPr>
          <a:xfrm>
            <a:off x="5923722" y="4615259"/>
            <a:ext cx="3371353" cy="36192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AA765C7-4C84-49C0-AE33-C8580C1F5348}"/>
              </a:ext>
            </a:extLst>
          </p:cNvPr>
          <p:cNvSpPr/>
          <p:nvPr/>
        </p:nvSpPr>
        <p:spPr>
          <a:xfrm>
            <a:off x="9295075" y="5779035"/>
            <a:ext cx="513410" cy="36192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17627" y="3248799"/>
            <a:ext cx="6556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5176787" y="2847497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5176786" y="2828835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</a:t>
            </a:r>
            <a:r>
              <a:rPr lang="en-US" altLang="ko-KR" sz="200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241</Words>
  <Application>Microsoft Office PowerPoint</Application>
  <PresentationFormat>와이드스크린</PresentationFormat>
  <Paragraphs>110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KoPubWorld돋움체 Bold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951@365ppt.shop</cp:lastModifiedBy>
  <cp:revision>37</cp:revision>
  <dcterms:created xsi:type="dcterms:W3CDTF">2020-01-03T14:16:53Z</dcterms:created>
  <dcterms:modified xsi:type="dcterms:W3CDTF">2021-03-17T17:50:46Z</dcterms:modified>
</cp:coreProperties>
</file>