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3" r:id="rId10"/>
    <p:sldId id="264" r:id="rId11"/>
  </p:sldIdLst>
  <p:sldSz cx="12192000" cy="6858000"/>
  <p:notesSz cx="6858000" cy="9144000"/>
  <p:embeddedFontLst>
    <p:embeddedFont>
      <p:font typeface="KoPubWorld돋움체 Bold" panose="020B0600000101010101" charset="-127"/>
      <p:bold r:id="rId13"/>
    </p:embeddedFont>
    <p:embeddedFont>
      <p:font typeface="KoPubWorld돋움체 Light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6D2CE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7EAE-417C-441E-8EBE-289F7EECAFC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D73A-9125-43F8-90B9-F796809CF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2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138505" y="2922628"/>
            <a:ext cx="8680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공공데이터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버스</a:t>
            </a:r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 알림이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266119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441048" y="2490415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창업 캡스톤 디자인</a:t>
            </a:r>
            <a:r>
              <a:rPr lang="en-US" altLang="ko-KR" sz="2000" b="1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025961" y="4840974"/>
            <a:ext cx="1915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컴퓨터공학과 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201611122</a:t>
            </a: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이성원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17627" y="3248799"/>
            <a:ext cx="6556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5176787" y="2847497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5176786" y="2828835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</a:t>
            </a:r>
            <a:r>
              <a:rPr lang="en-US" altLang="ko-KR" sz="200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271277" y="2192959"/>
            <a:ext cx="6406139" cy="830997"/>
            <a:chOff x="3403338" y="2598003"/>
            <a:chExt cx="6111288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198111" cy="830997"/>
              <a:chOff x="3403338" y="2598003"/>
              <a:chExt cx="2198111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791094"/>
                <a:ext cx="14194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프로젝트 개요</a:t>
                </a:r>
                <a:endPara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3060592" cy="830997"/>
              <a:chOff x="6454034" y="2598003"/>
              <a:chExt cx="3060592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791094"/>
                <a:ext cx="2281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Bold" panose="00000800000000000000" pitchFamily="2" charset="-127"/>
                  </a:rPr>
                  <a:t>주요 기능 및 구현 방안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271277" y="3437202"/>
            <a:ext cx="4896110" cy="830997"/>
            <a:chOff x="3403338" y="2598003"/>
            <a:chExt cx="4670761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1770163" cy="830997"/>
              <a:chOff x="3403338" y="2598003"/>
              <a:chExt cx="1770163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14373" y="2791094"/>
                <a:ext cx="959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KoPubWorld돋움체 Light" panose="00000300000000000000" pitchFamily="2" charset="-127"/>
                  </a:rPr>
                  <a:t>클래스도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1620065" cy="830997"/>
              <a:chOff x="6454034" y="2598003"/>
              <a:chExt cx="1620065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791094"/>
                <a:ext cx="8413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Light" panose="00000300000000000000" pitchFamily="2" charset="-127"/>
                  </a:rPr>
                  <a:t>UI </a:t>
                </a:r>
                <a:r>
                  <a:rPr lang="ko-KR" altLang="en-US" sz="16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Light" panose="00000300000000000000" pitchFamily="2" charset="-127"/>
                  </a:rPr>
                  <a:t>설계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4ABA7E-991A-47E3-B203-B1DED75F1E29}"/>
              </a:ext>
            </a:extLst>
          </p:cNvPr>
          <p:cNvGrpSpPr/>
          <p:nvPr/>
        </p:nvGrpSpPr>
        <p:grpSpPr>
          <a:xfrm>
            <a:off x="3282163" y="4681445"/>
            <a:ext cx="1611447" cy="830997"/>
            <a:chOff x="3403338" y="2598003"/>
            <a:chExt cx="1541409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6B98E-412B-44B7-8FD1-4F32ACCA0E54}"/>
                </a:ext>
              </a:extLst>
            </p:cNvPr>
            <p:cNvSpPr txBox="1"/>
            <p:nvPr/>
          </p:nvSpPr>
          <p:spPr>
            <a:xfrm>
              <a:off x="3403338" y="2598003"/>
              <a:ext cx="8367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CF7996-9922-4BAE-B6D2-D32753829FA4}"/>
                </a:ext>
              </a:extLst>
            </p:cNvPr>
            <p:cNvSpPr txBox="1"/>
            <p:nvPr/>
          </p:nvSpPr>
          <p:spPr>
            <a:xfrm>
              <a:off x="4171640" y="2791094"/>
              <a:ext cx="773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Q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</a:t>
              </a:r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</a:t>
              </a:r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A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9FAF60-28BF-4786-8F77-B93C66C90798}"/>
              </a:ext>
            </a:extLst>
          </p:cNvPr>
          <p:cNvSpPr/>
          <p:nvPr/>
        </p:nvSpPr>
        <p:spPr>
          <a:xfrm>
            <a:off x="1603290" y="4182386"/>
            <a:ext cx="9242289" cy="23374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2272505" y="5326236"/>
            <a:ext cx="78429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+mn-ea"/>
              </a:rPr>
              <a:t>개요</a:t>
            </a:r>
            <a:endParaRPr lang="en-US" altLang="ko-KR" sz="1600" b="1">
              <a:latin typeface="+mn-ea"/>
            </a:endParaRPr>
          </a:p>
          <a:p>
            <a:endParaRPr lang="en-US" altLang="ko-KR" sz="1600" b="1">
              <a:latin typeface="+mn-ea"/>
            </a:endParaRPr>
          </a:p>
          <a:p>
            <a:pPr algn="ctr"/>
            <a:r>
              <a:rPr lang="ko-KR" altLang="en-US" sz="1400" b="1">
                <a:latin typeface="+mn-ea"/>
              </a:rPr>
              <a:t>정류장</a:t>
            </a:r>
            <a:r>
              <a:rPr lang="ko-KR" altLang="en-US" sz="1400">
                <a:latin typeface="+mn-ea"/>
              </a:rPr>
              <a:t>을 기준으로 버스의 </a:t>
            </a:r>
            <a:r>
              <a:rPr lang="ko-KR" altLang="en-US" sz="1400" b="1">
                <a:latin typeface="+mn-ea"/>
              </a:rPr>
              <a:t>도착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예정시간</a:t>
            </a:r>
            <a:r>
              <a:rPr lang="ko-KR" altLang="en-US" sz="1400">
                <a:latin typeface="+mn-ea"/>
              </a:rPr>
              <a:t>과 </a:t>
            </a:r>
            <a:r>
              <a:rPr lang="ko-KR" altLang="en-US" sz="1400" b="1">
                <a:latin typeface="+mn-ea"/>
              </a:rPr>
              <a:t>버스 노선 정보</a:t>
            </a:r>
            <a:r>
              <a:rPr lang="ko-KR" altLang="en-US" sz="1400">
                <a:latin typeface="+mn-ea"/>
              </a:rPr>
              <a:t>등을 </a:t>
            </a:r>
            <a:r>
              <a:rPr lang="ko-KR" altLang="en-US" sz="1400" b="1">
                <a:latin typeface="+mn-ea"/>
              </a:rPr>
              <a:t>쉽게 알려주는 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A39EB-E7C3-43F0-8FC5-E4EE2DA0AE0B}"/>
              </a:ext>
            </a:extLst>
          </p:cNvPr>
          <p:cNvSpPr txBox="1"/>
          <p:nvPr/>
        </p:nvSpPr>
        <p:spPr>
          <a:xfrm>
            <a:off x="4982590" y="33811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프로젝트 개요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888C2CCA-E414-4C34-A979-86046696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29" y="1383206"/>
            <a:ext cx="4752879" cy="251824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4954807-E87E-4C4F-90F6-0807FB35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78" y="1383205"/>
            <a:ext cx="3330493" cy="24951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6E3058-6361-4A06-98EA-77D8ACFA20FE}"/>
              </a:ext>
            </a:extLst>
          </p:cNvPr>
          <p:cNvSpPr txBox="1"/>
          <p:nvPr/>
        </p:nvSpPr>
        <p:spPr>
          <a:xfrm>
            <a:off x="2280526" y="4382982"/>
            <a:ext cx="784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</a:rPr>
              <a:t>프로젝트 제목</a:t>
            </a:r>
            <a:endParaRPr lang="en-US" altLang="ko-KR" sz="1600" b="1">
              <a:latin typeface="+mn-ea"/>
            </a:endParaRPr>
          </a:p>
          <a:p>
            <a:endParaRPr lang="en-US" altLang="ko-KR" sz="1600" b="1">
              <a:latin typeface="+mn-ea"/>
            </a:endParaRPr>
          </a:p>
          <a:p>
            <a:r>
              <a:rPr lang="en-US" altLang="ko-KR" sz="1400" b="1">
                <a:latin typeface="+mn-ea"/>
              </a:rPr>
              <a:t>     </a:t>
            </a:r>
            <a:r>
              <a:rPr lang="ko-KR" altLang="en-US" sz="1400" b="1">
                <a:latin typeface="+mn-ea"/>
              </a:rPr>
              <a:t>공공데이터를 이용한 버스 알림이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28944"/>
              <a:ext cx="31972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20B0600000101010101" charset="-127"/>
                </a:rPr>
                <a:t>주요 기능 및 구현 방안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20B0600000101010101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E4AF9AB-FBBB-47E1-803B-F776B87B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8769"/>
              </p:ext>
            </p:extLst>
          </p:nvPr>
        </p:nvGraphicFramePr>
        <p:xfrm>
          <a:off x="1359673" y="1476796"/>
          <a:ext cx="9159903" cy="325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40">
                  <a:extLst>
                    <a:ext uri="{9D8B030D-6E8A-4147-A177-3AD203B41FA5}">
                      <a16:colId xmlns:a16="http://schemas.microsoft.com/office/drawing/2014/main" val="810340890"/>
                    </a:ext>
                  </a:extLst>
                </a:gridCol>
                <a:gridCol w="2160476">
                  <a:extLst>
                    <a:ext uri="{9D8B030D-6E8A-4147-A177-3AD203B41FA5}">
                      <a16:colId xmlns:a16="http://schemas.microsoft.com/office/drawing/2014/main" val="1788965162"/>
                    </a:ext>
                  </a:extLst>
                </a:gridCol>
                <a:gridCol w="4467754">
                  <a:extLst>
                    <a:ext uri="{9D8B030D-6E8A-4147-A177-3AD203B41FA5}">
                      <a16:colId xmlns:a16="http://schemas.microsoft.com/office/drawing/2014/main" val="1341754126"/>
                    </a:ext>
                  </a:extLst>
                </a:gridCol>
                <a:gridCol w="1269933">
                  <a:extLst>
                    <a:ext uri="{9D8B030D-6E8A-4147-A177-3AD203B41FA5}">
                      <a16:colId xmlns:a16="http://schemas.microsoft.com/office/drawing/2014/main" val="3774691870"/>
                    </a:ext>
                  </a:extLst>
                </a:gridCol>
              </a:tblGrid>
              <a:tr h="594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소분류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 설명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구현현황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34398"/>
                  </a:ext>
                </a:extLst>
              </a:tr>
              <a:tr h="36227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회원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회원으로 시스템에 등록하는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779141"/>
                  </a:ext>
                </a:extLst>
              </a:tr>
              <a:tr h="362270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즐겨찾기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자주 사용하는 버스를 검색하지 않고 확인하는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600" b="1" kern="120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79192"/>
                  </a:ext>
                </a:extLst>
              </a:tr>
              <a:tr h="362270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1.3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도착 예정 알림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특정 정류장에 도착 예정인 버스를 알리는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69654"/>
                  </a:ext>
                </a:extLst>
              </a:tr>
              <a:tr h="40325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검색 기능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정류장 이름 검색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정류장 이름으로 해당 정류장을 지나는 버스 검색 기능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30%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59071"/>
                  </a:ext>
                </a:extLst>
              </a:tr>
              <a:tr h="362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2.2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버스 번호 검색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버스 번호로 특정 버스를 검색하는 기능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30%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92402"/>
                  </a:ext>
                </a:extLst>
              </a:tr>
              <a:tr h="40325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정류장 기능 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3.1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버스 정류장 위치 조희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j-ea"/>
                          <a:ea typeface="+mj-ea"/>
                        </a:rPr>
                        <a:t>실시간으로 특정 버스의 정류장 위치를  조회하는 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0796"/>
                  </a:ext>
                </a:extLst>
              </a:tr>
              <a:tr h="403253">
                <a:tc vMerge="1"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j-ea"/>
                          <a:ea typeface="+mj-ea"/>
                        </a:rPr>
                        <a:t>3.2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전체 정류장 경로 조회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특정 버스가 지나는 전체 정류장 경로를 조회하는 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j-ea"/>
                          <a:ea typeface="+mj-ea"/>
                        </a:rPr>
                        <a:t>20%</a:t>
                      </a:r>
                      <a:endParaRPr lang="ko-KR" altLang="en-US" sz="16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87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E493A7-DBEF-486A-950F-36DEC17A3B9C}"/>
              </a:ext>
            </a:extLst>
          </p:cNvPr>
          <p:cNvSpPr txBox="1"/>
          <p:nvPr/>
        </p:nvSpPr>
        <p:spPr>
          <a:xfrm>
            <a:off x="1240403" y="4745912"/>
            <a:ext cx="2751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구현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E3ECD-5CA6-4D3C-8E77-A535A380C108}"/>
              </a:ext>
            </a:extLst>
          </p:cNvPr>
          <p:cNvSpPr txBox="1"/>
          <p:nvPr/>
        </p:nvSpPr>
        <p:spPr>
          <a:xfrm>
            <a:off x="1240404" y="1121993"/>
            <a:ext cx="2751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주요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FDC136-4FF7-4C01-868E-D60CF849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97" y="5165036"/>
            <a:ext cx="1280160" cy="1141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CF43F5-BBD1-4E7C-88BA-52B75EC73EA1}"/>
              </a:ext>
            </a:extLst>
          </p:cNvPr>
          <p:cNvSpPr txBox="1"/>
          <p:nvPr/>
        </p:nvSpPr>
        <p:spPr>
          <a:xfrm>
            <a:off x="1812898" y="6340066"/>
            <a:ext cx="135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지도 서비스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CC683F-B45F-46F1-81F4-9B0FD126CD9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093057" y="5736007"/>
            <a:ext cx="10123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C91365-3969-4223-B9E7-5FB5486B0235}"/>
              </a:ext>
            </a:extLst>
          </p:cNvPr>
          <p:cNvSpPr txBox="1"/>
          <p:nvPr/>
        </p:nvSpPr>
        <p:spPr>
          <a:xfrm>
            <a:off x="4248551" y="5566730"/>
            <a:ext cx="135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지도 </a:t>
            </a:r>
            <a:r>
              <a:rPr lang="en-US" altLang="ko-KR" sz="1600" b="1"/>
              <a:t>API</a:t>
            </a:r>
            <a:endParaRPr lang="ko-KR" altLang="en-US" sz="1600" b="1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310348B-EB08-4931-87EC-A2E9A7FE3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45" y="5098513"/>
            <a:ext cx="1929613" cy="5653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E152C6-593B-4AAE-8020-8B15274C4BD3}"/>
              </a:ext>
            </a:extLst>
          </p:cNvPr>
          <p:cNvSpPr txBox="1"/>
          <p:nvPr/>
        </p:nvSpPr>
        <p:spPr>
          <a:xfrm>
            <a:off x="5939624" y="6359779"/>
            <a:ext cx="135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버스 데이터</a:t>
            </a:r>
          </a:p>
        </p:txBody>
      </p:sp>
      <p:pic>
        <p:nvPicPr>
          <p:cNvPr id="1026" name="Picture 2" descr="bus, transportation icon">
            <a:extLst>
              <a:ext uri="{FF2B5EF4-FFF2-40B4-BE49-F238E27FC236}">
                <a16:creationId xmlns:a16="http://schemas.microsoft.com/office/drawing/2014/main" id="{BD59F100-855C-4BB8-9DEE-5CB99229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624" y="51405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E2D265-2BDD-4951-BEB6-87DE427CD9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45" y="5700079"/>
            <a:ext cx="1929612" cy="5001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C0EBD7-2C5B-4CE7-8BF2-E17FCB8B3AD3}"/>
              </a:ext>
            </a:extLst>
          </p:cNvPr>
          <p:cNvSpPr txBox="1"/>
          <p:nvPr/>
        </p:nvSpPr>
        <p:spPr>
          <a:xfrm>
            <a:off x="8713278" y="6306978"/>
            <a:ext cx="270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공공데이터 </a:t>
            </a:r>
            <a:r>
              <a:rPr lang="en-US" altLang="ko-KR" sz="1600" b="1"/>
              <a:t>OPEN API</a:t>
            </a:r>
            <a:endParaRPr lang="ko-KR" altLang="en-US" sz="1600" b="1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86E74E-628B-40EF-BD5D-83DD7B9766B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237821" y="5381204"/>
            <a:ext cx="5509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2A0B24-97E3-4E1C-9982-F872E87F5545}"/>
              </a:ext>
            </a:extLst>
          </p:cNvPr>
          <p:cNvCxnSpPr>
            <a:cxnSpLocks/>
          </p:cNvCxnSpPr>
          <p:nvPr/>
        </p:nvCxnSpPr>
        <p:spPr>
          <a:xfrm flipH="1" flipV="1">
            <a:off x="8237821" y="5985442"/>
            <a:ext cx="55092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61D91B-BD94-4780-9675-65FBA6AB3998}"/>
              </a:ext>
            </a:extLst>
          </p:cNvPr>
          <p:cNvCxnSpPr>
            <a:cxnSpLocks/>
          </p:cNvCxnSpPr>
          <p:nvPr/>
        </p:nvCxnSpPr>
        <p:spPr>
          <a:xfrm flipV="1">
            <a:off x="8237821" y="5381203"/>
            <a:ext cx="0" cy="6294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455E81-0FBF-4449-9986-885F84FE10FA}"/>
              </a:ext>
            </a:extLst>
          </p:cNvPr>
          <p:cNvCxnSpPr/>
          <p:nvPr/>
        </p:nvCxnSpPr>
        <p:spPr>
          <a:xfrm flipH="1">
            <a:off x="7243908" y="5663894"/>
            <a:ext cx="9939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17375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클래스도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DBDC9E-811E-4B77-9775-FEFCD9BE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18" y="1333617"/>
            <a:ext cx="6515435" cy="4667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9F93E-7825-4AD9-AC6C-A67B136B49AE}"/>
              </a:ext>
            </a:extLst>
          </p:cNvPr>
          <p:cNvSpPr txBox="1"/>
          <p:nvPr/>
        </p:nvSpPr>
        <p:spPr>
          <a:xfrm>
            <a:off x="4105427" y="6074724"/>
            <a:ext cx="280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서버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17375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클래스도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F9F93E-7825-4AD9-AC6C-A67B136B49AE}"/>
              </a:ext>
            </a:extLst>
          </p:cNvPr>
          <p:cNvSpPr txBox="1"/>
          <p:nvPr/>
        </p:nvSpPr>
        <p:spPr>
          <a:xfrm>
            <a:off x="4191820" y="5379477"/>
            <a:ext cx="346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클라이언트 클래스 다이어그램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124D71-6FA3-40EA-9D8C-60BA15733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11" y="1834147"/>
            <a:ext cx="5926527" cy="32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1727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UI </a:t>
              </a: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설계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8AF9EC0-BC42-438C-B60D-B390AEBB5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3" y="1555564"/>
            <a:ext cx="4148664" cy="374687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DE3D623-EA35-460A-93E4-32F66F806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8370"/>
            <a:ext cx="5385077" cy="4159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38231-F4E9-4400-B7BA-D8762BA47846}"/>
              </a:ext>
            </a:extLst>
          </p:cNvPr>
          <p:cNvSpPr txBox="1"/>
          <p:nvPr/>
        </p:nvSpPr>
        <p:spPr>
          <a:xfrm>
            <a:off x="1691339" y="5577834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로그인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6411B-355C-4A7A-AD10-909A7FCFBD18}"/>
              </a:ext>
            </a:extLst>
          </p:cNvPr>
          <p:cNvSpPr txBox="1"/>
          <p:nvPr/>
        </p:nvSpPr>
        <p:spPr>
          <a:xfrm>
            <a:off x="7575665" y="5696188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메인 </a:t>
            </a:r>
            <a:r>
              <a:rPr lang="en-US" altLang="ko-KR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31727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UI </a:t>
              </a:r>
              <a:r>
                <a:rPr lang="ko-KR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설계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C838231-F4E9-4400-B7BA-D8762BA47846}"/>
              </a:ext>
            </a:extLst>
          </p:cNvPr>
          <p:cNvSpPr txBox="1"/>
          <p:nvPr/>
        </p:nvSpPr>
        <p:spPr>
          <a:xfrm>
            <a:off x="1540264" y="5586274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지도상에 정류장 경로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6411B-355C-4A7A-AD10-909A7FCFBD18}"/>
              </a:ext>
            </a:extLst>
          </p:cNvPr>
          <p:cNvSpPr txBox="1"/>
          <p:nvPr/>
        </p:nvSpPr>
        <p:spPr>
          <a:xfrm>
            <a:off x="7010763" y="5487506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정류장 경로 </a:t>
            </a:r>
            <a:r>
              <a:rPr lang="en-US" altLang="ko-KR"/>
              <a:t>&amp; </a:t>
            </a:r>
            <a:r>
              <a:rPr lang="ko-KR" altLang="en-US"/>
              <a:t>즐겨찾기 </a:t>
            </a:r>
            <a:r>
              <a:rPr lang="en-US" altLang="ko-KR"/>
              <a:t>UI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9CFBB0-667D-4A9B-A69A-DFB9C013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9" y="1333721"/>
            <a:ext cx="4005331" cy="3937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731B61-C417-4A2D-B8BC-D8DA228D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81" y="1333721"/>
            <a:ext cx="4790089" cy="38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227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KoPubWorld돋움체 Light</vt:lpstr>
      <vt:lpstr>Arial</vt:lpstr>
      <vt:lpstr>맑은 고딕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951</cp:lastModifiedBy>
  <cp:revision>49</cp:revision>
  <dcterms:created xsi:type="dcterms:W3CDTF">2020-01-03T14:16:53Z</dcterms:created>
  <dcterms:modified xsi:type="dcterms:W3CDTF">2021-06-03T04:16:40Z</dcterms:modified>
</cp:coreProperties>
</file>