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3" r:id="rId3"/>
    <p:sldId id="284" r:id="rId4"/>
    <p:sldId id="285" r:id="rId5"/>
    <p:sldId id="288" r:id="rId6"/>
    <p:sldId id="289" r:id="rId7"/>
    <p:sldId id="286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EE"/>
    <a:srgbClr val="61C8B1"/>
    <a:srgbClr val="C6C6C6"/>
    <a:srgbClr val="BFBFBF"/>
    <a:srgbClr val="EEBD81"/>
    <a:srgbClr val="3773B3"/>
    <a:srgbClr val="6EDAC3"/>
    <a:srgbClr val="54AA51"/>
    <a:srgbClr val="408339"/>
    <a:srgbClr val="FDD7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7" autoAdjust="0"/>
  </p:normalViewPr>
  <p:slideViewPr>
    <p:cSldViewPr snapToGrid="0" showGuides="1">
      <p:cViewPr>
        <p:scale>
          <a:sx n="83" d="100"/>
          <a:sy n="83" d="100"/>
        </p:scale>
        <p:origin x="3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0A177-D977-4FC4-AE7D-6F989846705F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0EA0868-6DD5-4CC2-97CC-AE6A696D61D5}"/>
              </a:ext>
            </a:extLst>
          </p:cNvPr>
          <p:cNvCxnSpPr>
            <a:cxnSpLocks/>
          </p:cNvCxnSpPr>
          <p:nvPr/>
        </p:nvCxnSpPr>
        <p:spPr>
          <a:xfrm>
            <a:off x="3778655" y="4443374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5A0FE91-2C2C-4D95-8AD2-9B0110950616}"/>
              </a:ext>
            </a:extLst>
          </p:cNvPr>
          <p:cNvCxnSpPr>
            <a:cxnSpLocks/>
          </p:cNvCxnSpPr>
          <p:nvPr/>
        </p:nvCxnSpPr>
        <p:spPr>
          <a:xfrm>
            <a:off x="3778656" y="5446749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B4CCA51-8FA7-420B-A7F0-124773CA06F8}"/>
              </a:ext>
            </a:extLst>
          </p:cNvPr>
          <p:cNvSpPr txBox="1"/>
          <p:nvPr/>
        </p:nvSpPr>
        <p:spPr>
          <a:xfrm>
            <a:off x="2732738" y="4589045"/>
            <a:ext cx="6726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>
                <a:solidFill>
                  <a:schemeClr val="bg1"/>
                </a:solidFill>
                <a:latin typeface="+mj-ea"/>
                <a:ea typeface="+mj-ea"/>
              </a:rPr>
              <a:t>공공데이터 활용 대중교통 알람 앱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9604B5-394A-4DE9-95AF-5A9F13673CCB}"/>
              </a:ext>
            </a:extLst>
          </p:cNvPr>
          <p:cNvSpPr txBox="1"/>
          <p:nvPr/>
        </p:nvSpPr>
        <p:spPr>
          <a:xfrm rot="20311119">
            <a:off x="1010738" y="934165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Harlow Solid Italic" panose="04030604020F02020D02" pitchFamily="82" charset="0"/>
              </a:rPr>
              <a:t>application!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5C9FF1-0FA1-4212-8CD4-6D2FFF940F70}"/>
              </a:ext>
            </a:extLst>
          </p:cNvPr>
          <p:cNvCxnSpPr/>
          <p:nvPr/>
        </p:nvCxnSpPr>
        <p:spPr>
          <a:xfrm flipV="1">
            <a:off x="567201" y="956312"/>
            <a:ext cx="3407963" cy="135033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2C9145-4E45-43D5-80FD-D6B134F9B505}"/>
              </a:ext>
            </a:extLst>
          </p:cNvPr>
          <p:cNvSpPr txBox="1"/>
          <p:nvPr/>
        </p:nvSpPr>
        <p:spPr>
          <a:xfrm>
            <a:off x="5482551" y="5670332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>
                <a:solidFill>
                  <a:schemeClr val="bg1"/>
                </a:solidFill>
                <a:latin typeface="+mj-ea"/>
                <a:ea typeface="+mj-ea"/>
              </a:rPr>
              <a:t>컴퓨터 공학과 </a:t>
            </a:r>
            <a:endParaRPr lang="en-US" altLang="ko-KR" sz="2000" spc="-3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300">
                <a:solidFill>
                  <a:schemeClr val="bg1"/>
                </a:solidFill>
                <a:latin typeface="+mj-ea"/>
                <a:ea typeface="+mj-ea"/>
              </a:rPr>
              <a:t>이성원 </a:t>
            </a:r>
            <a:endParaRPr lang="en-US" altLang="ko-KR" sz="2000" spc="-3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300">
                <a:solidFill>
                  <a:schemeClr val="bg1"/>
                </a:solidFill>
                <a:latin typeface="+mj-ea"/>
                <a:ea typeface="+mj-ea"/>
              </a:rPr>
              <a:t>201611122</a:t>
            </a:r>
            <a:endParaRPr lang="ko-KR" altLang="en-US" sz="2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036B60-64C8-4337-B40D-293048778F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96" y="1070060"/>
            <a:ext cx="3846646" cy="33076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A52CDD-0E22-4977-A275-CA6CA9D7C3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">
            <a:off x="9159760" y="943015"/>
            <a:ext cx="1222256" cy="12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92397" y="1770042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프로젝트 제목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692397" y="3194643"/>
            <a:ext cx="3537697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변경  사항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692397" y="4502773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개발  일정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658872" y="5813013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Q &amp; A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099EBAA-0392-4D64-96EB-6E5CD4818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53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DAB876-2BD5-4423-95CB-C564392201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9EE"/>
          </a:solidFill>
          <a:ln>
            <a:solidFill>
              <a:srgbClr val="FDF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FE864D-6F07-4870-A4F3-015E22D8F6C3}"/>
              </a:ext>
            </a:extLst>
          </p:cNvPr>
          <p:cNvSpPr/>
          <p:nvPr/>
        </p:nvSpPr>
        <p:spPr>
          <a:xfrm>
            <a:off x="6917635" y="1342567"/>
            <a:ext cx="4786685" cy="50820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FA68D-0B80-425C-A7D2-E24418B2C9AC}"/>
              </a:ext>
            </a:extLst>
          </p:cNvPr>
          <p:cNvSpPr txBox="1"/>
          <p:nvPr/>
        </p:nvSpPr>
        <p:spPr>
          <a:xfrm>
            <a:off x="833967" y="35236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프로젝트 제목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29AB0-2783-4C40-B248-D1CEF3DB1239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03B6D-4D53-457F-B111-248457E25711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724F-D398-4B29-8AB1-38CDBCF56353}"/>
              </a:ext>
            </a:extLst>
          </p:cNvPr>
          <p:cNvSpPr txBox="1"/>
          <p:nvPr/>
        </p:nvSpPr>
        <p:spPr>
          <a:xfrm>
            <a:off x="7467599" y="2647419"/>
            <a:ext cx="411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공공데이터를 활용한 버스 알림이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69B9C-C163-4B73-8D72-1A960B59BE18}"/>
              </a:ext>
            </a:extLst>
          </p:cNvPr>
          <p:cNvSpPr txBox="1"/>
          <p:nvPr/>
        </p:nvSpPr>
        <p:spPr>
          <a:xfrm>
            <a:off x="7467599" y="4872589"/>
            <a:ext cx="36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공공데이터 활용 대중교통 알람 앱</a:t>
            </a:r>
          </a:p>
        </p:txBody>
      </p:sp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85B552F3-12C6-46A2-83DC-35E05760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9" y="1375576"/>
            <a:ext cx="5709361" cy="5049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A14EA-43E2-47A2-9463-D59ACE6558D2}"/>
              </a:ext>
            </a:extLst>
          </p:cNvPr>
          <p:cNvSpPr txBox="1"/>
          <p:nvPr/>
        </p:nvSpPr>
        <p:spPr>
          <a:xfrm>
            <a:off x="7308572" y="17118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F80D75A-71AE-4F82-96B8-5F50F5F1F551}"/>
              </a:ext>
            </a:extLst>
          </p:cNvPr>
          <p:cNvSpPr/>
          <p:nvPr/>
        </p:nvSpPr>
        <p:spPr>
          <a:xfrm>
            <a:off x="9175804" y="3427835"/>
            <a:ext cx="270344" cy="1033670"/>
          </a:xfrm>
          <a:prstGeom prst="downArrow">
            <a:avLst/>
          </a:prstGeom>
          <a:solidFill>
            <a:srgbClr val="61C8B1"/>
          </a:solidFill>
          <a:ln>
            <a:solidFill>
              <a:srgbClr val="61C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DAB876-2BD5-4423-95CB-C56439220165}"/>
              </a:ext>
            </a:extLst>
          </p:cNvPr>
          <p:cNvSpPr/>
          <p:nvPr/>
        </p:nvSpPr>
        <p:spPr>
          <a:xfrm>
            <a:off x="0" y="0"/>
            <a:ext cx="12192000" cy="7086481"/>
          </a:xfrm>
          <a:prstGeom prst="rect">
            <a:avLst/>
          </a:prstGeom>
          <a:solidFill>
            <a:srgbClr val="FDF9EE"/>
          </a:solidFill>
          <a:ln>
            <a:solidFill>
              <a:srgbClr val="FDF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FA68D-0B80-425C-A7D2-E24418B2C9AC}"/>
              </a:ext>
            </a:extLst>
          </p:cNvPr>
          <p:cNvSpPr txBox="1"/>
          <p:nvPr/>
        </p:nvSpPr>
        <p:spPr>
          <a:xfrm>
            <a:off x="833967" y="352367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변경 사항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29AB0-2783-4C40-B248-D1CEF3DB1239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03B6D-4D53-457F-B111-248457E25711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23B18-A904-4624-8ACF-E6AB37A9314C}"/>
              </a:ext>
            </a:extLst>
          </p:cNvPr>
          <p:cNvSpPr txBox="1"/>
          <p:nvPr/>
        </p:nvSpPr>
        <p:spPr>
          <a:xfrm>
            <a:off x="1208599" y="1047129"/>
            <a:ext cx="139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개발 환경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4D9564-A3B7-4D8E-985A-4E884373DAAB}"/>
              </a:ext>
            </a:extLst>
          </p:cNvPr>
          <p:cNvSpPr/>
          <p:nvPr/>
        </p:nvSpPr>
        <p:spPr>
          <a:xfrm>
            <a:off x="922351" y="1558457"/>
            <a:ext cx="10352599" cy="21548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스프링부트 (1)] 스프링부트 시작하기 (SpringBoot 프로젝트 설정 방법)">
            <a:extLst>
              <a:ext uri="{FF2B5EF4-FFF2-40B4-BE49-F238E27FC236}">
                <a16:creationId xmlns:a16="http://schemas.microsoft.com/office/drawing/2014/main" id="{ADDFE4A2-46EA-4519-B9C6-0DDA0C57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62" y="1863692"/>
            <a:ext cx="328277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C63C5A-7953-47EA-ABD9-676CB34C7F5F}"/>
              </a:ext>
            </a:extLst>
          </p:cNvPr>
          <p:cNvSpPr/>
          <p:nvPr/>
        </p:nvSpPr>
        <p:spPr>
          <a:xfrm>
            <a:off x="922351" y="4102873"/>
            <a:ext cx="10352599" cy="21548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EBC2C0A5-043B-454D-9BAA-C6B8DFCDD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99" y="4349781"/>
            <a:ext cx="3424568" cy="184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자바 온라인 웹 컴파일러 사이트 모음: 덕근닷컴">
            <a:extLst>
              <a:ext uri="{FF2B5EF4-FFF2-40B4-BE49-F238E27FC236}">
                <a16:creationId xmlns:a16="http://schemas.microsoft.com/office/drawing/2014/main" id="{C85C57E2-42CA-4556-A731-37F2B1C0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534" y="1885116"/>
            <a:ext cx="1910964" cy="127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자바 온라인 웹 컴파일러 사이트 모음: 덕근닷컴">
            <a:extLst>
              <a:ext uri="{FF2B5EF4-FFF2-40B4-BE49-F238E27FC236}">
                <a16:creationId xmlns:a16="http://schemas.microsoft.com/office/drawing/2014/main" id="{3CB80948-6BF2-4FD7-A5E9-1F395D0D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69" y="4493518"/>
            <a:ext cx="1910964" cy="127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otlin] 코틀린 HelloWorld 출력하기 + IntelliJ 기본설정 — 고기가좋아">
            <a:extLst>
              <a:ext uri="{FF2B5EF4-FFF2-40B4-BE49-F238E27FC236}">
                <a16:creationId xmlns:a16="http://schemas.microsoft.com/office/drawing/2014/main" id="{BA93D83F-175B-4214-96BA-F6D5E5D50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87" y="445768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4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DAB876-2BD5-4423-95CB-C56439220165}"/>
              </a:ext>
            </a:extLst>
          </p:cNvPr>
          <p:cNvSpPr/>
          <p:nvPr/>
        </p:nvSpPr>
        <p:spPr>
          <a:xfrm>
            <a:off x="0" y="0"/>
            <a:ext cx="12192000" cy="7086481"/>
          </a:xfrm>
          <a:prstGeom prst="rect">
            <a:avLst/>
          </a:prstGeom>
          <a:solidFill>
            <a:srgbClr val="FDF9EE"/>
          </a:solidFill>
          <a:ln>
            <a:solidFill>
              <a:srgbClr val="FDF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FA68D-0B80-425C-A7D2-E24418B2C9AC}"/>
              </a:ext>
            </a:extLst>
          </p:cNvPr>
          <p:cNvSpPr txBox="1"/>
          <p:nvPr/>
        </p:nvSpPr>
        <p:spPr>
          <a:xfrm>
            <a:off x="833967" y="352367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변경 사항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29AB0-2783-4C40-B248-D1CEF3DB1239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03B6D-4D53-457F-B111-248457E25711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23B18-A904-4624-8ACF-E6AB37A9314C}"/>
              </a:ext>
            </a:extLst>
          </p:cNvPr>
          <p:cNvSpPr txBox="1"/>
          <p:nvPr/>
        </p:nvSpPr>
        <p:spPr>
          <a:xfrm>
            <a:off x="1415334" y="1047129"/>
            <a:ext cx="50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제공기능   </a:t>
            </a: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9E702524-92AA-4EF8-9FDB-4CA0B11DB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69881"/>
              </p:ext>
            </p:extLst>
          </p:nvPr>
        </p:nvGraphicFramePr>
        <p:xfrm>
          <a:off x="1415334" y="1416461"/>
          <a:ext cx="8945215" cy="5383830"/>
        </p:xfrm>
        <a:graphic>
          <a:graphicData uri="http://schemas.openxmlformats.org/drawingml/2006/table">
            <a:tbl>
              <a:tblPr firstRow="1" bandRow="1"/>
              <a:tblGrid>
                <a:gridCol w="1382204">
                  <a:extLst>
                    <a:ext uri="{9D8B030D-6E8A-4147-A177-3AD203B41FA5}">
                      <a16:colId xmlns:a16="http://schemas.microsoft.com/office/drawing/2014/main" val="810340890"/>
                    </a:ext>
                  </a:extLst>
                </a:gridCol>
                <a:gridCol w="1959803">
                  <a:extLst>
                    <a:ext uri="{9D8B030D-6E8A-4147-A177-3AD203B41FA5}">
                      <a16:colId xmlns:a16="http://schemas.microsoft.com/office/drawing/2014/main" val="1788965162"/>
                    </a:ext>
                  </a:extLst>
                </a:gridCol>
                <a:gridCol w="4363040">
                  <a:extLst>
                    <a:ext uri="{9D8B030D-6E8A-4147-A177-3AD203B41FA5}">
                      <a16:colId xmlns:a16="http://schemas.microsoft.com/office/drawing/2014/main" val="1341754126"/>
                    </a:ext>
                  </a:extLst>
                </a:gridCol>
                <a:gridCol w="1240168">
                  <a:extLst>
                    <a:ext uri="{9D8B030D-6E8A-4147-A177-3AD203B41FA5}">
                      <a16:colId xmlns:a16="http://schemas.microsoft.com/office/drawing/2014/main" val="3774691870"/>
                    </a:ext>
                  </a:extLst>
                </a:gridCol>
              </a:tblGrid>
              <a:tr h="5383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/>
                        <a:t>소분류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/>
                        <a:t>기능 설명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/>
                        <a:t>구현현황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34398"/>
                  </a:ext>
                </a:extLst>
              </a:tr>
              <a:tr h="53838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 기능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회원으로 시스템에 등록하는 기능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25%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779141"/>
                  </a:ext>
                </a:extLst>
              </a:tr>
              <a:tr h="5383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즐겨찾기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자주 사용하는 버스를 검색하지 않고 확인하는 기능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25%</a:t>
                      </a:r>
                      <a:endParaRPr lang="ko-KR" altLang="en-US" sz="1600" b="1" kern="120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79192"/>
                  </a:ext>
                </a:extLst>
              </a:tr>
              <a:tr h="5383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1.3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도착 예정 알림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특정 정거장에 도착 예정인 버스</a:t>
                      </a:r>
                      <a:r>
                        <a:rPr lang="en-US" altLang="ko-KR" sz="120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지하철을 알림하는 기능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069654"/>
                  </a:ext>
                </a:extLst>
              </a:tr>
              <a:tr h="53838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검색 기능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2.1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정거장 이름 검색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정거장 이름으로 해당 정류장을 지나는 버스</a:t>
                      </a:r>
                      <a:r>
                        <a:rPr lang="en-US" altLang="ko-KR" sz="120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지하철 검색 기능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25%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59071"/>
                  </a:ext>
                </a:extLst>
              </a:tr>
              <a:tr h="538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2.2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대중교통  검색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버스 번호나 지하철 호선등으로  검색하는 기능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25%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2402"/>
                  </a:ext>
                </a:extLst>
              </a:tr>
              <a:tr h="53838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정류장 기능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3.1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버스 정류장 위치 조희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실시간으로 특정 버스의 정류장 위치를  조회하는 기능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50%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0796"/>
                  </a:ext>
                </a:extLst>
              </a:tr>
              <a:tr h="5383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3.2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전체 정류장 경로 조회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특정 버스가 지나는 전체 정류장 경로를 조회하는 기능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50%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87327"/>
                  </a:ext>
                </a:extLst>
              </a:tr>
              <a:tr h="53838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지하철 기능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4.1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지하철 노선도 조회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특정 지하철의 모든 경로를 조회하는 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0%</a:t>
                      </a:r>
                      <a:endParaRPr lang="ko-KR" altLang="en-US" sz="1600" b="1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17373"/>
                  </a:ext>
                </a:extLst>
              </a:tr>
              <a:tr h="5383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4.2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지하철 도착정보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특정 정거장까지의 도착예상 시간을 조회하는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0%</a:t>
                      </a:r>
                      <a:endParaRPr lang="ko-KR" altLang="en-US" sz="1600" b="1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2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4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DAB876-2BD5-4423-95CB-C56439220165}"/>
              </a:ext>
            </a:extLst>
          </p:cNvPr>
          <p:cNvSpPr/>
          <p:nvPr/>
        </p:nvSpPr>
        <p:spPr>
          <a:xfrm>
            <a:off x="0" y="-35358"/>
            <a:ext cx="12192000" cy="7086481"/>
          </a:xfrm>
          <a:prstGeom prst="rect">
            <a:avLst/>
          </a:prstGeom>
          <a:solidFill>
            <a:srgbClr val="FDF9EE"/>
          </a:solidFill>
          <a:ln>
            <a:solidFill>
              <a:srgbClr val="FDF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FA68D-0B80-425C-A7D2-E24418B2C9AC}"/>
              </a:ext>
            </a:extLst>
          </p:cNvPr>
          <p:cNvSpPr txBox="1"/>
          <p:nvPr/>
        </p:nvSpPr>
        <p:spPr>
          <a:xfrm>
            <a:off x="833967" y="352367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변경 사항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29AB0-2783-4C40-B248-D1CEF3DB1239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03B6D-4D53-457F-B111-248457E25711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23B18-A904-4624-8ACF-E6AB37A9314C}"/>
              </a:ext>
            </a:extLst>
          </p:cNvPr>
          <p:cNvSpPr txBox="1"/>
          <p:nvPr/>
        </p:nvSpPr>
        <p:spPr>
          <a:xfrm>
            <a:off x="1415334" y="1047129"/>
            <a:ext cx="50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3. </a:t>
            </a:r>
            <a:r>
              <a:rPr lang="ko-KR" altLang="en-US" b="1"/>
              <a:t>시스템 구성도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B7B9A7-9240-47D5-926D-9BEFF4710D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85" y="1997683"/>
            <a:ext cx="1111324" cy="1111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BA2B9C-037F-4A89-87DE-B408BEEB43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59" y="3807617"/>
            <a:ext cx="1247023" cy="1210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C189C2-DBB6-402F-AE7B-8B1A698E4B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30" y="3596758"/>
            <a:ext cx="1421325" cy="1421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397AC7-952D-4A18-9FEF-DB051B8595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85" y="3507883"/>
            <a:ext cx="1111324" cy="11112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3E0BC3-B54E-4AA8-B5E4-F265331019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85" y="5018083"/>
            <a:ext cx="1111324" cy="11112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9D04A8A-D895-40A4-AE55-98B2ED9B621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89" y="1102718"/>
            <a:ext cx="2114622" cy="211462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19B6FE-842E-4C7C-872B-232AB6AECCF2}"/>
              </a:ext>
            </a:extLst>
          </p:cNvPr>
          <p:cNvCxnSpPr>
            <a:cxnSpLocks/>
          </p:cNvCxnSpPr>
          <p:nvPr/>
        </p:nvCxnSpPr>
        <p:spPr>
          <a:xfrm>
            <a:off x="6864595" y="4412850"/>
            <a:ext cx="14524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DA16CA-FD86-4F46-9640-E4C907EBF807}"/>
              </a:ext>
            </a:extLst>
          </p:cNvPr>
          <p:cNvCxnSpPr>
            <a:cxnSpLocks/>
          </p:cNvCxnSpPr>
          <p:nvPr/>
        </p:nvCxnSpPr>
        <p:spPr>
          <a:xfrm>
            <a:off x="3303736" y="2553321"/>
            <a:ext cx="1983881" cy="1754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45E9CC-A239-4EA1-921D-B575BA734C99}"/>
              </a:ext>
            </a:extLst>
          </p:cNvPr>
          <p:cNvCxnSpPr>
            <a:cxnSpLocks/>
          </p:cNvCxnSpPr>
          <p:nvPr/>
        </p:nvCxnSpPr>
        <p:spPr>
          <a:xfrm>
            <a:off x="3303736" y="4190337"/>
            <a:ext cx="1983881" cy="1023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779A68-E9B6-4BF9-85D2-9446C969BC4E}"/>
              </a:ext>
            </a:extLst>
          </p:cNvPr>
          <p:cNvCxnSpPr>
            <a:cxnSpLocks/>
          </p:cNvCxnSpPr>
          <p:nvPr/>
        </p:nvCxnSpPr>
        <p:spPr>
          <a:xfrm flipV="1">
            <a:off x="3168564" y="4292719"/>
            <a:ext cx="2119053" cy="12810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56DA30-7BC2-4497-BE9E-E7E7490AB42E}"/>
              </a:ext>
            </a:extLst>
          </p:cNvPr>
          <p:cNvCxnSpPr>
            <a:cxnSpLocks/>
          </p:cNvCxnSpPr>
          <p:nvPr/>
        </p:nvCxnSpPr>
        <p:spPr>
          <a:xfrm>
            <a:off x="6096000" y="2760072"/>
            <a:ext cx="0" cy="9654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65815-6C27-4DFC-9CE1-D4777551A72D}"/>
              </a:ext>
            </a:extLst>
          </p:cNvPr>
          <p:cNvSpPr txBox="1"/>
          <p:nvPr/>
        </p:nvSpPr>
        <p:spPr>
          <a:xfrm>
            <a:off x="6161570" y="2930945"/>
            <a:ext cx="380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Amazon EC2 </a:t>
            </a:r>
            <a:r>
              <a:rPr lang="ko-KR" altLang="en-US" sz="1400" b="1"/>
              <a:t>인스턴스 생성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50031E-84A1-494B-B3FF-49E9DCE9BAC8}"/>
              </a:ext>
            </a:extLst>
          </p:cNvPr>
          <p:cNvSpPr txBox="1"/>
          <p:nvPr/>
        </p:nvSpPr>
        <p:spPr>
          <a:xfrm>
            <a:off x="8730492" y="5099120"/>
            <a:ext cx="134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MySQL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7517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DAB876-2BD5-4423-95CB-C564392201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9EE"/>
          </a:solidFill>
          <a:ln>
            <a:solidFill>
              <a:srgbClr val="FDF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FA68D-0B80-425C-A7D2-E24418B2C9AC}"/>
              </a:ext>
            </a:extLst>
          </p:cNvPr>
          <p:cNvSpPr txBox="1"/>
          <p:nvPr/>
        </p:nvSpPr>
        <p:spPr>
          <a:xfrm>
            <a:off x="833967" y="352367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개발 일정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29AB0-2783-4C40-B248-D1CEF3DB1239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03B6D-4D53-457F-B111-248457E25711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6071BC-93BA-4668-A9ED-54F7F575B57F}"/>
              </a:ext>
            </a:extLst>
          </p:cNvPr>
          <p:cNvSpPr/>
          <p:nvPr/>
        </p:nvSpPr>
        <p:spPr>
          <a:xfrm>
            <a:off x="1576318" y="1203676"/>
            <a:ext cx="8105875" cy="5237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3-4 week	</a:t>
            </a:r>
            <a:r>
              <a:rPr lang="ko-KR" altLang="en-US" sz="1600">
                <a:solidFill>
                  <a:schemeClr val="tx1"/>
                </a:solidFill>
              </a:rPr>
              <a:t>안드로이드 </a:t>
            </a:r>
            <a:r>
              <a:rPr lang="en-US" altLang="ko-KR" sz="1600">
                <a:solidFill>
                  <a:schemeClr val="tx1"/>
                </a:solidFill>
              </a:rPr>
              <a:t>UI </a:t>
            </a:r>
            <a:r>
              <a:rPr lang="ko-KR" altLang="en-US" sz="1600">
                <a:solidFill>
                  <a:schemeClr val="tx1"/>
                </a:solidFill>
              </a:rPr>
              <a:t>설계 </a:t>
            </a:r>
            <a:r>
              <a:rPr lang="en-US" altLang="ko-KR" sz="1600">
                <a:solidFill>
                  <a:schemeClr val="tx1"/>
                </a:solidFill>
              </a:rPr>
              <a:t>&amp;</a:t>
            </a:r>
            <a:r>
              <a:rPr lang="ko-KR" altLang="en-US" sz="1600">
                <a:solidFill>
                  <a:schemeClr val="tx1"/>
                </a:solidFill>
              </a:rPr>
              <a:t>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B91463-5F05-4D40-8713-613E7B7A7385}"/>
              </a:ext>
            </a:extLst>
          </p:cNvPr>
          <p:cNvSpPr/>
          <p:nvPr/>
        </p:nvSpPr>
        <p:spPr>
          <a:xfrm>
            <a:off x="1576321" y="2091486"/>
            <a:ext cx="8105872" cy="5237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5 week		</a:t>
            </a:r>
            <a:r>
              <a:rPr lang="ko-KR" altLang="en-US" sz="1600">
                <a:solidFill>
                  <a:schemeClr val="tx1"/>
                </a:solidFill>
              </a:rPr>
              <a:t>검색 기능 구현 </a:t>
            </a:r>
            <a:r>
              <a:rPr lang="en-US" altLang="ko-KR" sz="1600">
                <a:solidFill>
                  <a:schemeClr val="tx1"/>
                </a:solidFill>
              </a:rPr>
              <a:t>&amp;</a:t>
            </a:r>
            <a:r>
              <a:rPr lang="ko-KR" altLang="en-US" sz="1600">
                <a:solidFill>
                  <a:schemeClr val="tx1"/>
                </a:solidFill>
              </a:rPr>
              <a:t> 기능 테스트</a:t>
            </a:r>
            <a:r>
              <a:rPr lang="en-US" altLang="ko-KR">
                <a:solidFill>
                  <a:schemeClr val="tx1"/>
                </a:solidFill>
              </a:rPr>
              <a:t>	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E19705B-1EF5-460E-88FC-2B811272B431}"/>
              </a:ext>
            </a:extLst>
          </p:cNvPr>
          <p:cNvSpPr/>
          <p:nvPr/>
        </p:nvSpPr>
        <p:spPr>
          <a:xfrm>
            <a:off x="1576318" y="2856572"/>
            <a:ext cx="8105872" cy="5237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6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		</a:t>
            </a:r>
            <a:r>
              <a:rPr lang="ko-KR" altLang="en-US" sz="1600">
                <a:solidFill>
                  <a:schemeClr val="tx1"/>
                </a:solidFill>
              </a:rPr>
              <a:t>정류장 기능 구현 </a:t>
            </a:r>
            <a:r>
              <a:rPr lang="en-US" altLang="ko-KR" sz="1600">
                <a:solidFill>
                  <a:schemeClr val="tx1"/>
                </a:solidFill>
              </a:rPr>
              <a:t>&amp; </a:t>
            </a:r>
            <a:r>
              <a:rPr lang="ko-KR" altLang="en-US" sz="1600">
                <a:solidFill>
                  <a:schemeClr val="tx1"/>
                </a:solidFill>
              </a:rPr>
              <a:t>기능 테스트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B377DA-B344-4B75-8968-881EEC4A9CC2}"/>
              </a:ext>
            </a:extLst>
          </p:cNvPr>
          <p:cNvSpPr/>
          <p:nvPr/>
        </p:nvSpPr>
        <p:spPr>
          <a:xfrm>
            <a:off x="1576318" y="3735550"/>
            <a:ext cx="8105872" cy="5237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		7-8 week</a:t>
            </a:r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ko-KR" altLang="en-US" sz="1600">
                <a:solidFill>
                  <a:schemeClr val="tx1"/>
                </a:solidFill>
              </a:rPr>
              <a:t>지하철  기능 구현 </a:t>
            </a:r>
            <a:r>
              <a:rPr lang="en-US" altLang="ko-KR" sz="1600">
                <a:solidFill>
                  <a:schemeClr val="tx1"/>
                </a:solidFill>
              </a:rPr>
              <a:t>&amp; </a:t>
            </a:r>
            <a:r>
              <a:rPr lang="ko-KR" altLang="en-US" sz="1600">
                <a:solidFill>
                  <a:schemeClr val="tx1"/>
                </a:solidFill>
              </a:rPr>
              <a:t>기능 테스트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FD4F8AF-A551-470F-BFC3-59E1E50FCD9F}"/>
              </a:ext>
            </a:extLst>
          </p:cNvPr>
          <p:cNvSpPr/>
          <p:nvPr/>
        </p:nvSpPr>
        <p:spPr>
          <a:xfrm>
            <a:off x="1576319" y="4596438"/>
            <a:ext cx="8105872" cy="5237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9 week		</a:t>
            </a:r>
            <a:r>
              <a:rPr lang="ko-KR" altLang="en-US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서버 업로드 </a:t>
            </a:r>
            <a:r>
              <a:rPr lang="en-US" altLang="ko-KR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테스트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22C923-7DBC-47FC-92E2-8D9D116641CA}"/>
              </a:ext>
            </a:extLst>
          </p:cNvPr>
          <p:cNvSpPr/>
          <p:nvPr/>
        </p:nvSpPr>
        <p:spPr>
          <a:xfrm>
            <a:off x="1576318" y="5472579"/>
            <a:ext cx="8105871" cy="5237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10 week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ko-KR" altLang="en-US" sz="1600">
                <a:solidFill>
                  <a:schemeClr val="tx1"/>
                </a:solidFill>
              </a:rPr>
              <a:t>최종 발표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8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DAB876-2BD5-4423-95CB-C564392201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9EE"/>
          </a:solidFill>
          <a:ln>
            <a:solidFill>
              <a:srgbClr val="FDF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29AB0-2783-4C40-B248-D1CEF3DB1239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03B6D-4D53-457F-B111-248457E25711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76878-4237-4F9E-AA00-DDC84F86DBE9}"/>
              </a:ext>
            </a:extLst>
          </p:cNvPr>
          <p:cNvSpPr txBox="1"/>
          <p:nvPr/>
        </p:nvSpPr>
        <p:spPr>
          <a:xfrm>
            <a:off x="4011285" y="2337759"/>
            <a:ext cx="46237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/>
              <a:t>Q &amp; A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72439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272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G마켓 산스 TTF Bold</vt:lpstr>
      <vt:lpstr>나눔고딕</vt:lpstr>
      <vt:lpstr>맑은 고딕</vt:lpstr>
      <vt:lpstr>에스코어 드림 3 Light</vt:lpstr>
      <vt:lpstr>에스코어 드림 9 Black</vt:lpstr>
      <vt:lpstr>Arial</vt:lpstr>
      <vt:lpstr>Harlow Solid 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951</cp:lastModifiedBy>
  <cp:revision>18</cp:revision>
  <dcterms:created xsi:type="dcterms:W3CDTF">2020-08-09T23:55:26Z</dcterms:created>
  <dcterms:modified xsi:type="dcterms:W3CDTF">2021-09-08T13:06:54Z</dcterms:modified>
</cp:coreProperties>
</file>