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302" r:id="rId5"/>
    <p:sldId id="293" r:id="rId6"/>
    <p:sldId id="294" r:id="rId7"/>
    <p:sldId id="292" r:id="rId8"/>
    <p:sldId id="296" r:id="rId9"/>
    <p:sldId id="304" r:id="rId10"/>
    <p:sldId id="295" r:id="rId11"/>
    <p:sldId id="299" r:id="rId12"/>
    <p:sldId id="298" r:id="rId13"/>
    <p:sldId id="300" r:id="rId14"/>
    <p:sldId id="306" r:id="rId15"/>
    <p:sldId id="275" r:id="rId16"/>
    <p:sldId id="273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1" autoAdjust="0"/>
  </p:normalViewPr>
  <p:slideViewPr>
    <p:cSldViewPr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83A2-0147-4F20-8755-9AD985E47C83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F017-9051-4413-8974-D9F95086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2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2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3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2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0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5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5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F017-9051-4413-8974-D9F95086E7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4644-13D6-445A-A6C4-89DC8CA1886D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4B97-EDCA-4922-89E9-62C00CEE9E1F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AF0A-D514-4781-BC07-CEED69972FEB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제목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0872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B00065-D56D-452F-A837-521658D23595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E40E819-7BB2-4AE7-B220-8CE4602CDDF6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4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D13C-3448-4CA2-A9E7-083EEF96AA5A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128-B51B-4EB2-A4F7-0270D2D0A3AC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0BDC-12AA-47A3-A7B4-0175B871B10B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575-A24F-48C6-B5F4-6950F00261CA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5B2-B9D8-4B23-89B4-AB6C0650C8B9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03A-D694-43E9-81F2-C429054E874D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E2A-F90B-41E2-9DA6-41D91D173BBA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4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E819-7BB2-4AE7-B220-8CE4602CDDF6}" type="datetime1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0065-D56D-452F-A837-521658D23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altLang="ko-KR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환경에서의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LSTM</a:t>
            </a:r>
            <a:r>
              <a:rPr lang="ko-KR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을 활용한 </a:t>
            </a:r>
            <a:r>
              <a:rPr lang="ko-KR" alt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전두엽</a:t>
            </a:r>
            <a:r>
              <a:rPr lang="ko-KR" alt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혈류 활성화 변화도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Multi-classification</a:t>
            </a:r>
            <a:endParaRPr lang="ko-KR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5373216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Times New Roman" pitchFamily="18" charset="0"/>
              </a:rPr>
              <a:t>기계공학부</a:t>
            </a:r>
            <a:endParaRPr lang="en-US" altLang="ko-KR" sz="2000" dirty="0">
              <a:latin typeface="+mn-ea"/>
              <a:cs typeface="Times New Roman" pitchFamily="18" charset="0"/>
            </a:endParaRPr>
          </a:p>
          <a:p>
            <a:pPr algn="ctr"/>
            <a:r>
              <a:rPr lang="ko-KR" altLang="en-US" sz="2000" dirty="0" err="1">
                <a:latin typeface="+mn-ea"/>
                <a:cs typeface="Times New Roman" pitchFamily="18" charset="0"/>
              </a:rPr>
              <a:t>통합동역학</a:t>
            </a:r>
            <a:r>
              <a:rPr lang="ko-KR" altLang="en-US" sz="2000" dirty="0">
                <a:latin typeface="+mn-ea"/>
                <a:cs typeface="Times New Roman" pitchFamily="18" charset="0"/>
              </a:rPr>
              <a:t> 및 </a:t>
            </a:r>
            <a:r>
              <a:rPr lang="ko-KR" altLang="en-US" sz="2000" dirty="0" err="1">
                <a:latin typeface="+mn-ea"/>
                <a:cs typeface="Times New Roman" pitchFamily="18" charset="0"/>
              </a:rPr>
              <a:t>제어연구실</a:t>
            </a:r>
            <a:r>
              <a:rPr lang="ko-KR" altLang="en-US" sz="2000" dirty="0">
                <a:latin typeface="+mn-ea"/>
                <a:cs typeface="Times New Roman" pitchFamily="18" charset="0"/>
              </a:rPr>
              <a:t> </a:t>
            </a:r>
            <a:r>
              <a:rPr lang="en-US" altLang="ko-KR" sz="2000" dirty="0">
                <a:latin typeface="+mn-ea"/>
                <a:cs typeface="Times New Roman" pitchFamily="18" charset="0"/>
              </a:rPr>
              <a:t>/ </a:t>
            </a:r>
            <a:r>
              <a:rPr lang="ko-KR" altLang="en-US" sz="2000" dirty="0" err="1">
                <a:latin typeface="+mn-ea"/>
                <a:cs typeface="Times New Roman" pitchFamily="18" charset="0"/>
              </a:rPr>
              <a:t>인지메카트로닉스</a:t>
            </a:r>
            <a:r>
              <a:rPr lang="ko-KR" altLang="en-US" sz="2000" dirty="0">
                <a:latin typeface="+mn-ea"/>
                <a:cs typeface="Times New Roman" pitchFamily="18" charset="0"/>
              </a:rPr>
              <a:t> 연구실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6336" y="4375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2018. 06. 07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840960" cy="122684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201683166 </a:t>
            </a:r>
            <a:r>
              <a:rPr lang="ko-KR" alt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유소현</a:t>
            </a:r>
            <a:endParaRPr lang="en-US" altLang="ko-K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201699121 </a:t>
            </a:r>
            <a:r>
              <a:rPr lang="ko-KR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우성우</a:t>
            </a:r>
            <a:endParaRPr lang="en-US" altLang="ko-K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809" y="299038"/>
            <a:ext cx="220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로봇인지시스템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project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3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기존 사용 모델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dirty="0"/>
              <a:t>Many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One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90" y="4534210"/>
            <a:ext cx="8379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여러 개의 입력에 대해 하나의 결과를</a:t>
            </a:r>
            <a:r>
              <a:rPr lang="en-US" altLang="ko-KR" sz="2400" dirty="0"/>
              <a:t>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순서열의 마지막 </a:t>
            </a:r>
            <a:r>
              <a:rPr lang="ko-KR" altLang="en-US" sz="2400" dirty="0" err="1"/>
              <a:t>출력값이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입력값과</a:t>
            </a:r>
            <a:r>
              <a:rPr lang="ko-KR" altLang="en-US" sz="2400" dirty="0"/>
              <a:t> 같아지는 것이 목표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적용문제</a:t>
            </a:r>
            <a:r>
              <a:rPr lang="en-US" altLang="ko-KR" sz="2400" dirty="0"/>
              <a:t>: Time series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주식시장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0050DC-2A5D-4EAA-80F4-0B5580B3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1124744"/>
            <a:ext cx="5031122" cy="315702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10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48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err="1">
                <a:latin typeface="Times New Roman" pitchFamily="18" charset="0"/>
                <a:cs typeface="Times New Roman" pitchFamily="18" charset="0"/>
              </a:rPr>
              <a:t>수정모델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dirty="0"/>
              <a:t>Many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Many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28BE87-7BF3-45CC-9A9A-13C82CA9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2976"/>
            <a:ext cx="5616624" cy="352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CD1C6-A0D9-4EB0-B85B-AF46CDBCBAB5}"/>
              </a:ext>
            </a:extLst>
          </p:cNvPr>
          <p:cNvSpPr txBox="1"/>
          <p:nvPr/>
        </p:nvSpPr>
        <p:spPr>
          <a:xfrm>
            <a:off x="395536" y="4670606"/>
            <a:ext cx="8016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출력 순서열이 </a:t>
            </a:r>
            <a:r>
              <a:rPr lang="en-US" altLang="ko-KR" sz="2400" dirty="0"/>
              <a:t>target </a:t>
            </a:r>
            <a:r>
              <a:rPr lang="ko-KR" altLang="en-US" sz="2400" dirty="0"/>
              <a:t>순서열과 같아지는 것이 목표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적용문제</a:t>
            </a:r>
            <a:r>
              <a:rPr lang="en-US" altLang="ko-KR" sz="2400" dirty="0"/>
              <a:t>: Sequence to sequence prediction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예</a:t>
            </a:r>
            <a:r>
              <a:rPr lang="en-US" altLang="ko-KR" sz="2400" dirty="0"/>
              <a:t>: AI program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11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94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해결방안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36166" r="36613" b="2968"/>
          <a:stretch/>
        </p:blipFill>
        <p:spPr>
          <a:xfrm>
            <a:off x="179512" y="1728192"/>
            <a:ext cx="4585807" cy="42930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7504" y="2708920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12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52DB3-EA1D-4A88-A525-5104CCD3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017365"/>
            <a:ext cx="3067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 최종결과 및 평가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19567" r="46063" b="2967"/>
          <a:stretch/>
        </p:blipFill>
        <p:spPr>
          <a:xfrm>
            <a:off x="5158408" y="886669"/>
            <a:ext cx="3528392" cy="5488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8" t="19215" r="48025" b="37901"/>
          <a:stretch/>
        </p:blipFill>
        <p:spPr>
          <a:xfrm>
            <a:off x="297998" y="886669"/>
            <a:ext cx="3874001" cy="3639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74431" y="3478469"/>
            <a:ext cx="3496346" cy="32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13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16BB7A-BB6C-4A60-B2FF-77F88FFF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367705"/>
            <a:ext cx="5542036" cy="229760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데이터가 </a:t>
            </a:r>
            <a:r>
              <a:rPr lang="ko-KR" altLang="en-US" sz="1600" b="1" dirty="0" err="1">
                <a:latin typeface="Times New Roman" pitchFamily="18" charset="0"/>
                <a:cs typeface="Times New Roman" pitchFamily="18" charset="0"/>
              </a:rPr>
              <a:t>오버핏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 된 경향이 보임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ko-KR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데이터 수에 비해 모델 파라메터가 너무 많음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1D Convolution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을 활용한 시계열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데이터 노이즈 제거가 필요해 보임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Validation accuracy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보다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training accuracy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가 더 높음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0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 수정된 결과</a:t>
            </a:r>
            <a:r>
              <a:rPr lang="en-US" altLang="ko-KR" sz="2000" dirty="0"/>
              <a:t>-convolution</a:t>
            </a:r>
            <a:r>
              <a:rPr lang="ko-KR" altLang="en-US" sz="2000" dirty="0"/>
              <a:t>추가</a:t>
            </a:r>
            <a:r>
              <a:rPr lang="en-US" altLang="ko-KR" sz="2000" dirty="0"/>
              <a:t>, </a:t>
            </a:r>
            <a:r>
              <a:rPr lang="ko-KR" altLang="en-US" sz="2000" dirty="0"/>
              <a:t>모델 축소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7B00065-D56D-452F-A837-521658D23595}" type="slidenum">
              <a:rPr lang="ko-KR" altLang="en-US" smtClean="0"/>
              <a:pPr/>
              <a:t>14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83F80-AB63-4423-9709-9599044BE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8" t="24801" r="36718" b="42650"/>
          <a:stretch/>
        </p:blipFill>
        <p:spPr>
          <a:xfrm>
            <a:off x="5226744" y="1323414"/>
            <a:ext cx="3744418" cy="2232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8B1AA-2BDC-43F1-BE4B-D219CED74A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52668" r="36248" b="1701"/>
          <a:stretch/>
        </p:blipFill>
        <p:spPr>
          <a:xfrm>
            <a:off x="5305550" y="3642436"/>
            <a:ext cx="3449567" cy="2882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216C7E-B662-4CBB-9DA8-7D68D793DE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23751" r="19009" b="40550"/>
          <a:stretch/>
        </p:blipFill>
        <p:spPr>
          <a:xfrm>
            <a:off x="251520" y="1357694"/>
            <a:ext cx="4975224" cy="23825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05550" y="3623252"/>
            <a:ext cx="3528373" cy="32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99BCDF6-C33E-47E3-B502-9A29BDDC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4077072"/>
            <a:ext cx="4759181" cy="22792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파라메터 축소로 계산시간이 현저히 </a:t>
            </a:r>
            <a:r>
              <a:rPr lang="ko-KR" altLang="en-US" sz="1600" b="1" dirty="0" err="1">
                <a:latin typeface="Times New Roman" pitchFamily="18" charset="0"/>
                <a:cs typeface="Times New Roman" pitchFamily="18" charset="0"/>
              </a:rPr>
              <a:t>줄어듬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   (Epoch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당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초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초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- Overfit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 현상 해소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1600" b="1" dirty="0">
                <a:latin typeface="Times New Roman" pitchFamily="18" charset="0"/>
                <a:cs typeface="Times New Roman" pitchFamily="18" charset="0"/>
              </a:rPr>
              <a:t>정확도 유지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5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결론 및</a:t>
            </a:r>
            <a:r>
              <a:rPr lang="en-US" altLang="ko-KR" dirty="0"/>
              <a:t> </a:t>
            </a:r>
            <a:r>
              <a:rPr lang="ko-KR" altLang="en-US" dirty="0" err="1"/>
              <a:t>추후목표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6584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600" b="1" dirty="0">
                <a:latin typeface="Times New Roman" pitchFamily="18" charset="0"/>
                <a:cs typeface="Times New Roman" pitchFamily="18" charset="0"/>
              </a:rPr>
              <a:t>결론</a:t>
            </a:r>
            <a:r>
              <a:rPr lang="en-US" altLang="ko-KR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본 </a:t>
            </a:r>
            <a:r>
              <a:rPr lang="ko-KR" altLang="en-US" sz="2000" dirty="0" err="1">
                <a:latin typeface="Times New Roman" pitchFamily="18" charset="0"/>
                <a:cs typeface="Times New Roman" pitchFamily="18" charset="0"/>
              </a:rPr>
              <a:t>과제시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사용한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hyper parameter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Momentum = 0.9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Learning rate = 0.005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Learning rate decay = 0.000001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Epoch = 40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Batch size = 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모델을 통하여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얻은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 class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의 분류 정확도는 </a:t>
            </a:r>
            <a:r>
              <a:rPr lang="ko-KR" altLang="en-US" sz="2000" b="1" dirty="0">
                <a:latin typeface="Times New Roman" pitchFamily="18" charset="0"/>
                <a:cs typeface="Times New Roman" pitchFamily="18" charset="0"/>
              </a:rPr>
              <a:t>최대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83.33%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>
                <a:latin typeface="Times New Roman" pitchFamily="18" charset="0"/>
                <a:cs typeface="Times New Roman" pitchFamily="18" charset="0"/>
              </a:rPr>
              <a:t>추후목표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2000" b="1" dirty="0" err="1">
                <a:latin typeface="Times New Roman" pitchFamily="18" charset="0"/>
                <a:cs typeface="Times New Roman" pitchFamily="18" charset="0"/>
              </a:rPr>
              <a:t>하이퍼</a:t>
            </a:r>
            <a:r>
              <a:rPr lang="ko-KR" altLang="en-US" sz="2000" b="1" dirty="0">
                <a:latin typeface="Times New Roman" pitchFamily="18" charset="0"/>
                <a:cs typeface="Times New Roman" pitchFamily="18" charset="0"/>
              </a:rPr>
              <a:t> 매개변수의 자가 최적화를 통한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ko-KR" altLang="en-US" sz="2000" b="1" dirty="0">
                <a:latin typeface="Times New Roman" pitchFamily="18" charset="0"/>
                <a:cs typeface="Times New Roman" pitchFamily="18" charset="0"/>
              </a:rPr>
              <a:t>의 향상</a:t>
            </a:r>
            <a:endParaRPr lang="en-US" altLang="ko-K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15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53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Times New Roman" pitchFamily="18" charset="0"/>
                <a:cs typeface="Times New Roman" pitchFamily="18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527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5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기존의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방법 및 과제 목표 소개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Times New Roman" pitchFamily="18" charset="0"/>
                <a:cs typeface="Times New Roman" pitchFamily="18" charset="0"/>
              </a:rPr>
              <a:t>측정실험</a:t>
            </a: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 과정 및 데이터 특성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Times New Roman" pitchFamily="18" charset="0"/>
                <a:cs typeface="Times New Roman" pitchFamily="18" charset="0"/>
              </a:rPr>
              <a:t>초기코드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문제점 및 개선방안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최종 모델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결과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Times New Roman" pitchFamily="18" charset="0"/>
                <a:cs typeface="Times New Roman" pitchFamily="18" charset="0"/>
              </a:rPr>
              <a:t>결론 및 추후 진행방향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13408"/>
            <a:ext cx="9144000" cy="103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ko-KR" altLang="en-US" sz="3600" b="1" dirty="0"/>
              <a:t> 목차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2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2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인식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8A18BE33-BF83-4A06-8A53-F3BBB34A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0781"/>
            <a:ext cx="8640960" cy="216621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BCI </a:t>
            </a:r>
            <a:r>
              <a:rPr lang="ko-KR" altLang="en-US" sz="2400" dirty="0"/>
              <a:t>시스템을 위해 높은 정확도가</a:t>
            </a:r>
            <a:r>
              <a:rPr lang="en-US" altLang="ko-KR" sz="2400" dirty="0"/>
              <a:t> </a:t>
            </a:r>
            <a:r>
              <a:rPr lang="ko-KR" altLang="en-US" sz="2400" dirty="0"/>
              <a:t>필요함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실시간으로 제어하기 위한 </a:t>
            </a:r>
            <a:r>
              <a:rPr lang="en-US" altLang="ko-KR" sz="2400" dirty="0"/>
              <a:t>classification </a:t>
            </a:r>
            <a:r>
              <a:rPr lang="ko-KR" altLang="en-US" sz="2400" dirty="0"/>
              <a:t>필요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기존의 방식은 </a:t>
            </a:r>
            <a:r>
              <a:rPr lang="en-US" altLang="ko-KR" sz="2400" dirty="0"/>
              <a:t>off-line classification </a:t>
            </a:r>
            <a:r>
              <a:rPr lang="ko-KR" altLang="en-US" sz="2400" dirty="0"/>
              <a:t>으로 속도가 느림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 BCI </a:t>
            </a:r>
            <a:r>
              <a:rPr lang="ko-KR" altLang="en-US" sz="2400" b="1" dirty="0">
                <a:sym typeface="Wingdings" panose="05000000000000000000" pitchFamily="2" charset="2"/>
              </a:rPr>
              <a:t>시스템의 높은 분류 정확도와 속도를 위해 </a:t>
            </a:r>
            <a:r>
              <a:rPr lang="en-US" altLang="ko-KR" sz="2400" b="1" dirty="0">
                <a:sym typeface="Wingdings" panose="05000000000000000000" pitchFamily="2" charset="2"/>
              </a:rPr>
              <a:t>deep-learning</a:t>
            </a:r>
            <a:r>
              <a:rPr lang="ko-KR" altLang="en-US" sz="2400" b="1" dirty="0">
                <a:sym typeface="Wingdings" panose="05000000000000000000" pitchFamily="2" charset="2"/>
              </a:rPr>
              <a:t> 적용</a:t>
            </a:r>
            <a:r>
              <a:rPr lang="en-US" altLang="ko-KR" sz="2400" b="1" dirty="0">
                <a:sym typeface="Wingdings" panose="05000000000000000000" pitchFamily="2" charset="2"/>
              </a:rPr>
              <a:t>.</a:t>
            </a:r>
            <a:endParaRPr lang="en-US" altLang="ko-KR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B2FC60-DF18-4FE7-A010-F5CB684E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356992"/>
            <a:ext cx="46101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B04EE0-49C9-43AF-8E84-F7CE8C5FF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920" y="1060023"/>
            <a:ext cx="5254552" cy="37477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E71379-7484-4C04-A4BE-268ED36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Autofit/>
          </a:bodyPr>
          <a:lstStyle/>
          <a:p>
            <a:r>
              <a:rPr lang="ko-KR" altLang="en-US" dirty="0"/>
              <a:t> 기존의 </a:t>
            </a:r>
            <a:r>
              <a:rPr lang="en-US" altLang="ko-KR" dirty="0"/>
              <a:t>classification </a:t>
            </a:r>
            <a:r>
              <a:rPr lang="ko-KR" altLang="en-US" dirty="0"/>
              <a:t>방법 및 과제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8486D-41D4-4F36-A347-8060A07F4F87}"/>
              </a:ext>
            </a:extLst>
          </p:cNvPr>
          <p:cNvSpPr txBox="1"/>
          <p:nvPr/>
        </p:nvSpPr>
        <p:spPr>
          <a:xfrm>
            <a:off x="179512" y="1186520"/>
            <a:ext cx="3635895" cy="6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pass filtering (0.01 ~ 0.15 Hz)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BDAF7-FB3A-42A7-8A2E-DB62A72756FD}"/>
              </a:ext>
            </a:extLst>
          </p:cNvPr>
          <p:cNvSpPr txBox="1"/>
          <p:nvPr/>
        </p:nvSpPr>
        <p:spPr>
          <a:xfrm>
            <a:off x="179513" y="2332222"/>
            <a:ext cx="3635895" cy="6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-test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dHRF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03C6-D62A-4C1C-B565-24FA14327EE5}"/>
              </a:ext>
            </a:extLst>
          </p:cNvPr>
          <p:cNvSpPr txBox="1"/>
          <p:nvPr/>
        </p:nvSpPr>
        <p:spPr>
          <a:xfrm>
            <a:off x="179513" y="3477924"/>
            <a:ext cx="3635896" cy="6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ROI &amp; Averaging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622D3-D18C-4821-AB49-30D25AFD3112}"/>
              </a:ext>
            </a:extLst>
          </p:cNvPr>
          <p:cNvSpPr txBox="1"/>
          <p:nvPr/>
        </p:nvSpPr>
        <p:spPr>
          <a:xfrm>
            <a:off x="179513" y="4623626"/>
            <a:ext cx="3635896" cy="6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(Mean, Slope, Kurtosis, Skewness)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9C87C-3931-4D11-84B2-961C7C403CEF}"/>
              </a:ext>
            </a:extLst>
          </p:cNvPr>
          <p:cNvSpPr txBox="1"/>
          <p:nvPr/>
        </p:nvSpPr>
        <p:spPr>
          <a:xfrm>
            <a:off x="179512" y="5769328"/>
            <a:ext cx="3635894" cy="6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(LDA or SVM)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B38A334-EE6D-4B8A-887F-879A190D0E30}"/>
              </a:ext>
            </a:extLst>
          </p:cNvPr>
          <p:cNvSpPr/>
          <p:nvPr/>
        </p:nvSpPr>
        <p:spPr>
          <a:xfrm>
            <a:off x="1817949" y="1851104"/>
            <a:ext cx="485292" cy="428534"/>
          </a:xfrm>
          <a:prstGeom prst="down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F94CA6-30A6-4F71-AF48-1B49C153895E}"/>
              </a:ext>
            </a:extLst>
          </p:cNvPr>
          <p:cNvSpPr/>
          <p:nvPr/>
        </p:nvSpPr>
        <p:spPr>
          <a:xfrm>
            <a:off x="1817949" y="2996806"/>
            <a:ext cx="485292" cy="428534"/>
          </a:xfrm>
          <a:prstGeom prst="down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0FB814D-93ED-4FB3-B0BA-F62692432731}"/>
              </a:ext>
            </a:extLst>
          </p:cNvPr>
          <p:cNvSpPr/>
          <p:nvPr/>
        </p:nvSpPr>
        <p:spPr>
          <a:xfrm>
            <a:off x="1817949" y="4142508"/>
            <a:ext cx="485292" cy="428534"/>
          </a:xfrm>
          <a:prstGeom prst="down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42E279C-8C7F-4F89-B69D-2A1D82D1785E}"/>
              </a:ext>
            </a:extLst>
          </p:cNvPr>
          <p:cNvSpPr/>
          <p:nvPr/>
        </p:nvSpPr>
        <p:spPr>
          <a:xfrm>
            <a:off x="1817949" y="5288210"/>
            <a:ext cx="485292" cy="428534"/>
          </a:xfrm>
          <a:prstGeom prst="downArrow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3923928" y="4807803"/>
            <a:ext cx="5182545" cy="1645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별도의 신호처리 방식을 사용하지 않고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3class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분류가 되는지 확인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position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학습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향상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약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4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0" y="13408"/>
            <a:ext cx="9144000" cy="862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ko-KR" altLang="en-US" sz="3600" b="1" dirty="0"/>
              <a:t> 실험과정 및 데이터 특성 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61496" y="1028836"/>
            <a:ext cx="8229600" cy="362429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장비명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ISS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(690 &amp; 830 nm)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샘플링 주기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15.625 Hz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측정 뇌 부위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전두엽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피질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피험자 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세션 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피험자 당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세션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측정 횟수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세션 당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trials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측정 시간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1trial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당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sec task and 20 sec rest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암산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(MA),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숫자 세기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(MC),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퍼즐 풀기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(PS)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추출 데이터 시간 및 개수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피험자 당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 sec, 7038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16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채널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총 데이터 차원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120(trial) * 469(data point) * 16(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채널 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269BC5-703E-4CC3-95D0-E4F76DCA1715}"/>
              </a:ext>
            </a:extLst>
          </p:cNvPr>
          <p:cNvGrpSpPr/>
          <p:nvPr/>
        </p:nvGrpSpPr>
        <p:grpSpPr>
          <a:xfrm>
            <a:off x="2192759" y="4437112"/>
            <a:ext cx="4367073" cy="2204631"/>
            <a:chOff x="717119" y="823322"/>
            <a:chExt cx="4714875" cy="277467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6EDB885-9129-4688-A33B-92BA8951E35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7119" y="823322"/>
              <a:ext cx="4714875" cy="12858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26ADBD-7974-4968-BAAD-E86AFFD9E23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55329" y="2559770"/>
              <a:ext cx="4391025" cy="1038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25F31E6-7812-4438-AB66-25F266C3825C}"/>
                </a:ext>
              </a:extLst>
            </p:cNvPr>
            <p:cNvCxnSpPr/>
            <p:nvPr/>
          </p:nvCxnSpPr>
          <p:spPr>
            <a:xfrm flipH="1">
              <a:off x="855331" y="1719582"/>
              <a:ext cx="600842" cy="840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4C2648-1B0B-4B6F-ABC9-A33FD8185A42}"/>
                </a:ext>
              </a:extLst>
            </p:cNvPr>
            <p:cNvCxnSpPr/>
            <p:nvPr/>
          </p:nvCxnSpPr>
          <p:spPr>
            <a:xfrm>
              <a:off x="2248590" y="1719582"/>
              <a:ext cx="2997764" cy="840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03694B-14DC-4351-9FD2-233AF5733B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6" b="99549" l="21904" r="76271">
                        <a14:foregroundMark x1="22295" y1="97743" x2="22816" y2="451"/>
                        <a14:foregroundMark x1="23338" y1="2483" x2="75098" y2="3612"/>
                        <a14:foregroundMark x1="52934" y1="8126" x2="47458" y2="99774"/>
                        <a14:foregroundMark x1="38853" y1="6772" x2="57106" y2="71783"/>
                        <a14:foregroundMark x1="46023" y1="67720" x2="46023" y2="67720"/>
                        <a14:foregroundMark x1="37810" y1="69977" x2="49022" y2="63205"/>
                        <a14:foregroundMark x1="39896" y1="63431" x2="61538" y2="81038"/>
                        <a14:foregroundMark x1="60365" y1="41986" x2="54498" y2="25282"/>
                        <a14:foregroundMark x1="55802" y1="45598" x2="66102" y2="19413"/>
                        <a14:foregroundMark x1="72621" y1="51919" x2="58801" y2="61625"/>
                        <a14:foregroundMark x1="59583" y1="62302" x2="74055" y2="51693"/>
                        <a14:foregroundMark x1="63625" y1="57562" x2="62451" y2="58239"/>
                        <a14:foregroundMark x1="62451" y1="57562" x2="63233" y2="58916"/>
                        <a14:foregroundMark x1="62321" y1="59368" x2="63233" y2="56885"/>
                        <a14:foregroundMark x1="63233" y1="56433" x2="62451" y2="60497"/>
                        <a14:foregroundMark x1="62451" y1="60497" x2="62842" y2="55079"/>
                        <a14:foregroundMark x1="22425" y1="18510" x2="21904" y2="1129"/>
                        <a14:foregroundMark x1="76271" y1="4289" x2="74185" y2="43115"/>
                        <a14:backgroundMark x1="65059" y1="61851" x2="60626" y2="67720"/>
                        <a14:backgroundMark x1="63494" y1="90519" x2="61930" y2="59819"/>
                        <a14:backgroundMark x1="60365" y1="91422" x2="62712" y2="57788"/>
                        <a14:backgroundMark x1="58931" y1="66591" x2="64798" y2="60948"/>
                        <a14:backgroundMark x1="59713" y1="62077" x2="74185" y2="51242"/>
                      </a14:backgroundRemoval>
                    </a14:imgEffect>
                  </a14:imgLayer>
                </a14:imgProps>
              </a:ext>
            </a:extLst>
          </a:blip>
          <a:srcRect l="21053" t="-59" r="24997" b="7146"/>
          <a:stretch/>
        </p:blipFill>
        <p:spPr>
          <a:xfrm>
            <a:off x="6079282" y="836712"/>
            <a:ext cx="2885206" cy="286988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FC1B15E-418F-4206-B6ED-F40F38756972}"/>
              </a:ext>
            </a:extLst>
          </p:cNvPr>
          <p:cNvGrpSpPr/>
          <p:nvPr/>
        </p:nvGrpSpPr>
        <p:grpSpPr>
          <a:xfrm>
            <a:off x="7927007" y="3068960"/>
            <a:ext cx="1128178" cy="486743"/>
            <a:chOff x="7452320" y="616054"/>
            <a:chExt cx="1495884" cy="690810"/>
          </a:xfrm>
        </p:grpSpPr>
        <p:grpSp>
          <p:nvGrpSpPr>
            <p:cNvPr id="23" name="그룹 22"/>
            <p:cNvGrpSpPr/>
            <p:nvPr/>
          </p:nvGrpSpPr>
          <p:grpSpPr>
            <a:xfrm>
              <a:off x="7455245" y="616054"/>
              <a:ext cx="1492959" cy="690810"/>
              <a:chOff x="4307969" y="652046"/>
              <a:chExt cx="1292861" cy="78437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307969" y="778448"/>
                <a:ext cx="144014" cy="19631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49446" y="652046"/>
                <a:ext cx="1151384" cy="383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: Source</a:t>
                </a:r>
                <a:endParaRPr lang="ko-KR" altLang="en-US" sz="11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69710" y="1052555"/>
                <a:ext cx="1131120" cy="383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: Detector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7AC495-3E19-493F-8466-FA15340D5483}"/>
                </a:ext>
              </a:extLst>
            </p:cNvPr>
            <p:cNvSpPr/>
            <p:nvPr/>
          </p:nvSpPr>
          <p:spPr>
            <a:xfrm>
              <a:off x="7452320" y="1052736"/>
              <a:ext cx="189706" cy="189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5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94" y="8878"/>
            <a:ext cx="8229600" cy="68381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latin typeface="Times New Roman" pitchFamily="18" charset="0"/>
                <a:cs typeface="Times New Roman" pitchFamily="18" charset="0"/>
              </a:rPr>
              <a:t> Data preprocessing (Sub1, channel 8)</a:t>
            </a:r>
            <a:endParaRPr lang="ko-KR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F3B518-8772-4FF8-942B-FC900EF879DA}"/>
              </a:ext>
            </a:extLst>
          </p:cNvPr>
          <p:cNvSpPr txBox="1"/>
          <p:nvPr/>
        </p:nvSpPr>
        <p:spPr>
          <a:xfrm>
            <a:off x="395537" y="863781"/>
            <a:ext cx="14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3862EF-B40E-4F12-A1C8-8688ACCCDCE8}"/>
              </a:ext>
            </a:extLst>
          </p:cNvPr>
          <p:cNvSpPr txBox="1"/>
          <p:nvPr/>
        </p:nvSpPr>
        <p:spPr>
          <a:xfrm>
            <a:off x="395536" y="378904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data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84CA007-721F-400E-8903-AA94D2ED44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4547" r="9051" b="8389"/>
          <a:stretch/>
        </p:blipFill>
        <p:spPr>
          <a:xfrm>
            <a:off x="468224" y="4166635"/>
            <a:ext cx="7847709" cy="25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F8625EF-4101-4665-BE85-4235AD3FCF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4" t="4421" r="8170" b="7563"/>
          <a:stretch/>
        </p:blipFill>
        <p:spPr>
          <a:xfrm>
            <a:off x="467544" y="1241376"/>
            <a:ext cx="7848872" cy="252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31659" y="1318997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67763" y="1318997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31859" y="1318997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660931" y="1318997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88043" y="1318997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031659" y="4250116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67763" y="4250116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31859" y="4250116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60931" y="4250116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88043" y="4250116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6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4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08" y="-1"/>
            <a:ext cx="9129192" cy="858435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Times New Roman" pitchFamily="18" charset="0"/>
                <a:cs typeface="Times New Roman" pitchFamily="18" charset="0"/>
              </a:rPr>
              <a:t> 눈으로 비교해보기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426971-C4D8-46F1-AA71-535618E39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35091" r="24045" b="19819"/>
          <a:stretch/>
        </p:blipFill>
        <p:spPr>
          <a:xfrm>
            <a:off x="168760" y="905464"/>
            <a:ext cx="8640960" cy="5403856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07FFB73-52D8-455D-8CB4-83F6A11D5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4512" r="8828" b="8331"/>
          <a:stretch/>
        </p:blipFill>
        <p:spPr bwMode="auto">
          <a:xfrm>
            <a:off x="1115616" y="6320087"/>
            <a:ext cx="7128792" cy="43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BB9677-A301-4890-9358-93045D97C4ED}"/>
              </a:ext>
            </a:extLst>
          </p:cNvPr>
          <p:cNvCxnSpPr>
            <a:cxnSpLocks/>
          </p:cNvCxnSpPr>
          <p:nvPr/>
        </p:nvCxnSpPr>
        <p:spPr>
          <a:xfrm flipV="1">
            <a:off x="3523630" y="980729"/>
            <a:ext cx="0" cy="5877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13C1C5-35DF-44AA-80B3-3275D295076D}"/>
              </a:ext>
            </a:extLst>
          </p:cNvPr>
          <p:cNvCxnSpPr>
            <a:cxnSpLocks/>
          </p:cNvCxnSpPr>
          <p:nvPr/>
        </p:nvCxnSpPr>
        <p:spPr>
          <a:xfrm flipH="1" flipV="1">
            <a:off x="5842744" y="980729"/>
            <a:ext cx="28635" cy="5877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8A3826A6-59F7-4F24-86F0-8486C7119FAC}"/>
              </a:ext>
            </a:extLst>
          </p:cNvPr>
          <p:cNvSpPr/>
          <p:nvPr/>
        </p:nvSpPr>
        <p:spPr>
          <a:xfrm>
            <a:off x="1187624" y="1988840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691A1F-86B9-4C39-B616-DFE61F546D4C}"/>
              </a:ext>
            </a:extLst>
          </p:cNvPr>
          <p:cNvSpPr/>
          <p:nvPr/>
        </p:nvSpPr>
        <p:spPr>
          <a:xfrm>
            <a:off x="3527884" y="1988840"/>
            <a:ext cx="2376264" cy="43204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F441CA-0F0E-4240-8581-F76935B2BF10}"/>
              </a:ext>
            </a:extLst>
          </p:cNvPr>
          <p:cNvSpPr/>
          <p:nvPr/>
        </p:nvSpPr>
        <p:spPr>
          <a:xfrm>
            <a:off x="5896779" y="3284984"/>
            <a:ext cx="237626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2A081E-8D0B-4168-AE7B-C86AA1E711A5}"/>
              </a:ext>
            </a:extLst>
          </p:cNvPr>
          <p:cNvSpPr/>
          <p:nvPr/>
        </p:nvSpPr>
        <p:spPr>
          <a:xfrm>
            <a:off x="3527884" y="3284096"/>
            <a:ext cx="2376264" cy="43204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15C454-24CF-4E5F-859C-FBECF1DB0958}"/>
              </a:ext>
            </a:extLst>
          </p:cNvPr>
          <p:cNvSpPr/>
          <p:nvPr/>
        </p:nvSpPr>
        <p:spPr>
          <a:xfrm>
            <a:off x="1187624" y="4221088"/>
            <a:ext cx="23762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1B5D9B-8320-42B5-8270-565C26847ADE}"/>
              </a:ext>
            </a:extLst>
          </p:cNvPr>
          <p:cNvSpPr/>
          <p:nvPr/>
        </p:nvSpPr>
        <p:spPr>
          <a:xfrm>
            <a:off x="3527884" y="3933056"/>
            <a:ext cx="2376264" cy="43204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3410387-EACE-447B-8138-30F5246C8D38}"/>
              </a:ext>
            </a:extLst>
          </p:cNvPr>
          <p:cNvSpPr/>
          <p:nvPr/>
        </p:nvSpPr>
        <p:spPr>
          <a:xfrm>
            <a:off x="3527884" y="3607392"/>
            <a:ext cx="2376264" cy="43204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33813" y="69728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 1 (MA)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BB9677-A301-4890-9358-93045D97C4ED}"/>
              </a:ext>
            </a:extLst>
          </p:cNvPr>
          <p:cNvCxnSpPr>
            <a:cxnSpLocks/>
          </p:cNvCxnSpPr>
          <p:nvPr/>
        </p:nvCxnSpPr>
        <p:spPr>
          <a:xfrm flipV="1">
            <a:off x="1187624" y="1066616"/>
            <a:ext cx="0" cy="5791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6809" y="69728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 2 (MC)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0920" y="6972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 3 (PS)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7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90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초기 예제 코드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7" t="24162" r="45663"/>
          <a:stretch/>
        </p:blipFill>
        <p:spPr>
          <a:xfrm>
            <a:off x="5753517" y="1415906"/>
            <a:ext cx="3166017" cy="48214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6" t="19567" r="37400" b="25100"/>
          <a:stretch/>
        </p:blipFill>
        <p:spPr>
          <a:xfrm>
            <a:off x="179512" y="1415907"/>
            <a:ext cx="5544616" cy="48214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12" y="908720"/>
            <a:ext cx="770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en-US" altLang="ko-KR" dirty="0"/>
              <a:t>one-hot vector</a:t>
            </a:r>
            <a:r>
              <a:rPr lang="ko-KR" altLang="en-US" dirty="0"/>
              <a:t>로 변형 후 </a:t>
            </a:r>
            <a:r>
              <a:rPr lang="en-US" altLang="ko-KR" dirty="0"/>
              <a:t>dense(3)</a:t>
            </a:r>
            <a:r>
              <a:rPr lang="ko-KR" altLang="en-US" dirty="0"/>
              <a:t>을 통하여 비교하고자 시도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8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6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문제점 및 첫번째 수정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9" t="26284" r="37109" b="18383"/>
          <a:stretch/>
        </p:blipFill>
        <p:spPr>
          <a:xfrm>
            <a:off x="107504" y="1772816"/>
            <a:ext cx="5152714" cy="45365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19567" r="44488" b="20950"/>
          <a:stretch/>
        </p:blipFill>
        <p:spPr>
          <a:xfrm>
            <a:off x="5076055" y="1772817"/>
            <a:ext cx="3960441" cy="4536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910322"/>
            <a:ext cx="848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예제는 전력 소모량의 </a:t>
            </a:r>
            <a:r>
              <a:rPr lang="ko-KR" altLang="en-US" dirty="0" err="1"/>
              <a:t>미래상황을</a:t>
            </a:r>
            <a:r>
              <a:rPr lang="ko-KR" altLang="en-US" dirty="0"/>
              <a:t> 예측하는 것이었으나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 과제의 목표는 </a:t>
            </a:r>
            <a:r>
              <a:rPr lang="en-US" altLang="ko-KR" dirty="0"/>
              <a:t>classification</a:t>
            </a:r>
            <a:r>
              <a:rPr lang="ko-KR" altLang="en-US" dirty="0"/>
              <a:t>이기에 </a:t>
            </a:r>
            <a:r>
              <a:rPr lang="en-US" altLang="ko-KR" dirty="0"/>
              <a:t>activation function</a:t>
            </a:r>
            <a:r>
              <a:rPr lang="ko-KR" altLang="en-US" dirty="0"/>
              <a:t>을 </a:t>
            </a:r>
            <a:r>
              <a:rPr lang="en-US" altLang="ko-KR" dirty="0" err="1"/>
              <a:t>softmax</a:t>
            </a:r>
            <a:r>
              <a:rPr lang="ko-KR" altLang="en-US" dirty="0"/>
              <a:t>로 하여야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2873" y="3378763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0065-D56D-452F-A837-521658D23595}" type="slidenum">
              <a:rPr lang="ko-KR" altLang="en-US" smtClean="0"/>
              <a:pPr/>
              <a:t>9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0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15238</TotalTime>
  <Words>535</Words>
  <Application>Microsoft Office PowerPoint</Application>
  <PresentationFormat>화면 슬라이드 쇼(4:3)</PresentationFormat>
  <Paragraphs>113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Times New Roman</vt:lpstr>
      <vt:lpstr>Wingdings</vt:lpstr>
      <vt:lpstr>Office 테마</vt:lpstr>
      <vt:lpstr>Keras 환경에서의 LSTM을 활용한 전두엽 혈류 활성화 변화도 Multi-classification</vt:lpstr>
      <vt:lpstr>PowerPoint 프레젠테이션</vt:lpstr>
      <vt:lpstr>문제 인식</vt:lpstr>
      <vt:lpstr> 기존의 classification 방법 및 과제 목표</vt:lpstr>
      <vt:lpstr>PowerPoint 프레젠테이션</vt:lpstr>
      <vt:lpstr> Data preprocessing (Sub1, channel 8)</vt:lpstr>
      <vt:lpstr> 눈으로 비교해보기</vt:lpstr>
      <vt:lpstr> 초기 예제 코드</vt:lpstr>
      <vt:lpstr> 문제점 및 첫번째 수정</vt:lpstr>
      <vt:lpstr> 기존 사용 모델: Many to One</vt:lpstr>
      <vt:lpstr> 수정모델: Many to Many</vt:lpstr>
      <vt:lpstr> 해결방안</vt:lpstr>
      <vt:lpstr> 최종결과 및 평가</vt:lpstr>
      <vt:lpstr> 수정된 결과-convolution추가, 모델 축소</vt:lpstr>
      <vt:lpstr> 결론 및 추후목표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sohyeon</dc:creator>
  <cp:lastModifiedBy>YooSohyeon</cp:lastModifiedBy>
  <cp:revision>198</cp:revision>
  <cp:lastPrinted>2017-02-25T04:03:40Z</cp:lastPrinted>
  <dcterms:created xsi:type="dcterms:W3CDTF">2016-12-26T19:25:20Z</dcterms:created>
  <dcterms:modified xsi:type="dcterms:W3CDTF">2018-06-14T11:43:30Z</dcterms:modified>
</cp:coreProperties>
</file>