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1247" r:id="rId2"/>
    <p:sldId id="1253" r:id="rId3"/>
    <p:sldId id="1334" r:id="rId4"/>
    <p:sldId id="1335" r:id="rId5"/>
    <p:sldId id="1336" r:id="rId6"/>
    <p:sldId id="1331" r:id="rId7"/>
    <p:sldId id="1337" r:id="rId8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권 대호" initials="권대" lastIdx="12" clrIdx="0">
    <p:extLst>
      <p:ext uri="{19B8F6BF-5375-455C-9EA6-DF929625EA0E}">
        <p15:presenceInfo xmlns:p15="http://schemas.microsoft.com/office/powerpoint/2012/main" userId="c36001907e564bc3" providerId="Windows Live"/>
      </p:ext>
    </p:extLst>
  </p:cmAuthor>
  <p:cmAuthor id="2" name="jbpark0614@gmail.com" initials="j" lastIdx="1" clrIdx="1">
    <p:extLst>
      <p:ext uri="{19B8F6BF-5375-455C-9EA6-DF929625EA0E}">
        <p15:presenceInfo xmlns:p15="http://schemas.microsoft.com/office/powerpoint/2012/main" userId="199140777f9ee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85F"/>
    <a:srgbClr val="ED234B"/>
    <a:srgbClr val="FBE5D6"/>
    <a:srgbClr val="193268"/>
    <a:srgbClr val="EDEBEE"/>
    <a:srgbClr val="7391FF"/>
    <a:srgbClr val="C8D7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20"/>
    <p:restoredTop sz="96435"/>
  </p:normalViewPr>
  <p:slideViewPr>
    <p:cSldViewPr snapToGrid="0">
      <p:cViewPr varScale="1">
        <p:scale>
          <a:sx n="49" d="100"/>
          <a:sy n="49" d="100"/>
        </p:scale>
        <p:origin x="224" y="2176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2021. 10. 6.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833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4721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383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1345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7314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0076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82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2021. 10. 6.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2021. 10. 6.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2021. 10. 6.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2021. 10. 6.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2021. 10. 6.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2021. 10. 6.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2021. 10. 6.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2021. 10. 6.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2021. 10. 6.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2021. 10. 6.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2021. 10. 6.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2021. 10. 6.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9">
            <a:extLst>
              <a:ext uri="{FF2B5EF4-FFF2-40B4-BE49-F238E27FC236}">
                <a16:creationId xmlns:a16="http://schemas.microsoft.com/office/drawing/2014/main" id="{D9A90743-360F-9F47-81AC-6C2ED2F39B42}"/>
              </a:ext>
            </a:extLst>
          </p:cNvPr>
          <p:cNvSpPr/>
          <p:nvPr/>
        </p:nvSpPr>
        <p:spPr>
          <a:xfrm>
            <a:off x="2743020" y="3677642"/>
            <a:ext cx="17526000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8000" b="1" dirty="0">
                <a:sym typeface="SpoqaHanSans-Bold"/>
              </a:rPr>
              <a:t>강의를 마치며</a:t>
            </a:r>
            <a:endParaRPr lang="en-US" altLang="ko-KR" sz="3200" b="1" dirty="0">
              <a:solidFill>
                <a:srgbClr val="ED234B"/>
              </a:solidFill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lang="en-US" altLang="ko-KR" b="1" dirty="0">
              <a:solidFill>
                <a:srgbClr val="ED234B"/>
              </a:solidFill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lang="en-US" altLang="ko-KR" b="1" dirty="0">
              <a:solidFill>
                <a:srgbClr val="ED234B"/>
              </a:solidFill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b="1" dirty="0">
                <a:solidFill>
                  <a:srgbClr val="53585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Next?</a:t>
            </a:r>
          </a:p>
        </p:txBody>
      </p:sp>
      <p:sp>
        <p:nvSpPr>
          <p:cNvPr id="11" name="슬라이드 번호 개체 틀 4">
            <a:extLst>
              <a:ext uri="{FF2B5EF4-FFF2-40B4-BE49-F238E27FC236}">
                <a16:creationId xmlns:a16="http://schemas.microsoft.com/office/drawing/2014/main" id="{15937215-6709-9140-A65A-D0C628A7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AC1D2C-13F2-6B48-920F-0D682217455A}"/>
              </a:ext>
            </a:extLst>
          </p:cNvPr>
          <p:cNvSpPr/>
          <p:nvPr/>
        </p:nvSpPr>
        <p:spPr>
          <a:xfrm>
            <a:off x="-1" y="3886200"/>
            <a:ext cx="5486043" cy="9829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1"/>
          <a:lstStyle/>
          <a:p>
            <a:pPr algn="ctr"/>
            <a:endParaRPr kumimoji="1" lang="ko-Kore-KR" altLang="en-US" sz="85700" b="1" dirty="0">
              <a:solidFill>
                <a:schemeClr val="tx1"/>
              </a:solidFill>
              <a:latin typeface="Matura MT Script Capitals" panose="03020802060602070202" pitchFamily="66" charset="0"/>
              <a:ea typeface="Spoqa Han Sans Neo Bold" panose="020B0500000000000000" pitchFamily="34" charset="-128"/>
              <a:cs typeface="APPLE CHANCERY" panose="03020702040506060504" pitchFamily="66" charset="-79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F8C0A3-F4E5-2C4B-B096-FCC01DAC7E4A}"/>
              </a:ext>
            </a:extLst>
          </p:cNvPr>
          <p:cNvSpPr/>
          <p:nvPr/>
        </p:nvSpPr>
        <p:spPr>
          <a:xfrm>
            <a:off x="-1884128" y="2671365"/>
            <a:ext cx="7135856" cy="1384994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kumimoji="1" lang="en-US" altLang="ko-Kore-KR" sz="90000" b="1" spc="-300" dirty="0">
                <a:solidFill>
                  <a:schemeClr val="accent3">
                    <a:lumMod val="50000"/>
                  </a:schemeClr>
                </a:solidFill>
                <a:latin typeface="Impact" panose="020B0806030902050204" pitchFamily="34" charset="0"/>
                <a:ea typeface="Silom" pitchFamily="2" charset="-34"/>
                <a:cs typeface="Silom" pitchFamily="2" charset="-34"/>
              </a:rPr>
              <a:t>1</a:t>
            </a:r>
            <a:endParaRPr kumimoji="1" lang="ko-Kore-KR" altLang="en-US" sz="90000" b="1" spc="-300" dirty="0">
              <a:solidFill>
                <a:schemeClr val="accent3">
                  <a:lumMod val="50000"/>
                </a:schemeClr>
              </a:solidFill>
              <a:latin typeface="Impact" panose="020B0806030902050204" pitchFamily="34" charset="0"/>
              <a:ea typeface="Spoqa Han Sans Neo Bold" panose="020B0500000000000000" pitchFamily="34" charset="-128"/>
              <a:cs typeface="Silom" pitchFamily="2" charset="-34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63D908-CC65-AF4B-B089-615712ADB078}"/>
              </a:ext>
            </a:extLst>
          </p:cNvPr>
          <p:cNvSpPr/>
          <p:nvPr/>
        </p:nvSpPr>
        <p:spPr>
          <a:xfrm>
            <a:off x="3367601" y="2804716"/>
            <a:ext cx="6080583" cy="1384994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kumimoji="1" lang="en-US" altLang="ko-KR" sz="90000" b="1" spc="-300" dirty="0">
                <a:solidFill>
                  <a:schemeClr val="accent3">
                    <a:lumMod val="50000"/>
                  </a:schemeClr>
                </a:solidFill>
                <a:latin typeface="Impact" panose="020B0806030902050204" pitchFamily="34" charset="0"/>
                <a:ea typeface="Silom" pitchFamily="2" charset="-34"/>
                <a:cs typeface="Silom" pitchFamily="2" charset="-34"/>
              </a:rPr>
              <a:t>9</a:t>
            </a:r>
            <a:endParaRPr kumimoji="1" lang="ko-Kore-KR" altLang="en-US" sz="90000" b="1" spc="-300" dirty="0">
              <a:solidFill>
                <a:schemeClr val="accent3">
                  <a:lumMod val="50000"/>
                </a:schemeClr>
              </a:solidFill>
              <a:latin typeface="Impact" panose="020B0806030902050204" pitchFamily="34" charset="0"/>
              <a:ea typeface="Spoqa Han Sans Neo Bold" panose="020B0500000000000000" pitchFamily="34" charset="-128"/>
              <a:cs typeface="Silo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7377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24">
            <a:extLst>
              <a:ext uri="{FF2B5EF4-FFF2-40B4-BE49-F238E27FC236}">
                <a16:creationId xmlns:a16="http://schemas.microsoft.com/office/drawing/2014/main" id="{7F658430-B83E-4F49-9C83-5F0F6863BCBE}"/>
              </a:ext>
            </a:extLst>
          </p:cNvPr>
          <p:cNvSpPr/>
          <p:nvPr/>
        </p:nvSpPr>
        <p:spPr>
          <a:xfrm>
            <a:off x="1524000" y="1460302"/>
            <a:ext cx="16499854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Look back..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우리가 다뤘던 내용들</a:t>
            </a:r>
            <a:endParaRPr lang="en-US" altLang="ko-KR" dirty="0"/>
          </a:p>
        </p:txBody>
      </p:sp>
      <p:sp>
        <p:nvSpPr>
          <p:cNvPr id="14" name="슬라이드 번호 개체 틀 4">
            <a:extLst>
              <a:ext uri="{FF2B5EF4-FFF2-40B4-BE49-F238E27FC236}">
                <a16:creationId xmlns:a16="http://schemas.microsoft.com/office/drawing/2014/main" id="{0413446D-2580-5944-BBF0-54ABF293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0" name="Shape 222">
            <a:extLst>
              <a:ext uri="{FF2B5EF4-FFF2-40B4-BE49-F238E27FC236}">
                <a16:creationId xmlns:a16="http://schemas.microsoft.com/office/drawing/2014/main" id="{CA55D665-C5DB-5049-97A0-B0001338AD3F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381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dirty="0"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19</a:t>
            </a:r>
            <a:r>
              <a:rPr sz="3200" dirty="0">
                <a:solidFill>
                  <a:srgbClr val="00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.</a:t>
            </a:r>
          </a:p>
        </p:txBody>
      </p:sp>
      <p:sp>
        <p:nvSpPr>
          <p:cNvPr id="11" name="Shape 223">
            <a:extLst>
              <a:ext uri="{FF2B5EF4-FFF2-40B4-BE49-F238E27FC236}">
                <a16:creationId xmlns:a16="http://schemas.microsoft.com/office/drawing/2014/main" id="{82F4603E-7654-3246-8961-9B3486600103}"/>
              </a:ext>
            </a:extLst>
          </p:cNvPr>
          <p:cNvSpPr/>
          <p:nvPr/>
        </p:nvSpPr>
        <p:spPr>
          <a:xfrm>
            <a:off x="20828000" y="2332335"/>
            <a:ext cx="2540000" cy="410369"/>
          </a:xfrm>
          <a:prstGeom prst="rect">
            <a:avLst/>
          </a:prstGeom>
          <a:ln w="381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000" dirty="0">
                <a:latin typeface="Spoqa Han Sans Neo" panose="020B0500000000000000" pitchFamily="34" charset="-128"/>
                <a:ea typeface="Spoqa Han Sans Neo" panose="020B0500000000000000" pitchFamily="34" charset="-128"/>
                <a:sym typeface="SpoqaHanSans-Bold"/>
              </a:rPr>
              <a:t>강의를 마치며</a:t>
            </a:r>
            <a:endParaRPr lang="en" altLang="ko-Kore-KR" sz="2000" dirty="0">
              <a:latin typeface="Spoqa Han Sans Neo" panose="020B0500000000000000" pitchFamily="34" charset="-128"/>
              <a:ea typeface="Spoqa Han Sans Neo" panose="020B0500000000000000" pitchFamily="34" charset="-128"/>
              <a:sym typeface="SpoqaHanSans-Bold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09CA5E-054F-D141-A7B5-B17D2C3816A3}"/>
              </a:ext>
            </a:extLst>
          </p:cNvPr>
          <p:cNvSpPr/>
          <p:nvPr/>
        </p:nvSpPr>
        <p:spPr>
          <a:xfrm>
            <a:off x="1939945" y="3254645"/>
            <a:ext cx="16991391" cy="1010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14350">
              <a:lnSpc>
                <a:spcPct val="120000"/>
              </a:lnSpc>
              <a:buAutoNum type="arabicPeriod"/>
            </a:pPr>
            <a:r>
              <a:rPr lang="ko-KR" altLang="en-US" sz="3200" dirty="0" err="1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딥러닝을</a:t>
            </a:r>
            <a:r>
              <a:rPr lang="ko-KR" altLang="en-US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 위한 머신 러닝 기초</a:t>
            </a:r>
            <a:endParaRPr lang="en-US" altLang="ko-KR" sz="3200" dirty="0">
              <a:solidFill>
                <a:srgbClr val="53585F"/>
              </a:solidFill>
              <a:latin typeface="Spoqa Han Sans Neo Light" panose="020B0300000000000000" pitchFamily="34" charset="-128"/>
              <a:ea typeface="Spoqa Han Sans Neo Light" panose="020B0300000000000000" pitchFamily="34" charset="-128"/>
            </a:endParaRPr>
          </a:p>
          <a:p>
            <a:pPr indent="-514350">
              <a:lnSpc>
                <a:spcPct val="120000"/>
              </a:lnSpc>
              <a:buAutoNum type="arabicPeriod"/>
            </a:pPr>
            <a:r>
              <a:rPr lang="en-US" altLang="ko-KR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Feed-forward</a:t>
            </a:r>
            <a:r>
              <a:rPr lang="ko-KR" altLang="en-US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 네트워크</a:t>
            </a:r>
            <a:endParaRPr lang="en-US" altLang="ko-KR" sz="3200" dirty="0">
              <a:solidFill>
                <a:srgbClr val="53585F"/>
              </a:solidFill>
              <a:latin typeface="Spoqa Han Sans Neo Light" panose="020B0300000000000000" pitchFamily="34" charset="-128"/>
              <a:ea typeface="Spoqa Han Sans Neo Light" panose="020B0300000000000000" pitchFamily="34" charset="-128"/>
            </a:endParaRPr>
          </a:p>
          <a:p>
            <a:pPr indent="-514350">
              <a:lnSpc>
                <a:spcPct val="120000"/>
              </a:lnSpc>
              <a:buAutoNum type="arabicPeriod"/>
            </a:pPr>
            <a:r>
              <a:rPr lang="ko-KR" altLang="en-US" sz="3200" dirty="0" err="1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딥러닝</a:t>
            </a:r>
            <a:r>
              <a:rPr lang="ko-KR" altLang="en-US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 학습의 </a:t>
            </a:r>
            <a:r>
              <a:rPr lang="en-US" altLang="ko-KR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Regularization </a:t>
            </a:r>
            <a:r>
              <a:rPr lang="ko-KR" altLang="en-US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방법</a:t>
            </a:r>
            <a:endParaRPr lang="en-US" altLang="ko-KR" sz="3200" dirty="0">
              <a:solidFill>
                <a:srgbClr val="53585F"/>
              </a:solidFill>
              <a:latin typeface="Spoqa Han Sans Neo Light" panose="020B0300000000000000" pitchFamily="34" charset="-128"/>
              <a:ea typeface="Spoqa Han Sans Neo Light" panose="020B0300000000000000" pitchFamily="34" charset="-128"/>
            </a:endParaRPr>
          </a:p>
          <a:p>
            <a:pPr indent="-514350">
              <a:lnSpc>
                <a:spcPct val="120000"/>
              </a:lnSpc>
              <a:buAutoNum type="arabicPeriod"/>
            </a:pPr>
            <a:r>
              <a:rPr lang="ko-KR" altLang="en-US" sz="3200" dirty="0" err="1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딥러닝</a:t>
            </a:r>
            <a:r>
              <a:rPr lang="ko-KR" altLang="en-US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 학습의 최적화 </a:t>
            </a:r>
            <a:r>
              <a:rPr lang="en-US" altLang="ko-KR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(optimization) </a:t>
            </a:r>
            <a:r>
              <a:rPr lang="ko-KR" altLang="en-US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방법</a:t>
            </a:r>
            <a:endParaRPr lang="en-US" altLang="ko-KR" sz="3200" dirty="0">
              <a:solidFill>
                <a:srgbClr val="53585F"/>
              </a:solidFill>
              <a:latin typeface="Spoqa Han Sans Neo Light" panose="020B0300000000000000" pitchFamily="34" charset="-128"/>
              <a:ea typeface="Spoqa Han Sans Neo Light" panose="020B0300000000000000" pitchFamily="34" charset="-128"/>
            </a:endParaRPr>
          </a:p>
          <a:p>
            <a:pPr indent="-514350">
              <a:lnSpc>
                <a:spcPct val="120000"/>
              </a:lnSpc>
              <a:buAutoNum type="arabicPeriod"/>
            </a:pPr>
            <a:r>
              <a:rPr lang="ko-KR" altLang="en-US" sz="3200" dirty="0" err="1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컨볼루션</a:t>
            </a:r>
            <a:r>
              <a:rPr lang="en-US" altLang="ko-KR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 </a:t>
            </a:r>
            <a:r>
              <a:rPr lang="ko-KR" altLang="en-US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신경망</a:t>
            </a:r>
            <a:r>
              <a:rPr lang="en-US" altLang="ko-KR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(convolution neural network; CNN)</a:t>
            </a:r>
          </a:p>
          <a:p>
            <a:pPr indent="-514350">
              <a:lnSpc>
                <a:spcPct val="120000"/>
              </a:lnSpc>
              <a:buAutoNum type="arabicPeriod"/>
            </a:pPr>
            <a:r>
              <a:rPr lang="ko-KR" altLang="en-US" sz="3200" dirty="0" err="1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순환신경망</a:t>
            </a:r>
            <a:r>
              <a:rPr lang="ko-KR" altLang="en-US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 </a:t>
            </a:r>
            <a:r>
              <a:rPr lang="en-US" altLang="ko-KR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(recurrent neural network; RNN, Attention)</a:t>
            </a:r>
          </a:p>
          <a:p>
            <a:pPr indent="-514350">
              <a:lnSpc>
                <a:spcPct val="120000"/>
              </a:lnSpc>
              <a:buAutoNum type="arabicPeriod"/>
            </a:pPr>
            <a:r>
              <a:rPr lang="ko-KR" altLang="en-US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트랜스포머 </a:t>
            </a:r>
            <a:r>
              <a:rPr lang="en-US" altLang="ko-KR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(Transformer) &amp; </a:t>
            </a:r>
            <a:r>
              <a:rPr lang="ko-KR" altLang="en-US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자가</a:t>
            </a:r>
            <a:r>
              <a:rPr lang="en-US" altLang="ko-KR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-</a:t>
            </a:r>
            <a:r>
              <a:rPr lang="ko-KR" altLang="en-US" sz="3200" dirty="0" err="1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주의집중망</a:t>
            </a:r>
            <a:r>
              <a:rPr lang="ko-KR" altLang="en-US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 </a:t>
            </a:r>
            <a:r>
              <a:rPr lang="en-US" altLang="ko-KR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(self-attention)</a:t>
            </a:r>
          </a:p>
          <a:p>
            <a:pPr indent="-514350">
              <a:lnSpc>
                <a:spcPct val="120000"/>
              </a:lnSpc>
              <a:buAutoNum type="arabicPeriod"/>
            </a:pPr>
            <a:r>
              <a:rPr lang="en-US" altLang="ko-KR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Large-scale</a:t>
            </a:r>
            <a:r>
              <a:rPr lang="ko-KR" altLang="en-US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의 </a:t>
            </a:r>
            <a:r>
              <a:rPr lang="en-US" altLang="ko-KR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Pretrained Transformer (GPT, BERT)</a:t>
            </a:r>
          </a:p>
          <a:p>
            <a:pPr indent="-514350">
              <a:lnSpc>
                <a:spcPct val="120000"/>
              </a:lnSpc>
              <a:buFontTx/>
              <a:buAutoNum type="arabicPeriod"/>
            </a:pPr>
            <a:r>
              <a:rPr lang="en-US" altLang="ko-KR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Deep Generative </a:t>
            </a:r>
            <a:r>
              <a:rPr lang="ko-KR" altLang="en-US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모델들</a:t>
            </a:r>
            <a:endParaRPr lang="en-US" altLang="ko-KR" sz="3200" dirty="0">
              <a:solidFill>
                <a:srgbClr val="53585F"/>
              </a:solidFill>
              <a:latin typeface="Spoqa Han Sans Neo Light" panose="020B0300000000000000" pitchFamily="34" charset="-128"/>
              <a:ea typeface="Spoqa Han Sans Neo Light" panose="020B0300000000000000" pitchFamily="34" charset="-128"/>
            </a:endParaRPr>
          </a:p>
          <a:p>
            <a:pPr marL="914287" lvl="3" indent="-514350">
              <a:lnSpc>
                <a:spcPct val="120000"/>
              </a:lnSpc>
              <a:buFontTx/>
              <a:buAutoNum type="arabicPeriod"/>
            </a:pPr>
            <a:r>
              <a:rPr lang="en-US" altLang="ko-KR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Auto-regressive / Sequence-to-sequence / Auto-encoder / Embedding</a:t>
            </a:r>
          </a:p>
          <a:p>
            <a:pPr marL="914287" lvl="3" indent="-514350">
              <a:lnSpc>
                <a:spcPct val="120000"/>
              </a:lnSpc>
              <a:buFontTx/>
              <a:buAutoNum type="arabicPeriod"/>
            </a:pPr>
            <a:r>
              <a:rPr lang="en-US" altLang="ko-KR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Flow &amp; IAF </a:t>
            </a:r>
            <a:r>
              <a:rPr lang="ko-KR" altLang="en-US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모델</a:t>
            </a:r>
            <a:endParaRPr lang="en-US" altLang="ko-KR" sz="3200" dirty="0">
              <a:solidFill>
                <a:srgbClr val="53585F"/>
              </a:solidFill>
              <a:latin typeface="Spoqa Han Sans Neo Light" panose="020B0300000000000000" pitchFamily="34" charset="-128"/>
              <a:ea typeface="Spoqa Han Sans Neo Light" panose="020B0300000000000000" pitchFamily="34" charset="-128"/>
            </a:endParaRPr>
          </a:p>
          <a:p>
            <a:pPr marL="914287" lvl="3" indent="-514350">
              <a:lnSpc>
                <a:spcPct val="120000"/>
              </a:lnSpc>
              <a:buFontTx/>
              <a:buAutoNum type="arabicPeriod"/>
            </a:pPr>
            <a:r>
              <a:rPr lang="en-US" altLang="ko-KR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Latent Variable Model(Variational Inference; VAE)</a:t>
            </a:r>
          </a:p>
          <a:p>
            <a:pPr marL="914287" lvl="3" indent="-514350">
              <a:lnSpc>
                <a:spcPct val="120000"/>
              </a:lnSpc>
              <a:buFontTx/>
              <a:buAutoNum type="arabicPeriod"/>
            </a:pPr>
            <a:r>
              <a:rPr lang="en-US" altLang="ko-KR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Implicit Models(GAN)</a:t>
            </a:r>
          </a:p>
          <a:p>
            <a:pPr indent="-514350">
              <a:lnSpc>
                <a:spcPct val="120000"/>
              </a:lnSpc>
              <a:buFontTx/>
              <a:buAutoNum type="arabicPeriod"/>
            </a:pPr>
            <a:r>
              <a:rPr lang="en-US" altLang="ko-KR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 Metric Learning </a:t>
            </a:r>
          </a:p>
          <a:p>
            <a:pPr indent="-514350">
              <a:lnSpc>
                <a:spcPct val="120000"/>
              </a:lnSpc>
              <a:buFontTx/>
              <a:buAutoNum type="arabicPeriod"/>
            </a:pPr>
            <a:r>
              <a:rPr lang="en-US" altLang="ko-KR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 Reinforcement Learning &amp; Deep RL</a:t>
            </a:r>
          </a:p>
          <a:p>
            <a:pPr indent="-514350">
              <a:lnSpc>
                <a:spcPct val="120000"/>
              </a:lnSpc>
              <a:buFontTx/>
              <a:buAutoNum type="arabicPeriod"/>
            </a:pPr>
            <a:r>
              <a:rPr lang="ko-KR" altLang="en-US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 </a:t>
            </a:r>
            <a:r>
              <a:rPr lang="en-US" altLang="ko-KR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Meta-learning</a:t>
            </a:r>
          </a:p>
          <a:p>
            <a:pPr indent="-514350">
              <a:lnSpc>
                <a:spcPct val="120000"/>
              </a:lnSpc>
              <a:buFontTx/>
              <a:buAutoNum type="arabicPeriod"/>
            </a:pPr>
            <a:r>
              <a:rPr lang="en-US" altLang="ko-KR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 Production</a:t>
            </a:r>
            <a:r>
              <a:rPr lang="ko-KR" altLang="en-US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을 위한 기본적인 </a:t>
            </a:r>
            <a:r>
              <a:rPr lang="en-US" altLang="ko-KR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Research Engineering</a:t>
            </a:r>
            <a:r>
              <a:rPr lang="ko-KR" altLang="en-US" sz="3200" dirty="0">
                <a:solidFill>
                  <a:srgbClr val="53585F"/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 기법 소개</a:t>
            </a:r>
            <a:endParaRPr lang="en-US" altLang="ko-KR" sz="3200" dirty="0">
              <a:solidFill>
                <a:srgbClr val="53585F"/>
              </a:solidFill>
              <a:latin typeface="Spoqa Han Sans Neo Light" panose="020B0300000000000000" pitchFamily="34" charset="-128"/>
              <a:ea typeface="Spoqa Han Sans Neo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965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24">
            <a:extLst>
              <a:ext uri="{FF2B5EF4-FFF2-40B4-BE49-F238E27FC236}">
                <a16:creationId xmlns:a16="http://schemas.microsoft.com/office/drawing/2014/main" id="{7F658430-B83E-4F49-9C83-5F0F6863BCBE}"/>
              </a:ext>
            </a:extLst>
          </p:cNvPr>
          <p:cNvSpPr/>
          <p:nvPr/>
        </p:nvSpPr>
        <p:spPr>
          <a:xfrm>
            <a:off x="1524000" y="1460302"/>
            <a:ext cx="16499854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더 공부하고 싶다면</a:t>
            </a:r>
            <a:r>
              <a:rPr lang="en-US" altLang="ko-KR" b="1" dirty="0"/>
              <a:t>?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추천하는 토픽</a:t>
            </a:r>
            <a:r>
              <a:rPr lang="en-US" altLang="ko-KR" dirty="0"/>
              <a:t> – Graph Neural Network (GNN)</a:t>
            </a:r>
          </a:p>
        </p:txBody>
      </p:sp>
      <p:sp>
        <p:nvSpPr>
          <p:cNvPr id="14" name="슬라이드 번호 개체 틀 4">
            <a:extLst>
              <a:ext uri="{FF2B5EF4-FFF2-40B4-BE49-F238E27FC236}">
                <a16:creationId xmlns:a16="http://schemas.microsoft.com/office/drawing/2014/main" id="{0413446D-2580-5944-BBF0-54ABF293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0" name="Shape 222">
            <a:extLst>
              <a:ext uri="{FF2B5EF4-FFF2-40B4-BE49-F238E27FC236}">
                <a16:creationId xmlns:a16="http://schemas.microsoft.com/office/drawing/2014/main" id="{CA55D665-C5DB-5049-97A0-B0001338AD3F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381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dirty="0"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19</a:t>
            </a:r>
            <a:r>
              <a:rPr sz="3200" dirty="0">
                <a:solidFill>
                  <a:srgbClr val="00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.</a:t>
            </a:r>
          </a:p>
        </p:txBody>
      </p:sp>
      <p:sp>
        <p:nvSpPr>
          <p:cNvPr id="11" name="Shape 223">
            <a:extLst>
              <a:ext uri="{FF2B5EF4-FFF2-40B4-BE49-F238E27FC236}">
                <a16:creationId xmlns:a16="http://schemas.microsoft.com/office/drawing/2014/main" id="{82F4603E-7654-3246-8961-9B3486600103}"/>
              </a:ext>
            </a:extLst>
          </p:cNvPr>
          <p:cNvSpPr/>
          <p:nvPr/>
        </p:nvSpPr>
        <p:spPr>
          <a:xfrm>
            <a:off x="20828000" y="2332335"/>
            <a:ext cx="2540000" cy="410369"/>
          </a:xfrm>
          <a:prstGeom prst="rect">
            <a:avLst/>
          </a:prstGeom>
          <a:ln w="381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000" dirty="0">
                <a:latin typeface="Spoqa Han Sans Neo" panose="020B0500000000000000" pitchFamily="34" charset="-128"/>
                <a:ea typeface="Spoqa Han Sans Neo" panose="020B0500000000000000" pitchFamily="34" charset="-128"/>
                <a:sym typeface="SpoqaHanSans-Bold"/>
              </a:rPr>
              <a:t>강의를 마치며</a:t>
            </a:r>
            <a:endParaRPr lang="en" altLang="ko-Kore-KR" sz="2000" dirty="0">
              <a:latin typeface="Spoqa Han Sans Neo" panose="020B0500000000000000" pitchFamily="34" charset="-128"/>
              <a:ea typeface="Spoqa Han Sans Neo" panose="020B0500000000000000" pitchFamily="34" charset="-128"/>
              <a:sym typeface="SpoqaHanSans-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96FF4C-688F-9440-8AF8-10C90B106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012" y="2844458"/>
            <a:ext cx="10389326" cy="101515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D52539-41D1-2140-8082-6BFE3AAC0D84}"/>
              </a:ext>
            </a:extLst>
          </p:cNvPr>
          <p:cNvSpPr txBox="1"/>
          <p:nvPr/>
        </p:nvSpPr>
        <p:spPr>
          <a:xfrm>
            <a:off x="2575079" y="12996000"/>
            <a:ext cx="16499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53585F"/>
                </a:solidFill>
                <a:effectLst/>
                <a:latin typeface="Spoqa Han Sans Neo" panose="020B0500000000000000" pitchFamily="34" charset="-128"/>
                <a:ea typeface="Spoqa Han Sans Neo" panose="020B0500000000000000" pitchFamily="34" charset="-128"/>
              </a:rPr>
              <a:t>Zhou, </a:t>
            </a:r>
            <a:r>
              <a:rPr lang="en" altLang="ko-Kore-KR" dirty="0" err="1">
                <a:solidFill>
                  <a:srgbClr val="53585F"/>
                </a:solidFill>
                <a:effectLst/>
                <a:latin typeface="Spoqa Han Sans Neo" panose="020B0500000000000000" pitchFamily="34" charset="-128"/>
                <a:ea typeface="Spoqa Han Sans Neo" panose="020B0500000000000000" pitchFamily="34" charset="-128"/>
              </a:rPr>
              <a:t>Jie</a:t>
            </a:r>
            <a:r>
              <a:rPr lang="en" altLang="ko-Kore-KR" dirty="0">
                <a:solidFill>
                  <a:srgbClr val="53585F"/>
                </a:solidFill>
                <a:effectLst/>
                <a:latin typeface="Spoqa Han Sans Neo" panose="020B0500000000000000" pitchFamily="34" charset="-128"/>
                <a:ea typeface="Spoqa Han Sans Neo" panose="020B0500000000000000" pitchFamily="34" charset="-128"/>
              </a:rPr>
              <a:t>, et al. "Graph neural networks: A review of methods and applications." AI Open 1 (2020): 57-81.</a:t>
            </a:r>
          </a:p>
          <a:p>
            <a:r>
              <a:rPr lang="en" altLang="ko-Kore-KR" dirty="0">
                <a:solidFill>
                  <a:srgbClr val="53585F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Wu, </a:t>
            </a:r>
            <a:r>
              <a:rPr lang="en" altLang="ko-Kore-KR" dirty="0" err="1">
                <a:solidFill>
                  <a:srgbClr val="53585F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Zonghan</a:t>
            </a:r>
            <a:r>
              <a:rPr lang="en" altLang="ko-Kore-KR" dirty="0">
                <a:solidFill>
                  <a:srgbClr val="53585F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, et al. "A comprehensive survey on graph neural networks." IEEE transactions on neural networks and learning systems 32.1 (2020): 4-24.</a:t>
            </a:r>
            <a:endParaRPr lang="ko-Kore-KR" altLang="en-US" dirty="0">
              <a:solidFill>
                <a:srgbClr val="53585F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pic>
        <p:nvPicPr>
          <p:cNvPr id="1026" name="Picture 2" descr="Graph Neural Network 찍어먹기 - TooTouch">
            <a:extLst>
              <a:ext uri="{FF2B5EF4-FFF2-40B4-BE49-F238E27FC236}">
                <a16:creationId xmlns:a16="http://schemas.microsoft.com/office/drawing/2014/main" id="{39FC04C6-483B-B142-B071-F6B6CC007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9338" y="0"/>
            <a:ext cx="5073554" cy="129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46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2B2CF8D-8F09-574B-8991-40497CD6D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77" y="4572228"/>
            <a:ext cx="12200708" cy="8015680"/>
          </a:xfrm>
          <a:prstGeom prst="rect">
            <a:avLst/>
          </a:prstGeom>
        </p:spPr>
      </p:pic>
      <p:sp>
        <p:nvSpPr>
          <p:cNvPr id="7" name="Shape 224">
            <a:extLst>
              <a:ext uri="{FF2B5EF4-FFF2-40B4-BE49-F238E27FC236}">
                <a16:creationId xmlns:a16="http://schemas.microsoft.com/office/drawing/2014/main" id="{7F658430-B83E-4F49-9C83-5F0F6863BCBE}"/>
              </a:ext>
            </a:extLst>
          </p:cNvPr>
          <p:cNvSpPr/>
          <p:nvPr/>
        </p:nvSpPr>
        <p:spPr>
          <a:xfrm>
            <a:off x="1524000" y="1460302"/>
            <a:ext cx="16499854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더 공부하고 싶다면</a:t>
            </a:r>
            <a:r>
              <a:rPr lang="en-US" altLang="ko-KR" b="1" dirty="0"/>
              <a:t>?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추천하는 토픽</a:t>
            </a:r>
            <a:r>
              <a:rPr lang="en-US" altLang="ko-KR" dirty="0"/>
              <a:t> – Energy-based Model</a:t>
            </a:r>
          </a:p>
        </p:txBody>
      </p:sp>
      <p:sp>
        <p:nvSpPr>
          <p:cNvPr id="14" name="슬라이드 번호 개체 틀 4">
            <a:extLst>
              <a:ext uri="{FF2B5EF4-FFF2-40B4-BE49-F238E27FC236}">
                <a16:creationId xmlns:a16="http://schemas.microsoft.com/office/drawing/2014/main" id="{0413446D-2580-5944-BBF0-54ABF293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0" name="Shape 222">
            <a:extLst>
              <a:ext uri="{FF2B5EF4-FFF2-40B4-BE49-F238E27FC236}">
                <a16:creationId xmlns:a16="http://schemas.microsoft.com/office/drawing/2014/main" id="{CA55D665-C5DB-5049-97A0-B0001338AD3F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381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dirty="0"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19</a:t>
            </a:r>
            <a:r>
              <a:rPr sz="3200" dirty="0">
                <a:solidFill>
                  <a:srgbClr val="00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.</a:t>
            </a:r>
          </a:p>
        </p:txBody>
      </p:sp>
      <p:sp>
        <p:nvSpPr>
          <p:cNvPr id="11" name="Shape 223">
            <a:extLst>
              <a:ext uri="{FF2B5EF4-FFF2-40B4-BE49-F238E27FC236}">
                <a16:creationId xmlns:a16="http://schemas.microsoft.com/office/drawing/2014/main" id="{82F4603E-7654-3246-8961-9B3486600103}"/>
              </a:ext>
            </a:extLst>
          </p:cNvPr>
          <p:cNvSpPr/>
          <p:nvPr/>
        </p:nvSpPr>
        <p:spPr>
          <a:xfrm>
            <a:off x="20828000" y="2332335"/>
            <a:ext cx="2540000" cy="410369"/>
          </a:xfrm>
          <a:prstGeom prst="rect">
            <a:avLst/>
          </a:prstGeom>
          <a:ln w="381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000" dirty="0">
                <a:latin typeface="Spoqa Han Sans Neo" panose="020B0500000000000000" pitchFamily="34" charset="-128"/>
                <a:ea typeface="Spoqa Han Sans Neo" panose="020B0500000000000000" pitchFamily="34" charset="-128"/>
                <a:sym typeface="SpoqaHanSans-Bold"/>
              </a:rPr>
              <a:t>강의를 마치며</a:t>
            </a:r>
            <a:endParaRPr lang="en" altLang="ko-Kore-KR" sz="2000" dirty="0">
              <a:latin typeface="Spoqa Han Sans Neo" panose="020B0500000000000000" pitchFamily="34" charset="-128"/>
              <a:ea typeface="Spoqa Han Sans Neo" panose="020B0500000000000000" pitchFamily="34" charset="-128"/>
              <a:sym typeface="SpoqaHanSans-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89C598-874E-D746-AC9F-85AED27D9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1160" y="0"/>
            <a:ext cx="10218635" cy="74532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A7DB6B-4706-BA44-B635-1EF1E679AD8C}"/>
              </a:ext>
            </a:extLst>
          </p:cNvPr>
          <p:cNvSpPr txBox="1"/>
          <p:nvPr/>
        </p:nvSpPr>
        <p:spPr>
          <a:xfrm>
            <a:off x="13003020" y="6993900"/>
            <a:ext cx="5534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solidFill>
                  <a:srgbClr val="53585F"/>
                </a:solidFill>
              </a:rPr>
              <a:t>https://www.cs.toronto.edu/~hinton/talks/EBMtalk.pdf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22902-ADB8-F047-81EA-7D6AB06932C7}"/>
              </a:ext>
            </a:extLst>
          </p:cNvPr>
          <p:cNvSpPr txBox="1"/>
          <p:nvPr/>
        </p:nvSpPr>
        <p:spPr>
          <a:xfrm>
            <a:off x="1223654" y="12806770"/>
            <a:ext cx="122007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solidFill>
                  <a:srgbClr val="53585F"/>
                </a:solidFill>
                <a:effectLst/>
                <a:latin typeface="Spoqa Han Sans Neo" panose="020B0500000000000000" pitchFamily="34" charset="-128"/>
                <a:ea typeface="Spoqa Han Sans Neo" panose="020B0500000000000000" pitchFamily="34" charset="-128"/>
              </a:rPr>
              <a:t>Bond-Taylor, Sam, et al. "Deep Generative Modelling: A Comparative Review of VAEs, GANs, Normalizing Flows, Energy-Based and Autoregressive Models." </a:t>
            </a:r>
            <a:r>
              <a:rPr lang="en" altLang="ko-Kore-KR" dirty="0" err="1">
                <a:solidFill>
                  <a:srgbClr val="53585F"/>
                </a:solidFill>
                <a:effectLst/>
                <a:latin typeface="Spoqa Han Sans Neo" panose="020B0500000000000000" pitchFamily="34" charset="-128"/>
                <a:ea typeface="Spoqa Han Sans Neo" panose="020B0500000000000000" pitchFamily="34" charset="-128"/>
              </a:rPr>
              <a:t>arXiv</a:t>
            </a:r>
            <a:r>
              <a:rPr lang="en" altLang="ko-Kore-KR" dirty="0">
                <a:solidFill>
                  <a:srgbClr val="53585F"/>
                </a:solidFill>
                <a:effectLst/>
                <a:latin typeface="Spoqa Han Sans Neo" panose="020B0500000000000000" pitchFamily="34" charset="-128"/>
                <a:ea typeface="Spoqa Han Sans Neo" panose="020B0500000000000000" pitchFamily="34" charset="-128"/>
              </a:rPr>
              <a:t> preprint arXiv:2103.04922 (2021).</a:t>
            </a:r>
            <a:endParaRPr lang="ko-Kore-KR" altLang="en-US" dirty="0">
              <a:solidFill>
                <a:srgbClr val="53585F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1FAB77-203C-074E-8406-6FAF5D0AE20B}"/>
              </a:ext>
            </a:extLst>
          </p:cNvPr>
          <p:cNvSpPr/>
          <p:nvPr/>
        </p:nvSpPr>
        <p:spPr>
          <a:xfrm>
            <a:off x="731520" y="7363232"/>
            <a:ext cx="11459685" cy="15503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603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24">
            <a:extLst>
              <a:ext uri="{FF2B5EF4-FFF2-40B4-BE49-F238E27FC236}">
                <a16:creationId xmlns:a16="http://schemas.microsoft.com/office/drawing/2014/main" id="{7F658430-B83E-4F49-9C83-5F0F6863BCBE}"/>
              </a:ext>
            </a:extLst>
          </p:cNvPr>
          <p:cNvSpPr/>
          <p:nvPr/>
        </p:nvSpPr>
        <p:spPr>
          <a:xfrm>
            <a:off x="1524000" y="1460302"/>
            <a:ext cx="16499854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더 공부하고 싶다면</a:t>
            </a:r>
            <a:r>
              <a:rPr lang="en-US" altLang="ko-KR" b="1" dirty="0"/>
              <a:t>?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추천하는 토픽</a:t>
            </a:r>
            <a:r>
              <a:rPr lang="en-US" altLang="ko-KR" dirty="0"/>
              <a:t> – Neural ODE</a:t>
            </a:r>
          </a:p>
        </p:txBody>
      </p:sp>
      <p:sp>
        <p:nvSpPr>
          <p:cNvPr id="14" name="슬라이드 번호 개체 틀 4">
            <a:extLst>
              <a:ext uri="{FF2B5EF4-FFF2-40B4-BE49-F238E27FC236}">
                <a16:creationId xmlns:a16="http://schemas.microsoft.com/office/drawing/2014/main" id="{0413446D-2580-5944-BBF0-54ABF293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0" name="Shape 222">
            <a:extLst>
              <a:ext uri="{FF2B5EF4-FFF2-40B4-BE49-F238E27FC236}">
                <a16:creationId xmlns:a16="http://schemas.microsoft.com/office/drawing/2014/main" id="{CA55D665-C5DB-5049-97A0-B0001338AD3F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381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dirty="0"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19</a:t>
            </a:r>
            <a:r>
              <a:rPr sz="3200" dirty="0">
                <a:solidFill>
                  <a:srgbClr val="00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.</a:t>
            </a:r>
          </a:p>
        </p:txBody>
      </p:sp>
      <p:sp>
        <p:nvSpPr>
          <p:cNvPr id="11" name="Shape 223">
            <a:extLst>
              <a:ext uri="{FF2B5EF4-FFF2-40B4-BE49-F238E27FC236}">
                <a16:creationId xmlns:a16="http://schemas.microsoft.com/office/drawing/2014/main" id="{82F4603E-7654-3246-8961-9B3486600103}"/>
              </a:ext>
            </a:extLst>
          </p:cNvPr>
          <p:cNvSpPr/>
          <p:nvPr/>
        </p:nvSpPr>
        <p:spPr>
          <a:xfrm>
            <a:off x="20828000" y="2332335"/>
            <a:ext cx="2540000" cy="410369"/>
          </a:xfrm>
          <a:prstGeom prst="rect">
            <a:avLst/>
          </a:prstGeom>
          <a:ln w="381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000" dirty="0">
                <a:latin typeface="Spoqa Han Sans Neo" panose="020B0500000000000000" pitchFamily="34" charset="-128"/>
                <a:ea typeface="Spoqa Han Sans Neo" panose="020B0500000000000000" pitchFamily="34" charset="-128"/>
                <a:sym typeface="SpoqaHanSans-Bold"/>
              </a:rPr>
              <a:t>강의를 마치며</a:t>
            </a:r>
            <a:endParaRPr lang="en" altLang="ko-Kore-KR" sz="2000" dirty="0">
              <a:latin typeface="Spoqa Han Sans Neo" panose="020B0500000000000000" pitchFamily="34" charset="-128"/>
              <a:ea typeface="Spoqa Han Sans Neo" panose="020B0500000000000000" pitchFamily="34" charset="-128"/>
              <a:sym typeface="SpoqaHanSans-Bold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E4DCAC-F9FB-D247-A39E-456D794D8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428" y="8242262"/>
            <a:ext cx="14402414" cy="475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3DAFBCA-D75F-4B4D-9EC5-745275B3C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7805" y="2807388"/>
            <a:ext cx="5283200" cy="5461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E53193-4926-214F-852D-9624ED5BDF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1005" y="26486"/>
            <a:ext cx="4613212" cy="84247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E2162F-D73A-0648-93D5-1836003A8904}"/>
              </a:ext>
            </a:extLst>
          </p:cNvPr>
          <p:cNvSpPr txBox="1"/>
          <p:nvPr/>
        </p:nvSpPr>
        <p:spPr>
          <a:xfrm>
            <a:off x="6090851" y="12996000"/>
            <a:ext cx="1220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53585F"/>
                </a:solidFill>
                <a:effectLst/>
                <a:latin typeface="Spoqa Han Sans Neo" panose="020B0500000000000000" pitchFamily="34" charset="-128"/>
                <a:ea typeface="Spoqa Han Sans Neo" panose="020B0500000000000000" pitchFamily="34" charset="-128"/>
              </a:rPr>
              <a:t>Chen, Ricky TQ, et al. "Neural ordinary differential equations." </a:t>
            </a:r>
            <a:r>
              <a:rPr lang="en" altLang="ko-Kore-KR" dirty="0" err="1">
                <a:solidFill>
                  <a:srgbClr val="53585F"/>
                </a:solidFill>
                <a:effectLst/>
                <a:latin typeface="Spoqa Han Sans Neo" panose="020B0500000000000000" pitchFamily="34" charset="-128"/>
                <a:ea typeface="Spoqa Han Sans Neo" panose="020B0500000000000000" pitchFamily="34" charset="-128"/>
              </a:rPr>
              <a:t>arXiv</a:t>
            </a:r>
            <a:r>
              <a:rPr lang="en" altLang="ko-Kore-KR" dirty="0">
                <a:solidFill>
                  <a:srgbClr val="53585F"/>
                </a:solidFill>
                <a:effectLst/>
                <a:latin typeface="Spoqa Han Sans Neo" panose="020B0500000000000000" pitchFamily="34" charset="-128"/>
                <a:ea typeface="Spoqa Han Sans Neo" panose="020B0500000000000000" pitchFamily="34" charset="-128"/>
              </a:rPr>
              <a:t> preprint arXiv:1806.07366 (2018).</a:t>
            </a:r>
            <a:endParaRPr lang="ko-Kore-KR" altLang="en-US" dirty="0">
              <a:solidFill>
                <a:srgbClr val="53585F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951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24">
            <a:extLst>
              <a:ext uri="{FF2B5EF4-FFF2-40B4-BE49-F238E27FC236}">
                <a16:creationId xmlns:a16="http://schemas.microsoft.com/office/drawing/2014/main" id="{7F658430-B83E-4F49-9C83-5F0F6863BCBE}"/>
              </a:ext>
            </a:extLst>
          </p:cNvPr>
          <p:cNvSpPr/>
          <p:nvPr/>
        </p:nvSpPr>
        <p:spPr>
          <a:xfrm>
            <a:off x="1524000" y="1434176"/>
            <a:ext cx="16499854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What’s your Next?</a:t>
            </a:r>
          </a:p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lang="en-US" altLang="ko-KR" dirty="0"/>
          </a:p>
        </p:txBody>
      </p:sp>
      <p:sp>
        <p:nvSpPr>
          <p:cNvPr id="14" name="슬라이드 번호 개체 틀 4">
            <a:extLst>
              <a:ext uri="{FF2B5EF4-FFF2-40B4-BE49-F238E27FC236}">
                <a16:creationId xmlns:a16="http://schemas.microsoft.com/office/drawing/2014/main" id="{0413446D-2580-5944-BBF0-54ABF293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69874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0" name="Shape 222">
            <a:extLst>
              <a:ext uri="{FF2B5EF4-FFF2-40B4-BE49-F238E27FC236}">
                <a16:creationId xmlns:a16="http://schemas.microsoft.com/office/drawing/2014/main" id="{CA55D665-C5DB-5049-97A0-B0001338AD3F}"/>
              </a:ext>
            </a:extLst>
          </p:cNvPr>
          <p:cNvSpPr/>
          <p:nvPr/>
        </p:nvSpPr>
        <p:spPr>
          <a:xfrm>
            <a:off x="20828000" y="1381910"/>
            <a:ext cx="2540000" cy="795089"/>
          </a:xfrm>
          <a:prstGeom prst="rect">
            <a:avLst/>
          </a:prstGeom>
          <a:ln w="381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dirty="0"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19</a:t>
            </a:r>
            <a:r>
              <a:rPr sz="3200" dirty="0">
                <a:solidFill>
                  <a:srgbClr val="00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.</a:t>
            </a:r>
          </a:p>
        </p:txBody>
      </p:sp>
      <p:sp>
        <p:nvSpPr>
          <p:cNvPr id="11" name="Shape 223">
            <a:extLst>
              <a:ext uri="{FF2B5EF4-FFF2-40B4-BE49-F238E27FC236}">
                <a16:creationId xmlns:a16="http://schemas.microsoft.com/office/drawing/2014/main" id="{82F4603E-7654-3246-8961-9B3486600103}"/>
              </a:ext>
            </a:extLst>
          </p:cNvPr>
          <p:cNvSpPr/>
          <p:nvPr/>
        </p:nvSpPr>
        <p:spPr>
          <a:xfrm>
            <a:off x="20828000" y="2306209"/>
            <a:ext cx="2540000" cy="410369"/>
          </a:xfrm>
          <a:prstGeom prst="rect">
            <a:avLst/>
          </a:prstGeom>
          <a:ln w="381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000" dirty="0">
                <a:latin typeface="Spoqa Han Sans Neo" panose="020B0500000000000000" pitchFamily="34" charset="-128"/>
                <a:ea typeface="Spoqa Han Sans Neo" panose="020B0500000000000000" pitchFamily="34" charset="-128"/>
                <a:sym typeface="SpoqaHanSans-Bold"/>
              </a:rPr>
              <a:t>강의를 마치며</a:t>
            </a:r>
            <a:endParaRPr lang="en" altLang="ko-Kore-KR" sz="2000" dirty="0">
              <a:latin typeface="Spoqa Han Sans Neo" panose="020B0500000000000000" pitchFamily="34" charset="-128"/>
              <a:ea typeface="Spoqa Han Sans Neo" panose="020B0500000000000000" pitchFamily="34" charset="-128"/>
              <a:sym typeface="SpoqaHanSans-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F6BCF0-309F-6F48-858F-BD356A31E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627" y="4127983"/>
            <a:ext cx="17494978" cy="65994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9239CF-8977-744C-8955-5516B9A684AC}"/>
              </a:ext>
            </a:extLst>
          </p:cNvPr>
          <p:cNvSpPr txBox="1"/>
          <p:nvPr/>
        </p:nvSpPr>
        <p:spPr>
          <a:xfrm>
            <a:off x="8347433" y="10983953"/>
            <a:ext cx="5673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solidFill>
                  <a:srgbClr val="53585F"/>
                </a:solidFill>
              </a:rPr>
              <a:t>https://martinfowler.com/articles/cd4ml.html</a:t>
            </a:r>
          </a:p>
        </p:txBody>
      </p:sp>
    </p:spTree>
    <p:extLst>
      <p:ext uri="{BB962C8B-B14F-4D97-AF65-F5344CB8AC3E}">
        <p14:creationId xmlns:p14="http://schemas.microsoft.com/office/powerpoint/2010/main" val="91549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24">
            <a:extLst>
              <a:ext uri="{FF2B5EF4-FFF2-40B4-BE49-F238E27FC236}">
                <a16:creationId xmlns:a16="http://schemas.microsoft.com/office/drawing/2014/main" id="{7F658430-B83E-4F49-9C83-5F0F6863BCBE}"/>
              </a:ext>
            </a:extLst>
          </p:cNvPr>
          <p:cNvSpPr/>
          <p:nvPr/>
        </p:nvSpPr>
        <p:spPr>
          <a:xfrm>
            <a:off x="1524000" y="1434176"/>
            <a:ext cx="16499854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End of Lecture !</a:t>
            </a:r>
          </a:p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lang="en-US" altLang="ko-KR" dirty="0"/>
          </a:p>
        </p:txBody>
      </p:sp>
      <p:sp>
        <p:nvSpPr>
          <p:cNvPr id="14" name="슬라이드 번호 개체 틀 4">
            <a:extLst>
              <a:ext uri="{FF2B5EF4-FFF2-40B4-BE49-F238E27FC236}">
                <a16:creationId xmlns:a16="http://schemas.microsoft.com/office/drawing/2014/main" id="{0413446D-2580-5944-BBF0-54ABF293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69874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0" name="Shape 222">
            <a:extLst>
              <a:ext uri="{FF2B5EF4-FFF2-40B4-BE49-F238E27FC236}">
                <a16:creationId xmlns:a16="http://schemas.microsoft.com/office/drawing/2014/main" id="{CA55D665-C5DB-5049-97A0-B0001338AD3F}"/>
              </a:ext>
            </a:extLst>
          </p:cNvPr>
          <p:cNvSpPr/>
          <p:nvPr/>
        </p:nvSpPr>
        <p:spPr>
          <a:xfrm>
            <a:off x="20828000" y="1381910"/>
            <a:ext cx="2540000" cy="795089"/>
          </a:xfrm>
          <a:prstGeom prst="rect">
            <a:avLst/>
          </a:prstGeom>
          <a:ln w="381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dirty="0"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19</a:t>
            </a:r>
            <a:r>
              <a:rPr sz="3200" dirty="0">
                <a:solidFill>
                  <a:srgbClr val="00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.</a:t>
            </a:r>
          </a:p>
        </p:txBody>
      </p:sp>
      <p:sp>
        <p:nvSpPr>
          <p:cNvPr id="11" name="Shape 223">
            <a:extLst>
              <a:ext uri="{FF2B5EF4-FFF2-40B4-BE49-F238E27FC236}">
                <a16:creationId xmlns:a16="http://schemas.microsoft.com/office/drawing/2014/main" id="{82F4603E-7654-3246-8961-9B3486600103}"/>
              </a:ext>
            </a:extLst>
          </p:cNvPr>
          <p:cNvSpPr/>
          <p:nvPr/>
        </p:nvSpPr>
        <p:spPr>
          <a:xfrm>
            <a:off x="20828000" y="2306209"/>
            <a:ext cx="2540000" cy="410369"/>
          </a:xfrm>
          <a:prstGeom prst="rect">
            <a:avLst/>
          </a:prstGeom>
          <a:ln w="381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000" dirty="0">
                <a:latin typeface="Spoqa Han Sans Neo" panose="020B0500000000000000" pitchFamily="34" charset="-128"/>
                <a:ea typeface="Spoqa Han Sans Neo" panose="020B0500000000000000" pitchFamily="34" charset="-128"/>
                <a:sym typeface="SpoqaHanSans-Bold"/>
              </a:rPr>
              <a:t>강의를 마치며</a:t>
            </a:r>
            <a:endParaRPr lang="en" altLang="ko-Kore-KR" sz="2000" dirty="0">
              <a:latin typeface="Spoqa Han Sans Neo" panose="020B0500000000000000" pitchFamily="34" charset="-128"/>
              <a:ea typeface="Spoqa Han Sans Neo" panose="020B0500000000000000" pitchFamily="34" charset="-128"/>
              <a:sym typeface="SpoqaHanSans-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0FDA0D-2E88-0A45-9AC8-3B1B4841BBC0}"/>
              </a:ext>
            </a:extLst>
          </p:cNvPr>
          <p:cNvSpPr txBox="1"/>
          <p:nvPr/>
        </p:nvSpPr>
        <p:spPr>
          <a:xfrm>
            <a:off x="8783862" y="7232802"/>
            <a:ext cx="68146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dirty="0">
                <a:solidFill>
                  <a:srgbClr val="53585F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고생 많으셨습니다 </a:t>
            </a:r>
            <a:r>
              <a:rPr kumimoji="1" lang="en-US" altLang="ko-KR" sz="6000" dirty="0">
                <a:solidFill>
                  <a:srgbClr val="53585F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  <a:sym typeface="Wingdings" pitchFamily="2" charset="2"/>
              </a:rPr>
              <a:t>:)</a:t>
            </a:r>
            <a:r>
              <a:rPr kumimoji="1" lang="ko-KR" altLang="en-US" sz="6000" dirty="0">
                <a:solidFill>
                  <a:srgbClr val="53585F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  <a:sym typeface="Wingdings" pitchFamily="2" charset="2"/>
              </a:rPr>
              <a:t> </a:t>
            </a:r>
            <a:endParaRPr kumimoji="1" lang="ko-Kore-KR" altLang="en-US" sz="6000" dirty="0">
              <a:solidFill>
                <a:srgbClr val="53585F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383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80293</TotalTime>
  <Words>341</Words>
  <Application>Microsoft Macintosh PowerPoint</Application>
  <PresentationFormat>사용자 지정</PresentationFormat>
  <Paragraphs>66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Spoqa Han Sans Neo</vt:lpstr>
      <vt:lpstr>Spoqa Han Sans Neo Light</vt:lpstr>
      <vt:lpstr>SpoqaHanSans-Bold</vt:lpstr>
      <vt:lpstr>SpoqaHanSans-Light</vt:lpstr>
      <vt:lpstr>Arial</vt:lpstr>
      <vt:lpstr>Calibri</vt:lpstr>
      <vt:lpstr>Calibri Light</vt:lpstr>
      <vt:lpstr>Impact</vt:lpstr>
      <vt:lpstr>Matura MT Script Capitals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jbpark0614@gmail.com</cp:lastModifiedBy>
  <cp:revision>913</cp:revision>
  <dcterms:created xsi:type="dcterms:W3CDTF">2021-04-05T07:22:06Z</dcterms:created>
  <dcterms:modified xsi:type="dcterms:W3CDTF">2021-10-06T23:18:18Z</dcterms:modified>
</cp:coreProperties>
</file>