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4417-7C44-437B-87DE-87EF6F34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049465-5C62-4EAF-9D83-A4FD9B20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64E6-B695-44F9-9753-76FA1239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3C59-C76D-478B-ACCB-07D5C604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3B1AA-7F9A-4C4F-B51D-CBF2773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6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4F58F-C2E1-433B-A65B-AD055C4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F6FE7-329E-430C-AD87-2690DD63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C12CC-BB41-437E-BE66-5FADECDD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88111-813B-43F8-85DE-90454465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45D77-578E-463E-B9B5-077053B4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265EA-A486-4B34-86CE-17A66100A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A5097-8806-4A32-AB1D-3EFD7BC28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6B759-8B1D-4615-85DF-B94224E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5CD73-8531-482A-BC4C-A05998D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436D-D3F0-4B93-9B89-1EB36A9D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1042C-56A9-42EC-87EB-944F368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5C39-9C35-438A-8A20-741E58C2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D76B-A571-4549-B561-9BC8FA0F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C6CC0-3C93-402F-A7FF-ED4DC517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A4EA7-A744-44AD-AFB8-EE073D0A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BA62-6DCA-4AD4-8988-4DB536C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2001E-8F86-45C2-A642-40A4306D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3DB43-8082-41FD-9AFB-34BD242E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CE63D-34FC-4915-AD61-1583649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9E39A-97A7-4EB5-93E0-2A73E86A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8434-69A4-442C-A477-EA1D3E1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BDE61-E6FF-4025-99B0-E4A4879A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821F3-F1D2-4872-8A36-4A539D3C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58E9B-9A61-4B45-8C09-93E63558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00847-3EB3-465B-BDBA-E79DBA9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7AB3A-DF3D-43F3-B990-FA81A8F6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D1FD0-4DE0-4D31-9042-5089DCC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E50B4-BCF6-4CCE-AC39-50FD1661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7C933-77CC-4FFA-8EF0-974CC305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B9DEFD-C17C-45B7-9AD5-C09F0989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7E9D5-BDA6-4DB9-A361-9B012CB8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4B165-48DA-4887-A77E-5A9D2A4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BD123-33AC-435C-99C2-0C68E61B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C73AD7-6283-4A65-ABF7-4D7968D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FE27-6E8B-46D6-80BE-71E11143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4FCE9-1DCE-4522-8A2F-2FDE7E3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5B2CB-4F09-40D9-BFEF-F1FB1D5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62852-1581-4C00-A7C5-C42B2B60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EA264-6803-4D5F-964F-9A011F78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353D-C00C-4D6E-B302-FFAF1A8A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84C05-8D36-4C9E-8C4B-06C3E10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1CA61-B946-48E1-A0B7-D9DE699A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CCF5B-EF3C-4867-A5F1-59BFD984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D566-6028-445D-AFBE-0DD180D1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F73F8-DA8F-4197-89E3-C18E7A81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9BD92-76CF-4751-B0B3-F5750EE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7CE10-7BC1-4556-8B6C-E1C2397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4E4D-0228-4065-84C6-68170BF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5C937-5D19-445A-BCB5-A706E46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093D37-5CA4-42AA-BE40-88C92A94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6A157-D858-4174-A6CD-3E956862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28A7B-F61E-4F81-A7CC-B3666DD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C11B6-7419-4623-A0A3-98B7FEA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B9877-B5F8-430A-93B2-08647DE9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91507-A21D-461A-AB5B-4E84B329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9FDF-3E7B-4175-AC5B-C125E154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DF75-03CC-4C21-A46A-69B391AA7EB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A395-05E5-4488-91A3-CCA2630F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CFE66-9F3A-40FC-B27E-03599B4C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1B9-E865-4BB4-9570-1E5DF7D8B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6159E-6FA3-4781-9875-0C659B77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1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08DB-8D33-422B-BF97-B41D09B0A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3104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46C9-2120-4137-A513-B8F7E2A6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JVM, JRE, JDK</a:t>
            </a:r>
            <a:r>
              <a:rPr lang="ko-KR" altLang="en-US" sz="4000" dirty="0"/>
              <a:t>의 역할 및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B3A9F-0FEA-4B9A-8BA1-831A630F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1900" dirty="0"/>
              <a:t>범위로 보자면 </a:t>
            </a:r>
            <a:r>
              <a:rPr lang="en-US" altLang="ko-KR" sz="1900" dirty="0"/>
              <a:t>JDK &gt; JRE &gt; JVM</a:t>
            </a:r>
            <a:r>
              <a:rPr lang="ko-KR" altLang="en-US" sz="1900" dirty="0"/>
              <a:t>이다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00" dirty="0"/>
          </a:p>
          <a:p>
            <a:pPr marL="514350" indent="-514350">
              <a:buAutoNum type="arabicPeriod"/>
            </a:pPr>
            <a:r>
              <a:rPr lang="en-US" altLang="ko-KR" dirty="0"/>
              <a:t>JVM(Java Virtual Machine)</a:t>
            </a:r>
          </a:p>
          <a:p>
            <a:pPr marL="0" indent="0">
              <a:buNone/>
            </a:pPr>
            <a:r>
              <a:rPr lang="ko-KR" altLang="en-US" sz="1900" dirty="0"/>
              <a:t>자바 프로그램 등을 컴파일하여 만들어진 바이트코드를 실행해주는 가상 머신</a:t>
            </a:r>
            <a:r>
              <a:rPr lang="en-US" altLang="ko-KR" sz="1900" dirty="0"/>
              <a:t>.(software)</a:t>
            </a:r>
          </a:p>
          <a:p>
            <a:pPr marL="0" indent="0">
              <a:buNone/>
            </a:pPr>
            <a:r>
              <a:rPr lang="ko-KR" altLang="en-US" sz="1900" dirty="0"/>
              <a:t>자바는 어떤 운영체제에서도 상관없이 동일한 형태로 실행시킬 수 있다는 장점이 있는데</a:t>
            </a:r>
            <a:r>
              <a:rPr lang="en-US" altLang="ko-KR" sz="1900" dirty="0"/>
              <a:t>, </a:t>
            </a:r>
            <a:r>
              <a:rPr lang="ko-KR" altLang="en-US" sz="1900" dirty="0"/>
              <a:t>이를 가능하게 해준다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JVM</a:t>
            </a:r>
            <a:r>
              <a:rPr lang="ko-KR" altLang="en-US" sz="1900" dirty="0"/>
              <a:t>은 아래와 같은 작업을 수행한다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  * Loads code : </a:t>
            </a:r>
            <a:r>
              <a:rPr lang="ko-KR" altLang="en-US" sz="1900" dirty="0"/>
              <a:t>작성된 소스 코드를 로드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 * Verifies code : </a:t>
            </a:r>
            <a:r>
              <a:rPr lang="ko-KR" altLang="en-US" sz="1900" dirty="0"/>
              <a:t>소스 코드 검증 및 확인 </a:t>
            </a:r>
            <a:r>
              <a:rPr lang="en-US" altLang="ko-KR" sz="1900" dirty="0"/>
              <a:t>(</a:t>
            </a:r>
            <a:r>
              <a:rPr lang="ko-KR" altLang="en-US" sz="1900" dirty="0"/>
              <a:t>문법에 맞나 검증</a:t>
            </a:r>
            <a:r>
              <a:rPr lang="en-US" altLang="ko-KR" sz="1900" dirty="0"/>
              <a:t>, </a:t>
            </a:r>
            <a:r>
              <a:rPr lang="ko-KR" altLang="en-US" sz="1900" dirty="0"/>
              <a:t>정상적으로 동작하는 지 확인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* Executes code : </a:t>
            </a:r>
            <a:r>
              <a:rPr lang="ko-KR" altLang="en-US" sz="1900" dirty="0"/>
              <a:t>소스 코드 실행 </a:t>
            </a:r>
            <a:r>
              <a:rPr lang="en-US" altLang="ko-KR" sz="1900" dirty="0"/>
              <a:t>(</a:t>
            </a:r>
            <a:r>
              <a:rPr lang="ko-KR" altLang="en-US" sz="1900" dirty="0"/>
              <a:t>실제 </a:t>
            </a:r>
            <a:r>
              <a:rPr lang="en-US" altLang="ko-KR" sz="1900" dirty="0"/>
              <a:t>machine</a:t>
            </a:r>
            <a:r>
              <a:rPr lang="ko-KR" altLang="en-US" sz="1900" dirty="0"/>
              <a:t>에서 소스코드를 실행해 프로그램을 구동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  * Provides runtime environment : </a:t>
            </a:r>
            <a:r>
              <a:rPr lang="ko-KR" altLang="en-US" sz="1900" dirty="0"/>
              <a:t>런타임 환경을 제공 </a:t>
            </a:r>
            <a:r>
              <a:rPr lang="en-US" altLang="ko-KR" sz="1900" dirty="0"/>
              <a:t>(</a:t>
            </a:r>
            <a:r>
              <a:rPr lang="ko-KR" altLang="en-US" sz="1900" dirty="0"/>
              <a:t>어떤 장비든 구동이 되기 위한 기본 베이스 환경을 구축해 줌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r>
              <a:rPr lang="en-US" altLang="ko-KR" dirty="0"/>
              <a:t>2. JRE(Java Runtime Environment)</a:t>
            </a:r>
          </a:p>
          <a:p>
            <a:pPr marL="0" indent="0">
              <a:buNone/>
            </a:pPr>
            <a:r>
              <a:rPr lang="ko-KR" altLang="en-US" sz="1900" dirty="0"/>
              <a:t>런타임 환경을 제공하는데 사용되며</a:t>
            </a:r>
            <a:r>
              <a:rPr lang="en-US" altLang="ko-KR" sz="1900" dirty="0"/>
              <a:t>, </a:t>
            </a:r>
            <a:r>
              <a:rPr lang="ko-KR" altLang="en-US" sz="1900" dirty="0"/>
              <a:t>물리적으로 존재하는 </a:t>
            </a:r>
            <a:r>
              <a:rPr lang="en-US" altLang="ko-KR" sz="1900" dirty="0"/>
              <a:t>JVM </a:t>
            </a:r>
            <a:r>
              <a:rPr lang="ko-KR" altLang="en-US" sz="1900" dirty="0"/>
              <a:t>구현하는 역할을 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JRE</a:t>
            </a:r>
            <a:r>
              <a:rPr lang="ko-KR" altLang="en-US" sz="1900" dirty="0"/>
              <a:t>는 라이브러리 </a:t>
            </a:r>
            <a:r>
              <a:rPr lang="en-US" altLang="ko-KR" sz="1900" dirty="0"/>
              <a:t>+ </a:t>
            </a:r>
            <a:r>
              <a:rPr lang="ko-KR" altLang="en-US" sz="1900" dirty="0"/>
              <a:t>런타임에 </a:t>
            </a:r>
            <a:r>
              <a:rPr lang="en-US" altLang="ko-KR" sz="1900" dirty="0"/>
              <a:t>JVM</a:t>
            </a:r>
            <a:r>
              <a:rPr lang="ko-KR" altLang="en-US" sz="1900" dirty="0"/>
              <a:t>이 사용하는 다른 파일들의 설정을 포함하고 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r>
              <a:rPr lang="en-US" altLang="ko-KR" dirty="0"/>
              <a:t>3. JDK(Java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Kit)</a:t>
            </a:r>
          </a:p>
          <a:p>
            <a:pPr marL="0" indent="0">
              <a:buNone/>
            </a:pPr>
            <a:r>
              <a:rPr lang="en-US" altLang="ko-KR" sz="1900" dirty="0"/>
              <a:t>JRE</a:t>
            </a:r>
            <a:r>
              <a:rPr lang="ko-KR" altLang="en-US" sz="1900" dirty="0"/>
              <a:t>에 컴파일러</a:t>
            </a:r>
            <a:r>
              <a:rPr lang="en-US" altLang="ko-KR" sz="1900" dirty="0"/>
              <a:t>, </a:t>
            </a:r>
            <a:r>
              <a:rPr lang="ko-KR" altLang="en-US" sz="1900" dirty="0"/>
              <a:t>디버거 등 개발 도구를 포함하는 프로그램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9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381-6AA2-448D-8066-DA38E15D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AA39-3C53-4A89-B269-4BDAACD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300" dirty="0"/>
              <a:t>프로그래밍 언어 </a:t>
            </a:r>
            <a:r>
              <a:rPr lang="en-US" altLang="ko-KR" sz="1300" dirty="0"/>
              <a:t>: </a:t>
            </a:r>
            <a:r>
              <a:rPr lang="ko-KR" altLang="en-US" sz="1300" dirty="0"/>
              <a:t>기계어</a:t>
            </a:r>
            <a:r>
              <a:rPr lang="en-US" altLang="ko-KR" sz="1300" dirty="0"/>
              <a:t>, </a:t>
            </a:r>
            <a:r>
              <a:rPr lang="ko-KR" altLang="en-US" sz="1300" dirty="0"/>
              <a:t>어셈블리어</a:t>
            </a:r>
            <a:r>
              <a:rPr lang="en-US" altLang="ko-KR" sz="1300" dirty="0"/>
              <a:t>, </a:t>
            </a:r>
            <a:r>
              <a:rPr lang="ko-KR" altLang="en-US" sz="1300" dirty="0"/>
              <a:t>고급 언어</a:t>
            </a:r>
            <a:endParaRPr lang="en-US" altLang="ko-KR" sz="1300" dirty="0"/>
          </a:p>
          <a:p>
            <a:r>
              <a:rPr lang="ko-KR" altLang="en-US" sz="1300" dirty="0"/>
              <a:t>컴파일 </a:t>
            </a:r>
            <a:r>
              <a:rPr lang="en-US" altLang="ko-KR" sz="1300" dirty="0"/>
              <a:t>: </a:t>
            </a:r>
            <a:r>
              <a:rPr lang="ko-KR" altLang="en-US" sz="1300" dirty="0"/>
              <a:t>소스 파일</a:t>
            </a:r>
            <a:r>
              <a:rPr lang="en-US" altLang="ko-KR" sz="1300" dirty="0"/>
              <a:t>(</a:t>
            </a:r>
            <a:r>
              <a:rPr lang="ko-KR" altLang="en-US" sz="1300" dirty="0"/>
              <a:t>프로그래밍 언어로 작성된 </a:t>
            </a:r>
            <a:r>
              <a:rPr lang="en-US" altLang="ko-KR" sz="1300" dirty="0"/>
              <a:t>text file)</a:t>
            </a:r>
            <a:r>
              <a:rPr lang="ko-KR" altLang="en-US" sz="1300" dirty="0"/>
              <a:t>을 기계어로 만드는 과정</a:t>
            </a:r>
            <a:endParaRPr lang="en-US" altLang="ko-KR" sz="1300" dirty="0"/>
          </a:p>
          <a:p>
            <a:r>
              <a:rPr lang="ko-KR" altLang="en-US" sz="1300" dirty="0"/>
              <a:t>자바 </a:t>
            </a:r>
            <a:r>
              <a:rPr lang="en-US" altLang="ko-KR" sz="1300" dirty="0"/>
              <a:t>: </a:t>
            </a:r>
            <a:r>
              <a:rPr lang="ko-KR" altLang="en-US" sz="1300" dirty="0"/>
              <a:t>선마이크로시스템즈의 제임스 고슬링에 의해 시작</a:t>
            </a:r>
            <a:r>
              <a:rPr lang="en-US" altLang="ko-KR" sz="1300" dirty="0"/>
              <a:t>. </a:t>
            </a:r>
            <a:r>
              <a:rPr lang="ko-KR" altLang="en-US" sz="1300" dirty="0"/>
              <a:t>플랫폼 호환성 위해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플랫폼 종속성 </a:t>
            </a:r>
            <a:r>
              <a:rPr lang="en-US" altLang="ko-KR" sz="1300" dirty="0"/>
              <a:t>: </a:t>
            </a:r>
            <a:r>
              <a:rPr lang="ko-KR" altLang="en-US" sz="1300" dirty="0"/>
              <a:t>기계어가 </a:t>
            </a:r>
            <a:r>
              <a:rPr lang="en-US" altLang="ko-KR" sz="1300" dirty="0"/>
              <a:t>CPU</a:t>
            </a:r>
            <a:r>
              <a:rPr lang="ko-KR" altLang="en-US" sz="1300" dirty="0"/>
              <a:t>마다 다르고</a:t>
            </a:r>
            <a:r>
              <a:rPr lang="en-US" altLang="ko-KR" sz="1300" dirty="0"/>
              <a:t>, </a:t>
            </a:r>
            <a:r>
              <a:rPr lang="ko-KR" altLang="en-US" sz="1300" dirty="0"/>
              <a:t>운영체제마다 </a:t>
            </a:r>
            <a:r>
              <a:rPr lang="en-US" altLang="ko-KR" sz="1300" dirty="0"/>
              <a:t>API, </a:t>
            </a:r>
            <a:r>
              <a:rPr lang="ko-KR" altLang="en-US" sz="1300" dirty="0"/>
              <a:t>실행파일 형식 다름</a:t>
            </a:r>
            <a:endParaRPr lang="en-US" altLang="ko-KR" sz="1300" dirty="0"/>
          </a:p>
          <a:p>
            <a:r>
              <a:rPr lang="ko-KR" altLang="en-US" sz="1300" dirty="0"/>
              <a:t>플랫폼 독립성</a:t>
            </a:r>
            <a:r>
              <a:rPr lang="en-US" altLang="ko-KR" sz="1300" dirty="0"/>
              <a:t>, WORA : </a:t>
            </a:r>
            <a:r>
              <a:rPr lang="ko-KR" altLang="en-US" sz="1300" dirty="0"/>
              <a:t>한번 작성된 코드는 모든 플랫폼에서 바로 실행 </a:t>
            </a:r>
            <a:endParaRPr lang="en-US" altLang="ko-KR" sz="1300" dirty="0"/>
          </a:p>
          <a:p>
            <a:r>
              <a:rPr lang="ko-KR" altLang="en-US" sz="1300" dirty="0"/>
              <a:t>자바가 </a:t>
            </a:r>
            <a:r>
              <a:rPr lang="en-US" altLang="ko-KR" sz="1300" dirty="0"/>
              <a:t>WORA</a:t>
            </a:r>
            <a:r>
              <a:rPr lang="ko-KR" altLang="en-US" sz="1300" dirty="0"/>
              <a:t>가 가능한 이유 </a:t>
            </a:r>
            <a:r>
              <a:rPr lang="en-US" altLang="ko-KR" sz="1300" dirty="0"/>
              <a:t>-&gt; </a:t>
            </a:r>
            <a:r>
              <a:rPr lang="ko-KR" altLang="en-US" sz="1300" dirty="0"/>
              <a:t>바이트 코드</a:t>
            </a:r>
            <a:r>
              <a:rPr lang="en-US" altLang="ko-KR" sz="1300" dirty="0"/>
              <a:t>, JVM</a:t>
            </a:r>
          </a:p>
          <a:p>
            <a:r>
              <a:rPr lang="ko-KR" altLang="en-US" sz="1300" dirty="0"/>
              <a:t>바이트코드 </a:t>
            </a:r>
            <a:r>
              <a:rPr lang="en-US" altLang="ko-KR" sz="1300" dirty="0"/>
              <a:t>: </a:t>
            </a:r>
            <a:r>
              <a:rPr lang="ko-KR" altLang="en-US" sz="1300" dirty="0"/>
              <a:t>자바 소스를 컴파일한 </a:t>
            </a:r>
            <a:r>
              <a:rPr lang="en-US" altLang="ko-KR" sz="1300" dirty="0"/>
              <a:t>obj </a:t>
            </a:r>
            <a:r>
              <a:rPr lang="ko-KR" altLang="en-US" sz="1300" dirty="0"/>
              <a:t>코드</a:t>
            </a:r>
            <a:r>
              <a:rPr lang="en-US" altLang="ko-KR" sz="1300" dirty="0"/>
              <a:t>(.class), CPU</a:t>
            </a:r>
            <a:r>
              <a:rPr lang="ko-KR" altLang="en-US" sz="1300" dirty="0"/>
              <a:t>에 종속적이지 않음</a:t>
            </a:r>
            <a:r>
              <a:rPr lang="en-US" altLang="ko-KR" sz="1300" dirty="0"/>
              <a:t>. JVM</a:t>
            </a:r>
            <a:r>
              <a:rPr lang="ko-KR" altLang="en-US" sz="1300" dirty="0"/>
              <a:t>이 이를 해석하고 실행</a:t>
            </a:r>
            <a:endParaRPr lang="en-US" altLang="ko-KR" sz="1300" dirty="0"/>
          </a:p>
          <a:p>
            <a:r>
              <a:rPr lang="en-US" altLang="ko-KR" sz="1300" dirty="0"/>
              <a:t>JVM(Java</a:t>
            </a:r>
            <a:r>
              <a:rPr lang="ko-KR" altLang="en-US" sz="1300" dirty="0"/>
              <a:t> </a:t>
            </a:r>
            <a:r>
              <a:rPr lang="en-US" altLang="ko-KR" sz="1300" dirty="0"/>
              <a:t>Virtual</a:t>
            </a:r>
            <a:r>
              <a:rPr lang="ko-KR" altLang="en-US" sz="1300" dirty="0"/>
              <a:t> </a:t>
            </a:r>
            <a:r>
              <a:rPr lang="en-US" altLang="ko-KR" sz="1300" dirty="0"/>
              <a:t>Machine)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/>
              <a:t>JVM</a:t>
            </a:r>
            <a:r>
              <a:rPr lang="ko-KR" altLang="en-US" sz="1300" dirty="0"/>
              <a:t> 자체는 플랫폼에 종속적</a:t>
            </a:r>
            <a:r>
              <a:rPr lang="en-US" altLang="ko-KR" sz="1300" dirty="0"/>
              <a:t>. </a:t>
            </a:r>
            <a:r>
              <a:rPr lang="ko-KR" altLang="en-US" sz="1300" dirty="0"/>
              <a:t>앞 장에서 </a:t>
            </a:r>
            <a:r>
              <a:rPr lang="en-US" altLang="ko-KR" sz="1300" dirty="0"/>
              <a:t>JVM </a:t>
            </a:r>
            <a:r>
              <a:rPr lang="ko-KR" altLang="en-US" sz="1300" dirty="0"/>
              <a:t>설명 있음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디어셈블 </a:t>
            </a:r>
            <a:r>
              <a:rPr lang="en-US" altLang="ko-KR" sz="1300" dirty="0"/>
              <a:t>: </a:t>
            </a:r>
            <a:r>
              <a:rPr lang="ko-KR" altLang="en-US" sz="1300" dirty="0"/>
              <a:t>클래스 파일에 들어있는 바이트 코드를 텍스트로 볼 수 있게 변환하는 작업</a:t>
            </a:r>
            <a:r>
              <a:rPr lang="en-US" altLang="ko-KR" sz="1300" dirty="0"/>
              <a:t>, JDK</a:t>
            </a:r>
            <a:r>
              <a:rPr lang="ko-KR" altLang="en-US" sz="1300" dirty="0"/>
              <a:t>의 </a:t>
            </a:r>
            <a:r>
              <a:rPr lang="en-US" altLang="ko-KR" sz="1300" dirty="0"/>
              <a:t>javap.exe </a:t>
            </a:r>
            <a:r>
              <a:rPr lang="ko-KR" altLang="en-US" sz="1300" dirty="0"/>
              <a:t>이용</a:t>
            </a:r>
            <a:endParaRPr lang="en-US" altLang="ko-KR" sz="1300" dirty="0"/>
          </a:p>
          <a:p>
            <a:r>
              <a:rPr lang="en-US" altLang="ko-KR" sz="1300" dirty="0"/>
              <a:t>C/C++</a:t>
            </a:r>
            <a:r>
              <a:rPr lang="ko-KR" altLang="en-US" sz="1300" dirty="0"/>
              <a:t>의 프로그램 개발 </a:t>
            </a:r>
            <a:r>
              <a:rPr lang="en-US" altLang="ko-KR" sz="1300" dirty="0"/>
              <a:t>: </a:t>
            </a:r>
            <a:r>
              <a:rPr lang="ko-KR" altLang="en-US" sz="1300" dirty="0"/>
              <a:t>여러 개 소스코드 </a:t>
            </a:r>
            <a:r>
              <a:rPr lang="en-US" altLang="ko-KR" sz="1300" dirty="0"/>
              <a:t>-&gt; </a:t>
            </a:r>
            <a:r>
              <a:rPr lang="ko-KR" altLang="en-US" sz="1300" dirty="0"/>
              <a:t>컴파일러 거쳐 </a:t>
            </a:r>
            <a:r>
              <a:rPr lang="en-US" altLang="ko-KR" sz="1300" dirty="0"/>
              <a:t>obj </a:t>
            </a:r>
            <a:r>
              <a:rPr lang="ko-KR" altLang="en-US" sz="1300" dirty="0"/>
              <a:t>코드 </a:t>
            </a:r>
            <a:r>
              <a:rPr lang="en-US" altLang="ko-KR" sz="1300" dirty="0"/>
              <a:t>-&gt; </a:t>
            </a:r>
            <a:r>
              <a:rPr lang="ko-KR" altLang="en-US" sz="1300" dirty="0"/>
              <a:t>링커를 거쳐 모든 코드를 </a:t>
            </a:r>
            <a:r>
              <a:rPr lang="en-US" altLang="ko-KR" sz="1300" dirty="0"/>
              <a:t>1</a:t>
            </a:r>
            <a:r>
              <a:rPr lang="ko-KR" altLang="en-US" sz="1300" dirty="0"/>
              <a:t>개의 실행파일 저장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실행 파일은 모두 메모리에 올려져야 실행</a:t>
            </a:r>
            <a:r>
              <a:rPr lang="en-US" altLang="ko-KR" sz="1300" dirty="0"/>
              <a:t>, </a:t>
            </a:r>
            <a:r>
              <a:rPr lang="ko-KR" altLang="en-US" sz="1300" dirty="0"/>
              <a:t>메모리 적으면 낭패</a:t>
            </a:r>
            <a:endParaRPr lang="en-US" altLang="ko-KR" sz="1300" dirty="0"/>
          </a:p>
          <a:p>
            <a:r>
              <a:rPr lang="ko-KR" altLang="en-US" sz="1300" dirty="0"/>
              <a:t>자바의 프로그램 개발 </a:t>
            </a:r>
            <a:r>
              <a:rPr lang="en-US" altLang="ko-KR" sz="1300" dirty="0"/>
              <a:t>: </a:t>
            </a:r>
            <a:r>
              <a:rPr lang="ko-KR" altLang="en-US" sz="1300" dirty="0"/>
              <a:t>여러 소스 </a:t>
            </a:r>
            <a:r>
              <a:rPr lang="en-US" altLang="ko-KR" sz="1300" dirty="0"/>
              <a:t>-&gt; </a:t>
            </a:r>
            <a:r>
              <a:rPr lang="ko-KR" altLang="en-US" sz="1300" dirty="0"/>
              <a:t>자바 컴파일러 거쳐 바이트 코드 </a:t>
            </a:r>
            <a:r>
              <a:rPr lang="en-US" altLang="ko-KR" sz="1300" dirty="0"/>
              <a:t>-&gt; main </a:t>
            </a:r>
            <a:r>
              <a:rPr lang="ko-KR" altLang="en-US" sz="1300" dirty="0"/>
              <a:t>메소드 가진 클래스부터 실행 시작 </a:t>
            </a:r>
            <a:r>
              <a:rPr lang="en-US" altLang="ko-KR" sz="1300" dirty="0"/>
              <a:t>(</a:t>
            </a:r>
            <a:r>
              <a:rPr lang="ko-KR" altLang="en-US" sz="1300" dirty="0"/>
              <a:t>링크 과정 없음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en-US" altLang="ko-KR" sz="1300" dirty="0"/>
              <a:t>JVM</a:t>
            </a:r>
            <a:r>
              <a:rPr lang="ko-KR" altLang="en-US" sz="1300" dirty="0"/>
              <a:t>은 필요할 때 클래스 파일 로딩</a:t>
            </a:r>
            <a:r>
              <a:rPr lang="en-US" altLang="ko-KR" sz="1300" dirty="0"/>
              <a:t>, </a:t>
            </a:r>
            <a:r>
              <a:rPr lang="ko-KR" altLang="en-US" sz="1300" dirty="0"/>
              <a:t>적은 메모리로 실행 가능</a:t>
            </a:r>
            <a:endParaRPr lang="en-US" altLang="ko-KR" sz="1300" dirty="0"/>
          </a:p>
          <a:p>
            <a:r>
              <a:rPr lang="ko-KR" altLang="en-US" sz="1300" dirty="0"/>
              <a:t>오픈 소스 </a:t>
            </a:r>
            <a:r>
              <a:rPr lang="en-US" altLang="ko-KR" sz="1300" dirty="0"/>
              <a:t>: </a:t>
            </a:r>
            <a:r>
              <a:rPr lang="ko-KR" altLang="en-US" sz="1300" dirty="0"/>
              <a:t>누구나 액세스 할 수 있도록 소스 코드를 무상 공개한 소프트웨어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장점으로는 공개된 소스 코드를 참조함으로써 개발 시간 및 비용 단축</a:t>
            </a:r>
            <a:r>
              <a:rPr lang="en-US" altLang="ko-KR" sz="1300" dirty="0"/>
              <a:t>. </a:t>
            </a:r>
            <a:r>
              <a:rPr lang="ko-KR" altLang="en-US" sz="1300" dirty="0"/>
              <a:t>다수의 인원이 참여하므로 우수한 품질</a:t>
            </a:r>
            <a:br>
              <a:rPr lang="en-US" altLang="ko-KR" sz="1300" dirty="0"/>
            </a:br>
            <a:r>
              <a:rPr lang="ko-KR" altLang="en-US" sz="1300" dirty="0"/>
              <a:t>단점으로는 무단으로 상용 소프트웨어에 사용시 저작권 침해</a:t>
            </a:r>
            <a:r>
              <a:rPr lang="en-US" altLang="ko-KR" sz="1300" dirty="0"/>
              <a:t>, </a:t>
            </a:r>
            <a:r>
              <a:rPr lang="ko-KR" altLang="en-US" sz="1300" dirty="0"/>
              <a:t>호환성 문제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363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37381-6AA2-448D-8066-DA38E15D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자료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AA39-3C53-4A89-B269-4BDAACDE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JDK, JRE </a:t>
            </a:r>
            <a:r>
              <a:rPr lang="ko-KR" altLang="en-US" sz="1300" dirty="0"/>
              <a:t>에 대한 내용은 맨 앞 장</a:t>
            </a:r>
            <a:endParaRPr lang="en-US" altLang="ko-KR" sz="1300" dirty="0"/>
          </a:p>
          <a:p>
            <a:r>
              <a:rPr lang="en-US" altLang="ko-KR" sz="1300" dirty="0"/>
              <a:t>JDK</a:t>
            </a:r>
            <a:r>
              <a:rPr lang="ko-KR" altLang="en-US" sz="1300" dirty="0"/>
              <a:t>의 </a:t>
            </a:r>
            <a:r>
              <a:rPr lang="en-US" altLang="ko-KR" sz="1300" dirty="0"/>
              <a:t>bin </a:t>
            </a:r>
            <a:r>
              <a:rPr lang="ko-KR" altLang="en-US" sz="1300" dirty="0"/>
              <a:t>디렉터리에 포함된 주요 개발 도구</a:t>
            </a:r>
            <a:br>
              <a:rPr lang="en-US" altLang="ko-KR" sz="1300" dirty="0"/>
            </a:br>
            <a:r>
              <a:rPr lang="en-US" altLang="ko-KR" sz="1300" dirty="0"/>
              <a:t>javac(</a:t>
            </a:r>
            <a:r>
              <a:rPr lang="ko-KR" altLang="en-US" sz="1300" dirty="0"/>
              <a:t>컴파일러</a:t>
            </a:r>
            <a:r>
              <a:rPr lang="en-US" altLang="ko-KR" sz="1300" dirty="0"/>
              <a:t>), java(</a:t>
            </a:r>
            <a:r>
              <a:rPr lang="ko-KR" altLang="en-US" sz="1300" dirty="0"/>
              <a:t>실행</a:t>
            </a:r>
            <a:r>
              <a:rPr lang="en-US" altLang="ko-KR" sz="1300" dirty="0"/>
              <a:t>), Javadoc(</a:t>
            </a:r>
            <a:r>
              <a:rPr lang="ko-KR" altLang="en-US" sz="1300" dirty="0"/>
              <a:t>소스로부터 </a:t>
            </a:r>
            <a:r>
              <a:rPr lang="en-US" altLang="ko-KR" sz="1300" dirty="0"/>
              <a:t>html </a:t>
            </a:r>
            <a:r>
              <a:rPr lang="ko-KR" altLang="en-US" sz="1300" dirty="0"/>
              <a:t>형식 </a:t>
            </a:r>
            <a:r>
              <a:rPr lang="en-US" altLang="ko-KR" sz="1300" dirty="0"/>
              <a:t>API </a:t>
            </a:r>
            <a:r>
              <a:rPr lang="ko-KR" altLang="en-US" sz="1300" dirty="0"/>
              <a:t>도큐먼트 생성</a:t>
            </a:r>
            <a:r>
              <a:rPr lang="en-US" altLang="ko-KR" sz="1300" dirty="0"/>
              <a:t>),</a:t>
            </a:r>
            <a:br>
              <a:rPr lang="en-US" altLang="ko-KR" sz="1300" dirty="0"/>
            </a:br>
            <a:r>
              <a:rPr lang="en-US" altLang="ko-KR" sz="1300" dirty="0"/>
              <a:t>jar(</a:t>
            </a:r>
            <a:r>
              <a:rPr lang="ko-KR" altLang="en-US" sz="1300" dirty="0"/>
              <a:t>아카이브 파일 생성 및 관리 유틸리티</a:t>
            </a:r>
            <a:r>
              <a:rPr lang="en-US" altLang="ko-KR" sz="1300" dirty="0"/>
              <a:t>), jdb(</a:t>
            </a:r>
            <a:r>
              <a:rPr lang="ko-KR" altLang="en-US" sz="1300" dirty="0"/>
              <a:t>디버거</a:t>
            </a:r>
            <a:r>
              <a:rPr lang="en-US" altLang="ko-KR" sz="1300" dirty="0"/>
              <a:t>), javap(</a:t>
            </a:r>
            <a:r>
              <a:rPr lang="ko-KR" altLang="en-US" sz="1300" dirty="0"/>
              <a:t>디어셈블러</a:t>
            </a:r>
            <a:r>
              <a:rPr lang="en-US" altLang="ko-KR" sz="1300" dirty="0"/>
              <a:t>)</a:t>
            </a:r>
          </a:p>
          <a:p>
            <a:r>
              <a:rPr lang="ko-KR" altLang="en-US" sz="1300" dirty="0"/>
              <a:t>자바 </a:t>
            </a:r>
            <a:r>
              <a:rPr lang="en-US" altLang="ko-KR" sz="1300" dirty="0"/>
              <a:t>API : JDK</a:t>
            </a:r>
            <a:r>
              <a:rPr lang="ko-KR" altLang="en-US" sz="1300" dirty="0"/>
              <a:t>에 포함된 클래스 라이브러리</a:t>
            </a:r>
            <a:endParaRPr lang="en-US" altLang="ko-KR" sz="1300" dirty="0"/>
          </a:p>
          <a:p>
            <a:r>
              <a:rPr lang="ko-KR" altLang="en-US" sz="1300" dirty="0"/>
              <a:t>자바 패키지 </a:t>
            </a:r>
            <a:r>
              <a:rPr lang="en-US" altLang="ko-KR" sz="1300" dirty="0"/>
              <a:t>: </a:t>
            </a:r>
            <a:r>
              <a:rPr lang="ko-KR" altLang="en-US" sz="1300" dirty="0"/>
              <a:t>서로 관련된 클래스들을 분류하여 묶어 놓은 것</a:t>
            </a:r>
            <a:r>
              <a:rPr lang="en-US" altLang="ko-KR" sz="1300" dirty="0"/>
              <a:t>, </a:t>
            </a:r>
            <a:r>
              <a:rPr lang="ko-KR" altLang="en-US" sz="1300" dirty="0"/>
              <a:t>계층 구조</a:t>
            </a:r>
            <a:r>
              <a:rPr lang="en-US" altLang="ko-KR" sz="1300" dirty="0"/>
              <a:t>. </a:t>
            </a:r>
            <a:r>
              <a:rPr lang="ko-KR" altLang="en-US" sz="1300" dirty="0"/>
              <a:t>자바 </a:t>
            </a:r>
            <a:r>
              <a:rPr lang="en-US" altLang="ko-KR" sz="1300" dirty="0"/>
              <a:t>API</a:t>
            </a:r>
            <a:r>
              <a:rPr lang="ko-KR" altLang="en-US" sz="1300" dirty="0"/>
              <a:t>는 </a:t>
            </a:r>
            <a:r>
              <a:rPr lang="en-US" altLang="ko-KR" sz="1300" dirty="0"/>
              <a:t>JDK</a:t>
            </a:r>
            <a:r>
              <a:rPr lang="ko-KR" altLang="en-US" sz="1300" dirty="0"/>
              <a:t>에 패키지 형태로 제공됨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IDE(Integrated Development Environment) : </a:t>
            </a:r>
            <a:r>
              <a:rPr lang="ko-KR" altLang="en-US" sz="1300" dirty="0"/>
              <a:t>편집</a:t>
            </a:r>
            <a:r>
              <a:rPr lang="en-US" altLang="ko-KR" sz="1300" dirty="0"/>
              <a:t>, </a:t>
            </a:r>
            <a:r>
              <a:rPr lang="ko-KR" altLang="en-US" sz="1300" dirty="0"/>
              <a:t>컴파일</a:t>
            </a:r>
            <a:r>
              <a:rPr lang="en-US" altLang="ko-KR" sz="1300" dirty="0"/>
              <a:t>, </a:t>
            </a:r>
            <a:r>
              <a:rPr lang="ko-KR" altLang="en-US" sz="1300" dirty="0"/>
              <a:t>디버깅 한 번에 할 수 있는 통합 개발 환경</a:t>
            </a:r>
            <a:endParaRPr lang="en-US" altLang="ko-KR" sz="1300" dirty="0"/>
          </a:p>
          <a:p>
            <a:r>
              <a:rPr lang="ko-KR" altLang="en-US" sz="1300" dirty="0"/>
              <a:t>이클립스</a:t>
            </a:r>
            <a:r>
              <a:rPr lang="en-US" altLang="ko-KR" sz="1300" dirty="0"/>
              <a:t>(Eclipse) : </a:t>
            </a:r>
            <a:r>
              <a:rPr lang="ko-KR" altLang="en-US" sz="1300" dirty="0"/>
              <a:t>자바 응용 프로그램의 </a:t>
            </a:r>
            <a:r>
              <a:rPr lang="en-US" altLang="ko-KR" sz="1300" dirty="0"/>
              <a:t>IDE</a:t>
            </a:r>
          </a:p>
          <a:p>
            <a:r>
              <a:rPr lang="ko-KR" altLang="en-US" sz="1300" dirty="0"/>
              <a:t>자바 응용 </a:t>
            </a:r>
            <a:r>
              <a:rPr lang="en-US" altLang="ko-KR" sz="1300" dirty="0"/>
              <a:t>: </a:t>
            </a:r>
            <a:r>
              <a:rPr lang="ko-KR" altLang="en-US" sz="1300" dirty="0"/>
              <a:t>데스크톱 응용프로그램</a:t>
            </a:r>
            <a:r>
              <a:rPr lang="en-US" altLang="ko-KR" sz="1300" dirty="0"/>
              <a:t>, </a:t>
            </a:r>
            <a:r>
              <a:rPr lang="ko-KR" altLang="en-US" sz="1300" dirty="0"/>
              <a:t>서블릿 응용프로그램</a:t>
            </a:r>
            <a:r>
              <a:rPr lang="en-US" altLang="ko-KR" sz="1300" dirty="0"/>
              <a:t>, </a:t>
            </a:r>
            <a:r>
              <a:rPr lang="ko-KR" altLang="en-US" sz="1300" dirty="0"/>
              <a:t>안드로이드 앱</a:t>
            </a:r>
            <a:endParaRPr lang="en-US" altLang="ko-KR" sz="1300" dirty="0"/>
          </a:p>
          <a:p>
            <a:r>
              <a:rPr lang="ko-KR" altLang="en-US" sz="1300" dirty="0"/>
              <a:t>자바의 특성 </a:t>
            </a:r>
            <a:r>
              <a:rPr lang="en-US" altLang="ko-KR" sz="1300" dirty="0"/>
              <a:t>: </a:t>
            </a:r>
            <a:r>
              <a:rPr lang="ko-KR" altLang="en-US" sz="1300" dirty="0"/>
              <a:t>플랫폼 독립성</a:t>
            </a:r>
            <a:r>
              <a:rPr lang="en-US" altLang="ko-KR" sz="1300" dirty="0"/>
              <a:t>, </a:t>
            </a:r>
            <a:r>
              <a:rPr lang="ko-KR" altLang="en-US" sz="1300" dirty="0"/>
              <a:t>객체 지향</a:t>
            </a:r>
            <a:r>
              <a:rPr lang="en-US" altLang="ko-KR" sz="1300" dirty="0"/>
              <a:t>, </a:t>
            </a:r>
            <a:r>
              <a:rPr lang="ko-KR" altLang="en-US" sz="1300" dirty="0"/>
              <a:t>클래스로 캡슐화</a:t>
            </a:r>
            <a:r>
              <a:rPr lang="en-US" altLang="ko-KR" sz="1300" dirty="0"/>
              <a:t>, </a:t>
            </a:r>
            <a:r>
              <a:rPr lang="ko-KR" altLang="en-US" sz="1300" dirty="0"/>
              <a:t>소스</a:t>
            </a:r>
            <a:r>
              <a:rPr lang="en-US" altLang="ko-KR" sz="1300" dirty="0"/>
              <a:t>(.java)</a:t>
            </a:r>
            <a:r>
              <a:rPr lang="ko-KR" altLang="en-US" sz="1300" dirty="0"/>
              <a:t>와 클래스</a:t>
            </a:r>
            <a:r>
              <a:rPr lang="en-US" altLang="ko-KR" sz="1300" dirty="0"/>
              <a:t>(.class) </a:t>
            </a:r>
            <a:r>
              <a:rPr lang="ko-KR" altLang="en-US" sz="1300" dirty="0"/>
              <a:t>파일</a:t>
            </a:r>
            <a:r>
              <a:rPr lang="en-US" altLang="ko-KR" sz="1300" dirty="0"/>
              <a:t>, </a:t>
            </a:r>
            <a:r>
              <a:rPr lang="ko-KR" altLang="en-US" sz="1300" dirty="0"/>
              <a:t>패키지</a:t>
            </a:r>
            <a:r>
              <a:rPr lang="en-US" altLang="ko-KR" sz="1300" dirty="0"/>
              <a:t>, </a:t>
            </a:r>
            <a:r>
              <a:rPr lang="ko-KR" altLang="en-US" sz="1300" dirty="0"/>
              <a:t>멀티 스레드</a:t>
            </a:r>
            <a:br>
              <a:rPr lang="en-US" altLang="ko-KR" sz="1300" dirty="0"/>
            </a:br>
            <a:r>
              <a:rPr lang="ko-KR" altLang="en-US" sz="1300" dirty="0"/>
              <a:t>실행 모듈</a:t>
            </a:r>
            <a:r>
              <a:rPr lang="en-US" altLang="ko-KR" sz="1300" dirty="0"/>
              <a:t>(1</a:t>
            </a:r>
            <a:r>
              <a:rPr lang="ko-KR" altLang="en-US" sz="1300" dirty="0"/>
              <a:t> </a:t>
            </a:r>
            <a:r>
              <a:rPr lang="en-US" altLang="ko-KR" sz="1300" dirty="0"/>
              <a:t>or more class </a:t>
            </a:r>
            <a:r>
              <a:rPr lang="ko-KR" altLang="en-US" sz="1300" dirty="0"/>
              <a:t>로 구성</a:t>
            </a:r>
            <a:r>
              <a:rPr lang="en-US" altLang="ko-KR" sz="1300" dirty="0"/>
              <a:t>, main </a:t>
            </a:r>
            <a:r>
              <a:rPr lang="ko-KR" altLang="en-US" sz="1300" dirty="0"/>
              <a:t>메소드서 시작</a:t>
            </a:r>
            <a:r>
              <a:rPr lang="en-US" altLang="ko-KR" sz="1300" dirty="0"/>
              <a:t>, 1 </a:t>
            </a:r>
            <a:r>
              <a:rPr lang="ko-KR" altLang="en-US" sz="1300" dirty="0"/>
              <a:t>클래스당 </a:t>
            </a:r>
            <a:r>
              <a:rPr lang="en-US" altLang="ko-KR" sz="1300" dirty="0"/>
              <a:t>1 main </a:t>
            </a:r>
            <a:r>
              <a:rPr lang="ko-KR" altLang="en-US" sz="1300" dirty="0"/>
              <a:t>메소드</a:t>
            </a:r>
            <a:r>
              <a:rPr lang="en-US" altLang="ko-KR" sz="1300" dirty="0"/>
              <a:t>) </a:t>
            </a:r>
            <a:r>
              <a:rPr lang="ko-KR" altLang="en-US" sz="1300" dirty="0"/>
              <a:t>가비지 컬렉션</a:t>
            </a:r>
            <a:r>
              <a:rPr lang="en-US" altLang="ko-KR" sz="1300" dirty="0"/>
              <a:t>(</a:t>
            </a:r>
            <a:r>
              <a:rPr lang="ko-KR" altLang="en-US" sz="1300" dirty="0"/>
              <a:t>메모리 반환 기능 </a:t>
            </a:r>
            <a:r>
              <a:rPr lang="en-US" altLang="ko-KR" sz="1300" dirty="0"/>
              <a:t>X, </a:t>
            </a:r>
            <a:r>
              <a:rPr lang="ko-KR" altLang="en-US" sz="1300" dirty="0"/>
              <a:t>할당만 </a:t>
            </a:r>
            <a:r>
              <a:rPr lang="en-US" altLang="ko-KR" sz="1300" dirty="0"/>
              <a:t>O),</a:t>
            </a:r>
            <a:br>
              <a:rPr lang="en-US" altLang="ko-KR" sz="1300" dirty="0"/>
            </a:br>
            <a:r>
              <a:rPr lang="ko-KR" altLang="en-US" sz="1300" dirty="0"/>
              <a:t>실시간 응용 시스템에 부적합</a:t>
            </a:r>
            <a:r>
              <a:rPr lang="en-US" altLang="ko-KR" sz="1300" dirty="0"/>
              <a:t>, </a:t>
            </a:r>
            <a:r>
              <a:rPr lang="ko-KR" altLang="en-US" sz="1300" dirty="0"/>
              <a:t>안전</a:t>
            </a:r>
            <a:r>
              <a:rPr lang="en-US" altLang="ko-KR" sz="1300" dirty="0"/>
              <a:t>(</a:t>
            </a:r>
            <a:r>
              <a:rPr lang="ko-KR" altLang="en-US" sz="1300" dirty="0"/>
              <a:t>포인터 개념 </a:t>
            </a:r>
            <a:r>
              <a:rPr lang="en-US" altLang="ko-KR" sz="1300" dirty="0"/>
              <a:t>X), </a:t>
            </a:r>
            <a:r>
              <a:rPr lang="ko-KR" altLang="en-US" sz="1300" dirty="0"/>
              <a:t>작성 쉬움</a:t>
            </a:r>
            <a:r>
              <a:rPr lang="en-US" altLang="ko-KR" sz="1300" dirty="0"/>
              <a:t>, </a:t>
            </a:r>
            <a:r>
              <a:rPr lang="ko-KR" altLang="en-US" sz="1300" dirty="0"/>
              <a:t>실행속도 개선 위해 </a:t>
            </a:r>
            <a:r>
              <a:rPr lang="en-US" altLang="ko-KR" sz="1300" dirty="0"/>
              <a:t>JIT </a:t>
            </a:r>
            <a:r>
              <a:rPr lang="ko-KR" altLang="en-US" sz="1300" dirty="0"/>
              <a:t>컴파일러 사용</a:t>
            </a:r>
            <a:r>
              <a:rPr lang="en-US" altLang="ko-KR" sz="13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1303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642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JAVA 1일차</vt:lpstr>
      <vt:lpstr>JVM, JRE, JDK의 역할 및 차이점</vt:lpstr>
      <vt:lpstr>강의 자료 정리</vt:lpstr>
      <vt:lpstr>강의 자료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1일차</dc:title>
  <dc:creator>seongbin</dc:creator>
  <cp:lastModifiedBy>seongbin</cp:lastModifiedBy>
  <cp:revision>8</cp:revision>
  <dcterms:created xsi:type="dcterms:W3CDTF">2020-01-02T06:00:14Z</dcterms:created>
  <dcterms:modified xsi:type="dcterms:W3CDTF">2020-01-02T10:17:20Z</dcterms:modified>
</cp:coreProperties>
</file>