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5" r:id="rId1"/>
    <p:sldMasterId id="2147483796" r:id="rId2"/>
  </p:sldMasterIdLst>
  <p:notesMasterIdLst>
    <p:notesMasterId r:id="rId54"/>
  </p:notesMasterIdLst>
  <p:handoutMasterIdLst>
    <p:handoutMasterId r:id="rId55"/>
  </p:handoutMasterIdLst>
  <p:sldIdLst>
    <p:sldId id="599" r:id="rId3"/>
    <p:sldId id="600" r:id="rId4"/>
    <p:sldId id="658" r:id="rId5"/>
    <p:sldId id="669" r:id="rId6"/>
    <p:sldId id="670" r:id="rId7"/>
    <p:sldId id="671" r:id="rId8"/>
    <p:sldId id="672" r:id="rId9"/>
    <p:sldId id="673" r:id="rId10"/>
    <p:sldId id="674" r:id="rId11"/>
    <p:sldId id="675" r:id="rId12"/>
    <p:sldId id="676" r:id="rId13"/>
    <p:sldId id="668" r:id="rId14"/>
    <p:sldId id="659" r:id="rId15"/>
    <p:sldId id="660" r:id="rId16"/>
    <p:sldId id="661" r:id="rId17"/>
    <p:sldId id="662" r:id="rId18"/>
    <p:sldId id="663" r:id="rId19"/>
    <p:sldId id="664" r:id="rId20"/>
    <p:sldId id="665" r:id="rId21"/>
    <p:sldId id="666" r:id="rId22"/>
    <p:sldId id="667" r:id="rId23"/>
    <p:sldId id="648" r:id="rId24"/>
    <p:sldId id="649" r:id="rId25"/>
    <p:sldId id="650" r:id="rId26"/>
    <p:sldId id="651" r:id="rId27"/>
    <p:sldId id="652" r:id="rId28"/>
    <p:sldId id="653" r:id="rId29"/>
    <p:sldId id="654" r:id="rId30"/>
    <p:sldId id="655" r:id="rId31"/>
    <p:sldId id="656" r:id="rId32"/>
    <p:sldId id="601" r:id="rId33"/>
    <p:sldId id="612" r:id="rId34"/>
    <p:sldId id="613" r:id="rId35"/>
    <p:sldId id="614" r:id="rId36"/>
    <p:sldId id="615" r:id="rId37"/>
    <p:sldId id="617" r:id="rId38"/>
    <p:sldId id="616" r:id="rId39"/>
    <p:sldId id="619" r:id="rId40"/>
    <p:sldId id="620" r:id="rId41"/>
    <p:sldId id="639" r:id="rId42"/>
    <p:sldId id="618" r:id="rId43"/>
    <p:sldId id="640" r:id="rId44"/>
    <p:sldId id="641" r:id="rId45"/>
    <p:sldId id="642" r:id="rId46"/>
    <p:sldId id="643" r:id="rId47"/>
    <p:sldId id="644" r:id="rId48"/>
    <p:sldId id="645" r:id="rId49"/>
    <p:sldId id="646" r:id="rId50"/>
    <p:sldId id="647" r:id="rId51"/>
    <p:sldId id="677" r:id="rId52"/>
    <p:sldId id="657" r:id="rId53"/>
  </p:sldIdLst>
  <p:sldSz cx="9144000" cy="6858000" type="screen4x3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45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양 성은" initials="양성" lastIdx="1" clrIdx="0">
    <p:extLst>
      <p:ext uri="{19B8F6BF-5375-455C-9EA6-DF929625EA0E}">
        <p15:presenceInfo xmlns:p15="http://schemas.microsoft.com/office/powerpoint/2012/main" userId="9a9e01c13a02a5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F9FDD3"/>
    <a:srgbClr val="FCFEE8"/>
    <a:srgbClr val="993300"/>
    <a:srgbClr val="984807"/>
    <a:srgbClr val="C4BD97"/>
    <a:srgbClr val="4F81BD"/>
    <a:srgbClr val="C3D69B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3765" autoAdjust="0"/>
  </p:normalViewPr>
  <p:slideViewPr>
    <p:cSldViewPr snapToGrid="0">
      <p:cViewPr varScale="1">
        <p:scale>
          <a:sx n="81" d="100"/>
          <a:sy n="81" d="100"/>
        </p:scale>
        <p:origin x="378" y="96"/>
      </p:cViewPr>
      <p:guideLst>
        <p:guide orient="horz" pos="2182"/>
        <p:guide pos="4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>
        <p:guide orient="horz" pos="2140"/>
        <p:guide pos="312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3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57" tIns="45829" rIns="91657" bIns="45829" anchor="t" anchorCtr="0">
            <a:prstTxWarp prst="textNoShape">
              <a:avLst/>
            </a:prstTxWarp>
          </a:bodyPr>
          <a:lstStyle>
            <a:lvl1pPr algn="l" defTabSz="917099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5704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57" tIns="45829" rIns="91657" bIns="45829" anchor="t" anchorCtr="0">
            <a:prstTxWarp prst="textNoShape">
              <a:avLst/>
            </a:prstTxWarp>
          </a:bodyPr>
          <a:lstStyle>
            <a:lvl1pPr algn="r" defTabSz="917099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3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57" tIns="45829" rIns="91657" bIns="45829" anchor="b" anchorCtr="0">
            <a:prstTxWarp prst="textNoShape">
              <a:avLst/>
            </a:prstTxWarp>
          </a:bodyPr>
          <a:lstStyle>
            <a:lvl1pPr algn="l" defTabSz="917099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5704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57" tIns="45829" rIns="91657" bIns="45829" anchor="b" anchorCtr="0">
            <a:prstTxWarp prst="textNoShape">
              <a:avLst/>
            </a:prstTxWarp>
          </a:bodyPr>
          <a:lstStyle>
            <a:lvl1pPr algn="r" defTabSz="917099">
              <a:defRPr sz="1200">
                <a:latin typeface="Times New Roman"/>
              </a:defRPr>
            </a:lvl1pPr>
          </a:lstStyle>
          <a:p>
            <a:pPr>
              <a:defRPr/>
            </a:pPr>
            <a:fld id="{FA2E38B8-628F-43CD-885D-7EB3B11EAE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3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57" tIns="45829" rIns="91657" bIns="45829" anchor="t" anchorCtr="0">
            <a:prstTxWarp prst="textNoShape">
              <a:avLst/>
            </a:prstTxWarp>
          </a:bodyPr>
          <a:lstStyle>
            <a:lvl1pPr algn="l" defTabSz="917099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625704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57" tIns="45829" rIns="91657" bIns="45829" anchor="t" anchorCtr="0">
            <a:prstTxWarp prst="textNoShape">
              <a:avLst/>
            </a:prstTxWarp>
          </a:bodyPr>
          <a:lstStyle>
            <a:lvl1pPr algn="r" defTabSz="917099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267075" y="511175"/>
            <a:ext cx="3398838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323172" y="3228560"/>
            <a:ext cx="7281882" cy="305774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57" tIns="45829" rIns="91657" bIns="45829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3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57" tIns="45829" rIns="91657" bIns="45829" anchor="b" anchorCtr="0">
            <a:prstTxWarp prst="textNoShape">
              <a:avLst/>
            </a:prstTxWarp>
          </a:bodyPr>
          <a:lstStyle>
            <a:lvl1pPr algn="l" defTabSz="917099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5704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57" tIns="45829" rIns="91657" bIns="45829" anchor="b" anchorCtr="0">
            <a:prstTxWarp prst="textNoShape">
              <a:avLst/>
            </a:prstTxWarp>
          </a:bodyPr>
          <a:lstStyle>
            <a:lvl1pPr algn="r" defTabSz="917099">
              <a:defRPr sz="1200">
                <a:latin typeface="Times New Roman"/>
              </a:defRPr>
            </a:lvl1pPr>
          </a:lstStyle>
          <a:p>
            <a:pPr>
              <a:defRPr/>
            </a:pPr>
            <a:fld id="{D13E0BDE-D409-455E-AA09-549AB8B8DB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174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9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69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김영탁 - 강의자료 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5399A-F234-43A0-B8F3-ED2066DC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CC14BA-CAD3-4146-8DDD-C3CE6FF9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8DA33-B4B1-489A-BAB6-3ECF24868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148B07-7DFB-4863-8FD0-0582D768C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F72551-C930-4942-981F-5FF59CAAA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15B3E8-2F13-4799-9F76-9C3C63B5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3B457B-7D8A-460C-BECF-F087F71B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C52D27-5533-4222-948B-FBF5A39E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9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5CFB2-7F18-4D7B-9CFA-4C649E3C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4BDF92-4EEF-45D0-A3CC-72CA60E8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E7518B-8987-4FB6-82EA-A181CA6E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C08F3-0301-4AFD-9889-7B1550E3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39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80216B-4EE0-407D-99AF-C68FFA13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6EC04F-B695-422E-ABDB-3708EFE0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A1DBB-B83A-4A3D-A449-974B0FDB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4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ADD5A-F647-4B6B-89D0-1AB08B2A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8E197-E3AB-4C40-A5CC-AFC15ABB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247E8-C957-475B-B607-DA66175A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A078D-E347-4C08-AF9D-021A669C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8C9A0-280F-44A4-8581-AF9D41C6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8CBA6-1865-4B4F-AE05-AB8AC97D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3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5A678-A6BD-401E-9C58-86A93D3B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C01D56-F926-4CDE-BAF6-655D8A0D6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B9F08-5C5D-467C-A8C7-52F9FB72A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EE591-62D7-44FC-B5E1-E122ED15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3ED6-BAA5-4C8B-855E-C60AB40D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6E9CB-AFDB-4FE7-BA27-90D555B0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14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CFAC7-3788-4B09-AA56-3C3C7829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360958-B2C4-4816-95DA-8152E6660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427D2-8826-4E47-AF0D-BA07D601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89BA1-6F04-484F-BA9F-5DB7759E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BA426-EA48-4D90-8FDD-03A52836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17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397035-F869-4B1D-B3AA-7343E3B8B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FE81B8-7D6C-40A2-9E69-7B41102B0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FDF62-DB31-4508-B5FA-BC2BC69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19F69-72E4-43EA-9C1A-012CD1C4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F206B-4B18-433E-AA84-83533E9B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7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sz="2400" b="1">
                <a:solidFill>
                  <a:srgbClr val="993300"/>
                </a:solidFill>
                <a:latin typeface="Tahoma" pitchFamily="34" charset="0"/>
                <a:cs typeface="Tahoma" pitchFamily="34" charset="0"/>
              </a:defRPr>
            </a:lvl1pPr>
            <a:lvl2pPr marL="628650" indent="-285750" latinLnBrk="0">
              <a:defRPr sz="20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2pPr>
            <a:lvl3pPr marL="895350" indent="-228600" latinLnBrk="0">
              <a:defRPr sz="1800">
                <a:latin typeface="Tahoma" pitchFamily="34" charset="0"/>
                <a:cs typeface="Tahoma" pitchFamily="34" charset="0"/>
              </a:defRPr>
            </a:lvl3pPr>
            <a:lvl4pPr marL="1162050" indent="-314325" latinLnBrk="0">
              <a:defRPr sz="1600">
                <a:latin typeface="Tahoma" pitchFamily="34" charset="0"/>
                <a:cs typeface="Tahoma" pitchFamily="34" charset="0"/>
              </a:defRPr>
            </a:lvl4pPr>
            <a:lvl5pPr marL="1438275" indent="-228600" latinLnBrk="0">
              <a:defRPr sz="16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half" idx="1"/>
          </p:nvPr>
        </p:nvSpPr>
        <p:spPr>
          <a:xfrm>
            <a:off x="475614" y="342900"/>
            <a:ext cx="8211185" cy="6075045"/>
          </a:xfrm>
        </p:spPr>
        <p:txBody>
          <a:bodyPr/>
          <a:lstStyle>
            <a:lvl1pPr>
              <a:buFont typeface="Wingdings" pitchFamily="2" charset="2"/>
              <a:buChar char="u"/>
              <a:defRPr sz="2400">
                <a:latin typeface="Tahoma" pitchFamily="34" charset="0"/>
                <a:cs typeface="Tahoma" pitchFamily="34" charset="0"/>
              </a:defRPr>
            </a:lvl1pPr>
            <a:lvl2pPr marL="628650" indent="-285750">
              <a:buFont typeface="Wingdings" pitchFamily="2" charset="2"/>
              <a:buChar char="l"/>
              <a:defRPr sz="1800">
                <a:latin typeface="Tahoma" pitchFamily="34" charset="0"/>
                <a:cs typeface="Tahoma" pitchFamily="34" charset="0"/>
              </a:defRPr>
            </a:lvl2pPr>
            <a:lvl3pPr marL="895350" indent="-228600">
              <a:buFont typeface="Wingdings" pitchFamily="2" charset="2"/>
              <a:buChar char="§"/>
              <a:defRPr sz="1800">
                <a:latin typeface="Tahoma" pitchFamily="34" charset="0"/>
                <a:cs typeface="Tahoma" pitchFamily="34" charset="0"/>
              </a:defRPr>
            </a:lvl3pPr>
            <a:lvl4pPr marL="1076325" indent="-228600">
              <a:defRPr sz="1400">
                <a:latin typeface="Tahoma" pitchFamily="34" charset="0"/>
                <a:cs typeface="Tahoma" pitchFamily="34" charset="0"/>
              </a:defRPr>
            </a:lvl4pPr>
            <a:lvl5pPr marL="1257300" indent="-180975"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pic>
        <p:nvPicPr>
          <p:cNvPr id="12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735782" y="6633885"/>
            <a:ext cx="3427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  <a:p>
            <a:pPr algn="r">
              <a:defRPr/>
            </a:pP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228600"/>
            <a:ext cx="8229600" cy="8382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8475" y="1295400"/>
            <a:ext cx="4038600" cy="48307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 marL="542925" indent="-285750">
              <a:defRPr>
                <a:latin typeface="Tahoma" pitchFamily="34" charset="0"/>
                <a:cs typeface="Tahoma" pitchFamily="34" charset="0"/>
              </a:defRPr>
            </a:lvl2pPr>
            <a:lvl3pPr marL="714375" indent="-228600">
              <a:defRPr>
                <a:latin typeface="Tahoma" pitchFamily="34" charset="0"/>
                <a:cs typeface="Tahoma" pitchFamily="34" charset="0"/>
              </a:defRPr>
            </a:lvl3pPr>
            <a:lvl4pPr marL="990600" indent="-228600">
              <a:defRPr>
                <a:latin typeface="Tahoma" pitchFamily="34" charset="0"/>
                <a:cs typeface="Tahoma" pitchFamily="34" charset="0"/>
              </a:defRPr>
            </a:lvl4pPr>
            <a:lvl5pPr marL="1162050" indent="-228600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9475" y="1295400"/>
            <a:ext cx="4038600" cy="48307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 marL="542925" indent="-285750">
              <a:defRPr>
                <a:latin typeface="Tahoma" pitchFamily="34" charset="0"/>
                <a:cs typeface="Tahoma" pitchFamily="34" charset="0"/>
              </a:defRPr>
            </a:lvl2pPr>
            <a:lvl3pPr marL="714375" indent="-228600">
              <a:defRPr>
                <a:latin typeface="Tahoma" pitchFamily="34" charset="0"/>
                <a:cs typeface="Tahoma" pitchFamily="34" charset="0"/>
              </a:defRPr>
            </a:lvl3pPr>
            <a:lvl4pPr marL="990600" indent="-228600">
              <a:defRPr>
                <a:latin typeface="Tahoma" pitchFamily="34" charset="0"/>
                <a:cs typeface="Tahoma" pitchFamily="34" charset="0"/>
              </a:defRPr>
            </a:lvl4pPr>
            <a:lvl5pPr marL="1257300" indent="-228600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C8AA5-0591-4AC2-B9E5-C051B0C9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D027B9-21DF-41F8-9EF5-89A2A98FA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4F344-ADBD-4D26-BFD2-0B3CD3EE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745B5-9239-488F-B462-88856217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A21AA-5D76-45C0-9C64-2BB1639C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3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0C51D-61A7-4DBC-819A-995B499C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103D0-05B2-4D05-B914-83E2401F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D393A-BF27-47DD-88B6-F579F00F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4A7F1-11FF-4BE1-ABD5-85F2323C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1F7A7-9BFD-4E5D-9DF3-B6CEDE20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6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EA110-1F56-45C4-AE43-A1E8A18A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54AE5-74CE-436A-AA7C-CD8A8B55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F6CA2-31D8-448B-BABF-476124BD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6138C-9255-4A83-8517-C51F43ED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9DFEC-4F71-4981-A80C-3916422C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9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B0497-DA85-491D-9698-24C8C43D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6CF98-A1D9-4F69-A968-53BCEF005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CDD75-4E7F-40D4-BB1B-362CFD7A3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E5BF3E-A940-48F7-9AA6-AAA0DACD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2427-53A3-4CF9-8026-85C0FB8C5CC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EB321-FF91-4FFD-9910-DF4C16F5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321B1-6288-4C12-BA8C-AD983EC1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1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109663"/>
            <a:ext cx="8229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rgbClr val="0000CC"/>
          </a:solidFill>
          <a:latin typeface="+mn-ea"/>
          <a:ea typeface="+mn-ea"/>
          <a:cs typeface="Tahoma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rgbClr val="993300"/>
          </a:solidFill>
          <a:latin typeface="+mn-ea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 b="1" kern="1200">
          <a:solidFill>
            <a:srgbClr val="0000CC"/>
          </a:solidFill>
          <a:latin typeface="+mn-ea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0BA9B0-9C15-47C2-B7AD-9DF47E6D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FF874-D62E-42EF-A8DA-E7C77A87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B43B3-DA63-4DB6-9B0B-CA1295864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2427-53A3-4CF9-8026-85C0FB8C5CCE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8F252-2E3B-43F2-8EA7-36ABB3C10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BAEC6-A2EE-4062-AF47-C7174F0B5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BA2B5-52E1-465C-87FF-DF443C37A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1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ntl.y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mailto:yu07na06@ynu.ac.k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l-mushr/push_button_util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mushr.io/tutorials/intro-to-ros" TargetMode="External"/><Relationship Id="rId3" Type="http://schemas.openxmlformats.org/officeDocument/2006/relationships/hyperlink" Target="https://github.com/prl-mushr/mushr_base" TargetMode="External"/><Relationship Id="rId7" Type="http://schemas.openxmlformats.org/officeDocument/2006/relationships/hyperlink" Target="https://mushr.io/tutorials/overview/" TargetMode="External"/><Relationship Id="rId2" Type="http://schemas.openxmlformats.org/officeDocument/2006/relationships/hyperlink" Target="https://mush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log.io/@yuz413/ROS-Tutorial-code" TargetMode="External"/><Relationship Id="rId11" Type="http://schemas.openxmlformats.org/officeDocument/2006/relationships/hyperlink" Target="https://m.blog.naver.com/cho87_lee91/221851590451" TargetMode="External"/><Relationship Id="rId5" Type="http://schemas.openxmlformats.org/officeDocument/2006/relationships/hyperlink" Target="https://cafe.naver.com/openrt" TargetMode="External"/><Relationship Id="rId10" Type="http://schemas.openxmlformats.org/officeDocument/2006/relationships/hyperlink" Target="https://github.com/prl-mushr/vesc/blob/b1805c8798c06a4fddf4c8040f0327fbe4759d1e/vesc_driver/src/vesc_driver_node.cpp" TargetMode="External"/><Relationship Id="rId4" Type="http://schemas.openxmlformats.org/officeDocument/2006/relationships/hyperlink" Target="https://github.com/prl-mushr/vesc" TargetMode="External"/><Relationship Id="rId9" Type="http://schemas.openxmlformats.org/officeDocument/2006/relationships/hyperlink" Target="https://github.com/prl-mushr/vesc/blob/master/vesc_driver/src/vesc_driver.cpp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l-mushr/mushr_base" TargetMode="External"/><Relationship Id="rId2" Type="http://schemas.openxmlformats.org/officeDocument/2006/relationships/hyperlink" Target="https://mushr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fe.naver.com/openrt" TargetMode="External"/><Relationship Id="rId4" Type="http://schemas.openxmlformats.org/officeDocument/2006/relationships/hyperlink" Target="https://github.com/prl-mushr/ves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4670" y="1343144"/>
            <a:ext cx="8314660" cy="1470025"/>
          </a:xfrm>
          <a:solidFill>
            <a:schemeClr val="bg1"/>
          </a:solidFill>
          <a:ln w="19050">
            <a:solidFill>
              <a:schemeClr val="tx1"/>
            </a:solidFill>
          </a:ln>
          <a:effectLst>
            <a:outerShdw dist="107763" dir="2700000" algn="ctr" rotWithShape="0">
              <a:srgbClr val="33CCFF"/>
            </a:outerShdw>
          </a:effectLst>
        </p:spPr>
        <p:txBody>
          <a:bodyPr tIns="0" bIns="0">
            <a:normAutofit/>
          </a:bodyPr>
          <a:lstStyle/>
          <a:p>
            <a:pPr ea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자동차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해커톤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 bwMode="auto">
          <a:xfrm>
            <a:off x="615259" y="637154"/>
            <a:ext cx="310571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defRPr/>
            </a:pPr>
            <a:r>
              <a:rPr lang="en-US" altLang="ko-KR" sz="2000" b="1" dirty="0">
                <a:solidFill>
                  <a:srgbClr val="990000"/>
                </a:solidFill>
              </a:rPr>
              <a:t>YU-ANTL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76350" y="4022725"/>
            <a:ext cx="69373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800" dirty="0" smtClean="0"/>
              <a:t>February 1 </a:t>
            </a:r>
            <a:r>
              <a:rPr lang="en-US" altLang="ko-KR" sz="1800" dirty="0"/>
              <a:t>, 2021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endParaRPr lang="en-US" altLang="ko-KR" sz="1800" dirty="0"/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600" dirty="0"/>
              <a:t>Advanced Networking Technology Lab. (YU-ANTL)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600" dirty="0"/>
              <a:t>Dept. of Information &amp; Comm. Eng, Junior in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600" dirty="0" err="1"/>
              <a:t>Yeungnam</a:t>
            </a:r>
            <a:r>
              <a:rPr lang="en-US" altLang="ko-KR" sz="1600" dirty="0"/>
              <a:t> University, KOREA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200" dirty="0"/>
              <a:t>(Tel : +82-53-810-3940;  Fax : +82-53-810-4742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200" dirty="0">
                <a:hlinkClick r:id="rId3"/>
              </a:rPr>
              <a:t>http://antl.yu.ac.kr/</a:t>
            </a:r>
            <a:r>
              <a:rPr lang="en-US" altLang="ko-KR" sz="1200" dirty="0"/>
              <a:t>;  E-mail : </a:t>
            </a:r>
            <a:r>
              <a:rPr lang="en-US" altLang="ko-KR" sz="1200" dirty="0">
                <a:hlinkClick r:id="rId4"/>
              </a:rPr>
              <a:t>yu07na06@ynu.ac.kr</a:t>
            </a:r>
            <a:r>
              <a:rPr lang="en-US" altLang="ko-KR" sz="1200" dirty="0"/>
              <a:t>)</a:t>
            </a:r>
          </a:p>
        </p:txBody>
      </p:sp>
      <p:pic>
        <p:nvPicPr>
          <p:cNvPr id="6149" name="Picture 5" descr="chunm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6400" y="3002410"/>
            <a:ext cx="855663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649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MuSHR</a:t>
            </a:r>
            <a:r>
              <a:rPr lang="ko-KR" altLang="en-US"/>
              <a:t>의 </a:t>
            </a:r>
            <a:r>
              <a:rPr lang="en-US" altLang="ko-KR"/>
              <a:t>mapping </a:t>
            </a:r>
            <a:r>
              <a:rPr lang="ko-KR" altLang="en-US"/>
              <a:t>동작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36625"/>
            <a:ext cx="4234508" cy="541474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485501" y="1591533"/>
            <a:ext cx="4658499" cy="4197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  <a:defRPr/>
            </a:pPr>
            <a:r>
              <a:rPr lang="en-US" altLang="ko-KR" sz="1800" b="1"/>
              <a:t>roscore</a:t>
            </a:r>
            <a:r>
              <a:rPr lang="ko-KR" altLang="en-US" sz="1800" b="1"/>
              <a:t>를 통해 </a:t>
            </a:r>
            <a:r>
              <a:rPr lang="en-US" altLang="ko-KR" sz="1800" b="1"/>
              <a:t>master </a:t>
            </a:r>
            <a:r>
              <a:rPr lang="ko-KR" altLang="en-US" sz="1800" b="1"/>
              <a:t>실행</a:t>
            </a:r>
          </a:p>
          <a:p>
            <a:pPr marL="285750" indent="-285750" algn="l">
              <a:buFont typeface="Arial"/>
              <a:buChar char="•"/>
              <a:defRPr/>
            </a:pPr>
            <a:r>
              <a:rPr lang="en-US" altLang="ko-KR" sz="1800" b="1"/>
              <a:t>roslaunch</a:t>
            </a:r>
            <a:r>
              <a:rPr lang="ko-KR" altLang="en-US" sz="1800" b="1"/>
              <a:t>를 통해 </a:t>
            </a:r>
            <a:r>
              <a:rPr lang="en-US" altLang="ko-KR" sz="1800" b="1"/>
              <a:t>teleop.launch </a:t>
            </a:r>
            <a:r>
              <a:rPr lang="ko-KR" altLang="en-US" sz="1800" b="1"/>
              <a:t>안에 있는 노드들 실행</a:t>
            </a:r>
          </a:p>
          <a:p>
            <a:pPr marL="285750" indent="-285750" algn="l">
              <a:buFont typeface="Arial"/>
              <a:buChar char="•"/>
              <a:defRPr/>
            </a:pPr>
            <a:r>
              <a:rPr lang="en-US" altLang="ko-KR" sz="1800" b="1"/>
              <a:t>rosrun</a:t>
            </a:r>
            <a:r>
              <a:rPr lang="ko-KR" altLang="en-US" sz="1800" b="1"/>
              <a:t>을 통해 </a:t>
            </a:r>
            <a:r>
              <a:rPr lang="en-US" altLang="ko-KR" sz="1800" b="1"/>
              <a:t>slam_gmapping, scan </a:t>
            </a:r>
            <a:r>
              <a:rPr lang="ko-KR" altLang="en-US" sz="1800" b="1"/>
              <a:t>노드를 실행</a:t>
            </a:r>
          </a:p>
          <a:p>
            <a:pPr marL="285750" indent="-285750" algn="l">
              <a:buFont typeface="Arial"/>
              <a:buChar char="•"/>
              <a:defRPr/>
            </a:pPr>
            <a:r>
              <a:rPr lang="en-US" altLang="ko-KR" sz="1800" b="1"/>
              <a:t>rosrun</a:t>
            </a:r>
            <a:r>
              <a:rPr lang="ko-KR" altLang="en-US" sz="1800" b="1"/>
              <a:t>을 통해 </a:t>
            </a:r>
            <a:r>
              <a:rPr lang="en-US" altLang="ko-KR" sz="1800" b="1"/>
              <a:t>map_saver </a:t>
            </a:r>
            <a:r>
              <a:rPr lang="ko-KR" altLang="en-US" sz="1800" b="1"/>
              <a:t>노드 실행</a:t>
            </a:r>
          </a:p>
          <a:p>
            <a:pPr algn="l">
              <a:defRPr/>
            </a:pPr>
            <a:endParaRPr lang="en-US" altLang="ko-KR" sz="1800" b="1"/>
          </a:p>
          <a:p>
            <a:pPr marL="0" indent="0" algn="l">
              <a:buNone/>
              <a:defRPr/>
            </a:pPr>
            <a:r>
              <a:rPr lang="ko-KR" altLang="en-US" sz="1800" b="1"/>
              <a:t>이렇게 노드들을 </a:t>
            </a:r>
            <a:r>
              <a:rPr lang="en-US" altLang="ko-KR" sz="1800" b="1"/>
              <a:t>mapping</a:t>
            </a:r>
            <a:r>
              <a:rPr lang="ko-KR" altLang="en-US" sz="1800" b="1"/>
              <a:t>이나 </a:t>
            </a:r>
            <a:r>
              <a:rPr lang="en-US" altLang="ko-KR" sz="1800" b="1"/>
              <a:t>joy stick</a:t>
            </a:r>
            <a:r>
              <a:rPr lang="ko-KR" altLang="en-US" sz="1800" b="1"/>
              <a:t>을 사용하기 위해서는 노드 실행을 무조건 해줘야한다</a:t>
            </a:r>
            <a:r>
              <a:rPr lang="en-US" altLang="ko-KR" sz="1800" b="1"/>
              <a:t>.</a:t>
            </a:r>
            <a:r>
              <a:rPr lang="ko-KR" altLang="en-US" sz="1800" b="1"/>
              <a:t> </a:t>
            </a:r>
          </a:p>
          <a:p>
            <a:pPr marL="0" indent="0" algn="l">
              <a:buNone/>
              <a:defRPr/>
            </a:pPr>
            <a:r>
              <a:rPr lang="ko-KR" altLang="en-US" sz="1800" b="1"/>
              <a:t>노드를 실행하면 </a:t>
            </a:r>
            <a:r>
              <a:rPr lang="en-US" altLang="ko-KR" sz="1800" b="1"/>
              <a:t>master</a:t>
            </a:r>
            <a:r>
              <a:rPr lang="ko-KR" altLang="en-US" sz="1800" b="1"/>
              <a:t>에 등록이 되면서 </a:t>
            </a:r>
            <a:r>
              <a:rPr lang="en-US" altLang="ko-KR" sz="1800" b="1"/>
              <a:t>publisher</a:t>
            </a:r>
            <a:r>
              <a:rPr lang="ko-KR" altLang="en-US" sz="1800" b="1"/>
              <a:t>와 </a:t>
            </a:r>
            <a:r>
              <a:rPr lang="en-US" altLang="ko-KR" sz="1800" b="1"/>
              <a:t>subscriber</a:t>
            </a:r>
            <a:r>
              <a:rPr lang="ko-KR" altLang="en-US" sz="1800" b="1"/>
              <a:t>가 연결이 되고 </a:t>
            </a:r>
            <a:r>
              <a:rPr lang="en-US" altLang="ko-KR" sz="1800" b="1"/>
              <a:t>message</a:t>
            </a:r>
            <a:r>
              <a:rPr lang="ko-KR" altLang="en-US" sz="1800" b="1"/>
              <a:t>를 보내면 거기에 맞는 동작을 하게 된다</a:t>
            </a:r>
            <a:r>
              <a:rPr lang="en-US" altLang="ko-KR" sz="1800" b="1"/>
              <a:t>.</a:t>
            </a:r>
          </a:p>
          <a:p>
            <a:pPr algn="l">
              <a:defRPr/>
            </a:pPr>
            <a:endParaRPr lang="ko-KR" altLang="en-US" sz="1800" b="1"/>
          </a:p>
        </p:txBody>
      </p:sp>
    </p:spTree>
    <p:extLst>
      <p:ext uri="{BB962C8B-B14F-4D97-AF65-F5344CB8AC3E}">
        <p14:creationId xmlns:p14="http://schemas.microsoft.com/office/powerpoint/2010/main" val="367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Main loop</a:t>
            </a:r>
            <a:r>
              <a:rPr lang="ko-KR" altLang="en-US"/>
              <a:t>에 대한 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2811"/>
            <a:ext cx="8229600" cy="464335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MuSHR</a:t>
            </a:r>
            <a:r>
              <a:rPr lang="ko-KR" altLang="en-US"/>
              <a:t>전체를 총괄하는 </a:t>
            </a:r>
            <a:r>
              <a:rPr lang="en-US" altLang="ko-KR"/>
              <a:t>main loop</a:t>
            </a:r>
            <a:r>
              <a:rPr lang="ko-KR" altLang="en-US"/>
              <a:t>는 없다고 생각한다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대신 각각의 노드들이 독립적으로 </a:t>
            </a:r>
            <a:r>
              <a:rPr lang="en-US" altLang="ko-KR"/>
              <a:t>main loop</a:t>
            </a:r>
            <a:r>
              <a:rPr lang="ko-KR" altLang="en-US"/>
              <a:t>를 가지고 있고 그 노드들을 </a:t>
            </a:r>
            <a:r>
              <a:rPr lang="en-US" altLang="ko-KR"/>
              <a:t>master</a:t>
            </a:r>
            <a:r>
              <a:rPr lang="ko-KR" altLang="en-US"/>
              <a:t>를 통해서 연결해줌으로써 </a:t>
            </a:r>
            <a:r>
              <a:rPr lang="en-US" altLang="ko-KR"/>
              <a:t>publisher</a:t>
            </a:r>
            <a:r>
              <a:rPr lang="ko-KR" altLang="en-US"/>
              <a:t>로부터 </a:t>
            </a:r>
            <a:r>
              <a:rPr lang="en-US" altLang="ko-KR"/>
              <a:t>subscribe</a:t>
            </a:r>
            <a:r>
              <a:rPr lang="ko-KR" altLang="en-US"/>
              <a:t>가 </a:t>
            </a:r>
            <a:r>
              <a:rPr lang="en-US" altLang="ko-KR"/>
              <a:t>message</a:t>
            </a:r>
            <a:r>
              <a:rPr lang="ko-KR" altLang="en-US"/>
              <a:t>를 받게 되고 그에 맞는 동작을 하게 된다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marL="0" indent="0">
              <a:buNone/>
              <a:defRPr/>
            </a:pPr>
            <a:r>
              <a:rPr lang="ko-KR" alt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131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833E301-78C2-453B-A12C-210FA9A0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r>
              <a:rPr lang="en-US" altLang="ko-KR" dirty="0"/>
              <a:t>VESC_DRIVER</a:t>
            </a:r>
          </a:p>
        </p:txBody>
      </p:sp>
    </p:spTree>
    <p:extLst>
      <p:ext uri="{BB962C8B-B14F-4D97-AF65-F5344CB8AC3E}">
        <p14:creationId xmlns:p14="http://schemas.microsoft.com/office/powerpoint/2010/main" val="119934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06" y="853181"/>
            <a:ext cx="5374788" cy="55686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Diagram of components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91163" y="5374857"/>
            <a:ext cx="1266825" cy="48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100763" y="4208838"/>
            <a:ext cx="8732" cy="11398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518275" y="5094663"/>
            <a:ext cx="200025" cy="2536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6718300" y="2834063"/>
            <a:ext cx="0" cy="2260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6318250" y="2211763"/>
            <a:ext cx="400050" cy="622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702969" y="2925343"/>
            <a:ext cx="511969" cy="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5200650" y="2922963"/>
            <a:ext cx="0" cy="2635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186364" y="5558213"/>
            <a:ext cx="27146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941889" y="5374857"/>
            <a:ext cx="2247422" cy="52322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VESC</a:t>
            </a:r>
            <a:r>
              <a:rPr lang="ko-KR" altLang="en-US" b="1" dirty="0" smtClean="0">
                <a:solidFill>
                  <a:srgbClr val="FF0000"/>
                </a:solidFill>
                <a:latin typeface="+mj-lt"/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Jetson Nano, DC/Servo Motor</a:t>
            </a:r>
            <a:r>
              <a:rPr lang="ko-KR" altLang="en-US" b="1" dirty="0" smtClean="0">
                <a:solidFill>
                  <a:srgbClr val="FF0000"/>
                </a:solidFill>
                <a:latin typeface="+mj-lt"/>
              </a:rPr>
              <a:t>와 연결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4131" y="6160203"/>
            <a:ext cx="24144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https://mushr.io/tutorials/overview/</a:t>
            </a:r>
          </a:p>
        </p:txBody>
      </p:sp>
    </p:spTree>
    <p:extLst>
      <p:ext uri="{BB962C8B-B14F-4D97-AF65-F5344CB8AC3E}">
        <p14:creationId xmlns:p14="http://schemas.microsoft.com/office/powerpoint/2010/main" val="305510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VESC </a:t>
            </a:r>
            <a:r>
              <a:rPr lang="ko-KR" altLang="en-US" dirty="0" smtClean="0"/>
              <a:t>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09663"/>
            <a:ext cx="8229600" cy="4590493"/>
          </a:xfrm>
        </p:spPr>
        <p:txBody>
          <a:bodyPr/>
          <a:lstStyle/>
          <a:p>
            <a:r>
              <a:rPr lang="ko-KR" altLang="en-US" dirty="0" smtClean="0"/>
              <a:t>높은 </a:t>
            </a:r>
            <a:r>
              <a:rPr lang="ko-KR" altLang="en-US" dirty="0" smtClean="0">
                <a:latin typeface="+mj-lt"/>
              </a:rPr>
              <a:t>수준</a:t>
            </a:r>
            <a:r>
              <a:rPr lang="en-US" altLang="ko-KR" dirty="0" smtClean="0">
                <a:latin typeface="+mj-lt"/>
              </a:rPr>
              <a:t>(*steering </a:t>
            </a:r>
            <a:r>
              <a:rPr lang="en-US" altLang="ko-KR" dirty="0">
                <a:latin typeface="+mj-lt"/>
              </a:rPr>
              <a:t>angle &amp;</a:t>
            </a:r>
            <a:r>
              <a:rPr lang="en-US" altLang="ko-KR" dirty="0" smtClean="0">
                <a:latin typeface="+mj-lt"/>
              </a:rPr>
              <a:t> velocity </a:t>
            </a:r>
            <a:r>
              <a:rPr lang="ko-KR" altLang="en-US" dirty="0" smtClean="0">
                <a:latin typeface="+mj-lt"/>
              </a:rPr>
              <a:t>등</a:t>
            </a:r>
            <a:r>
              <a:rPr lang="en-US" altLang="ko-KR" dirty="0" smtClean="0">
                <a:latin typeface="+mj-lt"/>
              </a:rPr>
              <a:t>)</a:t>
            </a:r>
            <a:r>
              <a:rPr lang="ko-KR" altLang="en-US" dirty="0" smtClean="0">
                <a:latin typeface="+mj-lt"/>
              </a:rPr>
              <a:t>의 제어 명령을 </a:t>
            </a:r>
            <a:r>
              <a:rPr lang="ko-KR" altLang="en-US" dirty="0" smtClean="0"/>
              <a:t>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DC/Servo motor</a:t>
            </a:r>
            <a:r>
              <a:rPr lang="ko-KR" altLang="en-US" dirty="0" smtClean="0"/>
              <a:t>에 대한 전력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각도 명령으로 변환하는 역할 수행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500" dirty="0"/>
          </a:p>
          <a:p>
            <a:r>
              <a:rPr lang="en-US" altLang="ko-KR" dirty="0" smtClean="0"/>
              <a:t>ROS </a:t>
            </a:r>
            <a:r>
              <a:rPr lang="en-US" altLang="ko-KR" dirty="0" err="1" smtClean="0"/>
              <a:t>Ackermann_msgs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AckermannDirveStamped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메시지를 파워 및 </a:t>
            </a:r>
            <a:r>
              <a:rPr lang="ko-KR" altLang="en-US" dirty="0" err="1" smtClean="0"/>
              <a:t>조향</a:t>
            </a:r>
            <a:r>
              <a:rPr lang="ko-KR" altLang="en-US" dirty="0" smtClean="0"/>
              <a:t> 각도 메시지로 변환하는 역할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물리적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VESC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가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DC motor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Servo motor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를 제어하는데 사용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3460" y="2356507"/>
            <a:ext cx="77486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 smtClean="0"/>
              <a:t>* steering : </a:t>
            </a:r>
            <a:r>
              <a:rPr lang="ko-KR" altLang="en-US" sz="1100" dirty="0" smtClean="0"/>
              <a:t>자동차가 그 진행방향을 바꾸기 위해 </a:t>
            </a:r>
            <a:r>
              <a:rPr lang="ko-KR" altLang="en-US" sz="1100" dirty="0" err="1" smtClean="0"/>
              <a:t>앞바퀴의</a:t>
            </a:r>
            <a:r>
              <a:rPr lang="ko-KR" altLang="en-US" sz="1100" dirty="0" smtClean="0"/>
              <a:t> 회전축방향을 바꾸는 장치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1579417" y="3761164"/>
            <a:ext cx="5985166" cy="19389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rgbClr val="C586C0"/>
                </a:solidFill>
                <a:latin typeface="Tahoma" panose="020B0604030504040204" pitchFamily="34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Tahoma" panose="020B0604030504040204" pitchFamily="34" charset="0"/>
              </a:rPr>
              <a:t> </a:t>
            </a:r>
            <a:r>
              <a:rPr lang="en-US" altLang="ko-KR" sz="1200" dirty="0" err="1">
                <a:latin typeface="Tahoma" panose="020B0604030504040204" pitchFamily="34" charset="0"/>
              </a:rPr>
              <a:t>rospy</a:t>
            </a:r>
            <a:endParaRPr lang="en-US" altLang="ko-KR" sz="1200" dirty="0">
              <a:latin typeface="Tahoma" panose="020B0604030504040204" pitchFamily="34" charset="0"/>
            </a:endParaRPr>
          </a:p>
          <a:p>
            <a:pPr algn="l"/>
            <a:r>
              <a:rPr lang="en-US" altLang="ko-KR" sz="1200" dirty="0">
                <a:solidFill>
                  <a:srgbClr val="C586C0"/>
                </a:solidFill>
                <a:latin typeface="Tahoma" panose="020B0604030504040204" pitchFamily="34" charset="0"/>
              </a:rPr>
              <a:t>from</a:t>
            </a:r>
            <a:r>
              <a:rPr lang="en-US" altLang="ko-KR" sz="1200" dirty="0">
                <a:solidFill>
                  <a:srgbClr val="D4D4D4"/>
                </a:solidFill>
                <a:latin typeface="Tahoma" panose="020B0604030504040204" pitchFamily="34" charset="0"/>
              </a:rPr>
              <a:t> </a:t>
            </a:r>
            <a:r>
              <a:rPr lang="en-US" altLang="ko-KR" sz="1200" dirty="0">
                <a:latin typeface="Tahoma" panose="020B0604030504040204" pitchFamily="34" charset="0"/>
              </a:rPr>
              <a:t>ackermann_msgs.msg</a:t>
            </a:r>
            <a:r>
              <a:rPr lang="en-US" altLang="ko-KR" sz="1200" dirty="0">
                <a:solidFill>
                  <a:srgbClr val="D4D4D4"/>
                </a:solidFill>
                <a:latin typeface="Tahoma" panose="020B0604030504040204" pitchFamily="34" charset="0"/>
              </a:rPr>
              <a:t> </a:t>
            </a:r>
            <a:r>
              <a:rPr lang="en-US" altLang="ko-KR" sz="1200" dirty="0">
                <a:solidFill>
                  <a:srgbClr val="C586C0"/>
                </a:solidFill>
                <a:latin typeface="Tahoma" panose="020B0604030504040204" pitchFamily="34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Tahoma" panose="020B0604030504040204" pitchFamily="34" charset="0"/>
              </a:rPr>
              <a:t> </a:t>
            </a:r>
            <a:r>
              <a:rPr lang="en-US" altLang="ko-KR" sz="1200" dirty="0" err="1">
                <a:latin typeface="Tahoma" panose="020B0604030504040204" pitchFamily="34" charset="0"/>
              </a:rPr>
              <a:t>AckermannDrive</a:t>
            </a:r>
            <a:r>
              <a:rPr lang="en-US" altLang="ko-KR" sz="1200" dirty="0">
                <a:latin typeface="Tahoma" panose="020B0604030504040204" pitchFamily="34" charset="0"/>
              </a:rPr>
              <a:t>, </a:t>
            </a:r>
            <a:r>
              <a:rPr lang="en-US" altLang="ko-KR" sz="1200" dirty="0" err="1">
                <a:latin typeface="Tahoma" panose="020B0604030504040204" pitchFamily="34" charset="0"/>
              </a:rPr>
              <a:t>AckermannDriveStamped</a:t>
            </a:r>
            <a:endParaRPr lang="en-US" altLang="ko-KR" sz="1200" dirty="0">
              <a:latin typeface="Tahoma" panose="020B0604030504040204" pitchFamily="34" charset="0"/>
            </a:endParaRPr>
          </a:p>
          <a:p>
            <a:pPr algn="l"/>
            <a:r>
              <a:rPr lang="en-US" altLang="ko-KR" sz="1200" dirty="0">
                <a:solidFill>
                  <a:srgbClr val="C586C0"/>
                </a:solidFill>
                <a:latin typeface="Tahoma" panose="020B0604030504040204" pitchFamily="34" charset="0"/>
              </a:rPr>
              <a:t>from</a:t>
            </a:r>
            <a:r>
              <a:rPr lang="en-US" altLang="ko-KR" sz="1200" dirty="0">
                <a:solidFill>
                  <a:srgbClr val="D4D4D4"/>
                </a:solidFill>
                <a:latin typeface="Tahoma" panose="020B0604030504040204" pitchFamily="34" charset="0"/>
              </a:rPr>
              <a:t> </a:t>
            </a:r>
            <a:r>
              <a:rPr lang="en-US" altLang="ko-KR" sz="1200" dirty="0">
                <a:latin typeface="Tahoma" panose="020B0604030504040204" pitchFamily="34" charset="0"/>
              </a:rPr>
              <a:t>geometry_msgs.msg</a:t>
            </a:r>
            <a:r>
              <a:rPr lang="en-US" altLang="ko-KR" sz="1200" dirty="0">
                <a:solidFill>
                  <a:srgbClr val="D4D4D4"/>
                </a:solidFill>
                <a:latin typeface="Tahoma" panose="020B0604030504040204" pitchFamily="34" charset="0"/>
              </a:rPr>
              <a:t> </a:t>
            </a:r>
            <a:r>
              <a:rPr lang="en-US" altLang="ko-KR" sz="1200" dirty="0">
                <a:solidFill>
                  <a:srgbClr val="C586C0"/>
                </a:solidFill>
                <a:latin typeface="Tahoma" panose="020B0604030504040204" pitchFamily="34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Tahoma" panose="020B0604030504040204" pitchFamily="34" charset="0"/>
              </a:rPr>
              <a:t> (</a:t>
            </a:r>
          </a:p>
          <a:p>
            <a:pPr algn="l"/>
            <a:r>
              <a:rPr lang="en-US" altLang="ko-KR" sz="1200" dirty="0">
                <a:solidFill>
                  <a:srgbClr val="D4D4D4"/>
                </a:solidFill>
                <a:latin typeface="Tahoma" panose="020B0604030504040204" pitchFamily="34" charset="0"/>
              </a:rPr>
              <a:t>    </a:t>
            </a:r>
            <a:r>
              <a:rPr lang="en-US" altLang="ko-KR" sz="1200" dirty="0">
                <a:latin typeface="Tahoma" panose="020B0604030504040204" pitchFamily="34" charset="0"/>
              </a:rPr>
              <a:t>Point,</a:t>
            </a:r>
          </a:p>
          <a:p>
            <a:pPr algn="l"/>
            <a:r>
              <a:rPr lang="en-US" altLang="ko-KR" sz="1200" dirty="0">
                <a:latin typeface="Tahoma" panose="020B0604030504040204" pitchFamily="34" charset="0"/>
              </a:rPr>
              <a:t>    Pose,</a:t>
            </a:r>
          </a:p>
          <a:p>
            <a:pPr algn="l"/>
            <a:r>
              <a:rPr lang="en-US" altLang="ko-KR" sz="1200" dirty="0">
                <a:latin typeface="Tahoma" panose="020B0604030504040204" pitchFamily="34" charset="0"/>
              </a:rPr>
              <a:t>    </a:t>
            </a:r>
            <a:r>
              <a:rPr lang="en-US" altLang="ko-KR" sz="1200" dirty="0" err="1">
                <a:latin typeface="Tahoma" panose="020B0604030504040204" pitchFamily="34" charset="0"/>
              </a:rPr>
              <a:t>PoseWithCovariance</a:t>
            </a:r>
            <a:r>
              <a:rPr lang="en-US" altLang="ko-KR" sz="1200" dirty="0">
                <a:latin typeface="Tahoma" panose="020B0604030504040204" pitchFamily="34" charset="0"/>
              </a:rPr>
              <a:t>,</a:t>
            </a:r>
          </a:p>
          <a:p>
            <a:pPr algn="l"/>
            <a:r>
              <a:rPr lang="en-US" altLang="ko-KR" sz="1200" dirty="0">
                <a:latin typeface="Tahoma" panose="020B0604030504040204" pitchFamily="34" charset="0"/>
              </a:rPr>
              <a:t>    </a:t>
            </a:r>
            <a:r>
              <a:rPr lang="en-US" altLang="ko-KR" sz="1200" dirty="0" err="1">
                <a:latin typeface="Tahoma" panose="020B0604030504040204" pitchFamily="34" charset="0"/>
              </a:rPr>
              <a:t>PoseWithCovarianceStamped</a:t>
            </a:r>
            <a:r>
              <a:rPr lang="en-US" altLang="ko-KR" sz="1200" dirty="0">
                <a:latin typeface="Tahoma" panose="020B0604030504040204" pitchFamily="34" charset="0"/>
              </a:rPr>
              <a:t>,</a:t>
            </a:r>
          </a:p>
          <a:p>
            <a:pPr algn="l"/>
            <a:r>
              <a:rPr lang="en-US" altLang="ko-KR" sz="1200" dirty="0">
                <a:latin typeface="Tahoma" panose="020B0604030504040204" pitchFamily="34" charset="0"/>
              </a:rPr>
              <a:t>    Quaternion,</a:t>
            </a:r>
          </a:p>
          <a:p>
            <a:pPr algn="l"/>
            <a:r>
              <a:rPr lang="en-US" altLang="ko-KR" sz="1200" dirty="0">
                <a:latin typeface="Tahoma" panose="020B0604030504040204" pitchFamily="34" charset="0"/>
              </a:rPr>
              <a:t>)</a:t>
            </a:r>
          </a:p>
          <a:p>
            <a:pPr algn="l"/>
            <a:r>
              <a:rPr lang="en-US" altLang="ko-KR" sz="1200" dirty="0">
                <a:solidFill>
                  <a:srgbClr val="C586C0"/>
                </a:solidFill>
                <a:latin typeface="Tahoma" panose="020B0604030504040204" pitchFamily="34" charset="0"/>
              </a:rPr>
              <a:t>from</a:t>
            </a:r>
            <a:r>
              <a:rPr lang="en-US" altLang="ko-KR" sz="1200" dirty="0">
                <a:solidFill>
                  <a:srgbClr val="D4D4D4"/>
                </a:solidFill>
                <a:latin typeface="Tahoma" panose="020B0604030504040204" pitchFamily="34" charset="0"/>
              </a:rPr>
              <a:t> </a:t>
            </a:r>
            <a:r>
              <a:rPr lang="en-US" altLang="ko-KR" sz="1200" dirty="0" err="1">
                <a:latin typeface="Tahoma" panose="020B0604030504040204" pitchFamily="34" charset="0"/>
              </a:rPr>
              <a:t>tf.transformations</a:t>
            </a:r>
            <a:r>
              <a:rPr lang="en-US" altLang="ko-KR" sz="1200" dirty="0">
                <a:solidFill>
                  <a:srgbClr val="D4D4D4"/>
                </a:solidFill>
                <a:latin typeface="Tahoma" panose="020B0604030504040204" pitchFamily="34" charset="0"/>
              </a:rPr>
              <a:t> </a:t>
            </a:r>
            <a:r>
              <a:rPr lang="en-US" altLang="ko-KR" sz="1200" dirty="0">
                <a:solidFill>
                  <a:srgbClr val="C586C0"/>
                </a:solidFill>
                <a:latin typeface="Tahoma" panose="020B0604030504040204" pitchFamily="34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Tahoma" panose="020B0604030504040204" pitchFamily="34" charset="0"/>
              </a:rPr>
              <a:t> </a:t>
            </a:r>
            <a:r>
              <a:rPr lang="en-US" altLang="ko-KR" sz="1200" dirty="0" err="1">
                <a:latin typeface="Tahoma" panose="020B0604030504040204" pitchFamily="34" charset="0"/>
              </a:rPr>
              <a:t>quaternion_from_euler</a:t>
            </a:r>
            <a:endParaRPr lang="en-US" altLang="ko-KR" sz="1200" b="0" dirty="0">
              <a:effectLst/>
              <a:latin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12080" y="3958386"/>
            <a:ext cx="1778924" cy="224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662545" y="4182830"/>
            <a:ext cx="39152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8070" y="5997152"/>
            <a:ext cx="2993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dirty="0"/>
              <a:t>https://mushr.io/tutorials/overview/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8070" y="6198512"/>
            <a:ext cx="3182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dirty="0"/>
              <a:t>https://mushr.io/tutorials/intro-to-ros/</a:t>
            </a:r>
          </a:p>
        </p:txBody>
      </p:sp>
    </p:spTree>
    <p:extLst>
      <p:ext uri="{BB962C8B-B14F-4D97-AF65-F5344CB8AC3E}">
        <p14:creationId xmlns:p14="http://schemas.microsoft.com/office/powerpoint/2010/main" val="221804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VESC </a:t>
            </a:r>
            <a:r>
              <a:rPr lang="en-US" altLang="ko-KR" dirty="0" smtClean="0"/>
              <a:t>DRIVER_NODE.cpp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spin()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6828" y="1574222"/>
            <a:ext cx="69529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latin typeface="Tahoma" panose="020B0604030504040204" pitchFamily="34" charset="0"/>
              </a:rPr>
              <a:t>#</a:t>
            </a:r>
            <a:r>
              <a:rPr lang="en-US" altLang="ko-KR" dirty="0">
                <a:solidFill>
                  <a:schemeClr val="accent6"/>
                </a:solidFill>
                <a:latin typeface="Tahoma" panose="020B0604030504040204" pitchFamily="34" charset="0"/>
              </a:rPr>
              <a:t>include</a:t>
            </a:r>
            <a:r>
              <a:rPr lang="en-US" altLang="ko-KR" dirty="0">
                <a:latin typeface="Tahoma" panose="020B0604030504040204" pitchFamily="34" charset="0"/>
              </a:rPr>
              <a:t> &lt;</a:t>
            </a:r>
            <a:r>
              <a:rPr lang="en-US" altLang="ko-KR" dirty="0" err="1">
                <a:latin typeface="Tahoma" panose="020B0604030504040204" pitchFamily="34" charset="0"/>
              </a:rPr>
              <a:t>ros</a:t>
            </a:r>
            <a:r>
              <a:rPr lang="en-US" altLang="ko-KR" dirty="0">
                <a:latin typeface="Tahoma" panose="020B0604030504040204" pitchFamily="34" charset="0"/>
              </a:rPr>
              <a:t>/</a:t>
            </a:r>
            <a:r>
              <a:rPr lang="en-US" altLang="ko-KR" dirty="0" err="1">
                <a:latin typeface="Tahoma" panose="020B0604030504040204" pitchFamily="34" charset="0"/>
              </a:rPr>
              <a:t>ros.h</a:t>
            </a:r>
            <a:r>
              <a:rPr lang="en-US" altLang="ko-KR" dirty="0">
                <a:latin typeface="Tahoma" panose="020B0604030504040204" pitchFamily="34" charset="0"/>
              </a:rPr>
              <a:t>&gt;</a:t>
            </a:r>
          </a:p>
          <a:p>
            <a:pPr algn="l"/>
            <a:endParaRPr lang="en-US" altLang="ko-KR" dirty="0">
              <a:latin typeface="Tahoma" panose="020B0604030504040204" pitchFamily="34" charset="0"/>
            </a:endParaRP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#</a:t>
            </a:r>
            <a:r>
              <a:rPr lang="en-US" altLang="ko-KR" dirty="0">
                <a:solidFill>
                  <a:schemeClr val="accent6"/>
                </a:solidFill>
                <a:latin typeface="Tahoma" panose="020B0604030504040204" pitchFamily="34" charset="0"/>
              </a:rPr>
              <a:t>include</a:t>
            </a:r>
            <a:r>
              <a:rPr lang="en-US" altLang="ko-KR" dirty="0">
                <a:latin typeface="Tahoma" panose="020B0604030504040204" pitchFamily="34" charset="0"/>
              </a:rPr>
              <a:t> "</a:t>
            </a:r>
            <a:r>
              <a:rPr lang="en-US" altLang="ko-KR" dirty="0" err="1">
                <a:latin typeface="Tahoma" panose="020B0604030504040204" pitchFamily="34" charset="0"/>
              </a:rPr>
              <a:t>vesc_driver</a:t>
            </a:r>
            <a:r>
              <a:rPr lang="en-US" altLang="ko-KR" dirty="0">
                <a:latin typeface="Tahoma" panose="020B0604030504040204" pitchFamily="34" charset="0"/>
              </a:rPr>
              <a:t>/</a:t>
            </a:r>
            <a:r>
              <a:rPr lang="en-US" altLang="ko-KR" dirty="0" err="1">
                <a:latin typeface="Tahoma" panose="020B0604030504040204" pitchFamily="34" charset="0"/>
              </a:rPr>
              <a:t>vesc_driver.h</a:t>
            </a:r>
            <a:r>
              <a:rPr lang="en-US" altLang="ko-KR" dirty="0">
                <a:latin typeface="Tahoma" panose="020B0604030504040204" pitchFamily="34" charset="0"/>
              </a:rPr>
              <a:t>"</a:t>
            </a:r>
          </a:p>
          <a:p>
            <a:pPr algn="l"/>
            <a:endParaRPr lang="en-US" altLang="ko-KR" dirty="0">
              <a:latin typeface="Tahoma" panose="020B0604030504040204" pitchFamily="34" charset="0"/>
            </a:endParaRPr>
          </a:p>
          <a:p>
            <a:pPr algn="l"/>
            <a:r>
              <a:rPr lang="en-US" altLang="ko-KR" dirty="0" err="1">
                <a:solidFill>
                  <a:schemeClr val="accent6"/>
                </a:solidFill>
                <a:latin typeface="Tahoma" panose="020B0604030504040204" pitchFamily="34" charset="0"/>
              </a:rPr>
              <a:t>int</a:t>
            </a:r>
            <a:r>
              <a:rPr lang="en-US" altLang="ko-KR" dirty="0">
                <a:latin typeface="Tahoma" panose="020B0604030504040204" pitchFamily="34" charset="0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Tahoma" panose="020B0604030504040204" pitchFamily="34" charset="0"/>
              </a:rPr>
              <a:t>main</a:t>
            </a:r>
            <a:r>
              <a:rPr lang="en-US" altLang="ko-KR" dirty="0">
                <a:latin typeface="Tahoma" panose="020B0604030504040204" pitchFamily="34" charset="0"/>
              </a:rPr>
              <a:t>(</a:t>
            </a:r>
            <a:r>
              <a:rPr lang="en-US" altLang="ko-KR" dirty="0" err="1">
                <a:solidFill>
                  <a:schemeClr val="accent6"/>
                </a:solidFill>
                <a:latin typeface="Tahoma" panose="020B0604030504040204" pitchFamily="34" charset="0"/>
              </a:rPr>
              <a:t>int</a:t>
            </a:r>
            <a:r>
              <a:rPr lang="en-US" altLang="ko-KR" dirty="0">
                <a:latin typeface="Tahoma" panose="020B0604030504040204" pitchFamily="34" charset="0"/>
              </a:rPr>
              <a:t> </a:t>
            </a:r>
            <a:r>
              <a:rPr lang="en-US" altLang="ko-KR" dirty="0" err="1">
                <a:latin typeface="Tahoma" panose="020B0604030504040204" pitchFamily="34" charset="0"/>
              </a:rPr>
              <a:t>argc</a:t>
            </a:r>
            <a:r>
              <a:rPr lang="en-US" altLang="ko-KR" dirty="0">
                <a:latin typeface="Tahoma" panose="020B0604030504040204" pitchFamily="34" charset="0"/>
              </a:rPr>
              <a:t>, </a:t>
            </a:r>
            <a:r>
              <a:rPr lang="en-US" altLang="ko-KR" dirty="0">
                <a:solidFill>
                  <a:schemeClr val="accent6"/>
                </a:solidFill>
                <a:latin typeface="Tahoma" panose="020B0604030504040204" pitchFamily="34" charset="0"/>
              </a:rPr>
              <a:t>char</a:t>
            </a:r>
            <a:r>
              <a:rPr lang="en-US" altLang="ko-KR" dirty="0">
                <a:latin typeface="Tahoma" panose="020B0604030504040204" pitchFamily="34" charset="0"/>
              </a:rPr>
              <a:t>** </a:t>
            </a:r>
            <a:r>
              <a:rPr lang="en-US" altLang="ko-KR" dirty="0" err="1">
                <a:latin typeface="Tahoma" panose="020B0604030504040204" pitchFamily="34" charset="0"/>
              </a:rPr>
              <a:t>argv</a:t>
            </a:r>
            <a:r>
              <a:rPr lang="en-US" altLang="ko-KR" dirty="0">
                <a:latin typeface="Tahoma" panose="020B0604030504040204" pitchFamily="34" charset="0"/>
              </a:rPr>
              <a:t>)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{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</a:t>
            </a:r>
            <a:r>
              <a:rPr lang="en-US" altLang="ko-KR" dirty="0" err="1">
                <a:solidFill>
                  <a:srgbClr val="4F81BD"/>
                </a:solidFill>
                <a:latin typeface="Tahoma" panose="020B0604030504040204" pitchFamily="34" charset="0"/>
              </a:rPr>
              <a:t>ros</a:t>
            </a:r>
            <a:r>
              <a:rPr lang="en-US" altLang="ko-KR" dirty="0">
                <a:solidFill>
                  <a:srgbClr val="4F81BD"/>
                </a:solidFill>
                <a:latin typeface="Tahoma" panose="020B0604030504040204" pitchFamily="34" charset="0"/>
              </a:rPr>
              <a:t>::</a:t>
            </a:r>
            <a:r>
              <a:rPr lang="en-US" altLang="ko-KR" dirty="0" err="1">
                <a:solidFill>
                  <a:srgbClr val="4F81BD"/>
                </a:solidFill>
                <a:latin typeface="Tahoma" panose="020B0604030504040204" pitchFamily="34" charset="0"/>
              </a:rPr>
              <a:t>init</a:t>
            </a:r>
            <a:r>
              <a:rPr lang="en-US" altLang="ko-KR" dirty="0">
                <a:latin typeface="Tahoma" panose="020B0604030504040204" pitchFamily="34" charset="0"/>
              </a:rPr>
              <a:t>(</a:t>
            </a:r>
            <a:r>
              <a:rPr lang="en-US" altLang="ko-KR" dirty="0" err="1">
                <a:latin typeface="Tahoma" panose="020B0604030504040204" pitchFamily="34" charset="0"/>
              </a:rPr>
              <a:t>argc</a:t>
            </a:r>
            <a:r>
              <a:rPr lang="en-US" altLang="ko-KR" dirty="0">
                <a:latin typeface="Tahoma" panose="020B0604030504040204" pitchFamily="34" charset="0"/>
              </a:rPr>
              <a:t>, </a:t>
            </a:r>
            <a:r>
              <a:rPr lang="en-US" altLang="ko-KR" dirty="0" err="1">
                <a:latin typeface="Tahoma" panose="020B0604030504040204" pitchFamily="34" charset="0"/>
              </a:rPr>
              <a:t>argv</a:t>
            </a:r>
            <a:r>
              <a:rPr lang="en-US" altLang="ko-KR" dirty="0">
                <a:latin typeface="Tahoma" panose="020B0604030504040204" pitchFamily="34" charset="0"/>
              </a:rPr>
              <a:t>, "</a:t>
            </a:r>
            <a:r>
              <a:rPr lang="en-US" altLang="ko-KR" dirty="0" err="1">
                <a:latin typeface="Tahoma" panose="020B0604030504040204" pitchFamily="34" charset="0"/>
              </a:rPr>
              <a:t>vesc_driver_node</a:t>
            </a:r>
            <a:r>
              <a:rPr lang="en-US" altLang="ko-KR" dirty="0">
                <a:latin typeface="Tahoma" panose="020B0604030504040204" pitchFamily="34" charset="0"/>
              </a:rPr>
              <a:t>");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</a:t>
            </a:r>
            <a:r>
              <a:rPr lang="en-US" altLang="ko-KR" dirty="0" err="1">
                <a:latin typeface="Tahoma" panose="020B0604030504040204" pitchFamily="34" charset="0"/>
              </a:rPr>
              <a:t>ros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 err="1">
                <a:latin typeface="Tahoma" panose="020B0604030504040204" pitchFamily="34" charset="0"/>
              </a:rPr>
              <a:t>NodeHandle</a:t>
            </a:r>
            <a:r>
              <a:rPr lang="en-US" altLang="ko-KR" dirty="0">
                <a:latin typeface="Tahoma" panose="020B0604030504040204" pitchFamily="34" charset="0"/>
              </a:rPr>
              <a:t> </a:t>
            </a:r>
            <a:r>
              <a:rPr lang="en-US" altLang="ko-KR" dirty="0" err="1">
                <a:latin typeface="Tahoma" panose="020B0604030504040204" pitchFamily="34" charset="0"/>
              </a:rPr>
              <a:t>nh</a:t>
            </a:r>
            <a:r>
              <a:rPr lang="en-US" altLang="ko-KR" dirty="0">
                <a:latin typeface="Tahoma" panose="020B0604030504040204" pitchFamily="34" charset="0"/>
              </a:rPr>
              <a:t>;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</a:t>
            </a:r>
            <a:r>
              <a:rPr lang="en-US" altLang="ko-KR" dirty="0" err="1">
                <a:latin typeface="Tahoma" panose="020B0604030504040204" pitchFamily="34" charset="0"/>
              </a:rPr>
              <a:t>ros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 err="1">
                <a:latin typeface="Tahoma" panose="020B0604030504040204" pitchFamily="34" charset="0"/>
              </a:rPr>
              <a:t>NodeHandle</a:t>
            </a:r>
            <a:r>
              <a:rPr lang="en-US" altLang="ko-KR" dirty="0">
                <a:latin typeface="Tahoma" panose="020B0604030504040204" pitchFamily="34" charset="0"/>
              </a:rPr>
              <a:t> </a:t>
            </a:r>
            <a:r>
              <a:rPr lang="en-US" altLang="ko-KR" dirty="0" err="1">
                <a:latin typeface="Tahoma" panose="020B0604030504040204" pitchFamily="34" charset="0"/>
              </a:rPr>
              <a:t>private_nh</a:t>
            </a:r>
            <a:r>
              <a:rPr lang="en-US" altLang="ko-KR" dirty="0">
                <a:latin typeface="Tahoma" panose="020B0604030504040204" pitchFamily="34" charset="0"/>
              </a:rPr>
              <a:t>("~");</a:t>
            </a:r>
          </a:p>
          <a:p>
            <a:pPr algn="l"/>
            <a:endParaRPr lang="en-US" altLang="ko-KR" dirty="0">
              <a:latin typeface="Tahoma" panose="020B0604030504040204" pitchFamily="34" charset="0"/>
            </a:endParaRP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</a:t>
            </a:r>
            <a:r>
              <a:rPr lang="en-US" altLang="ko-KR" dirty="0" err="1">
                <a:latin typeface="Tahoma" panose="020B0604030504040204" pitchFamily="34" charset="0"/>
              </a:rPr>
              <a:t>vesc_driver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 err="1">
                <a:latin typeface="Tahoma" panose="020B0604030504040204" pitchFamily="34" charset="0"/>
              </a:rPr>
              <a:t>VescDriver</a:t>
            </a:r>
            <a:r>
              <a:rPr lang="en-US" altLang="ko-KR" dirty="0">
                <a:latin typeface="Tahoma" panose="020B0604030504040204" pitchFamily="34" charset="0"/>
              </a:rPr>
              <a:t> </a:t>
            </a:r>
            <a:r>
              <a:rPr lang="en-US" altLang="ko-KR" dirty="0" err="1">
                <a:latin typeface="Tahoma" panose="020B0604030504040204" pitchFamily="34" charset="0"/>
              </a:rPr>
              <a:t>vesc_driver</a:t>
            </a:r>
            <a:r>
              <a:rPr lang="en-US" altLang="ko-KR" dirty="0">
                <a:latin typeface="Tahoma" panose="020B0604030504040204" pitchFamily="34" charset="0"/>
              </a:rPr>
              <a:t>(</a:t>
            </a:r>
            <a:r>
              <a:rPr lang="en-US" altLang="ko-KR" dirty="0" err="1">
                <a:latin typeface="Tahoma" panose="020B0604030504040204" pitchFamily="34" charset="0"/>
              </a:rPr>
              <a:t>nh</a:t>
            </a:r>
            <a:r>
              <a:rPr lang="en-US" altLang="ko-KR" dirty="0">
                <a:latin typeface="Tahoma" panose="020B0604030504040204" pitchFamily="34" charset="0"/>
              </a:rPr>
              <a:t>, </a:t>
            </a:r>
            <a:r>
              <a:rPr lang="en-US" altLang="ko-KR" dirty="0" err="1">
                <a:latin typeface="Tahoma" panose="020B0604030504040204" pitchFamily="34" charset="0"/>
              </a:rPr>
              <a:t>private_nh</a:t>
            </a:r>
            <a:r>
              <a:rPr lang="en-US" altLang="ko-KR" dirty="0">
                <a:latin typeface="Tahoma" panose="020B0604030504040204" pitchFamily="34" charset="0"/>
              </a:rPr>
              <a:t>);</a:t>
            </a:r>
          </a:p>
          <a:p>
            <a:pPr algn="l"/>
            <a:endParaRPr lang="en-US" altLang="ko-KR" dirty="0">
              <a:latin typeface="Tahoma" panose="020B0604030504040204" pitchFamily="34" charset="0"/>
            </a:endParaRP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</a:t>
            </a:r>
            <a:r>
              <a:rPr lang="en-US" altLang="ko-KR" dirty="0" err="1">
                <a:solidFill>
                  <a:srgbClr val="4F81BD"/>
                </a:solidFill>
                <a:latin typeface="Tahoma" panose="020B0604030504040204" pitchFamily="34" charset="0"/>
              </a:rPr>
              <a:t>ros</a:t>
            </a:r>
            <a:r>
              <a:rPr lang="en-US" altLang="ko-KR" dirty="0">
                <a:solidFill>
                  <a:srgbClr val="4F81BD"/>
                </a:solidFill>
                <a:latin typeface="Tahoma" panose="020B0604030504040204" pitchFamily="34" charset="0"/>
              </a:rPr>
              <a:t>::spin</a:t>
            </a:r>
            <a:r>
              <a:rPr lang="en-US" altLang="ko-KR" dirty="0">
                <a:latin typeface="Tahoma" panose="020B0604030504040204" pitchFamily="34" charset="0"/>
              </a:rPr>
              <a:t>();</a:t>
            </a:r>
          </a:p>
          <a:p>
            <a:pPr algn="l"/>
            <a:endParaRPr lang="en-US" altLang="ko-KR" dirty="0">
              <a:latin typeface="Tahoma" panose="020B0604030504040204" pitchFamily="34" charset="0"/>
            </a:endParaRP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Tahoma" panose="020B0604030504040204" pitchFamily="34" charset="0"/>
              </a:rPr>
              <a:t> return </a:t>
            </a:r>
            <a:r>
              <a:rPr lang="en-US" altLang="ko-KR" dirty="0">
                <a:latin typeface="Tahoma" panose="020B0604030504040204" pitchFamily="34" charset="0"/>
              </a:rPr>
              <a:t>0;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}</a:t>
            </a:r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6270" y="4131422"/>
            <a:ext cx="1045029" cy="321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</p:cNvCxnSpPr>
          <p:nvPr/>
        </p:nvCxnSpPr>
        <p:spPr>
          <a:xfrm flipV="1">
            <a:off x="1781299" y="4292333"/>
            <a:ext cx="173823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19529" y="4030723"/>
            <a:ext cx="3158836" cy="52322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b="1" dirty="0" smtClean="0">
                <a:solidFill>
                  <a:srgbClr val="FF0000"/>
                </a:solidFill>
                <a:latin typeface="+mj-lt"/>
              </a:rPr>
              <a:t>특정</a:t>
            </a:r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+mj-lt"/>
              </a:rPr>
              <a:t>메시지가 오면</a:t>
            </a:r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, </a:t>
            </a:r>
          </a:p>
          <a:p>
            <a:pPr algn="l"/>
            <a:r>
              <a:rPr lang="ko-KR" altLang="en-US" b="1" dirty="0" smtClean="0">
                <a:solidFill>
                  <a:srgbClr val="FF0000"/>
                </a:solidFill>
                <a:latin typeface="+mj-lt"/>
              </a:rPr>
              <a:t>언제든 </a:t>
            </a:r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Callback </a:t>
            </a:r>
            <a:r>
              <a:rPr lang="ko-KR" altLang="en-US" b="1" dirty="0" smtClean="0">
                <a:solidFill>
                  <a:srgbClr val="FF0000"/>
                </a:solidFill>
                <a:latin typeface="+mj-lt"/>
              </a:rPr>
              <a:t>함수를 부르는 함수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3324" y="6078713"/>
            <a:ext cx="4494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https://m.blog.naver.com/cho87_lee91/221851590451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2167" y="5602943"/>
            <a:ext cx="8299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https://github.com/prl-mushr/vesc/blob/b1805c8798c06a4fddf4c8040f0327fbe4759d1e/vesc_driver/src/vesc_driver_node.cpp</a:t>
            </a:r>
          </a:p>
        </p:txBody>
      </p:sp>
    </p:spTree>
    <p:extLst>
      <p:ext uri="{BB962C8B-B14F-4D97-AF65-F5344CB8AC3E}">
        <p14:creationId xmlns:p14="http://schemas.microsoft.com/office/powerpoint/2010/main" val="413365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VESC </a:t>
            </a:r>
            <a:r>
              <a:rPr lang="en-US" altLang="ko-KR" dirty="0" smtClean="0"/>
              <a:t>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Publisher</a:t>
            </a:r>
            <a:r>
              <a:rPr lang="ko-KR" altLang="en-US" dirty="0" smtClean="0"/>
              <a:t>과 </a:t>
            </a:r>
            <a:r>
              <a:rPr lang="en-US" altLang="ko-KR" dirty="0"/>
              <a:t>S</a:t>
            </a:r>
            <a:r>
              <a:rPr lang="en-US" altLang="ko-KR" dirty="0" smtClean="0"/>
              <a:t>ubscribe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7194" y="1514846"/>
            <a:ext cx="879367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B050"/>
                </a:solidFill>
                <a:latin typeface="Tahoma" panose="020B0604030504040204" pitchFamily="34" charset="0"/>
              </a:rPr>
              <a:t>  //VESC </a:t>
            </a:r>
            <a:r>
              <a:rPr lang="ko-KR" altLang="en-US" dirty="0" smtClean="0">
                <a:solidFill>
                  <a:srgbClr val="00B050"/>
                </a:solidFill>
                <a:latin typeface="Tahoma" panose="020B0604030504040204" pitchFamily="34" charset="0"/>
              </a:rPr>
              <a:t>상태 게시자</a:t>
            </a:r>
            <a:r>
              <a:rPr lang="en-US" altLang="ko-KR" dirty="0" smtClean="0">
                <a:solidFill>
                  <a:srgbClr val="00B050"/>
                </a:solidFill>
                <a:latin typeface="Tahoma" panose="020B0604030504040204" pitchFamily="34" charset="0"/>
              </a:rPr>
              <a:t>(publisher) </a:t>
            </a:r>
            <a:r>
              <a:rPr lang="ko-KR" altLang="en-US" dirty="0" smtClean="0">
                <a:solidFill>
                  <a:srgbClr val="00B050"/>
                </a:solidFill>
                <a:latin typeface="Tahoma" panose="020B0604030504040204" pitchFamily="34" charset="0"/>
              </a:rPr>
              <a:t>생성</a:t>
            </a:r>
            <a:endParaRPr lang="en-US" altLang="ko-KR" dirty="0" smtClean="0">
              <a:solidFill>
                <a:srgbClr val="00B050"/>
              </a:solidFill>
              <a:latin typeface="Tahoma" panose="020B0604030504040204" pitchFamily="34" charset="0"/>
            </a:endParaRPr>
          </a:p>
          <a:p>
            <a:pPr algn="l"/>
            <a:r>
              <a:rPr lang="en-US" altLang="ko-KR" dirty="0" smtClean="0">
                <a:latin typeface="Tahoma" panose="020B0604030504040204" pitchFamily="34" charset="0"/>
              </a:rPr>
              <a:t>  </a:t>
            </a:r>
            <a:r>
              <a:rPr lang="en-US" altLang="ko-KR" dirty="0" err="1" smtClean="0">
                <a:latin typeface="Tahoma" panose="020B0604030504040204" pitchFamily="34" charset="0"/>
              </a:rPr>
              <a:t>state_pub</a:t>
            </a:r>
            <a:r>
              <a:rPr lang="en-US" altLang="ko-KR" dirty="0" smtClean="0">
                <a:latin typeface="Tahoma" panose="020B0604030504040204" pitchFamily="34" charset="0"/>
              </a:rPr>
              <a:t>_ = </a:t>
            </a:r>
            <a:r>
              <a:rPr lang="en-US" altLang="ko-KR" dirty="0" err="1" smtClean="0">
                <a:latin typeface="Tahoma" panose="020B0604030504040204" pitchFamily="34" charset="0"/>
              </a:rPr>
              <a:t>nh.advertise</a:t>
            </a:r>
            <a:r>
              <a:rPr lang="en-US" altLang="ko-KR" dirty="0" smtClean="0">
                <a:latin typeface="Tahoma" panose="020B0604030504040204" pitchFamily="34" charset="0"/>
              </a:rPr>
              <a:t>&lt;</a:t>
            </a:r>
            <a:r>
              <a:rPr lang="en-US" altLang="ko-KR" dirty="0" err="1" smtClean="0">
                <a:latin typeface="Tahoma" panose="020B0604030504040204" pitchFamily="34" charset="0"/>
              </a:rPr>
              <a:t>vesc_msgs</a:t>
            </a:r>
            <a:r>
              <a:rPr lang="en-US" altLang="ko-KR" dirty="0" smtClean="0">
                <a:latin typeface="Tahoma" panose="020B0604030504040204" pitchFamily="34" charset="0"/>
              </a:rPr>
              <a:t>::</a:t>
            </a:r>
            <a:r>
              <a:rPr lang="en-US" altLang="ko-KR" dirty="0" err="1" smtClean="0">
                <a:latin typeface="Tahoma" panose="020B0604030504040204" pitchFamily="34" charset="0"/>
              </a:rPr>
              <a:t>VescStateStamped</a:t>
            </a:r>
            <a:r>
              <a:rPr lang="en-US" altLang="ko-KR" dirty="0" smtClean="0">
                <a:latin typeface="Tahoma" panose="020B0604030504040204" pitchFamily="34" charset="0"/>
              </a:rPr>
              <a:t>&gt;("sensors/core", </a:t>
            </a:r>
            <a:r>
              <a:rPr lang="en-US" altLang="ko-KR" dirty="0" smtClean="0">
                <a:solidFill>
                  <a:srgbClr val="4F81BD"/>
                </a:solidFill>
                <a:latin typeface="Tahoma" panose="020B0604030504040204" pitchFamily="34" charset="0"/>
              </a:rPr>
              <a:t>10</a:t>
            </a:r>
            <a:r>
              <a:rPr lang="en-US" altLang="ko-KR" dirty="0" smtClean="0">
                <a:latin typeface="Tahoma" panose="020B0604030504040204" pitchFamily="34" charset="0"/>
              </a:rPr>
              <a:t>);</a:t>
            </a:r>
            <a:endParaRPr lang="en-US" altLang="ko-KR" dirty="0">
              <a:latin typeface="Tahoma" panose="020B0604030504040204" pitchFamily="34" charset="0"/>
            </a:endParaRPr>
          </a:p>
          <a:p>
            <a:pPr algn="l"/>
            <a:r>
              <a:rPr lang="en-US" altLang="ko-KR" dirty="0" smtClean="0">
                <a:solidFill>
                  <a:srgbClr val="00B050"/>
                </a:solidFill>
                <a:latin typeface="Tahoma" panose="020B0604030504040204" pitchFamily="34" charset="0"/>
              </a:rPr>
              <a:t>  //VESC </a:t>
            </a:r>
            <a:r>
              <a:rPr lang="ko-KR" altLang="en-US" dirty="0" smtClean="0">
                <a:solidFill>
                  <a:srgbClr val="00B050"/>
                </a:solidFill>
                <a:latin typeface="Tahoma" panose="020B0604030504040204" pitchFamily="34" charset="0"/>
              </a:rPr>
              <a:t>상태에는 </a:t>
            </a:r>
            <a:r>
              <a:rPr lang="ko-KR" altLang="en-US" dirty="0" err="1" smtClean="0">
                <a:solidFill>
                  <a:srgbClr val="00B050"/>
                </a:solidFill>
                <a:latin typeface="Tahoma" panose="020B0604030504040204" pitchFamily="34" charset="0"/>
              </a:rPr>
              <a:t>서보모터의</a:t>
            </a:r>
            <a:r>
              <a:rPr lang="ko-KR" altLang="en-US" dirty="0" smtClean="0">
                <a:solidFill>
                  <a:srgbClr val="00B050"/>
                </a:solidFill>
                <a:latin typeface="Tahoma" panose="020B0604030504040204" pitchFamily="34" charset="0"/>
              </a:rPr>
              <a:t> 위치가 포함되지 않으므로</a:t>
            </a:r>
            <a:r>
              <a:rPr lang="en-US" altLang="ko-KR" dirty="0" smtClean="0">
                <a:solidFill>
                  <a:srgbClr val="00B050"/>
                </a:solidFill>
                <a:latin typeface="Tahoma" panose="020B0604030504040204" pitchFamily="34" charset="0"/>
              </a:rPr>
              <a:t>, </a:t>
            </a:r>
            <a:r>
              <a:rPr lang="ko-KR" altLang="en-US" dirty="0" err="1" smtClean="0">
                <a:solidFill>
                  <a:srgbClr val="00B050"/>
                </a:solidFill>
                <a:latin typeface="Tahoma" panose="020B0604030504040204" pitchFamily="34" charset="0"/>
              </a:rPr>
              <a:t>센서로서의</a:t>
            </a:r>
            <a:r>
              <a:rPr lang="ko-KR" altLang="en-US" dirty="0" smtClean="0">
                <a:solidFill>
                  <a:srgbClr val="00B050"/>
                </a:solidFill>
                <a:latin typeface="Tahoma" panose="020B0604030504040204" pitchFamily="34" charset="0"/>
              </a:rPr>
              <a:t> </a:t>
            </a:r>
            <a:r>
              <a:rPr lang="ko-KR" altLang="en-US" dirty="0" err="1" smtClean="0">
                <a:solidFill>
                  <a:srgbClr val="00B050"/>
                </a:solidFill>
                <a:latin typeface="Tahoma" panose="020B0604030504040204" pitchFamily="34" charset="0"/>
              </a:rPr>
              <a:t>서보</a:t>
            </a:r>
            <a:r>
              <a:rPr lang="ko-KR" altLang="en-US" dirty="0" smtClean="0">
                <a:solidFill>
                  <a:srgbClr val="00B050"/>
                </a:solidFill>
                <a:latin typeface="Tahoma" panose="020B0604030504040204" pitchFamily="34" charset="0"/>
              </a:rPr>
              <a:t> 위치 상태 게시자</a:t>
            </a:r>
            <a:r>
              <a:rPr lang="en-US" altLang="ko-KR" dirty="0" smtClean="0">
                <a:solidFill>
                  <a:srgbClr val="00B050"/>
                </a:solidFill>
                <a:latin typeface="Tahoma" panose="020B0604030504040204" pitchFamily="34" charset="0"/>
              </a:rPr>
              <a:t>(publisher) </a:t>
            </a:r>
            <a:r>
              <a:rPr lang="ko-KR" altLang="en-US" dirty="0" smtClean="0">
                <a:solidFill>
                  <a:srgbClr val="00B050"/>
                </a:solidFill>
                <a:latin typeface="Tahoma" panose="020B0604030504040204" pitchFamily="34" charset="0"/>
              </a:rPr>
              <a:t>생성</a:t>
            </a:r>
            <a:endParaRPr lang="en-US" altLang="ko-KR" dirty="0" smtClean="0">
              <a:solidFill>
                <a:srgbClr val="00B050"/>
              </a:solidFill>
              <a:latin typeface="Tahoma" panose="020B0604030504040204" pitchFamily="34" charset="0"/>
            </a:endParaRPr>
          </a:p>
          <a:p>
            <a:pPr algn="l"/>
            <a:r>
              <a:rPr lang="en-US" altLang="ko-KR" dirty="0" smtClean="0">
                <a:latin typeface="Tahoma" panose="020B0604030504040204" pitchFamily="34" charset="0"/>
              </a:rPr>
              <a:t>  </a:t>
            </a:r>
            <a:r>
              <a:rPr lang="en-US" altLang="ko-KR" dirty="0" err="1" smtClean="0">
                <a:latin typeface="Tahoma" panose="020B0604030504040204" pitchFamily="34" charset="0"/>
              </a:rPr>
              <a:t>servo_sensor_pub</a:t>
            </a:r>
            <a:r>
              <a:rPr lang="en-US" altLang="ko-KR" dirty="0">
                <a:latin typeface="Tahoma" panose="020B0604030504040204" pitchFamily="34" charset="0"/>
              </a:rPr>
              <a:t>_ = </a:t>
            </a:r>
            <a:r>
              <a:rPr lang="en-US" altLang="ko-KR" dirty="0" err="1">
                <a:latin typeface="Tahoma" panose="020B0604030504040204" pitchFamily="34" charset="0"/>
              </a:rPr>
              <a:t>nh.advertise</a:t>
            </a:r>
            <a:r>
              <a:rPr lang="en-US" altLang="ko-KR" dirty="0">
                <a:latin typeface="Tahoma" panose="020B0604030504040204" pitchFamily="34" charset="0"/>
              </a:rPr>
              <a:t>&lt;</a:t>
            </a:r>
            <a:r>
              <a:rPr lang="en-US" altLang="ko-KR" dirty="0" err="1">
                <a:latin typeface="Tahoma" panose="020B0604030504040204" pitchFamily="34" charset="0"/>
              </a:rPr>
              <a:t>std_msgs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>
                <a:solidFill>
                  <a:srgbClr val="4F81BD"/>
                </a:solidFill>
                <a:latin typeface="Tahoma" panose="020B0604030504040204" pitchFamily="34" charset="0"/>
              </a:rPr>
              <a:t>Float64</a:t>
            </a:r>
            <a:r>
              <a:rPr lang="en-US" altLang="ko-KR" dirty="0">
                <a:latin typeface="Tahoma" panose="020B0604030504040204" pitchFamily="34" charset="0"/>
              </a:rPr>
              <a:t>&gt;("sensors/</a:t>
            </a:r>
            <a:r>
              <a:rPr lang="en-US" altLang="ko-KR" dirty="0" err="1">
                <a:latin typeface="Tahoma" panose="020B0604030504040204" pitchFamily="34" charset="0"/>
              </a:rPr>
              <a:t>servo_position_command</a:t>
            </a:r>
            <a:r>
              <a:rPr lang="en-US" altLang="ko-KR" dirty="0">
                <a:latin typeface="Tahoma" panose="020B0604030504040204" pitchFamily="34" charset="0"/>
              </a:rPr>
              <a:t>", </a:t>
            </a:r>
            <a:r>
              <a:rPr lang="en-US" altLang="ko-KR" dirty="0">
                <a:solidFill>
                  <a:srgbClr val="4F81BD"/>
                </a:solidFill>
                <a:latin typeface="Tahoma" panose="020B0604030504040204" pitchFamily="34" charset="0"/>
              </a:rPr>
              <a:t>10</a:t>
            </a:r>
            <a:r>
              <a:rPr lang="en-US" altLang="ko-KR" dirty="0">
                <a:latin typeface="Tahoma" panose="020B0604030504040204" pitchFamily="34" charset="0"/>
              </a:rPr>
              <a:t>);</a:t>
            </a:r>
          </a:p>
          <a:p>
            <a:pPr algn="l"/>
            <a:endParaRPr lang="en-US" altLang="ko-KR" dirty="0" smtClean="0">
              <a:latin typeface="Tahoma" panose="020B0604030504040204" pitchFamily="34" charset="0"/>
            </a:endParaRPr>
          </a:p>
          <a:p>
            <a:pPr algn="l"/>
            <a:r>
              <a:rPr lang="en-US" altLang="ko-KR" dirty="0">
                <a:solidFill>
                  <a:srgbClr val="00B050"/>
                </a:solidFill>
                <a:latin typeface="Tahoma" panose="020B0604030504040204" pitchFamily="34" charset="0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latin typeface="Tahoma" panose="020B0604030504040204" pitchFamily="34" charset="0"/>
              </a:rPr>
              <a:t> //</a:t>
            </a:r>
            <a:r>
              <a:rPr lang="ko-KR" altLang="en-US" dirty="0" smtClean="0">
                <a:solidFill>
                  <a:srgbClr val="00B050"/>
                </a:solidFill>
                <a:latin typeface="Tahoma" panose="020B0604030504040204" pitchFamily="34" charset="0"/>
              </a:rPr>
              <a:t>모터 및 </a:t>
            </a:r>
            <a:r>
              <a:rPr lang="ko-KR" altLang="en-US" dirty="0" err="1" smtClean="0">
                <a:solidFill>
                  <a:srgbClr val="00B050"/>
                </a:solidFill>
                <a:latin typeface="Tahoma" panose="020B0604030504040204" pitchFamily="34" charset="0"/>
              </a:rPr>
              <a:t>서보</a:t>
            </a:r>
            <a:r>
              <a:rPr lang="ko-KR" altLang="en-US" dirty="0" smtClean="0">
                <a:solidFill>
                  <a:srgbClr val="00B050"/>
                </a:solidFill>
                <a:latin typeface="Tahoma" panose="020B0604030504040204" pitchFamily="34" charset="0"/>
              </a:rPr>
              <a:t> 명령 항목 구독</a:t>
            </a:r>
            <a:r>
              <a:rPr lang="en-US" altLang="ko-KR" dirty="0" smtClean="0">
                <a:solidFill>
                  <a:srgbClr val="00B050"/>
                </a:solidFill>
                <a:latin typeface="Tahoma" panose="020B0604030504040204" pitchFamily="34" charset="0"/>
              </a:rPr>
              <a:t>(subscribe)</a:t>
            </a:r>
            <a:endParaRPr lang="en-US" altLang="ko-KR" dirty="0">
              <a:solidFill>
                <a:srgbClr val="00B050"/>
              </a:solidFill>
              <a:latin typeface="Tahoma" panose="020B0604030504040204" pitchFamily="34" charset="0"/>
            </a:endParaRPr>
          </a:p>
          <a:p>
            <a:pPr algn="l"/>
            <a:r>
              <a:rPr lang="en-US" altLang="ko-KR" dirty="0" smtClean="0">
                <a:latin typeface="Tahoma" panose="020B0604030504040204" pitchFamily="34" charset="0"/>
              </a:rPr>
              <a:t>  </a:t>
            </a:r>
            <a:r>
              <a:rPr lang="en-US" altLang="ko-KR" dirty="0" err="1" smtClean="0">
                <a:latin typeface="Tahoma" panose="020B0604030504040204" pitchFamily="34" charset="0"/>
              </a:rPr>
              <a:t>duty_cycle_sub</a:t>
            </a:r>
            <a:r>
              <a:rPr lang="en-US" altLang="ko-KR" dirty="0">
                <a:latin typeface="Tahoma" panose="020B0604030504040204" pitchFamily="34" charset="0"/>
              </a:rPr>
              <a:t>_ = </a:t>
            </a:r>
            <a:r>
              <a:rPr lang="en-US" altLang="ko-KR" dirty="0" err="1">
                <a:latin typeface="Tahoma" panose="020B0604030504040204" pitchFamily="34" charset="0"/>
              </a:rPr>
              <a:t>nh.</a:t>
            </a:r>
            <a:r>
              <a:rPr lang="en-US" altLang="ko-KR" dirty="0" err="1">
                <a:solidFill>
                  <a:srgbClr val="4F81BD"/>
                </a:solidFill>
                <a:latin typeface="Tahoma" panose="020B0604030504040204" pitchFamily="34" charset="0"/>
              </a:rPr>
              <a:t>subscribe</a:t>
            </a:r>
            <a:r>
              <a:rPr lang="en-US" altLang="ko-KR" dirty="0">
                <a:latin typeface="Tahoma" panose="020B0604030504040204" pitchFamily="34" charset="0"/>
              </a:rPr>
              <a:t>("commands/motor/</a:t>
            </a:r>
            <a:r>
              <a:rPr lang="en-US" altLang="ko-KR" dirty="0" err="1">
                <a:latin typeface="Tahoma" panose="020B0604030504040204" pitchFamily="34" charset="0"/>
              </a:rPr>
              <a:t>duty_cycle</a:t>
            </a:r>
            <a:r>
              <a:rPr lang="en-US" altLang="ko-KR" dirty="0">
                <a:latin typeface="Tahoma" panose="020B0604030504040204" pitchFamily="34" charset="0"/>
              </a:rPr>
              <a:t>", 10</a:t>
            </a:r>
            <a:r>
              <a:rPr lang="en-US" altLang="ko-KR" dirty="0" smtClean="0">
                <a:latin typeface="Tahoma" panose="020B0604030504040204" pitchFamily="34" charset="0"/>
              </a:rPr>
              <a:t>, &amp;</a:t>
            </a:r>
            <a:r>
              <a:rPr lang="en-US" altLang="ko-KR" dirty="0" err="1">
                <a:latin typeface="Tahoma" panose="020B0604030504040204" pitchFamily="34" charset="0"/>
              </a:rPr>
              <a:t>VescDriver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 err="1">
                <a:latin typeface="Tahoma" panose="020B0604030504040204" pitchFamily="34" charset="0"/>
              </a:rPr>
              <a:t>dutyCycleCallback</a:t>
            </a:r>
            <a:r>
              <a:rPr lang="en-US" altLang="ko-KR" dirty="0">
                <a:latin typeface="Tahoma" panose="020B0604030504040204" pitchFamily="34" charset="0"/>
              </a:rPr>
              <a:t>, </a:t>
            </a:r>
            <a:r>
              <a:rPr lang="en-US" altLang="ko-KR" dirty="0">
                <a:solidFill>
                  <a:srgbClr val="4F81BD"/>
                </a:solidFill>
                <a:latin typeface="Tahoma" panose="020B0604030504040204" pitchFamily="34" charset="0"/>
              </a:rPr>
              <a:t>this</a:t>
            </a:r>
            <a:r>
              <a:rPr lang="en-US" altLang="ko-KR" dirty="0">
                <a:latin typeface="Tahoma" panose="020B0604030504040204" pitchFamily="34" charset="0"/>
              </a:rPr>
              <a:t>);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</a:t>
            </a:r>
            <a:r>
              <a:rPr lang="en-US" altLang="ko-KR" dirty="0" err="1">
                <a:latin typeface="Tahoma" panose="020B0604030504040204" pitchFamily="34" charset="0"/>
              </a:rPr>
              <a:t>current_sub</a:t>
            </a:r>
            <a:r>
              <a:rPr lang="en-US" altLang="ko-KR" dirty="0">
                <a:latin typeface="Tahoma" panose="020B0604030504040204" pitchFamily="34" charset="0"/>
              </a:rPr>
              <a:t>_ = </a:t>
            </a:r>
            <a:r>
              <a:rPr lang="en-US" altLang="ko-KR" dirty="0" err="1">
                <a:latin typeface="Tahoma" panose="020B0604030504040204" pitchFamily="34" charset="0"/>
              </a:rPr>
              <a:t>nh.</a:t>
            </a:r>
            <a:r>
              <a:rPr lang="en-US" altLang="ko-KR" dirty="0" err="1">
                <a:solidFill>
                  <a:srgbClr val="4F81BD"/>
                </a:solidFill>
                <a:latin typeface="Tahoma" panose="020B0604030504040204" pitchFamily="34" charset="0"/>
              </a:rPr>
              <a:t>subscribe</a:t>
            </a:r>
            <a:r>
              <a:rPr lang="en-US" altLang="ko-KR" dirty="0">
                <a:latin typeface="Tahoma" panose="020B0604030504040204" pitchFamily="34" charset="0"/>
              </a:rPr>
              <a:t>("commands/motor/current", 10, &amp;</a:t>
            </a:r>
            <a:r>
              <a:rPr lang="en-US" altLang="ko-KR" dirty="0" err="1">
                <a:latin typeface="Tahoma" panose="020B0604030504040204" pitchFamily="34" charset="0"/>
              </a:rPr>
              <a:t>VescDriver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 err="1">
                <a:latin typeface="Tahoma" panose="020B0604030504040204" pitchFamily="34" charset="0"/>
              </a:rPr>
              <a:t>currentCallback</a:t>
            </a:r>
            <a:r>
              <a:rPr lang="en-US" altLang="ko-KR" dirty="0">
                <a:latin typeface="Tahoma" panose="020B0604030504040204" pitchFamily="34" charset="0"/>
              </a:rPr>
              <a:t>, </a:t>
            </a:r>
            <a:r>
              <a:rPr lang="en-US" altLang="ko-KR" dirty="0">
                <a:solidFill>
                  <a:srgbClr val="4F81BD"/>
                </a:solidFill>
                <a:latin typeface="Tahoma" panose="020B0604030504040204" pitchFamily="34" charset="0"/>
              </a:rPr>
              <a:t>this</a:t>
            </a:r>
            <a:r>
              <a:rPr lang="en-US" altLang="ko-KR" dirty="0">
                <a:latin typeface="Tahoma" panose="020B0604030504040204" pitchFamily="34" charset="0"/>
              </a:rPr>
              <a:t>);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</a:t>
            </a:r>
            <a:r>
              <a:rPr lang="en-US" altLang="ko-KR" dirty="0" err="1">
                <a:latin typeface="Tahoma" panose="020B0604030504040204" pitchFamily="34" charset="0"/>
              </a:rPr>
              <a:t>brake_sub</a:t>
            </a:r>
            <a:r>
              <a:rPr lang="en-US" altLang="ko-KR" dirty="0">
                <a:latin typeface="Tahoma" panose="020B0604030504040204" pitchFamily="34" charset="0"/>
              </a:rPr>
              <a:t>_ = </a:t>
            </a:r>
            <a:r>
              <a:rPr lang="en-US" altLang="ko-KR" dirty="0" err="1">
                <a:latin typeface="Tahoma" panose="020B0604030504040204" pitchFamily="34" charset="0"/>
              </a:rPr>
              <a:t>nh.</a:t>
            </a:r>
            <a:r>
              <a:rPr lang="en-US" altLang="ko-KR" dirty="0" err="1">
                <a:solidFill>
                  <a:srgbClr val="4F81BD"/>
                </a:solidFill>
                <a:latin typeface="Tahoma" panose="020B0604030504040204" pitchFamily="34" charset="0"/>
              </a:rPr>
              <a:t>subscribe</a:t>
            </a:r>
            <a:r>
              <a:rPr lang="en-US" altLang="ko-KR" dirty="0">
                <a:latin typeface="Tahoma" panose="020B0604030504040204" pitchFamily="34" charset="0"/>
              </a:rPr>
              <a:t>("commands/motor/brake", </a:t>
            </a:r>
            <a:r>
              <a:rPr lang="en-US" altLang="ko-KR" dirty="0">
                <a:solidFill>
                  <a:srgbClr val="4F81BD"/>
                </a:solidFill>
                <a:latin typeface="Tahoma" panose="020B0604030504040204" pitchFamily="34" charset="0"/>
              </a:rPr>
              <a:t>10</a:t>
            </a:r>
            <a:r>
              <a:rPr lang="en-US" altLang="ko-KR" dirty="0">
                <a:latin typeface="Tahoma" panose="020B0604030504040204" pitchFamily="34" charset="0"/>
              </a:rPr>
              <a:t>, &amp;</a:t>
            </a:r>
            <a:r>
              <a:rPr lang="en-US" altLang="ko-KR" dirty="0" err="1">
                <a:latin typeface="Tahoma" panose="020B0604030504040204" pitchFamily="34" charset="0"/>
              </a:rPr>
              <a:t>VescDriver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 err="1">
                <a:latin typeface="Tahoma" panose="020B0604030504040204" pitchFamily="34" charset="0"/>
              </a:rPr>
              <a:t>brakeCallback</a:t>
            </a:r>
            <a:r>
              <a:rPr lang="en-US" altLang="ko-KR" dirty="0">
                <a:latin typeface="Tahoma" panose="020B0604030504040204" pitchFamily="34" charset="0"/>
              </a:rPr>
              <a:t>, </a:t>
            </a:r>
            <a:r>
              <a:rPr lang="en-US" altLang="ko-KR" dirty="0">
                <a:solidFill>
                  <a:srgbClr val="4F81BD"/>
                </a:solidFill>
                <a:latin typeface="Tahoma" panose="020B0604030504040204" pitchFamily="34" charset="0"/>
              </a:rPr>
              <a:t>this</a:t>
            </a:r>
            <a:r>
              <a:rPr lang="en-US" altLang="ko-KR" dirty="0">
                <a:latin typeface="Tahoma" panose="020B0604030504040204" pitchFamily="34" charset="0"/>
              </a:rPr>
              <a:t>);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</a:t>
            </a:r>
            <a:r>
              <a:rPr lang="en-US" altLang="ko-KR" dirty="0" err="1">
                <a:latin typeface="Tahoma" panose="020B0604030504040204" pitchFamily="34" charset="0"/>
              </a:rPr>
              <a:t>speed_sub</a:t>
            </a:r>
            <a:r>
              <a:rPr lang="en-US" altLang="ko-KR" dirty="0">
                <a:latin typeface="Tahoma" panose="020B0604030504040204" pitchFamily="34" charset="0"/>
              </a:rPr>
              <a:t>_ = </a:t>
            </a:r>
            <a:r>
              <a:rPr lang="en-US" altLang="ko-KR" dirty="0" err="1">
                <a:latin typeface="Tahoma" panose="020B0604030504040204" pitchFamily="34" charset="0"/>
              </a:rPr>
              <a:t>nh.</a:t>
            </a:r>
            <a:r>
              <a:rPr lang="en-US" altLang="ko-KR" dirty="0" err="1">
                <a:solidFill>
                  <a:srgbClr val="4F81BD"/>
                </a:solidFill>
                <a:latin typeface="Tahoma" panose="020B0604030504040204" pitchFamily="34" charset="0"/>
              </a:rPr>
              <a:t>subscribe</a:t>
            </a:r>
            <a:r>
              <a:rPr lang="en-US" altLang="ko-KR" dirty="0">
                <a:latin typeface="Tahoma" panose="020B0604030504040204" pitchFamily="34" charset="0"/>
              </a:rPr>
              <a:t>("commands/motor/speed", </a:t>
            </a:r>
            <a:r>
              <a:rPr lang="en-US" altLang="ko-KR" dirty="0">
                <a:solidFill>
                  <a:srgbClr val="4F81BD"/>
                </a:solidFill>
                <a:latin typeface="Tahoma" panose="020B0604030504040204" pitchFamily="34" charset="0"/>
              </a:rPr>
              <a:t>10</a:t>
            </a:r>
            <a:r>
              <a:rPr lang="en-US" altLang="ko-KR" dirty="0">
                <a:latin typeface="Tahoma" panose="020B0604030504040204" pitchFamily="34" charset="0"/>
              </a:rPr>
              <a:t>, &amp;</a:t>
            </a:r>
            <a:r>
              <a:rPr lang="en-US" altLang="ko-KR" dirty="0" err="1">
                <a:latin typeface="Tahoma" panose="020B0604030504040204" pitchFamily="34" charset="0"/>
              </a:rPr>
              <a:t>VescDriver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 err="1">
                <a:latin typeface="Tahoma" panose="020B0604030504040204" pitchFamily="34" charset="0"/>
              </a:rPr>
              <a:t>speedCallback</a:t>
            </a:r>
            <a:r>
              <a:rPr lang="en-US" altLang="ko-KR" dirty="0">
                <a:latin typeface="Tahoma" panose="020B0604030504040204" pitchFamily="34" charset="0"/>
              </a:rPr>
              <a:t>, </a:t>
            </a:r>
            <a:r>
              <a:rPr lang="en-US" altLang="ko-KR" dirty="0">
                <a:solidFill>
                  <a:srgbClr val="4F81BD"/>
                </a:solidFill>
                <a:latin typeface="Tahoma" panose="020B0604030504040204" pitchFamily="34" charset="0"/>
              </a:rPr>
              <a:t>this</a:t>
            </a:r>
            <a:r>
              <a:rPr lang="en-US" altLang="ko-KR" dirty="0">
                <a:latin typeface="Tahoma" panose="020B0604030504040204" pitchFamily="34" charset="0"/>
              </a:rPr>
              <a:t>);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</a:t>
            </a:r>
            <a:r>
              <a:rPr lang="en-US" altLang="ko-KR" dirty="0" err="1">
                <a:latin typeface="Tahoma" panose="020B0604030504040204" pitchFamily="34" charset="0"/>
              </a:rPr>
              <a:t>position_sub</a:t>
            </a:r>
            <a:r>
              <a:rPr lang="en-US" altLang="ko-KR" dirty="0">
                <a:latin typeface="Tahoma" panose="020B0604030504040204" pitchFamily="34" charset="0"/>
              </a:rPr>
              <a:t>_ = </a:t>
            </a:r>
            <a:r>
              <a:rPr lang="en-US" altLang="ko-KR" dirty="0" err="1">
                <a:latin typeface="Tahoma" panose="020B0604030504040204" pitchFamily="34" charset="0"/>
              </a:rPr>
              <a:t>nh.</a:t>
            </a:r>
            <a:r>
              <a:rPr lang="en-US" altLang="ko-KR" dirty="0" err="1">
                <a:solidFill>
                  <a:srgbClr val="4F81BD"/>
                </a:solidFill>
                <a:latin typeface="Tahoma" panose="020B0604030504040204" pitchFamily="34" charset="0"/>
              </a:rPr>
              <a:t>subscribe</a:t>
            </a:r>
            <a:r>
              <a:rPr lang="en-US" altLang="ko-KR" dirty="0">
                <a:latin typeface="Tahoma" panose="020B0604030504040204" pitchFamily="34" charset="0"/>
              </a:rPr>
              <a:t>("commands/motor/position", </a:t>
            </a:r>
            <a:r>
              <a:rPr lang="en-US" altLang="ko-KR" dirty="0">
                <a:solidFill>
                  <a:srgbClr val="4F81BD"/>
                </a:solidFill>
                <a:latin typeface="Tahoma" panose="020B0604030504040204" pitchFamily="34" charset="0"/>
              </a:rPr>
              <a:t>10</a:t>
            </a:r>
            <a:r>
              <a:rPr lang="en-US" altLang="ko-KR" dirty="0">
                <a:latin typeface="Tahoma" panose="020B0604030504040204" pitchFamily="34" charset="0"/>
              </a:rPr>
              <a:t>, &amp;</a:t>
            </a:r>
            <a:r>
              <a:rPr lang="en-US" altLang="ko-KR" dirty="0" err="1">
                <a:latin typeface="Tahoma" panose="020B0604030504040204" pitchFamily="34" charset="0"/>
              </a:rPr>
              <a:t>VescDriver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 err="1">
                <a:latin typeface="Tahoma" panose="020B0604030504040204" pitchFamily="34" charset="0"/>
              </a:rPr>
              <a:t>positionCallback</a:t>
            </a:r>
            <a:r>
              <a:rPr lang="en-US" altLang="ko-KR" dirty="0">
                <a:latin typeface="Tahoma" panose="020B0604030504040204" pitchFamily="34" charset="0"/>
              </a:rPr>
              <a:t>, </a:t>
            </a:r>
            <a:r>
              <a:rPr lang="en-US" altLang="ko-KR" dirty="0">
                <a:solidFill>
                  <a:srgbClr val="4F81BD"/>
                </a:solidFill>
                <a:latin typeface="Tahoma" panose="020B0604030504040204" pitchFamily="34" charset="0"/>
              </a:rPr>
              <a:t>this</a:t>
            </a:r>
            <a:r>
              <a:rPr lang="en-US" altLang="ko-KR" dirty="0">
                <a:latin typeface="Tahoma" panose="020B0604030504040204" pitchFamily="34" charset="0"/>
              </a:rPr>
              <a:t>);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</a:t>
            </a:r>
            <a:r>
              <a:rPr lang="en-US" altLang="ko-KR" dirty="0" err="1">
                <a:latin typeface="Tahoma" panose="020B0604030504040204" pitchFamily="34" charset="0"/>
              </a:rPr>
              <a:t>servo_sub</a:t>
            </a:r>
            <a:r>
              <a:rPr lang="en-US" altLang="ko-KR" dirty="0">
                <a:latin typeface="Tahoma" panose="020B0604030504040204" pitchFamily="34" charset="0"/>
              </a:rPr>
              <a:t>_ = </a:t>
            </a:r>
            <a:r>
              <a:rPr lang="en-US" altLang="ko-KR" dirty="0" err="1">
                <a:latin typeface="Tahoma" panose="020B0604030504040204" pitchFamily="34" charset="0"/>
              </a:rPr>
              <a:t>nh.</a:t>
            </a:r>
            <a:r>
              <a:rPr lang="en-US" altLang="ko-KR" dirty="0" err="1">
                <a:solidFill>
                  <a:srgbClr val="4F81BD"/>
                </a:solidFill>
                <a:latin typeface="Tahoma" panose="020B0604030504040204" pitchFamily="34" charset="0"/>
              </a:rPr>
              <a:t>subscribe</a:t>
            </a:r>
            <a:r>
              <a:rPr lang="en-US" altLang="ko-KR" dirty="0">
                <a:latin typeface="Tahoma" panose="020B0604030504040204" pitchFamily="34" charset="0"/>
              </a:rPr>
              <a:t>("commands/servo/position", </a:t>
            </a:r>
            <a:r>
              <a:rPr lang="en-US" altLang="ko-KR" dirty="0">
                <a:solidFill>
                  <a:srgbClr val="4F81BD"/>
                </a:solidFill>
                <a:latin typeface="Tahoma" panose="020B0604030504040204" pitchFamily="34" charset="0"/>
              </a:rPr>
              <a:t>10</a:t>
            </a:r>
            <a:r>
              <a:rPr lang="en-US" altLang="ko-KR" dirty="0">
                <a:latin typeface="Tahoma" panose="020B0604030504040204" pitchFamily="34" charset="0"/>
              </a:rPr>
              <a:t>, &amp;</a:t>
            </a:r>
            <a:r>
              <a:rPr lang="en-US" altLang="ko-KR" dirty="0" err="1">
                <a:latin typeface="Tahoma" panose="020B0604030504040204" pitchFamily="34" charset="0"/>
              </a:rPr>
              <a:t>VescDriver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 err="1">
                <a:latin typeface="Tahoma" panose="020B0604030504040204" pitchFamily="34" charset="0"/>
              </a:rPr>
              <a:t>servoCallback</a:t>
            </a:r>
            <a:r>
              <a:rPr lang="en-US" altLang="ko-KR" dirty="0">
                <a:latin typeface="Tahoma" panose="020B0604030504040204" pitchFamily="34" charset="0"/>
              </a:rPr>
              <a:t>, </a:t>
            </a:r>
            <a:r>
              <a:rPr lang="en-US" altLang="ko-KR" dirty="0">
                <a:solidFill>
                  <a:srgbClr val="4F81BD"/>
                </a:solidFill>
                <a:latin typeface="Tahoma" panose="020B0604030504040204" pitchFamily="34" charset="0"/>
              </a:rPr>
              <a:t>this</a:t>
            </a:r>
            <a:r>
              <a:rPr lang="en-US" altLang="ko-KR" dirty="0">
                <a:latin typeface="Tahoma" panose="020B0604030504040204" pitchFamily="34" charset="0"/>
              </a:rPr>
              <a:t>);</a:t>
            </a:r>
          </a:p>
          <a:p>
            <a:pPr algn="l"/>
            <a:endParaRPr lang="en-US" altLang="ko-KR" dirty="0">
              <a:latin typeface="Tahoma" panose="020B0604030504040204" pitchFamily="34" charset="0"/>
            </a:endParaRPr>
          </a:p>
          <a:p>
            <a:pPr algn="l"/>
            <a:r>
              <a:rPr lang="en-US" altLang="ko-KR" dirty="0">
                <a:solidFill>
                  <a:srgbClr val="00B050"/>
                </a:solidFill>
                <a:latin typeface="Tahoma" panose="020B0604030504040204" pitchFamily="34" charset="0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latin typeface="Tahoma" panose="020B0604030504040204" pitchFamily="34" charset="0"/>
              </a:rPr>
              <a:t> //</a:t>
            </a:r>
            <a:r>
              <a:rPr lang="ko-KR" altLang="en-US" dirty="0" smtClean="0">
                <a:solidFill>
                  <a:srgbClr val="00B050"/>
                </a:solidFill>
                <a:latin typeface="Tahoma" panose="020B0604030504040204" pitchFamily="34" charset="0"/>
              </a:rPr>
              <a:t>상태</a:t>
            </a:r>
            <a:r>
              <a:rPr lang="en-US" altLang="ko-KR" dirty="0" smtClean="0">
                <a:solidFill>
                  <a:srgbClr val="00B050"/>
                </a:solidFill>
                <a:latin typeface="Tahoma" panose="020B0604030504040204" pitchFamily="34" charset="0"/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  <a:latin typeface="Tahoma" panose="020B0604030504040204" pitchFamily="34" charset="0"/>
              </a:rPr>
              <a:t>시스템과 </a:t>
            </a:r>
            <a:r>
              <a:rPr lang="ko-KR" altLang="en-US" dirty="0" err="1" smtClean="0">
                <a:solidFill>
                  <a:srgbClr val="00B050"/>
                </a:solidFill>
                <a:latin typeface="Tahoma" panose="020B0604030504040204" pitchFamily="34" charset="0"/>
              </a:rPr>
              <a:t>폴링</a:t>
            </a:r>
            <a:r>
              <a:rPr lang="ko-KR" altLang="en-US" dirty="0" smtClean="0">
                <a:solidFill>
                  <a:srgbClr val="00B050"/>
                </a:solidFill>
                <a:latin typeface="Tahoma" panose="020B0604030504040204" pitchFamily="34" charset="0"/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  <a:latin typeface="Tahoma" panose="020B0604030504040204" pitchFamily="34" charset="0"/>
              </a:rPr>
              <a:t>VESC </a:t>
            </a:r>
            <a:r>
              <a:rPr lang="ko-KR" altLang="en-US" dirty="0" smtClean="0">
                <a:solidFill>
                  <a:srgbClr val="00B050"/>
                </a:solidFill>
                <a:latin typeface="Tahoma" panose="020B0604030504040204" pitchFamily="34" charset="0"/>
              </a:rPr>
              <a:t>원격 측정에 사용되는 </a:t>
            </a:r>
            <a:r>
              <a:rPr lang="en-US" altLang="ko-KR" dirty="0" smtClean="0">
                <a:solidFill>
                  <a:srgbClr val="00B050"/>
                </a:solidFill>
                <a:latin typeface="Tahoma" panose="020B0604030504040204" pitchFamily="34" charset="0"/>
              </a:rPr>
              <a:t>50Hz </a:t>
            </a:r>
            <a:r>
              <a:rPr lang="ko-KR" altLang="en-US" dirty="0" smtClean="0">
                <a:solidFill>
                  <a:srgbClr val="00B050"/>
                </a:solidFill>
                <a:latin typeface="Tahoma" panose="020B0604030504040204" pitchFamily="34" charset="0"/>
              </a:rPr>
              <a:t>타이머 생성</a:t>
            </a:r>
            <a:endParaRPr lang="en-US" altLang="ko-KR" dirty="0" smtClean="0">
              <a:solidFill>
                <a:srgbClr val="00B050"/>
              </a:solidFill>
              <a:latin typeface="Tahoma" panose="020B0604030504040204" pitchFamily="34" charset="0"/>
            </a:endParaRPr>
          </a:p>
          <a:p>
            <a:pPr algn="l"/>
            <a:r>
              <a:rPr lang="en-US" altLang="ko-KR" dirty="0" smtClean="0">
                <a:latin typeface="Tahoma" panose="020B0604030504040204" pitchFamily="34" charset="0"/>
              </a:rPr>
              <a:t>  timer</a:t>
            </a:r>
            <a:r>
              <a:rPr lang="en-US" altLang="ko-KR" dirty="0">
                <a:latin typeface="Tahoma" panose="020B0604030504040204" pitchFamily="34" charset="0"/>
              </a:rPr>
              <a:t>_ = </a:t>
            </a:r>
            <a:r>
              <a:rPr lang="en-US" altLang="ko-KR" dirty="0" err="1">
                <a:latin typeface="Tahoma" panose="020B0604030504040204" pitchFamily="34" charset="0"/>
              </a:rPr>
              <a:t>nh.</a:t>
            </a:r>
            <a:r>
              <a:rPr lang="en-US" altLang="ko-KR" dirty="0" err="1">
                <a:solidFill>
                  <a:srgbClr val="4F81BD"/>
                </a:solidFill>
                <a:latin typeface="Tahoma" panose="020B0604030504040204" pitchFamily="34" charset="0"/>
              </a:rPr>
              <a:t>createTime</a:t>
            </a:r>
            <a:r>
              <a:rPr lang="en-US" altLang="ko-KR" dirty="0" err="1">
                <a:latin typeface="Tahoma" panose="020B0604030504040204" pitchFamily="34" charset="0"/>
              </a:rPr>
              <a:t>r</a:t>
            </a:r>
            <a:r>
              <a:rPr lang="en-US" altLang="ko-KR" dirty="0">
                <a:latin typeface="Tahoma" panose="020B0604030504040204" pitchFamily="34" charset="0"/>
              </a:rPr>
              <a:t>(</a:t>
            </a:r>
            <a:r>
              <a:rPr lang="en-US" altLang="ko-KR" dirty="0" err="1">
                <a:solidFill>
                  <a:srgbClr val="4F81BD"/>
                </a:solidFill>
                <a:latin typeface="Tahoma" panose="020B0604030504040204" pitchFamily="34" charset="0"/>
              </a:rPr>
              <a:t>ros</a:t>
            </a:r>
            <a:r>
              <a:rPr lang="en-US" altLang="ko-KR" dirty="0">
                <a:solidFill>
                  <a:srgbClr val="4F81BD"/>
                </a:solidFill>
                <a:latin typeface="Tahoma" panose="020B0604030504040204" pitchFamily="34" charset="0"/>
              </a:rPr>
              <a:t>::Duration</a:t>
            </a:r>
            <a:r>
              <a:rPr lang="en-US" altLang="ko-KR" dirty="0">
                <a:latin typeface="Tahoma" panose="020B0604030504040204" pitchFamily="34" charset="0"/>
              </a:rPr>
              <a:t>(</a:t>
            </a:r>
            <a:r>
              <a:rPr lang="en-US" altLang="ko-KR" dirty="0">
                <a:solidFill>
                  <a:srgbClr val="4F81BD"/>
                </a:solidFill>
                <a:latin typeface="Tahoma" panose="020B0604030504040204" pitchFamily="34" charset="0"/>
              </a:rPr>
              <a:t>1.0</a:t>
            </a:r>
            <a:r>
              <a:rPr lang="en-US" altLang="ko-KR" dirty="0">
                <a:latin typeface="Tahoma" panose="020B0604030504040204" pitchFamily="34" charset="0"/>
              </a:rPr>
              <a:t>/</a:t>
            </a:r>
            <a:r>
              <a:rPr lang="en-US" altLang="ko-KR" dirty="0">
                <a:solidFill>
                  <a:srgbClr val="4F81BD"/>
                </a:solidFill>
                <a:latin typeface="Tahoma" panose="020B0604030504040204" pitchFamily="34" charset="0"/>
              </a:rPr>
              <a:t>50.0</a:t>
            </a:r>
            <a:r>
              <a:rPr lang="en-US" altLang="ko-KR" dirty="0">
                <a:latin typeface="Tahoma" panose="020B0604030504040204" pitchFamily="34" charset="0"/>
              </a:rPr>
              <a:t>), &amp;</a:t>
            </a:r>
            <a:r>
              <a:rPr lang="en-US" altLang="ko-KR" dirty="0" err="1">
                <a:latin typeface="Tahoma" panose="020B0604030504040204" pitchFamily="34" charset="0"/>
              </a:rPr>
              <a:t>VescDriver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 err="1">
                <a:latin typeface="Tahoma" panose="020B0604030504040204" pitchFamily="34" charset="0"/>
              </a:rPr>
              <a:t>timerCallback</a:t>
            </a:r>
            <a:r>
              <a:rPr lang="en-US" altLang="ko-KR" dirty="0">
                <a:latin typeface="Tahoma" panose="020B0604030504040204" pitchFamily="34" charset="0"/>
              </a:rPr>
              <a:t>, </a:t>
            </a:r>
            <a:r>
              <a:rPr lang="en-US" altLang="ko-KR" dirty="0">
                <a:solidFill>
                  <a:srgbClr val="4F81BD"/>
                </a:solidFill>
                <a:latin typeface="Tahoma" panose="020B0604030504040204" pitchFamily="34" charset="0"/>
              </a:rPr>
              <a:t>this</a:t>
            </a:r>
            <a:r>
              <a:rPr lang="en-US" altLang="ko-KR" dirty="0">
                <a:latin typeface="Tahoma" panose="020B0604030504040204" pitchFamily="34" charset="0"/>
              </a:rPr>
              <a:t>);</a:t>
            </a:r>
            <a:endParaRPr lang="ko-KR" altLang="en-US" dirty="0">
              <a:latin typeface="Tahom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7193" y="6126163"/>
            <a:ext cx="8663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https://github.com/prl-mushr/vesc/blob/master/vesc_driver/src/vesc_driver.cpp</a:t>
            </a:r>
          </a:p>
        </p:txBody>
      </p:sp>
    </p:spTree>
    <p:extLst>
      <p:ext uri="{BB962C8B-B14F-4D97-AF65-F5344CB8AC3E}">
        <p14:creationId xmlns:p14="http://schemas.microsoft.com/office/powerpoint/2010/main" val="1369173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VESC DRIVER callback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allback()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804672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dutyCycle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Callback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std_msgs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::Float64::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ConstPtr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ko-KR" altLang="en-US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duty_cycle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algn="l"/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current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Callback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std_msgs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::Float64::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ConstPtr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ko-KR" altLang="en-US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current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algn="l"/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brake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Callback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std_msgs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::Float64::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ConstPtr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ko-KR" altLang="en-US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brake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algn="l"/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speed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Callback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std_msgs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::Float64::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ConstPtr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ko-KR" altLang="en-US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speed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timer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Callback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ros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::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TimerEvent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ko-KR" altLang="en-US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event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algn="l"/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position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Callback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std_msgs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::Float64::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ConstPtr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ko-KR" altLang="en-US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position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algn="l"/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servo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Callback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std_msgs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::Float64::</a:t>
            </a:r>
            <a:r>
              <a:rPr lang="ko-KR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ConstPtr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ko-KR" altLang="en-US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servo</a:t>
            </a:r>
            <a:r>
              <a:rPr lang="ko-KR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ko-KR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</a:t>
            </a:r>
            <a:r>
              <a:rPr lang="en-US" altLang="ko-KR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vescPacket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Callback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boost::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shared_ptr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VescPacket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&gt;&amp; </a:t>
            </a:r>
            <a:r>
              <a:rPr lang="en-US" altLang="ko-KR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packet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</a:t>
            </a:r>
            <a:r>
              <a:rPr lang="en-US" altLang="ko-KR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vescError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Callback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std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::string&amp; </a:t>
            </a:r>
            <a:r>
              <a:rPr lang="en-US" altLang="ko-KR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ko-KR" altLang="en-US" dirty="0">
              <a:latin typeface="Tahoma" panose="020B0604030504040204" pitchFamily="34" charset="0"/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7193" y="6126163"/>
            <a:ext cx="8663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https://github.com/prl-mushr/vesc/blob/master/vesc_driver/src/vesc_driver.cpp</a:t>
            </a:r>
          </a:p>
        </p:txBody>
      </p:sp>
    </p:spTree>
    <p:extLst>
      <p:ext uri="{BB962C8B-B14F-4D97-AF65-F5344CB8AC3E}">
        <p14:creationId xmlns:p14="http://schemas.microsoft.com/office/powerpoint/2010/main" val="417663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VESC DRIVER callback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 callbacks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75576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latin typeface="Tahoma" panose="020B0604030504040204" pitchFamily="34" charset="0"/>
              </a:rPr>
              <a:t>void</a:t>
            </a:r>
            <a:r>
              <a:rPr lang="ko-KR" altLang="en-US" dirty="0">
                <a:latin typeface="Tahoma" panose="020B0604030504040204" pitchFamily="34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Tahoma" panose="020B0604030504040204" pitchFamily="34" charset="0"/>
              </a:rPr>
              <a:t>dutyCycle</a:t>
            </a:r>
            <a:r>
              <a:rPr lang="ko-KR" altLang="en-US" dirty="0" err="1">
                <a:latin typeface="Tahoma" panose="020B0604030504040204" pitchFamily="34" charset="0"/>
              </a:rPr>
              <a:t>Callback</a:t>
            </a:r>
            <a:r>
              <a:rPr lang="ko-KR" altLang="en-US" dirty="0">
                <a:latin typeface="Tahoma" panose="020B0604030504040204" pitchFamily="34" charset="0"/>
              </a:rPr>
              <a:t>(</a:t>
            </a:r>
            <a:r>
              <a:rPr lang="ko-KR" altLang="en-US" dirty="0" err="1">
                <a:latin typeface="Tahoma" panose="020B0604030504040204" pitchFamily="34" charset="0"/>
              </a:rPr>
              <a:t>const</a:t>
            </a:r>
            <a:r>
              <a:rPr lang="ko-KR" altLang="en-US" dirty="0">
                <a:latin typeface="Tahoma" panose="020B0604030504040204" pitchFamily="34" charset="0"/>
              </a:rPr>
              <a:t> </a:t>
            </a:r>
            <a:r>
              <a:rPr lang="ko-KR" altLang="en-US" dirty="0" err="1">
                <a:latin typeface="Tahoma" panose="020B0604030504040204" pitchFamily="34" charset="0"/>
              </a:rPr>
              <a:t>std_msgs</a:t>
            </a:r>
            <a:r>
              <a:rPr lang="ko-KR" altLang="en-US" dirty="0">
                <a:latin typeface="Tahoma" panose="020B0604030504040204" pitchFamily="34" charset="0"/>
              </a:rPr>
              <a:t>::Float64::</a:t>
            </a:r>
            <a:r>
              <a:rPr lang="ko-KR" altLang="en-US" dirty="0" err="1">
                <a:latin typeface="Tahoma" panose="020B0604030504040204" pitchFamily="34" charset="0"/>
              </a:rPr>
              <a:t>ConstPtr</a:t>
            </a:r>
            <a:r>
              <a:rPr lang="ko-KR" altLang="en-US" dirty="0">
                <a:latin typeface="Tahoma" panose="020B0604030504040204" pitchFamily="34" charset="0"/>
              </a:rPr>
              <a:t>&amp; </a:t>
            </a:r>
            <a:r>
              <a:rPr lang="ko-KR" altLang="en-US" dirty="0" err="1">
                <a:solidFill>
                  <a:srgbClr val="0000FF"/>
                </a:solidFill>
                <a:latin typeface="Tahoma" panose="020B0604030504040204" pitchFamily="34" charset="0"/>
              </a:rPr>
              <a:t>duty_cycle</a:t>
            </a:r>
            <a:r>
              <a:rPr lang="ko-KR" altLang="en-US" dirty="0">
                <a:latin typeface="Tahoma" panose="020B0604030504040204" pitchFamily="34" charset="0"/>
              </a:rPr>
              <a:t>);</a:t>
            </a:r>
          </a:p>
          <a:p>
            <a:pPr algn="l"/>
            <a:r>
              <a:rPr lang="ko-KR" altLang="en-US" dirty="0" err="1">
                <a:latin typeface="Tahoma" panose="020B0604030504040204" pitchFamily="34" charset="0"/>
              </a:rPr>
              <a:t>void</a:t>
            </a:r>
            <a:r>
              <a:rPr lang="ko-KR" altLang="en-US" dirty="0">
                <a:latin typeface="Tahoma" panose="020B0604030504040204" pitchFamily="34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Tahoma" panose="020B0604030504040204" pitchFamily="34" charset="0"/>
              </a:rPr>
              <a:t>current</a:t>
            </a:r>
            <a:r>
              <a:rPr lang="ko-KR" altLang="en-US" dirty="0" err="1">
                <a:latin typeface="Tahoma" panose="020B0604030504040204" pitchFamily="34" charset="0"/>
              </a:rPr>
              <a:t>Callback</a:t>
            </a:r>
            <a:r>
              <a:rPr lang="ko-KR" altLang="en-US" dirty="0">
                <a:latin typeface="Tahoma" panose="020B0604030504040204" pitchFamily="34" charset="0"/>
              </a:rPr>
              <a:t>(</a:t>
            </a:r>
            <a:r>
              <a:rPr lang="ko-KR" altLang="en-US" dirty="0" err="1">
                <a:latin typeface="Tahoma" panose="020B0604030504040204" pitchFamily="34" charset="0"/>
              </a:rPr>
              <a:t>const</a:t>
            </a:r>
            <a:r>
              <a:rPr lang="ko-KR" altLang="en-US" dirty="0">
                <a:latin typeface="Tahoma" panose="020B0604030504040204" pitchFamily="34" charset="0"/>
              </a:rPr>
              <a:t> </a:t>
            </a:r>
            <a:r>
              <a:rPr lang="ko-KR" altLang="en-US" dirty="0" err="1">
                <a:latin typeface="Tahoma" panose="020B0604030504040204" pitchFamily="34" charset="0"/>
              </a:rPr>
              <a:t>std_msgs</a:t>
            </a:r>
            <a:r>
              <a:rPr lang="ko-KR" altLang="en-US" dirty="0">
                <a:latin typeface="Tahoma" panose="020B0604030504040204" pitchFamily="34" charset="0"/>
              </a:rPr>
              <a:t>::Float64::</a:t>
            </a:r>
            <a:r>
              <a:rPr lang="ko-KR" altLang="en-US" dirty="0" err="1">
                <a:latin typeface="Tahoma" panose="020B0604030504040204" pitchFamily="34" charset="0"/>
              </a:rPr>
              <a:t>ConstPtr</a:t>
            </a:r>
            <a:r>
              <a:rPr lang="ko-KR" altLang="en-US" dirty="0">
                <a:latin typeface="Tahoma" panose="020B0604030504040204" pitchFamily="34" charset="0"/>
              </a:rPr>
              <a:t>&amp; </a:t>
            </a:r>
            <a:r>
              <a:rPr lang="ko-KR" altLang="en-US" dirty="0" err="1">
                <a:solidFill>
                  <a:srgbClr val="0000FF"/>
                </a:solidFill>
                <a:latin typeface="Tahoma" panose="020B0604030504040204" pitchFamily="34" charset="0"/>
              </a:rPr>
              <a:t>current</a:t>
            </a:r>
            <a:r>
              <a:rPr lang="ko-KR" altLang="en-US" dirty="0">
                <a:latin typeface="Tahoma" panose="020B0604030504040204" pitchFamily="34" charset="0"/>
              </a:rPr>
              <a:t>);</a:t>
            </a:r>
          </a:p>
          <a:p>
            <a:pPr algn="l"/>
            <a:r>
              <a:rPr lang="ko-KR" altLang="en-US" dirty="0" err="1">
                <a:latin typeface="Tahoma" panose="020B0604030504040204" pitchFamily="34" charset="0"/>
              </a:rPr>
              <a:t>void</a:t>
            </a:r>
            <a:r>
              <a:rPr lang="ko-KR" altLang="en-US" dirty="0">
                <a:latin typeface="Tahoma" panose="020B0604030504040204" pitchFamily="34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Tahoma" panose="020B0604030504040204" pitchFamily="34" charset="0"/>
              </a:rPr>
              <a:t>brake</a:t>
            </a:r>
            <a:r>
              <a:rPr lang="ko-KR" altLang="en-US" dirty="0" err="1">
                <a:latin typeface="Tahoma" panose="020B0604030504040204" pitchFamily="34" charset="0"/>
              </a:rPr>
              <a:t>Callback</a:t>
            </a:r>
            <a:r>
              <a:rPr lang="ko-KR" altLang="en-US" dirty="0">
                <a:latin typeface="Tahoma" panose="020B0604030504040204" pitchFamily="34" charset="0"/>
              </a:rPr>
              <a:t>(</a:t>
            </a:r>
            <a:r>
              <a:rPr lang="ko-KR" altLang="en-US" dirty="0" err="1">
                <a:latin typeface="Tahoma" panose="020B0604030504040204" pitchFamily="34" charset="0"/>
              </a:rPr>
              <a:t>const</a:t>
            </a:r>
            <a:r>
              <a:rPr lang="ko-KR" altLang="en-US" dirty="0">
                <a:latin typeface="Tahoma" panose="020B0604030504040204" pitchFamily="34" charset="0"/>
              </a:rPr>
              <a:t> </a:t>
            </a:r>
            <a:r>
              <a:rPr lang="ko-KR" altLang="en-US" dirty="0" err="1">
                <a:latin typeface="Tahoma" panose="020B0604030504040204" pitchFamily="34" charset="0"/>
              </a:rPr>
              <a:t>std_msgs</a:t>
            </a:r>
            <a:r>
              <a:rPr lang="ko-KR" altLang="en-US" dirty="0">
                <a:latin typeface="Tahoma" panose="020B0604030504040204" pitchFamily="34" charset="0"/>
              </a:rPr>
              <a:t>::Float64::</a:t>
            </a:r>
            <a:r>
              <a:rPr lang="ko-KR" altLang="en-US" dirty="0" err="1">
                <a:latin typeface="Tahoma" panose="020B0604030504040204" pitchFamily="34" charset="0"/>
              </a:rPr>
              <a:t>ConstPtr</a:t>
            </a:r>
            <a:r>
              <a:rPr lang="ko-KR" altLang="en-US" dirty="0">
                <a:latin typeface="Tahoma" panose="020B0604030504040204" pitchFamily="34" charset="0"/>
              </a:rPr>
              <a:t>&amp; </a:t>
            </a:r>
            <a:r>
              <a:rPr lang="ko-KR" altLang="en-US" dirty="0" err="1">
                <a:solidFill>
                  <a:srgbClr val="0000FF"/>
                </a:solidFill>
                <a:latin typeface="Tahoma" panose="020B0604030504040204" pitchFamily="34" charset="0"/>
              </a:rPr>
              <a:t>brake</a:t>
            </a:r>
            <a:r>
              <a:rPr lang="ko-KR" altLang="en-US" dirty="0">
                <a:latin typeface="Tahoma" panose="020B0604030504040204" pitchFamily="34" charset="0"/>
              </a:rPr>
              <a:t>);</a:t>
            </a:r>
          </a:p>
          <a:p>
            <a:pPr algn="l"/>
            <a:r>
              <a:rPr lang="ko-KR" altLang="en-US" dirty="0" err="1">
                <a:latin typeface="Tahoma" panose="020B0604030504040204" pitchFamily="34" charset="0"/>
              </a:rPr>
              <a:t>void</a:t>
            </a:r>
            <a:r>
              <a:rPr lang="ko-KR" altLang="en-US" dirty="0">
                <a:latin typeface="Tahoma" panose="020B0604030504040204" pitchFamily="34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Tahoma" panose="020B0604030504040204" pitchFamily="34" charset="0"/>
              </a:rPr>
              <a:t>speed</a:t>
            </a:r>
            <a:r>
              <a:rPr lang="ko-KR" altLang="en-US" dirty="0" err="1">
                <a:latin typeface="Tahoma" panose="020B0604030504040204" pitchFamily="34" charset="0"/>
              </a:rPr>
              <a:t>Callback</a:t>
            </a:r>
            <a:r>
              <a:rPr lang="ko-KR" altLang="en-US" dirty="0">
                <a:latin typeface="Tahoma" panose="020B0604030504040204" pitchFamily="34" charset="0"/>
              </a:rPr>
              <a:t>(</a:t>
            </a:r>
            <a:r>
              <a:rPr lang="ko-KR" altLang="en-US" dirty="0" err="1">
                <a:latin typeface="Tahoma" panose="020B0604030504040204" pitchFamily="34" charset="0"/>
              </a:rPr>
              <a:t>const</a:t>
            </a:r>
            <a:r>
              <a:rPr lang="ko-KR" altLang="en-US" dirty="0">
                <a:latin typeface="Tahoma" panose="020B0604030504040204" pitchFamily="34" charset="0"/>
              </a:rPr>
              <a:t> </a:t>
            </a:r>
            <a:r>
              <a:rPr lang="ko-KR" altLang="en-US" dirty="0" err="1">
                <a:latin typeface="Tahoma" panose="020B0604030504040204" pitchFamily="34" charset="0"/>
              </a:rPr>
              <a:t>std_msgs</a:t>
            </a:r>
            <a:r>
              <a:rPr lang="ko-KR" altLang="en-US" dirty="0">
                <a:latin typeface="Tahoma" panose="020B0604030504040204" pitchFamily="34" charset="0"/>
              </a:rPr>
              <a:t>::Float64::</a:t>
            </a:r>
            <a:r>
              <a:rPr lang="ko-KR" altLang="en-US" dirty="0" err="1">
                <a:latin typeface="Tahoma" panose="020B0604030504040204" pitchFamily="34" charset="0"/>
              </a:rPr>
              <a:t>ConstPtr</a:t>
            </a:r>
            <a:r>
              <a:rPr lang="ko-KR" altLang="en-US" dirty="0">
                <a:latin typeface="Tahoma" panose="020B0604030504040204" pitchFamily="34" charset="0"/>
              </a:rPr>
              <a:t>&amp; </a:t>
            </a:r>
            <a:r>
              <a:rPr lang="ko-KR" altLang="en-US" dirty="0" err="1">
                <a:solidFill>
                  <a:srgbClr val="0000FF"/>
                </a:solidFill>
                <a:latin typeface="Tahoma" panose="020B0604030504040204" pitchFamily="34" charset="0"/>
              </a:rPr>
              <a:t>speed</a:t>
            </a:r>
            <a:r>
              <a:rPr lang="ko-KR" altLang="en-US" dirty="0">
                <a:latin typeface="Tahoma" panose="020B0604030504040204" pitchFamily="34" charset="0"/>
              </a:rPr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7200" y="2594556"/>
            <a:ext cx="8408229" cy="204671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endParaRPr lang="en-US" altLang="ko-KR" sz="500" b="1" dirty="0">
              <a:latin typeface="Tahoma" panose="020B0604030504040204" pitchFamily="34" charset="0"/>
            </a:endParaRPr>
          </a:p>
          <a:p>
            <a:pPr algn="l"/>
            <a:r>
              <a:rPr lang="en-US" altLang="ko-KR" sz="1300" dirty="0">
                <a:latin typeface="Tahoma" panose="020B0604030504040204" pitchFamily="34" charset="0"/>
              </a:rPr>
              <a:t>ex)</a:t>
            </a:r>
          </a:p>
          <a:p>
            <a:pPr algn="l"/>
            <a:endParaRPr lang="en-US" altLang="ko-KR" sz="1300" dirty="0">
              <a:latin typeface="Tahoma" panose="020B0604030504040204" pitchFamily="34" charset="0"/>
            </a:endParaRPr>
          </a:p>
          <a:p>
            <a:pPr algn="l"/>
            <a:r>
              <a:rPr lang="ko-KR" altLang="en-US" sz="1300" dirty="0" err="1">
                <a:latin typeface="Tahoma" panose="020B0604030504040204" pitchFamily="34" charset="0"/>
              </a:rPr>
              <a:t>void</a:t>
            </a:r>
            <a:r>
              <a:rPr lang="ko-KR" altLang="en-US" sz="1300" dirty="0">
                <a:latin typeface="Tahoma" panose="020B0604030504040204" pitchFamily="34" charset="0"/>
              </a:rPr>
              <a:t>  </a:t>
            </a:r>
            <a:r>
              <a:rPr lang="ko-KR" altLang="en-US" sz="1300" dirty="0" err="1">
                <a:latin typeface="Tahoma" panose="020B0604030504040204" pitchFamily="34" charset="0"/>
              </a:rPr>
              <a:t>VescDriver</a:t>
            </a:r>
            <a:r>
              <a:rPr lang="ko-KR" altLang="en-US" sz="1300" dirty="0">
                <a:latin typeface="Tahoma" panose="020B0604030504040204" pitchFamily="34" charset="0"/>
              </a:rPr>
              <a:t> :: </a:t>
            </a:r>
            <a:r>
              <a:rPr lang="en-US" altLang="ko-KR" sz="1300" dirty="0" err="1">
                <a:solidFill>
                  <a:srgbClr val="FF0000"/>
                </a:solidFill>
                <a:latin typeface="Tahoma" panose="020B0604030504040204" pitchFamily="34" charset="0"/>
              </a:rPr>
              <a:t>dutyCycle</a:t>
            </a:r>
            <a:r>
              <a:rPr lang="ko-KR" altLang="en-US" sz="1300" dirty="0" err="1">
                <a:latin typeface="Tahoma" panose="020B0604030504040204" pitchFamily="34" charset="0"/>
              </a:rPr>
              <a:t>Callback</a:t>
            </a:r>
            <a:r>
              <a:rPr lang="ko-KR" altLang="en-US" sz="1300" dirty="0">
                <a:latin typeface="Tahoma" panose="020B0604030504040204" pitchFamily="34" charset="0"/>
              </a:rPr>
              <a:t> ( </a:t>
            </a:r>
            <a:r>
              <a:rPr lang="ko-KR" altLang="en-US" sz="1300" dirty="0" err="1">
                <a:latin typeface="Tahoma" panose="020B0604030504040204" pitchFamily="34" charset="0"/>
              </a:rPr>
              <a:t>const</a:t>
            </a:r>
            <a:r>
              <a:rPr lang="ko-KR" altLang="en-US" sz="1300" dirty="0">
                <a:latin typeface="Tahoma" panose="020B0604030504040204" pitchFamily="34" charset="0"/>
              </a:rPr>
              <a:t> </a:t>
            </a:r>
            <a:r>
              <a:rPr lang="ko-KR" altLang="en-US" sz="1300" dirty="0" err="1">
                <a:latin typeface="Tahoma" panose="020B0604030504040204" pitchFamily="34" charset="0"/>
              </a:rPr>
              <a:t>std_msgs</a:t>
            </a:r>
            <a:r>
              <a:rPr lang="ko-KR" altLang="en-US" sz="1300" dirty="0">
                <a:latin typeface="Tahoma" panose="020B0604030504040204" pitchFamily="34" charset="0"/>
              </a:rPr>
              <a:t> :: Float64 :: </a:t>
            </a:r>
            <a:r>
              <a:rPr lang="ko-KR" altLang="en-US" sz="1300" dirty="0" err="1">
                <a:latin typeface="Tahoma" panose="020B0604030504040204" pitchFamily="34" charset="0"/>
              </a:rPr>
              <a:t>ConstPtr</a:t>
            </a:r>
            <a:r>
              <a:rPr lang="ko-KR" altLang="en-US" sz="1300" dirty="0">
                <a:latin typeface="Tahoma" panose="020B0604030504040204" pitchFamily="34" charset="0"/>
              </a:rPr>
              <a:t> &amp; </a:t>
            </a:r>
            <a:r>
              <a:rPr lang="en-US" altLang="ko-KR" sz="1300" dirty="0" err="1">
                <a:solidFill>
                  <a:srgbClr val="0000FF"/>
                </a:solidFill>
                <a:latin typeface="Tahoma" panose="020B0604030504040204" pitchFamily="34" charset="0"/>
              </a:rPr>
              <a:t>duty_cycle</a:t>
            </a:r>
            <a:r>
              <a:rPr lang="en-US" altLang="ko-KR" sz="1300" dirty="0">
                <a:latin typeface="Tahoma" panose="020B0604030504040204" pitchFamily="34" charset="0"/>
              </a:rPr>
              <a:t>)</a:t>
            </a:r>
            <a:endParaRPr lang="ko-KR" altLang="en-US" sz="1300" dirty="0">
              <a:latin typeface="Tahoma" panose="020B0604030504040204" pitchFamily="34" charset="0"/>
            </a:endParaRPr>
          </a:p>
          <a:p>
            <a:pPr algn="l"/>
            <a:r>
              <a:rPr lang="ko-KR" altLang="en-US" sz="1300" dirty="0">
                <a:latin typeface="Tahoma" panose="020B0604030504040204" pitchFamily="34" charset="0"/>
              </a:rPr>
              <a:t>{</a:t>
            </a:r>
          </a:p>
          <a:p>
            <a:pPr algn="l"/>
            <a:r>
              <a:rPr lang="ko-KR" altLang="en-US" sz="1300" dirty="0">
                <a:latin typeface="Tahoma" panose="020B0604030504040204" pitchFamily="34" charset="0"/>
              </a:rPr>
              <a:t>  </a:t>
            </a:r>
            <a:r>
              <a:rPr lang="ko-KR" altLang="en-US" sz="1300" dirty="0" err="1">
                <a:latin typeface="Tahoma" panose="020B0604030504040204" pitchFamily="34" charset="0"/>
              </a:rPr>
              <a:t>if</a:t>
            </a:r>
            <a:r>
              <a:rPr lang="ko-KR" altLang="en-US" sz="1300" dirty="0">
                <a:latin typeface="Tahoma" panose="020B0604030504040204" pitchFamily="34" charset="0"/>
              </a:rPr>
              <a:t> (</a:t>
            </a:r>
            <a:r>
              <a:rPr lang="ko-KR" altLang="en-US" sz="1300" dirty="0" err="1">
                <a:latin typeface="Tahoma" panose="020B0604030504040204" pitchFamily="34" charset="0"/>
              </a:rPr>
              <a:t>driver_mode</a:t>
            </a:r>
            <a:r>
              <a:rPr lang="ko-KR" altLang="en-US" sz="1300" dirty="0">
                <a:latin typeface="Tahoma" panose="020B0604030504040204" pitchFamily="34" charset="0"/>
              </a:rPr>
              <a:t>_ </a:t>
            </a:r>
            <a:r>
              <a:rPr lang="en-US" altLang="ko-KR" sz="1300" dirty="0" smtClean="0">
                <a:latin typeface="Tahoma" panose="020B0604030504040204" pitchFamily="34" charset="0"/>
              </a:rPr>
              <a:t>=</a:t>
            </a:r>
            <a:r>
              <a:rPr lang="ko-KR" altLang="en-US" sz="1300" dirty="0" smtClean="0">
                <a:latin typeface="Tahoma" panose="020B0604030504040204" pitchFamily="34" charset="0"/>
              </a:rPr>
              <a:t> </a:t>
            </a:r>
            <a:r>
              <a:rPr lang="ko-KR" altLang="en-US" sz="1300" dirty="0">
                <a:latin typeface="Tahoma" panose="020B0604030504040204" pitchFamily="34" charset="0"/>
              </a:rPr>
              <a:t>MODE_OPERATING) {</a:t>
            </a:r>
            <a:endParaRPr lang="en-US" altLang="ko-KR" sz="1300" dirty="0">
              <a:latin typeface="Tahoma" panose="020B0604030504040204" pitchFamily="34" charset="0"/>
            </a:endParaRPr>
          </a:p>
          <a:p>
            <a:pPr algn="l"/>
            <a:endParaRPr lang="ko-KR" altLang="en-US" sz="1300" dirty="0">
              <a:latin typeface="Tahoma" panose="020B0604030504040204" pitchFamily="34" charset="0"/>
            </a:endParaRPr>
          </a:p>
          <a:p>
            <a:pPr algn="l"/>
            <a:r>
              <a:rPr lang="ko-KR" altLang="en-US" sz="1300" dirty="0">
                <a:latin typeface="Tahoma" panose="020B0604030504040204" pitchFamily="34" charset="0"/>
              </a:rPr>
              <a:t>    </a:t>
            </a:r>
            <a:r>
              <a:rPr lang="ko-KR" altLang="en-US" sz="1300" dirty="0" err="1">
                <a:latin typeface="Tahoma" panose="020B0604030504040204" pitchFamily="34" charset="0"/>
              </a:rPr>
              <a:t>vesc</a:t>
            </a:r>
            <a:r>
              <a:rPr lang="ko-KR" altLang="en-US" sz="1300" dirty="0">
                <a:latin typeface="Tahoma" panose="020B0604030504040204" pitchFamily="34" charset="0"/>
              </a:rPr>
              <a:t>_. </a:t>
            </a:r>
            <a:r>
              <a:rPr lang="ko-KR" altLang="en-US" sz="1300" dirty="0" err="1">
                <a:latin typeface="Tahoma" panose="020B0604030504040204" pitchFamily="34" charset="0"/>
              </a:rPr>
              <a:t>set</a:t>
            </a:r>
            <a:r>
              <a:rPr lang="en-US" altLang="ko-KR" sz="1300" dirty="0" err="1">
                <a:solidFill>
                  <a:srgbClr val="FF0000"/>
                </a:solidFill>
                <a:latin typeface="Tahoma" panose="020B0604030504040204" pitchFamily="34" charset="0"/>
              </a:rPr>
              <a:t>DutyCycle</a:t>
            </a:r>
            <a:r>
              <a:rPr lang="en-US" altLang="ko-KR" sz="1300" dirty="0">
                <a:latin typeface="Tahoma" panose="020B0604030504040204" pitchFamily="34" charset="0"/>
              </a:rPr>
              <a:t> </a:t>
            </a:r>
            <a:r>
              <a:rPr lang="ko-KR" altLang="en-US" sz="1300" dirty="0">
                <a:latin typeface="Tahoma" panose="020B0604030504040204" pitchFamily="34" charset="0"/>
              </a:rPr>
              <a:t>(</a:t>
            </a:r>
            <a:r>
              <a:rPr lang="en-US" altLang="ko-KR" sz="1300" dirty="0" err="1">
                <a:solidFill>
                  <a:srgbClr val="0000FF"/>
                </a:solidFill>
                <a:latin typeface="Tahoma" panose="020B0604030504040204" pitchFamily="34" charset="0"/>
              </a:rPr>
              <a:t>duty_cycle</a:t>
            </a:r>
            <a:r>
              <a:rPr lang="ko-KR" altLang="en-US" sz="1300" dirty="0">
                <a:latin typeface="Tahoma" panose="020B0604030504040204" pitchFamily="34" charset="0"/>
              </a:rPr>
              <a:t>_</a:t>
            </a:r>
            <a:r>
              <a:rPr lang="ko-KR" altLang="en-US" sz="1300" dirty="0" err="1">
                <a:latin typeface="Tahoma" panose="020B0604030504040204" pitchFamily="34" charset="0"/>
              </a:rPr>
              <a:t>limit</a:t>
            </a:r>
            <a:r>
              <a:rPr lang="ko-KR" altLang="en-US" sz="1300" dirty="0">
                <a:latin typeface="Tahoma" panose="020B0604030504040204" pitchFamily="34" charset="0"/>
              </a:rPr>
              <a:t>_. </a:t>
            </a:r>
            <a:r>
              <a:rPr lang="ko-KR" altLang="en-US" sz="1300" dirty="0" err="1">
                <a:latin typeface="Tahoma" panose="020B0604030504040204" pitchFamily="34" charset="0"/>
              </a:rPr>
              <a:t>clip</a:t>
            </a:r>
            <a:r>
              <a:rPr lang="ko-KR" altLang="en-US" sz="1300" dirty="0">
                <a:latin typeface="Tahoma" panose="020B0604030504040204" pitchFamily="34" charset="0"/>
              </a:rPr>
              <a:t> (</a:t>
            </a:r>
            <a:r>
              <a:rPr lang="en-US" altLang="ko-KR" sz="1300" dirty="0" err="1">
                <a:solidFill>
                  <a:srgbClr val="0000FF"/>
                </a:solidFill>
                <a:latin typeface="Tahoma" panose="020B0604030504040204" pitchFamily="34" charset="0"/>
              </a:rPr>
              <a:t>duty_cycle</a:t>
            </a:r>
            <a:r>
              <a:rPr lang="en-US" altLang="ko-KR" sz="1300" dirty="0">
                <a:latin typeface="Tahoma" panose="020B0604030504040204" pitchFamily="34" charset="0"/>
              </a:rPr>
              <a:t> </a:t>
            </a:r>
            <a:r>
              <a:rPr lang="ko-KR" altLang="en-US" sz="1300" dirty="0">
                <a:latin typeface="Tahoma" panose="020B0604030504040204" pitchFamily="34" charset="0"/>
              </a:rPr>
              <a:t>-&gt; </a:t>
            </a:r>
            <a:r>
              <a:rPr lang="ko-KR" altLang="en-US" sz="1300" dirty="0" err="1">
                <a:latin typeface="Tahoma" panose="020B0604030504040204" pitchFamily="34" charset="0"/>
              </a:rPr>
              <a:t>data</a:t>
            </a:r>
            <a:r>
              <a:rPr lang="ko-KR" altLang="en-US" sz="1300" dirty="0">
                <a:latin typeface="Tahoma" panose="020B0604030504040204" pitchFamily="34" charset="0"/>
              </a:rPr>
              <a:t> ));</a:t>
            </a:r>
          </a:p>
          <a:p>
            <a:pPr algn="l"/>
            <a:r>
              <a:rPr lang="ko-KR" altLang="en-US" sz="1300" dirty="0">
                <a:latin typeface="Tahoma" panose="020B0604030504040204" pitchFamily="34" charset="0"/>
              </a:rPr>
              <a:t>  }</a:t>
            </a:r>
          </a:p>
          <a:p>
            <a:pPr algn="l"/>
            <a:r>
              <a:rPr lang="ko-KR" altLang="en-US" sz="1300" dirty="0">
                <a:latin typeface="Tahoma" panose="020B0604030504040204" pitchFamily="34" charset="0"/>
              </a:rPr>
              <a:t>} </a:t>
            </a:r>
            <a:endParaRPr lang="en-US" altLang="ko-KR" sz="1300" dirty="0">
              <a:latin typeface="Tahoma" panose="020B0604030504040204" pitchFamily="34" charset="0"/>
            </a:endParaRPr>
          </a:p>
          <a:p>
            <a:pPr algn="l"/>
            <a:endParaRPr lang="ko-KR" altLang="en-US" sz="500" b="1" dirty="0">
              <a:latin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4641270"/>
            <a:ext cx="7988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Tahoma" panose="020B0604030504040204" pitchFamily="34" charset="0"/>
              <a:buChar char="‒"/>
            </a:pPr>
            <a:r>
              <a:rPr lang="en-US" altLang="ko-KR" dirty="0" err="1"/>
              <a:t>driver_mode</a:t>
            </a:r>
            <a:r>
              <a:rPr lang="en-US" altLang="ko-KR" dirty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MODE_OPERATING(1)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vesc</a:t>
            </a:r>
            <a:r>
              <a:rPr lang="ko-KR" altLang="en-US" dirty="0"/>
              <a:t>에서 </a:t>
            </a:r>
            <a:r>
              <a:rPr lang="en-US" altLang="ko-KR" dirty="0" err="1"/>
              <a:t>dutycycle</a:t>
            </a:r>
            <a:r>
              <a:rPr lang="ko-KR" altLang="en-US" dirty="0"/>
              <a:t>을 해당 </a:t>
            </a:r>
            <a:r>
              <a:rPr lang="en-US" altLang="ko-KR" dirty="0"/>
              <a:t>data</a:t>
            </a:r>
            <a:r>
              <a:rPr lang="ko-KR" altLang="en-US" dirty="0"/>
              <a:t>로 설정한다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86426" y="5060551"/>
            <a:ext cx="2422096" cy="95410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chemeClr val="accent6"/>
                </a:solidFill>
                <a:latin typeface="Tahoma" panose="020B0604030504040204" pitchFamily="34" charset="0"/>
              </a:rPr>
              <a:t> </a:t>
            </a:r>
            <a:r>
              <a:rPr lang="ko-KR" altLang="en-US" dirty="0" err="1">
                <a:solidFill>
                  <a:schemeClr val="accent6"/>
                </a:solidFill>
                <a:latin typeface="Tahoma" panose="020B0604030504040204" pitchFamily="34" charset="0"/>
              </a:rPr>
              <a:t>typedef</a:t>
            </a:r>
            <a:r>
              <a:rPr lang="ko-KR" altLang="en-US" dirty="0">
                <a:solidFill>
                  <a:schemeClr val="accent6"/>
                </a:solidFill>
                <a:latin typeface="Tahoma" panose="020B0604030504040204" pitchFamily="34" charset="0"/>
              </a:rPr>
              <a:t> </a:t>
            </a:r>
            <a:r>
              <a:rPr lang="ko-KR" altLang="en-US" dirty="0" err="1">
                <a:solidFill>
                  <a:schemeClr val="accent6"/>
                </a:solidFill>
                <a:latin typeface="Tahoma" panose="020B0604030504040204" pitchFamily="34" charset="0"/>
              </a:rPr>
              <a:t>enum</a:t>
            </a:r>
            <a:r>
              <a:rPr lang="ko-KR" altLang="en-US" dirty="0">
                <a:solidFill>
                  <a:schemeClr val="accent6"/>
                </a:solidFill>
                <a:latin typeface="Tahoma" panose="020B0604030504040204" pitchFamily="34" charset="0"/>
              </a:rPr>
              <a:t> </a:t>
            </a:r>
            <a:r>
              <a:rPr lang="ko-KR" altLang="en-US" dirty="0">
                <a:latin typeface="Tahoma" panose="020B0604030504040204" pitchFamily="34" charset="0"/>
              </a:rPr>
              <a:t>{</a:t>
            </a:r>
          </a:p>
          <a:p>
            <a:pPr algn="l"/>
            <a:r>
              <a:rPr lang="ko-KR" altLang="en-US" dirty="0">
                <a:latin typeface="Tahoma" panose="020B0604030504040204" pitchFamily="34" charset="0"/>
              </a:rPr>
              <a:t>    MODE_INITIALIZING</a:t>
            </a:r>
            <a:r>
              <a:rPr lang="ko-KR" altLang="en-US" dirty="0" smtClean="0">
                <a:latin typeface="Tahoma" panose="020B0604030504040204" pitchFamily="34" charset="0"/>
              </a:rPr>
              <a:t>, </a:t>
            </a:r>
            <a:r>
              <a:rPr lang="en-US" altLang="ko-KR" dirty="0" smtClean="0">
                <a:solidFill>
                  <a:srgbClr val="00B050"/>
                </a:solidFill>
                <a:latin typeface="Tahoma" panose="020B0604030504040204" pitchFamily="34" charset="0"/>
              </a:rPr>
              <a:t>//0</a:t>
            </a:r>
            <a:endParaRPr lang="ko-KR" altLang="en-US" dirty="0">
              <a:solidFill>
                <a:srgbClr val="00B050"/>
              </a:solidFill>
              <a:latin typeface="Tahoma" panose="020B0604030504040204" pitchFamily="34" charset="0"/>
            </a:endParaRPr>
          </a:p>
          <a:p>
            <a:pPr algn="l"/>
            <a:r>
              <a:rPr lang="ko-KR" altLang="en-US" dirty="0">
                <a:latin typeface="Tahoma" panose="020B0604030504040204" pitchFamily="34" charset="0"/>
              </a:rPr>
              <a:t>    </a:t>
            </a:r>
            <a:r>
              <a:rPr lang="ko-KR" altLang="en-US" dirty="0" smtClean="0">
                <a:latin typeface="Tahoma" panose="020B0604030504040204" pitchFamily="34" charset="0"/>
              </a:rPr>
              <a:t>MODE_OPERATING </a:t>
            </a:r>
            <a:r>
              <a:rPr lang="en-US" altLang="ko-KR" dirty="0" smtClean="0">
                <a:solidFill>
                  <a:srgbClr val="00B050"/>
                </a:solidFill>
                <a:latin typeface="Tahoma" panose="020B0604030504040204" pitchFamily="34" charset="0"/>
              </a:rPr>
              <a:t>//1</a:t>
            </a:r>
            <a:endParaRPr lang="ko-KR" altLang="en-US" dirty="0">
              <a:solidFill>
                <a:srgbClr val="00B050"/>
              </a:solidFill>
              <a:latin typeface="Tahoma" panose="020B0604030504040204" pitchFamily="34" charset="0"/>
            </a:endParaRPr>
          </a:p>
          <a:p>
            <a:pPr algn="l"/>
            <a:r>
              <a:rPr lang="ko-KR" altLang="en-US" dirty="0">
                <a:latin typeface="Tahoma" panose="020B0604030504040204" pitchFamily="34" charset="0"/>
              </a:rPr>
              <a:t>  } </a:t>
            </a:r>
            <a:r>
              <a:rPr lang="ko-KR" altLang="en-US" dirty="0" err="1">
                <a:solidFill>
                  <a:srgbClr val="4F81BD"/>
                </a:solidFill>
                <a:latin typeface="Tahoma" panose="020B0604030504040204" pitchFamily="34" charset="0"/>
              </a:rPr>
              <a:t>driver_mode_t</a:t>
            </a:r>
            <a:r>
              <a:rPr lang="ko-KR" altLang="en-US" dirty="0">
                <a:latin typeface="Tahoma" panose="020B0604030504040204" pitchFamily="34" charset="0"/>
              </a:rPr>
              <a:t>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67193" y="6126163"/>
            <a:ext cx="8663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https://github.com/prl-mushr/vesc/blob/master/vesc_driver/src/vesc_driver.cpp</a:t>
            </a:r>
          </a:p>
        </p:txBody>
      </p:sp>
    </p:spTree>
    <p:extLst>
      <p:ext uri="{BB962C8B-B14F-4D97-AF65-F5344CB8AC3E}">
        <p14:creationId xmlns:p14="http://schemas.microsoft.com/office/powerpoint/2010/main" val="1285083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VESC DRIVER callback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 callbacks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59186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latin typeface="Tahoma" panose="020B0604030504040204" pitchFamily="34" charset="0"/>
              </a:rPr>
              <a:t>void</a:t>
            </a:r>
            <a:r>
              <a:rPr lang="ko-KR" altLang="en-US" dirty="0">
                <a:latin typeface="Tahoma" panose="020B0604030504040204" pitchFamily="34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Tahoma" panose="020B0604030504040204" pitchFamily="34" charset="0"/>
              </a:rPr>
              <a:t>timer</a:t>
            </a:r>
            <a:r>
              <a:rPr lang="ko-KR" altLang="en-US" dirty="0" err="1">
                <a:latin typeface="Tahoma" panose="020B0604030504040204" pitchFamily="34" charset="0"/>
              </a:rPr>
              <a:t>Callback</a:t>
            </a:r>
            <a:r>
              <a:rPr lang="ko-KR" altLang="en-US" dirty="0">
                <a:latin typeface="Tahoma" panose="020B0604030504040204" pitchFamily="34" charset="0"/>
              </a:rPr>
              <a:t>(</a:t>
            </a:r>
            <a:r>
              <a:rPr lang="ko-KR" altLang="en-US" dirty="0" err="1">
                <a:latin typeface="Tahoma" panose="020B0604030504040204" pitchFamily="34" charset="0"/>
              </a:rPr>
              <a:t>const</a:t>
            </a:r>
            <a:r>
              <a:rPr lang="ko-KR" altLang="en-US" dirty="0">
                <a:latin typeface="Tahoma" panose="020B0604030504040204" pitchFamily="34" charset="0"/>
              </a:rPr>
              <a:t> </a:t>
            </a:r>
            <a:r>
              <a:rPr lang="ko-KR" altLang="en-US" dirty="0" err="1">
                <a:latin typeface="Tahoma" panose="020B0604030504040204" pitchFamily="34" charset="0"/>
              </a:rPr>
              <a:t>ros</a:t>
            </a:r>
            <a:r>
              <a:rPr lang="ko-KR" altLang="en-US" dirty="0">
                <a:latin typeface="Tahoma" panose="020B0604030504040204" pitchFamily="34" charset="0"/>
              </a:rPr>
              <a:t>::</a:t>
            </a:r>
            <a:r>
              <a:rPr lang="ko-KR" altLang="en-US" dirty="0" err="1">
                <a:latin typeface="Tahoma" panose="020B0604030504040204" pitchFamily="34" charset="0"/>
              </a:rPr>
              <a:t>TimerEvent</a:t>
            </a:r>
            <a:r>
              <a:rPr lang="ko-KR" altLang="en-US" dirty="0">
                <a:latin typeface="Tahoma" panose="020B0604030504040204" pitchFamily="34" charset="0"/>
              </a:rPr>
              <a:t>&amp; </a:t>
            </a:r>
            <a:r>
              <a:rPr lang="ko-KR" altLang="en-US" dirty="0" err="1">
                <a:solidFill>
                  <a:srgbClr val="0000FF"/>
                </a:solidFill>
                <a:latin typeface="Tahoma" panose="020B0604030504040204" pitchFamily="34" charset="0"/>
              </a:rPr>
              <a:t>event</a:t>
            </a:r>
            <a:r>
              <a:rPr lang="ko-KR" altLang="en-US" dirty="0">
                <a:latin typeface="Tahoma" panose="020B0604030504040204" pitchFamily="34" charset="0"/>
              </a:rPr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2880" y="1912370"/>
            <a:ext cx="8778240" cy="423192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endParaRPr lang="en-US" altLang="ko-KR" sz="500" dirty="0">
              <a:latin typeface="Tahoma" panose="020B0604030504040204" pitchFamily="34" charset="0"/>
            </a:endParaRPr>
          </a:p>
          <a:p>
            <a:pPr algn="l"/>
            <a:r>
              <a:rPr lang="en-US" altLang="ko-KR" sz="1200" dirty="0">
                <a:solidFill>
                  <a:schemeClr val="accent6"/>
                </a:solidFill>
                <a:latin typeface="Tahoma" panose="020B0604030504040204" pitchFamily="34" charset="0"/>
              </a:rPr>
              <a:t>void</a:t>
            </a:r>
            <a:r>
              <a:rPr lang="en-US" altLang="ko-KR" sz="1200" dirty="0">
                <a:latin typeface="Tahoma" panose="020B0604030504040204" pitchFamily="34" charset="0"/>
              </a:rPr>
              <a:t> </a:t>
            </a:r>
            <a:r>
              <a:rPr lang="en-US" altLang="ko-KR" sz="1200" dirty="0" err="1">
                <a:latin typeface="Tahoma" panose="020B0604030504040204" pitchFamily="34" charset="0"/>
              </a:rPr>
              <a:t>VescDriver</a:t>
            </a:r>
            <a:r>
              <a:rPr lang="en-US" altLang="ko-KR" sz="1200" dirty="0">
                <a:latin typeface="Tahoma" panose="020B0604030504040204" pitchFamily="34" charset="0"/>
              </a:rPr>
              <a:t>::</a:t>
            </a:r>
            <a:r>
              <a:rPr lang="en-US" altLang="ko-KR" sz="1200" dirty="0" err="1">
                <a:latin typeface="Tahoma" panose="020B0604030504040204" pitchFamily="34" charset="0"/>
              </a:rPr>
              <a:t>timerCallback</a:t>
            </a:r>
            <a:r>
              <a:rPr lang="en-US" altLang="ko-KR" sz="1200" dirty="0">
                <a:latin typeface="Tahoma" panose="020B0604030504040204" pitchFamily="34" charset="0"/>
              </a:rPr>
              <a:t>(const </a:t>
            </a:r>
            <a:r>
              <a:rPr lang="en-US" altLang="ko-KR" sz="1200" dirty="0" err="1">
                <a:latin typeface="Tahoma" panose="020B0604030504040204" pitchFamily="34" charset="0"/>
              </a:rPr>
              <a:t>ros</a:t>
            </a:r>
            <a:r>
              <a:rPr lang="en-US" altLang="ko-KR" sz="1200" dirty="0">
                <a:latin typeface="Tahoma" panose="020B0604030504040204" pitchFamily="34" charset="0"/>
              </a:rPr>
              <a:t>::</a:t>
            </a:r>
            <a:r>
              <a:rPr lang="en-US" altLang="ko-KR" sz="1200" dirty="0" err="1">
                <a:latin typeface="Tahoma" panose="020B0604030504040204" pitchFamily="34" charset="0"/>
              </a:rPr>
              <a:t>TimerEvent</a:t>
            </a:r>
            <a:r>
              <a:rPr lang="en-US" altLang="ko-KR" sz="1200" dirty="0">
                <a:latin typeface="Tahoma" panose="020B0604030504040204" pitchFamily="34" charset="0"/>
              </a:rPr>
              <a:t>&amp; event</a:t>
            </a:r>
            <a:r>
              <a:rPr lang="en-US" altLang="ko-KR" sz="1200" dirty="0" smtClean="0">
                <a:latin typeface="Tahoma" panose="020B0604030504040204" pitchFamily="34" charset="0"/>
              </a:rPr>
              <a:t>) </a:t>
            </a:r>
          </a:p>
          <a:p>
            <a:pPr algn="l"/>
            <a:r>
              <a:rPr lang="en-US" altLang="ko-KR" sz="1200" dirty="0" smtClean="0">
                <a:latin typeface="Tahoma" panose="020B0604030504040204" pitchFamily="34" charset="0"/>
              </a:rPr>
              <a:t>{</a:t>
            </a:r>
          </a:p>
          <a:p>
            <a:pPr algn="l"/>
            <a:r>
              <a:rPr lang="en-US" altLang="ko-KR" sz="1200" dirty="0" smtClean="0">
                <a:solidFill>
                  <a:schemeClr val="accent6"/>
                </a:solidFill>
                <a:latin typeface="Tahoma" panose="020B0604030504040204" pitchFamily="34" charset="0"/>
              </a:rPr>
              <a:t>if </a:t>
            </a:r>
            <a:r>
              <a:rPr lang="en-US" altLang="ko-KR" sz="1200" dirty="0" smtClean="0">
                <a:latin typeface="Tahoma" panose="020B0604030504040204" pitchFamily="34" charset="0"/>
              </a:rPr>
              <a:t>(!</a:t>
            </a:r>
            <a:r>
              <a:rPr lang="en-US" altLang="ko-KR" sz="1200" dirty="0" err="1" smtClean="0">
                <a:latin typeface="Tahoma" panose="020B0604030504040204" pitchFamily="34" charset="0"/>
              </a:rPr>
              <a:t>vesc</a:t>
            </a:r>
            <a:r>
              <a:rPr lang="en-US" altLang="ko-KR" sz="1200" dirty="0" smtClean="0">
                <a:latin typeface="Tahoma" panose="020B0604030504040204" pitchFamily="34" charset="0"/>
              </a:rPr>
              <a:t>_.</a:t>
            </a:r>
            <a:r>
              <a:rPr lang="en-US" altLang="ko-KR" sz="1200" dirty="0" err="1" smtClean="0">
                <a:solidFill>
                  <a:srgbClr val="4F81BD"/>
                </a:solidFill>
                <a:latin typeface="Tahoma" panose="020B0604030504040204" pitchFamily="34" charset="0"/>
              </a:rPr>
              <a:t>isConnected</a:t>
            </a:r>
            <a:r>
              <a:rPr lang="en-US" altLang="ko-KR" sz="1200" dirty="0" smtClean="0">
                <a:latin typeface="Tahoma" panose="020B0604030504040204" pitchFamily="34" charset="0"/>
              </a:rPr>
              <a:t>()) {</a:t>
            </a:r>
            <a:r>
              <a:rPr lang="en-US" altLang="ko-KR" sz="1200" dirty="0">
                <a:solidFill>
                  <a:srgbClr val="00B050"/>
                </a:solidFill>
                <a:latin typeface="Tahoma" panose="020B0604030504040204" pitchFamily="34" charset="0"/>
              </a:rPr>
              <a:t>//VESC </a:t>
            </a:r>
            <a:r>
              <a:rPr lang="ko-KR" altLang="en-US" sz="1200" dirty="0">
                <a:solidFill>
                  <a:srgbClr val="00B050"/>
                </a:solidFill>
                <a:latin typeface="Tahoma" panose="020B0604030504040204" pitchFamily="34" charset="0"/>
              </a:rPr>
              <a:t>인터페이스가 연결이 해지되면</a:t>
            </a:r>
            <a:r>
              <a:rPr lang="en-US" altLang="ko-KR" sz="1200" dirty="0">
                <a:solidFill>
                  <a:srgbClr val="00B050"/>
                </a:solidFill>
                <a:latin typeface="Tahoma" panose="020B0604030504040204" pitchFamily="34" charset="0"/>
              </a:rPr>
              <a:t>, </a:t>
            </a:r>
            <a:r>
              <a:rPr lang="ko-KR" altLang="en-US" sz="1200" dirty="0" smtClean="0">
                <a:solidFill>
                  <a:srgbClr val="00B050"/>
                </a:solidFill>
                <a:latin typeface="Tahoma" panose="020B0604030504040204" pitchFamily="34" charset="0"/>
              </a:rPr>
              <a:t>중지</a:t>
            </a:r>
            <a:endParaRPr lang="en-US" altLang="ko-KR" sz="1200" dirty="0" smtClean="0">
              <a:latin typeface="Tahoma" panose="020B0604030504040204" pitchFamily="34" charset="0"/>
            </a:endParaRPr>
          </a:p>
          <a:p>
            <a:pPr algn="l"/>
            <a:r>
              <a:rPr lang="en-US" altLang="ko-KR" sz="1200" dirty="0" smtClean="0">
                <a:latin typeface="Tahoma" panose="020B0604030504040204" pitchFamily="34" charset="0"/>
              </a:rPr>
              <a:t>    </a:t>
            </a:r>
            <a:r>
              <a:rPr lang="en-US" altLang="ko-KR" sz="1200" dirty="0" smtClean="0">
                <a:solidFill>
                  <a:srgbClr val="4F81BD"/>
                </a:solidFill>
                <a:latin typeface="Tahoma" panose="020B0604030504040204" pitchFamily="34" charset="0"/>
              </a:rPr>
              <a:t>ROS_FATA</a:t>
            </a:r>
            <a:r>
              <a:rPr lang="en-US" altLang="ko-KR" sz="1200" dirty="0" smtClean="0">
                <a:solidFill>
                  <a:schemeClr val="accent1"/>
                </a:solidFill>
                <a:latin typeface="Tahoma" panose="020B0604030504040204" pitchFamily="34" charset="0"/>
              </a:rPr>
              <a:t>L</a:t>
            </a:r>
            <a:r>
              <a:rPr lang="en-US" altLang="ko-KR" sz="1200" dirty="0" smtClean="0">
                <a:latin typeface="Tahoma" panose="020B0604030504040204" pitchFamily="34" charset="0"/>
              </a:rPr>
              <a:t>("</a:t>
            </a:r>
            <a:r>
              <a:rPr lang="en-US" altLang="ko-KR" sz="1200" dirty="0">
                <a:latin typeface="Tahoma" panose="020B0604030504040204" pitchFamily="34" charset="0"/>
              </a:rPr>
              <a:t>Unexpectedly disconnected from serial port.");</a:t>
            </a:r>
          </a:p>
          <a:p>
            <a:pPr algn="l"/>
            <a:r>
              <a:rPr lang="en-US" altLang="ko-KR" sz="1200" dirty="0">
                <a:latin typeface="Tahoma" panose="020B0604030504040204" pitchFamily="34" charset="0"/>
              </a:rPr>
              <a:t>    </a:t>
            </a:r>
            <a:r>
              <a:rPr lang="en-US" altLang="ko-KR" sz="1200" dirty="0" err="1">
                <a:latin typeface="Tahoma" panose="020B0604030504040204" pitchFamily="34" charset="0"/>
              </a:rPr>
              <a:t>timer_.</a:t>
            </a:r>
            <a:r>
              <a:rPr lang="en-US" altLang="ko-KR" sz="1200" dirty="0" err="1" smtClean="0">
                <a:solidFill>
                  <a:schemeClr val="accent1"/>
                </a:solidFill>
                <a:latin typeface="Tahoma" panose="020B0604030504040204" pitchFamily="34" charset="0"/>
              </a:rPr>
              <a:t>stop</a:t>
            </a:r>
            <a:r>
              <a:rPr lang="en-US" altLang="ko-KR" sz="1200" dirty="0">
                <a:latin typeface="Tahoma" panose="020B0604030504040204" pitchFamily="34" charset="0"/>
              </a:rPr>
              <a:t>();</a:t>
            </a:r>
          </a:p>
          <a:p>
            <a:pPr algn="l"/>
            <a:r>
              <a:rPr lang="en-US" altLang="ko-KR" sz="1200" dirty="0">
                <a:latin typeface="Tahoma" panose="020B0604030504040204" pitchFamily="34" charset="0"/>
              </a:rPr>
              <a:t>    </a:t>
            </a:r>
            <a:r>
              <a:rPr lang="en-US" altLang="ko-KR" sz="1200" dirty="0" err="1">
                <a:solidFill>
                  <a:schemeClr val="accent1"/>
                </a:solidFill>
                <a:latin typeface="Tahoma" panose="020B0604030504040204" pitchFamily="34" charset="0"/>
              </a:rPr>
              <a:t>ros</a:t>
            </a:r>
            <a:r>
              <a:rPr lang="en-US" altLang="ko-KR" sz="1200" dirty="0">
                <a:solidFill>
                  <a:schemeClr val="accent1"/>
                </a:solidFill>
                <a:latin typeface="Tahoma" panose="020B0604030504040204" pitchFamily="34" charset="0"/>
              </a:rPr>
              <a:t>::shutdown</a:t>
            </a:r>
            <a:r>
              <a:rPr lang="en-US" altLang="ko-KR" sz="1200" dirty="0">
                <a:latin typeface="Tahoma" panose="020B0604030504040204" pitchFamily="34" charset="0"/>
              </a:rPr>
              <a:t>();</a:t>
            </a:r>
          </a:p>
          <a:p>
            <a:pPr algn="l"/>
            <a:r>
              <a:rPr lang="en-US" altLang="ko-KR" sz="1200" dirty="0">
                <a:solidFill>
                  <a:schemeClr val="accent6"/>
                </a:solidFill>
                <a:latin typeface="Tahoma" panose="020B0604030504040204" pitchFamily="34" charset="0"/>
              </a:rPr>
              <a:t>    return</a:t>
            </a:r>
            <a:r>
              <a:rPr lang="en-US" altLang="ko-KR" sz="1200" dirty="0">
                <a:latin typeface="Tahoma" panose="020B0604030504040204" pitchFamily="34" charset="0"/>
              </a:rPr>
              <a:t>;</a:t>
            </a:r>
          </a:p>
          <a:p>
            <a:pPr algn="l"/>
            <a:r>
              <a:rPr lang="en-US" altLang="ko-KR" sz="1200" dirty="0">
                <a:latin typeface="Tahoma" panose="020B0604030504040204" pitchFamily="34" charset="0"/>
              </a:rPr>
              <a:t>  </a:t>
            </a:r>
            <a:r>
              <a:rPr lang="en-US" altLang="ko-KR" sz="1200" dirty="0" smtClean="0">
                <a:latin typeface="Tahoma" panose="020B0604030504040204" pitchFamily="34" charset="0"/>
              </a:rPr>
              <a:t>}</a:t>
            </a:r>
          </a:p>
          <a:p>
            <a:pPr algn="l"/>
            <a:r>
              <a:rPr lang="en-US" altLang="ko-KR" sz="1200" dirty="0" smtClean="0">
                <a:solidFill>
                  <a:schemeClr val="accent6"/>
                </a:solidFill>
                <a:latin typeface="Tahoma" panose="020B0604030504040204" pitchFamily="34" charset="0"/>
              </a:rPr>
              <a:t>if</a:t>
            </a:r>
            <a:r>
              <a:rPr lang="en-US" altLang="ko-KR" sz="1200" dirty="0" smtClean="0">
                <a:latin typeface="Tahoma" panose="020B0604030504040204" pitchFamily="34" charset="0"/>
              </a:rPr>
              <a:t> </a:t>
            </a:r>
            <a:r>
              <a:rPr lang="en-US" altLang="ko-KR" sz="1200" dirty="0">
                <a:latin typeface="Tahoma" panose="020B0604030504040204" pitchFamily="34" charset="0"/>
              </a:rPr>
              <a:t>(</a:t>
            </a:r>
            <a:r>
              <a:rPr lang="en-US" altLang="ko-KR" sz="1200" dirty="0" err="1">
                <a:latin typeface="Tahoma" panose="020B0604030504040204" pitchFamily="34" charset="0"/>
              </a:rPr>
              <a:t>driver_mode</a:t>
            </a:r>
            <a:r>
              <a:rPr lang="en-US" altLang="ko-KR" sz="1200" dirty="0">
                <a:latin typeface="Tahoma" panose="020B0604030504040204" pitchFamily="34" charset="0"/>
              </a:rPr>
              <a:t>_ == MODE_INITIALIZING) </a:t>
            </a:r>
            <a:r>
              <a:rPr lang="en-US" altLang="ko-KR" sz="1200" dirty="0" smtClean="0">
                <a:latin typeface="Tahoma" panose="020B0604030504040204" pitchFamily="34" charset="0"/>
              </a:rPr>
              <a:t>{ </a:t>
            </a:r>
            <a:r>
              <a:rPr lang="en-US" altLang="ko-KR" sz="1200" dirty="0" smtClean="0">
                <a:solidFill>
                  <a:srgbClr val="00B050"/>
                </a:solidFill>
                <a:latin typeface="Tahoma" panose="020B0604030504040204" pitchFamily="34" charset="0"/>
              </a:rPr>
              <a:t>//</a:t>
            </a:r>
            <a:r>
              <a:rPr lang="ko-KR" altLang="en-US" sz="1200" dirty="0" smtClean="0">
                <a:solidFill>
                  <a:srgbClr val="00B050"/>
                </a:solidFill>
                <a:latin typeface="Tahoma" panose="020B0604030504040204" pitchFamily="34" charset="0"/>
              </a:rPr>
              <a:t>초기화 모드 일 때</a:t>
            </a:r>
            <a:r>
              <a:rPr lang="en-US" altLang="ko-KR" sz="1200" dirty="0" smtClean="0">
                <a:solidFill>
                  <a:srgbClr val="00B050"/>
                </a:solidFill>
                <a:latin typeface="Tahoma" panose="020B0604030504040204" pitchFamily="34" charset="0"/>
              </a:rPr>
              <a:t>, </a:t>
            </a:r>
            <a:r>
              <a:rPr lang="en-US" altLang="ko-KR" sz="1200" dirty="0">
                <a:solidFill>
                  <a:srgbClr val="00B050"/>
                </a:solidFill>
                <a:latin typeface="Tahoma" panose="020B0604030504040204" pitchFamily="34" charset="0"/>
              </a:rPr>
              <a:t>VESC </a:t>
            </a:r>
            <a:r>
              <a:rPr lang="ko-KR" altLang="en-US" sz="1200" dirty="0">
                <a:solidFill>
                  <a:srgbClr val="00B050"/>
                </a:solidFill>
                <a:latin typeface="Tahoma" panose="020B0604030504040204" pitchFamily="34" charset="0"/>
              </a:rPr>
              <a:t>버전 요청 및 </a:t>
            </a:r>
            <a:r>
              <a:rPr lang="ko-KR" altLang="en-US" sz="1200" dirty="0" smtClean="0">
                <a:solidFill>
                  <a:srgbClr val="00B050"/>
                </a:solidFill>
                <a:latin typeface="Tahoma" panose="020B0604030504040204" pitchFamily="34" charset="0"/>
              </a:rPr>
              <a:t>대기</a:t>
            </a:r>
            <a:endParaRPr lang="en-US" altLang="ko-KR" sz="1200" dirty="0">
              <a:solidFill>
                <a:srgbClr val="00B050"/>
              </a:solidFill>
              <a:latin typeface="Tahoma" panose="020B0604030504040204" pitchFamily="34" charset="0"/>
            </a:endParaRPr>
          </a:p>
          <a:p>
            <a:pPr algn="l"/>
            <a:r>
              <a:rPr lang="en-US" altLang="ko-KR" sz="1200" dirty="0">
                <a:latin typeface="Tahoma" panose="020B0604030504040204" pitchFamily="34" charset="0"/>
              </a:rPr>
              <a:t>    </a:t>
            </a:r>
            <a:r>
              <a:rPr lang="en-US" altLang="ko-KR" sz="1200" dirty="0" err="1">
                <a:latin typeface="Tahoma" panose="020B0604030504040204" pitchFamily="34" charset="0"/>
              </a:rPr>
              <a:t>vesc</a:t>
            </a:r>
            <a:r>
              <a:rPr lang="en-US" altLang="ko-KR" sz="1200" dirty="0">
                <a:latin typeface="Tahoma" panose="020B0604030504040204" pitchFamily="34" charset="0"/>
              </a:rPr>
              <a:t>_.</a:t>
            </a:r>
            <a:r>
              <a:rPr lang="en-US" altLang="ko-KR" sz="1200" dirty="0" err="1">
                <a:solidFill>
                  <a:schemeClr val="accent1"/>
                </a:solidFill>
                <a:latin typeface="Tahoma" panose="020B0604030504040204" pitchFamily="34" charset="0"/>
              </a:rPr>
              <a:t>requestFWVersion</a:t>
            </a:r>
            <a:r>
              <a:rPr lang="en-US" altLang="ko-KR" sz="1200" dirty="0">
                <a:latin typeface="Tahoma" panose="020B0604030504040204" pitchFamily="34" charset="0"/>
              </a:rPr>
              <a:t>();</a:t>
            </a:r>
          </a:p>
          <a:p>
            <a:pPr algn="l"/>
            <a:r>
              <a:rPr lang="en-US" altLang="ko-KR" sz="1200" dirty="0">
                <a:solidFill>
                  <a:schemeClr val="accent6"/>
                </a:solidFill>
                <a:latin typeface="Tahoma" panose="020B0604030504040204" pitchFamily="34" charset="0"/>
              </a:rPr>
              <a:t>    if </a:t>
            </a:r>
            <a:r>
              <a:rPr lang="en-US" altLang="ko-KR" sz="1200" dirty="0">
                <a:latin typeface="Tahoma" panose="020B0604030504040204" pitchFamily="34" charset="0"/>
              </a:rPr>
              <a:t>(</a:t>
            </a:r>
            <a:r>
              <a:rPr lang="en-US" altLang="ko-KR" sz="1200" dirty="0" err="1">
                <a:latin typeface="Tahoma" panose="020B0604030504040204" pitchFamily="34" charset="0"/>
              </a:rPr>
              <a:t>fw_version_major</a:t>
            </a:r>
            <a:r>
              <a:rPr lang="en-US" altLang="ko-KR" sz="1200" dirty="0">
                <a:latin typeface="Tahoma" panose="020B0604030504040204" pitchFamily="34" charset="0"/>
              </a:rPr>
              <a:t>_ &gt;= </a:t>
            </a:r>
            <a:r>
              <a:rPr lang="en-US" altLang="ko-KR" sz="1200" dirty="0">
                <a:solidFill>
                  <a:schemeClr val="accent1"/>
                </a:solidFill>
                <a:latin typeface="Tahoma" panose="020B0604030504040204" pitchFamily="34" charset="0"/>
              </a:rPr>
              <a:t>0</a:t>
            </a:r>
            <a:r>
              <a:rPr lang="en-US" altLang="ko-KR" sz="1200" dirty="0">
                <a:latin typeface="Tahoma" panose="020B0604030504040204" pitchFamily="34" charset="0"/>
              </a:rPr>
              <a:t> &amp;&amp; </a:t>
            </a:r>
            <a:r>
              <a:rPr lang="en-US" altLang="ko-KR" sz="1200" dirty="0" err="1">
                <a:latin typeface="Tahoma" panose="020B0604030504040204" pitchFamily="34" charset="0"/>
              </a:rPr>
              <a:t>fw_version_minor</a:t>
            </a:r>
            <a:r>
              <a:rPr lang="en-US" altLang="ko-KR" sz="1200" dirty="0">
                <a:latin typeface="Tahoma" panose="020B0604030504040204" pitchFamily="34" charset="0"/>
              </a:rPr>
              <a:t>_ &gt;= </a:t>
            </a:r>
            <a:r>
              <a:rPr lang="en-US" altLang="ko-KR" sz="1200" dirty="0">
                <a:solidFill>
                  <a:schemeClr val="accent1"/>
                </a:solidFill>
                <a:latin typeface="Tahoma" panose="020B0604030504040204" pitchFamily="34" charset="0"/>
              </a:rPr>
              <a:t>0</a:t>
            </a:r>
            <a:r>
              <a:rPr lang="en-US" altLang="ko-KR" sz="1200" dirty="0">
                <a:latin typeface="Tahoma" panose="020B0604030504040204" pitchFamily="34" charset="0"/>
              </a:rPr>
              <a:t>) {</a:t>
            </a:r>
          </a:p>
          <a:p>
            <a:pPr algn="l"/>
            <a:r>
              <a:rPr lang="en-US" altLang="ko-KR" sz="1200" dirty="0">
                <a:latin typeface="Tahoma" panose="020B0604030504040204" pitchFamily="34" charset="0"/>
              </a:rPr>
              <a:t>      </a:t>
            </a:r>
            <a:r>
              <a:rPr lang="en-US" altLang="ko-KR" sz="1200" dirty="0">
                <a:solidFill>
                  <a:schemeClr val="accent1"/>
                </a:solidFill>
                <a:latin typeface="Tahoma" panose="020B0604030504040204" pitchFamily="34" charset="0"/>
              </a:rPr>
              <a:t>ROS_INFO</a:t>
            </a:r>
            <a:r>
              <a:rPr lang="en-US" altLang="ko-KR" sz="1200" dirty="0">
                <a:latin typeface="Tahoma" panose="020B0604030504040204" pitchFamily="34" charset="0"/>
              </a:rPr>
              <a:t>("Connected to VESC with firmware version %</a:t>
            </a:r>
            <a:r>
              <a:rPr lang="en-US" altLang="ko-KR" sz="1200" dirty="0" err="1">
                <a:latin typeface="Tahoma" panose="020B0604030504040204" pitchFamily="34" charset="0"/>
              </a:rPr>
              <a:t>d.%d</a:t>
            </a:r>
            <a:r>
              <a:rPr lang="en-US" altLang="ko-KR" sz="1200" dirty="0">
                <a:latin typeface="Tahoma" panose="020B0604030504040204" pitchFamily="34" charset="0"/>
              </a:rPr>
              <a:t>“, </a:t>
            </a:r>
            <a:r>
              <a:rPr lang="en-US" altLang="ko-KR" sz="1200" dirty="0" err="1">
                <a:latin typeface="Tahoma" panose="020B0604030504040204" pitchFamily="34" charset="0"/>
              </a:rPr>
              <a:t>fw_version_major</a:t>
            </a:r>
            <a:r>
              <a:rPr lang="en-US" altLang="ko-KR" sz="1200" dirty="0">
                <a:latin typeface="Tahoma" panose="020B0604030504040204" pitchFamily="34" charset="0"/>
              </a:rPr>
              <a:t>_, </a:t>
            </a:r>
            <a:r>
              <a:rPr lang="en-US" altLang="ko-KR" sz="1200" dirty="0" err="1">
                <a:latin typeface="Tahoma" panose="020B0604030504040204" pitchFamily="34" charset="0"/>
              </a:rPr>
              <a:t>fw_version_minor</a:t>
            </a:r>
            <a:r>
              <a:rPr lang="en-US" altLang="ko-KR" sz="1200" dirty="0">
                <a:latin typeface="Tahoma" panose="020B0604030504040204" pitchFamily="34" charset="0"/>
              </a:rPr>
              <a:t>_);</a:t>
            </a:r>
          </a:p>
          <a:p>
            <a:pPr algn="l"/>
            <a:r>
              <a:rPr lang="en-US" altLang="ko-KR" sz="1200" dirty="0">
                <a:latin typeface="Tahoma" panose="020B0604030504040204" pitchFamily="34" charset="0"/>
              </a:rPr>
              <a:t>      </a:t>
            </a:r>
            <a:r>
              <a:rPr lang="en-US" altLang="ko-KR" sz="1200" dirty="0" err="1">
                <a:latin typeface="Tahoma" panose="020B0604030504040204" pitchFamily="34" charset="0"/>
              </a:rPr>
              <a:t>driver_mode</a:t>
            </a:r>
            <a:r>
              <a:rPr lang="en-US" altLang="ko-KR" sz="1200" dirty="0">
                <a:latin typeface="Tahoma" panose="020B0604030504040204" pitchFamily="34" charset="0"/>
              </a:rPr>
              <a:t>_ = MODE_OPERATING;</a:t>
            </a:r>
          </a:p>
          <a:p>
            <a:pPr algn="l"/>
            <a:r>
              <a:rPr lang="en-US" altLang="ko-KR" sz="1200" dirty="0">
                <a:latin typeface="Tahoma" panose="020B0604030504040204" pitchFamily="34" charset="0"/>
              </a:rPr>
              <a:t>    }</a:t>
            </a:r>
          </a:p>
          <a:p>
            <a:pPr algn="l"/>
            <a:r>
              <a:rPr lang="en-US" altLang="ko-KR" sz="1200" dirty="0">
                <a:latin typeface="Tahoma" panose="020B0604030504040204" pitchFamily="34" charset="0"/>
              </a:rPr>
              <a:t>  }</a:t>
            </a:r>
          </a:p>
          <a:p>
            <a:pPr algn="l"/>
            <a:r>
              <a:rPr lang="en-US" altLang="ko-KR" sz="1200" dirty="0">
                <a:latin typeface="Tahoma" panose="020B0604030504040204" pitchFamily="34" charset="0"/>
              </a:rPr>
              <a:t>  </a:t>
            </a:r>
            <a:r>
              <a:rPr lang="en-US" altLang="ko-KR" sz="1200" dirty="0">
                <a:solidFill>
                  <a:schemeClr val="accent6"/>
                </a:solidFill>
                <a:latin typeface="Tahoma" panose="020B0604030504040204" pitchFamily="34" charset="0"/>
              </a:rPr>
              <a:t>else if </a:t>
            </a:r>
            <a:r>
              <a:rPr lang="en-US" altLang="ko-KR" sz="1200" dirty="0">
                <a:latin typeface="Tahoma" panose="020B0604030504040204" pitchFamily="34" charset="0"/>
              </a:rPr>
              <a:t>(</a:t>
            </a:r>
            <a:r>
              <a:rPr lang="en-US" altLang="ko-KR" sz="1200" dirty="0" err="1">
                <a:latin typeface="Tahoma" panose="020B0604030504040204" pitchFamily="34" charset="0"/>
              </a:rPr>
              <a:t>driver_mode</a:t>
            </a:r>
            <a:r>
              <a:rPr lang="en-US" altLang="ko-KR" sz="1200" dirty="0">
                <a:latin typeface="Tahoma" panose="020B0604030504040204" pitchFamily="34" charset="0"/>
              </a:rPr>
              <a:t>_ == MODE_OPERATING) </a:t>
            </a:r>
            <a:r>
              <a:rPr lang="en-US" altLang="ko-KR" sz="1200" dirty="0" smtClean="0">
                <a:latin typeface="Tahoma" panose="020B0604030504040204" pitchFamily="34" charset="0"/>
              </a:rPr>
              <a:t>{ </a:t>
            </a:r>
            <a:r>
              <a:rPr lang="en-US" altLang="ko-KR" sz="1200" dirty="0" smtClean="0">
                <a:solidFill>
                  <a:srgbClr val="00B050"/>
                </a:solidFill>
                <a:latin typeface="Tahoma" panose="020B0604030504040204" pitchFamily="34" charset="0"/>
              </a:rPr>
              <a:t>//</a:t>
            </a:r>
            <a:r>
              <a:rPr lang="ko-KR" altLang="en-US" sz="1200" dirty="0" smtClean="0">
                <a:solidFill>
                  <a:srgbClr val="00B050"/>
                </a:solidFill>
                <a:latin typeface="Tahoma" panose="020B0604030504040204" pitchFamily="34" charset="0"/>
              </a:rPr>
              <a:t>동작 모드 일 때</a:t>
            </a:r>
            <a:r>
              <a:rPr lang="en-US" altLang="ko-KR" sz="1200" dirty="0" smtClean="0">
                <a:solidFill>
                  <a:srgbClr val="00B050"/>
                </a:solidFill>
                <a:latin typeface="Tahoma" panose="020B0604030504040204" pitchFamily="34" charset="0"/>
              </a:rPr>
              <a:t>, subscriber</a:t>
            </a:r>
            <a:r>
              <a:rPr lang="ko-KR" altLang="en-US" sz="1200" dirty="0" smtClean="0">
                <a:solidFill>
                  <a:srgbClr val="00B050"/>
                </a:solidFill>
                <a:latin typeface="Tahoma" panose="020B0604030504040204" pitchFamily="34" charset="0"/>
              </a:rPr>
              <a:t>로부터 명령 받기</a:t>
            </a:r>
            <a:endParaRPr lang="en-US" altLang="ko-KR" sz="1200" dirty="0" smtClean="0">
              <a:solidFill>
                <a:srgbClr val="00B050"/>
              </a:solidFill>
              <a:latin typeface="Tahoma" panose="020B0604030504040204" pitchFamily="34" charset="0"/>
            </a:endParaRPr>
          </a:p>
          <a:p>
            <a:pPr algn="l"/>
            <a:r>
              <a:rPr lang="en-US" altLang="ko-KR" sz="1200" dirty="0">
                <a:latin typeface="Tahoma" panose="020B0604030504040204" pitchFamily="34" charset="0"/>
              </a:rPr>
              <a:t> </a:t>
            </a:r>
            <a:r>
              <a:rPr lang="en-US" altLang="ko-KR" sz="1200" dirty="0" smtClean="0">
                <a:latin typeface="Tahoma" panose="020B0604030504040204" pitchFamily="34" charset="0"/>
              </a:rPr>
              <a:t>  </a:t>
            </a:r>
            <a:r>
              <a:rPr lang="en-US" altLang="ko-KR" sz="1200" dirty="0" err="1" smtClean="0">
                <a:latin typeface="Tahoma" panose="020B0604030504040204" pitchFamily="34" charset="0"/>
              </a:rPr>
              <a:t>vesc</a:t>
            </a:r>
            <a:r>
              <a:rPr lang="en-US" altLang="ko-KR" sz="1200" dirty="0" smtClean="0">
                <a:latin typeface="Tahoma" panose="020B0604030504040204" pitchFamily="34" charset="0"/>
              </a:rPr>
              <a:t>_.</a:t>
            </a:r>
            <a:r>
              <a:rPr lang="en-US" altLang="ko-KR" sz="1200" dirty="0" err="1" smtClean="0">
                <a:solidFill>
                  <a:schemeClr val="accent1"/>
                </a:solidFill>
                <a:latin typeface="Tahoma" panose="020B0604030504040204" pitchFamily="34" charset="0"/>
              </a:rPr>
              <a:t>requestState</a:t>
            </a:r>
            <a:r>
              <a:rPr lang="en-US" altLang="ko-KR" sz="1200" dirty="0" smtClean="0">
                <a:latin typeface="Tahoma" panose="020B0604030504040204" pitchFamily="34" charset="0"/>
              </a:rPr>
              <a:t>();</a:t>
            </a:r>
            <a:r>
              <a:rPr lang="en-US" altLang="ko-KR" sz="1200" dirty="0">
                <a:solidFill>
                  <a:srgbClr val="00B050"/>
                </a:solidFill>
                <a:latin typeface="Tahoma" panose="020B0604030504040204" pitchFamily="34" charset="0"/>
              </a:rPr>
              <a:t> // VESC state</a:t>
            </a:r>
            <a:r>
              <a:rPr lang="ko-KR" altLang="en-US" sz="1200" dirty="0">
                <a:solidFill>
                  <a:srgbClr val="00B050"/>
                </a:solidFill>
                <a:latin typeface="Tahoma" panose="020B0604030504040204" pitchFamily="34" charset="0"/>
              </a:rPr>
              <a:t> </a:t>
            </a:r>
            <a:r>
              <a:rPr lang="en-US" altLang="ko-KR" sz="1200" dirty="0">
                <a:solidFill>
                  <a:srgbClr val="00B050"/>
                </a:solidFill>
                <a:latin typeface="Tahoma" panose="020B0604030504040204" pitchFamily="34" charset="0"/>
              </a:rPr>
              <a:t>*polling</a:t>
            </a:r>
            <a:r>
              <a:rPr lang="ko-KR" altLang="en-US" sz="1200" dirty="0">
                <a:solidFill>
                  <a:srgbClr val="00B050"/>
                </a:solidFill>
                <a:latin typeface="Tahoma" panose="020B0604030504040204" pitchFamily="34" charset="0"/>
              </a:rPr>
              <a:t> </a:t>
            </a:r>
            <a:r>
              <a:rPr lang="en-US" altLang="ko-KR" sz="1200" dirty="0">
                <a:solidFill>
                  <a:srgbClr val="00B050"/>
                </a:solidFill>
                <a:latin typeface="Tahoma" panose="020B0604030504040204" pitchFamily="34" charset="0"/>
              </a:rPr>
              <a:t>(</a:t>
            </a:r>
            <a:r>
              <a:rPr lang="ko-KR" altLang="en-US" sz="1200" dirty="0">
                <a:solidFill>
                  <a:srgbClr val="00B050"/>
                </a:solidFill>
                <a:latin typeface="Tahoma" panose="020B0604030504040204" pitchFamily="34" charset="0"/>
              </a:rPr>
              <a:t>원격 측정</a:t>
            </a:r>
            <a:r>
              <a:rPr lang="en-US" altLang="ko-KR" sz="1200" dirty="0" smtClean="0">
                <a:solidFill>
                  <a:srgbClr val="00B050"/>
                </a:solidFill>
                <a:latin typeface="Tahoma" panose="020B0604030504040204" pitchFamily="34" charset="0"/>
              </a:rPr>
              <a:t>)</a:t>
            </a:r>
            <a:endParaRPr lang="en-US" altLang="ko-KR" sz="1200" dirty="0" smtClean="0">
              <a:latin typeface="Tahoma" panose="020B0604030504040204" pitchFamily="34" charset="0"/>
            </a:endParaRPr>
          </a:p>
          <a:p>
            <a:pPr algn="l"/>
            <a:r>
              <a:rPr lang="en-US" altLang="ko-KR" sz="1200" dirty="0" smtClean="0">
                <a:latin typeface="Tahoma" panose="020B0604030504040204" pitchFamily="34" charset="0"/>
              </a:rPr>
              <a:t>  </a:t>
            </a:r>
            <a:r>
              <a:rPr lang="en-US" altLang="ko-KR" sz="1200" dirty="0">
                <a:latin typeface="Tahoma" panose="020B0604030504040204" pitchFamily="34" charset="0"/>
              </a:rPr>
              <a:t>}</a:t>
            </a:r>
          </a:p>
          <a:p>
            <a:pPr algn="l"/>
            <a:r>
              <a:rPr lang="en-US" altLang="ko-KR" sz="1200" dirty="0">
                <a:latin typeface="Tahoma" panose="020B0604030504040204" pitchFamily="34" charset="0"/>
              </a:rPr>
              <a:t>  </a:t>
            </a:r>
            <a:r>
              <a:rPr lang="en-US" altLang="ko-KR" sz="1200" dirty="0">
                <a:solidFill>
                  <a:schemeClr val="accent6"/>
                </a:solidFill>
                <a:latin typeface="Tahoma" panose="020B0604030504040204" pitchFamily="34" charset="0"/>
              </a:rPr>
              <a:t>else</a:t>
            </a:r>
            <a:r>
              <a:rPr lang="en-US" altLang="ko-KR" sz="1200" dirty="0">
                <a:latin typeface="Tahoma" panose="020B0604030504040204" pitchFamily="34" charset="0"/>
              </a:rPr>
              <a:t> </a:t>
            </a:r>
            <a:r>
              <a:rPr lang="en-US" altLang="ko-KR" sz="1200" dirty="0" smtClean="0">
                <a:latin typeface="Tahoma" panose="020B0604030504040204" pitchFamily="34" charset="0"/>
              </a:rPr>
              <a:t>{ </a:t>
            </a:r>
            <a:r>
              <a:rPr lang="en-US" altLang="ko-KR" sz="1200" dirty="0" smtClean="0">
                <a:solidFill>
                  <a:srgbClr val="00B050"/>
                </a:solidFill>
                <a:latin typeface="Tahoma" panose="020B0604030504040204" pitchFamily="34" charset="0"/>
              </a:rPr>
              <a:t>//</a:t>
            </a:r>
            <a:r>
              <a:rPr lang="ko-KR" altLang="en-US" sz="1200" dirty="0" smtClean="0">
                <a:solidFill>
                  <a:srgbClr val="00B050"/>
                </a:solidFill>
                <a:latin typeface="Tahoma" panose="020B0604030504040204" pitchFamily="34" charset="0"/>
              </a:rPr>
              <a:t>예외 처리</a:t>
            </a:r>
            <a:endParaRPr lang="en-US" altLang="ko-KR" sz="1200" dirty="0">
              <a:solidFill>
                <a:srgbClr val="00B050"/>
              </a:solidFill>
              <a:latin typeface="Tahoma" panose="020B0604030504040204" pitchFamily="34" charset="0"/>
            </a:endParaRPr>
          </a:p>
          <a:p>
            <a:pPr algn="l"/>
            <a:r>
              <a:rPr lang="en-US" altLang="ko-KR" sz="1200" dirty="0">
                <a:latin typeface="Tahoma" panose="020B0604030504040204" pitchFamily="34" charset="0"/>
              </a:rPr>
              <a:t>    </a:t>
            </a:r>
            <a:r>
              <a:rPr lang="en-US" altLang="ko-KR" sz="1200" dirty="0">
                <a:solidFill>
                  <a:schemeClr val="accent1"/>
                </a:solidFill>
                <a:latin typeface="Tahoma" panose="020B0604030504040204" pitchFamily="34" charset="0"/>
              </a:rPr>
              <a:t>assert</a:t>
            </a:r>
            <a:r>
              <a:rPr lang="en-US" altLang="ko-KR" sz="1200" dirty="0">
                <a:latin typeface="Tahoma" panose="020B0604030504040204" pitchFamily="34" charset="0"/>
              </a:rPr>
              <a:t>(</a:t>
            </a:r>
            <a:r>
              <a:rPr lang="en-US" altLang="ko-KR" sz="1200" dirty="0">
                <a:solidFill>
                  <a:schemeClr val="accent1"/>
                </a:solidFill>
                <a:latin typeface="Tahoma" panose="020B0604030504040204" pitchFamily="34" charset="0"/>
              </a:rPr>
              <a:t>false</a:t>
            </a:r>
            <a:r>
              <a:rPr lang="en-US" altLang="ko-KR" sz="1200" dirty="0">
                <a:latin typeface="Tahoma" panose="020B0604030504040204" pitchFamily="34" charset="0"/>
              </a:rPr>
              <a:t> &amp;&amp; "unknown driver mode");</a:t>
            </a:r>
          </a:p>
          <a:p>
            <a:pPr algn="l"/>
            <a:r>
              <a:rPr lang="en-US" altLang="ko-KR" sz="1200" dirty="0">
                <a:latin typeface="Tahoma" panose="020B0604030504040204" pitchFamily="34" charset="0"/>
              </a:rPr>
              <a:t>  </a:t>
            </a:r>
            <a:r>
              <a:rPr lang="en-US" altLang="ko-KR" sz="1200" dirty="0" smtClean="0">
                <a:latin typeface="Tahoma" panose="020B0604030504040204" pitchFamily="34" charset="0"/>
              </a:rPr>
              <a:t>}</a:t>
            </a:r>
          </a:p>
          <a:p>
            <a:pPr algn="l"/>
            <a:r>
              <a:rPr lang="en-US" altLang="ko-KR" sz="1200" dirty="0" smtClean="0">
                <a:latin typeface="Tahoma" panose="020B0604030504040204" pitchFamily="34" charset="0"/>
              </a:rPr>
              <a:t>}</a:t>
            </a:r>
            <a:endParaRPr lang="ko-KR" altLang="en-US" sz="1200" dirty="0">
              <a:latin typeface="Tahom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0474" y="6148510"/>
            <a:ext cx="8663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https://github.com/prl-mushr/vesc/blob/master/vesc_driver/src/vesc_driver.cpp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89120" y="5525999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 smtClean="0">
                <a:solidFill>
                  <a:srgbClr val="292929"/>
                </a:solidFill>
                <a:latin typeface="charter"/>
              </a:rPr>
              <a:t>* polling : </a:t>
            </a:r>
            <a:r>
              <a:rPr lang="ko-KR" altLang="en-US" sz="1100" dirty="0" smtClean="0">
                <a:solidFill>
                  <a:srgbClr val="292929"/>
                </a:solidFill>
                <a:latin typeface="charter"/>
              </a:rPr>
              <a:t>하나의 </a:t>
            </a:r>
            <a:r>
              <a:rPr lang="ko-KR" altLang="en-US" sz="1100" dirty="0">
                <a:solidFill>
                  <a:srgbClr val="292929"/>
                </a:solidFill>
                <a:latin typeface="charter"/>
              </a:rPr>
              <a:t>장치</a:t>
            </a:r>
            <a:r>
              <a:rPr lang="en-US" altLang="ko-KR" sz="1100" dirty="0">
                <a:solidFill>
                  <a:srgbClr val="292929"/>
                </a:solidFill>
                <a:latin typeface="charter"/>
              </a:rPr>
              <a:t>(</a:t>
            </a:r>
            <a:r>
              <a:rPr lang="ko-KR" altLang="en-US" sz="1100" dirty="0">
                <a:solidFill>
                  <a:srgbClr val="292929"/>
                </a:solidFill>
                <a:latin typeface="charter"/>
              </a:rPr>
              <a:t>또는 프로그램</a:t>
            </a:r>
            <a:r>
              <a:rPr lang="en-US" altLang="ko-KR" sz="1100" dirty="0">
                <a:solidFill>
                  <a:srgbClr val="292929"/>
                </a:solidFill>
                <a:latin typeface="charter"/>
              </a:rPr>
              <a:t>)</a:t>
            </a:r>
            <a:r>
              <a:rPr lang="ko-KR" altLang="en-US" sz="1100" dirty="0">
                <a:solidFill>
                  <a:srgbClr val="292929"/>
                </a:solidFill>
                <a:latin typeface="charter"/>
              </a:rPr>
              <a:t>가 충돌 회피 또는 동기화 처리 등을 목적으로 다른 장치</a:t>
            </a:r>
            <a:r>
              <a:rPr lang="en-US" altLang="ko-KR" sz="1100" dirty="0">
                <a:solidFill>
                  <a:srgbClr val="292929"/>
                </a:solidFill>
                <a:latin typeface="charter"/>
              </a:rPr>
              <a:t>(</a:t>
            </a:r>
            <a:r>
              <a:rPr lang="ko-KR" altLang="en-US" sz="1100" dirty="0">
                <a:solidFill>
                  <a:srgbClr val="292929"/>
                </a:solidFill>
                <a:latin typeface="charter"/>
              </a:rPr>
              <a:t>또는 프로그램</a:t>
            </a:r>
            <a:r>
              <a:rPr lang="en-US" altLang="ko-KR" sz="1100" dirty="0">
                <a:solidFill>
                  <a:srgbClr val="292929"/>
                </a:solidFill>
                <a:latin typeface="charter"/>
              </a:rPr>
              <a:t>)</a:t>
            </a:r>
            <a:r>
              <a:rPr lang="ko-KR" altLang="en-US" sz="1100" dirty="0">
                <a:solidFill>
                  <a:srgbClr val="292929"/>
                </a:solidFill>
                <a:latin typeface="charter"/>
              </a:rPr>
              <a:t>의 상태를 주기적으로 검사하여 일정한 조건을 만족할 때 송수신 등의 </a:t>
            </a:r>
            <a:r>
              <a:rPr lang="ko-KR" altLang="en-US" sz="1100" dirty="0" smtClean="0">
                <a:solidFill>
                  <a:srgbClr val="292929"/>
                </a:solidFill>
                <a:latin typeface="charter"/>
              </a:rPr>
              <a:t>자료 처리를 </a:t>
            </a:r>
            <a:r>
              <a:rPr lang="ko-KR" altLang="en-US" sz="1100" dirty="0">
                <a:solidFill>
                  <a:srgbClr val="292929"/>
                </a:solidFill>
                <a:latin typeface="charter"/>
              </a:rPr>
              <a:t>하는 방식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7084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MuSHR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 loop</a:t>
            </a:r>
          </a:p>
          <a:p>
            <a:r>
              <a:rPr lang="en-US" altLang="ko-KR" dirty="0" smtClean="0"/>
              <a:t>VESC_DRIVER</a:t>
            </a:r>
          </a:p>
          <a:p>
            <a:r>
              <a:rPr lang="en-US" altLang="ko-KR" dirty="0" err="1" smtClean="0"/>
              <a:t>Push_button</a:t>
            </a:r>
            <a:r>
              <a:rPr lang="en-US" altLang="ko-KR" dirty="0" smtClean="0"/>
              <a:t> </a:t>
            </a:r>
            <a:r>
              <a:rPr lang="en-US" altLang="ko-KR" dirty="0"/>
              <a:t>node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en-US" altLang="ko-KR" dirty="0"/>
              <a:t>Change </a:t>
            </a:r>
            <a:r>
              <a:rPr lang="en-US" altLang="ko-KR" dirty="0" smtClean="0"/>
              <a:t>node</a:t>
            </a:r>
          </a:p>
          <a:p>
            <a:r>
              <a:rPr lang="en-US" altLang="ko-KR" dirty="0"/>
              <a:t>IMU node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en-US" altLang="ko-KR" dirty="0"/>
              <a:t>Change node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29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VESC DRIVER callback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 callbacks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73484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latin typeface="Tahoma" panose="020B0604030504040204" pitchFamily="34" charset="0"/>
              </a:rPr>
              <a:t>void</a:t>
            </a:r>
            <a:r>
              <a:rPr lang="ko-KR" altLang="en-US" dirty="0">
                <a:latin typeface="Tahoma" panose="020B0604030504040204" pitchFamily="34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Tahoma" panose="020B0604030504040204" pitchFamily="34" charset="0"/>
              </a:rPr>
              <a:t>position</a:t>
            </a:r>
            <a:r>
              <a:rPr lang="ko-KR" altLang="en-US" dirty="0" err="1">
                <a:latin typeface="Tahoma" panose="020B0604030504040204" pitchFamily="34" charset="0"/>
              </a:rPr>
              <a:t>Callback</a:t>
            </a:r>
            <a:r>
              <a:rPr lang="ko-KR" altLang="en-US" dirty="0">
                <a:latin typeface="Tahoma" panose="020B0604030504040204" pitchFamily="34" charset="0"/>
              </a:rPr>
              <a:t>(</a:t>
            </a:r>
            <a:r>
              <a:rPr lang="ko-KR" altLang="en-US" dirty="0" err="1">
                <a:latin typeface="Tahoma" panose="020B0604030504040204" pitchFamily="34" charset="0"/>
              </a:rPr>
              <a:t>const</a:t>
            </a:r>
            <a:r>
              <a:rPr lang="ko-KR" altLang="en-US" dirty="0">
                <a:latin typeface="Tahoma" panose="020B0604030504040204" pitchFamily="34" charset="0"/>
              </a:rPr>
              <a:t> </a:t>
            </a:r>
            <a:r>
              <a:rPr lang="ko-KR" altLang="en-US" dirty="0" err="1">
                <a:latin typeface="Tahoma" panose="020B0604030504040204" pitchFamily="34" charset="0"/>
              </a:rPr>
              <a:t>std_msgs</a:t>
            </a:r>
            <a:r>
              <a:rPr lang="ko-KR" altLang="en-US" dirty="0">
                <a:latin typeface="Tahoma" panose="020B0604030504040204" pitchFamily="34" charset="0"/>
              </a:rPr>
              <a:t>::Float64::</a:t>
            </a:r>
            <a:r>
              <a:rPr lang="ko-KR" altLang="en-US" dirty="0" err="1">
                <a:latin typeface="Tahoma" panose="020B0604030504040204" pitchFamily="34" charset="0"/>
              </a:rPr>
              <a:t>ConstPtr</a:t>
            </a:r>
            <a:r>
              <a:rPr lang="ko-KR" altLang="en-US" dirty="0">
                <a:latin typeface="Tahoma" panose="020B0604030504040204" pitchFamily="34" charset="0"/>
              </a:rPr>
              <a:t>&amp; </a:t>
            </a:r>
            <a:r>
              <a:rPr lang="ko-KR" altLang="en-US" dirty="0" err="1">
                <a:solidFill>
                  <a:srgbClr val="0000FF"/>
                </a:solidFill>
                <a:latin typeface="Tahoma" panose="020B0604030504040204" pitchFamily="34" charset="0"/>
              </a:rPr>
              <a:t>position</a:t>
            </a:r>
            <a:r>
              <a:rPr lang="ko-KR" altLang="en-US" dirty="0">
                <a:latin typeface="Tahoma" panose="020B0604030504040204" pitchFamily="34" charset="0"/>
              </a:rPr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0079" y="2031003"/>
            <a:ext cx="8046722" cy="167738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endParaRPr lang="en-US" altLang="ko-KR" sz="500" dirty="0">
              <a:latin typeface="Tahoma" panose="020B0604030504040204" pitchFamily="34" charset="0"/>
            </a:endParaRPr>
          </a:p>
          <a:p>
            <a:pPr algn="l"/>
            <a:r>
              <a:rPr lang="en-US" altLang="ko-KR" dirty="0">
                <a:solidFill>
                  <a:schemeClr val="accent6"/>
                </a:solidFill>
                <a:latin typeface="Tahoma" panose="020B0604030504040204" pitchFamily="34" charset="0"/>
              </a:rPr>
              <a:t>void </a:t>
            </a:r>
            <a:r>
              <a:rPr lang="en-US" altLang="ko-KR" dirty="0" err="1">
                <a:solidFill>
                  <a:schemeClr val="accent4"/>
                </a:solidFill>
                <a:latin typeface="Tahoma" panose="020B0604030504040204" pitchFamily="34" charset="0"/>
              </a:rPr>
              <a:t>VescDriver</a:t>
            </a:r>
            <a:r>
              <a:rPr lang="en-US" altLang="ko-KR" dirty="0">
                <a:solidFill>
                  <a:schemeClr val="accent4"/>
                </a:solidFill>
                <a:latin typeface="Tahoma" panose="020B0604030504040204" pitchFamily="34" charset="0"/>
              </a:rPr>
              <a:t>::</a:t>
            </a:r>
            <a:r>
              <a:rPr lang="en-US" altLang="ko-KR" dirty="0" err="1">
                <a:solidFill>
                  <a:schemeClr val="accent4"/>
                </a:solidFill>
                <a:latin typeface="Tahoma" panose="020B0604030504040204" pitchFamily="34" charset="0"/>
              </a:rPr>
              <a:t>positionCallback</a:t>
            </a:r>
            <a:r>
              <a:rPr lang="en-US" altLang="ko-KR" dirty="0">
                <a:latin typeface="Tahoma" panose="020B0604030504040204" pitchFamily="34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Tahoma" panose="020B0604030504040204" pitchFamily="34" charset="0"/>
              </a:rPr>
              <a:t>const</a:t>
            </a:r>
            <a:r>
              <a:rPr lang="en-US" altLang="ko-KR" dirty="0">
                <a:latin typeface="Tahoma" panose="020B0604030504040204" pitchFamily="34" charset="0"/>
              </a:rPr>
              <a:t> </a:t>
            </a:r>
            <a:r>
              <a:rPr lang="en-US" altLang="ko-KR" dirty="0" err="1">
                <a:latin typeface="Tahoma" panose="020B0604030504040204" pitchFamily="34" charset="0"/>
              </a:rPr>
              <a:t>std_msgs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>
                <a:solidFill>
                  <a:schemeClr val="accent1"/>
                </a:solidFill>
                <a:latin typeface="Tahoma" panose="020B0604030504040204" pitchFamily="34" charset="0"/>
              </a:rPr>
              <a:t>Float64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 err="1">
                <a:latin typeface="Tahoma" panose="020B0604030504040204" pitchFamily="34" charset="0"/>
              </a:rPr>
              <a:t>ConstPtr</a:t>
            </a:r>
            <a:r>
              <a:rPr lang="en-US" altLang="ko-KR" dirty="0">
                <a:latin typeface="Tahoma" panose="020B0604030504040204" pitchFamily="34" charset="0"/>
              </a:rPr>
              <a:t>&amp; position)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{</a:t>
            </a:r>
          </a:p>
          <a:p>
            <a:pPr algn="l"/>
            <a:r>
              <a:rPr lang="en-US" altLang="ko-KR" dirty="0">
                <a:solidFill>
                  <a:schemeClr val="accent6"/>
                </a:solidFill>
                <a:latin typeface="Tahoma" panose="020B0604030504040204" pitchFamily="34" charset="0"/>
              </a:rPr>
              <a:t>  if </a:t>
            </a:r>
            <a:r>
              <a:rPr lang="en-US" altLang="ko-KR" dirty="0">
                <a:latin typeface="Tahoma" panose="020B0604030504040204" pitchFamily="34" charset="0"/>
              </a:rPr>
              <a:t>(</a:t>
            </a:r>
            <a:r>
              <a:rPr lang="en-US" altLang="ko-KR" dirty="0" err="1">
                <a:latin typeface="Tahoma" panose="020B0604030504040204" pitchFamily="34" charset="0"/>
              </a:rPr>
              <a:t>driver_mode</a:t>
            </a:r>
            <a:r>
              <a:rPr lang="en-US" altLang="ko-KR" dirty="0">
                <a:latin typeface="Tahoma" panose="020B0604030504040204" pitchFamily="34" charset="0"/>
              </a:rPr>
              <a:t>_ = MODE_OPERATING) {</a:t>
            </a:r>
          </a:p>
          <a:p>
            <a:pPr algn="l"/>
            <a:r>
              <a:rPr lang="en-US" altLang="ko-KR" dirty="0" smtClean="0">
                <a:solidFill>
                  <a:schemeClr val="accent6"/>
                </a:solidFill>
                <a:latin typeface="Tahoma" panose="020B0604030504040204" pitchFamily="34" charset="0"/>
              </a:rPr>
              <a:t>    double</a:t>
            </a:r>
            <a:r>
              <a:rPr lang="en-US" altLang="ko-KR" dirty="0" smtClean="0">
                <a:latin typeface="Tahoma" panose="020B0604030504040204" pitchFamily="34" charset="0"/>
              </a:rPr>
              <a:t> </a:t>
            </a:r>
            <a:r>
              <a:rPr lang="en-US" altLang="ko-KR" dirty="0" err="1">
                <a:latin typeface="Tahoma" panose="020B0604030504040204" pitchFamily="34" charset="0"/>
              </a:rPr>
              <a:t>position_deg</a:t>
            </a:r>
            <a:r>
              <a:rPr lang="en-US" altLang="ko-KR" dirty="0">
                <a:latin typeface="Tahoma" panose="020B0604030504040204" pitchFamily="34" charset="0"/>
              </a:rPr>
              <a:t> = </a:t>
            </a:r>
            <a:r>
              <a:rPr lang="en-US" altLang="ko-KR" dirty="0" err="1">
                <a:latin typeface="Tahoma" panose="020B0604030504040204" pitchFamily="34" charset="0"/>
              </a:rPr>
              <a:t>position_limit_.</a:t>
            </a:r>
            <a:r>
              <a:rPr lang="en-US" altLang="ko-KR" dirty="0" err="1">
                <a:solidFill>
                  <a:schemeClr val="accent1"/>
                </a:solidFill>
                <a:latin typeface="Tahoma" panose="020B0604030504040204" pitchFamily="34" charset="0"/>
              </a:rPr>
              <a:t>clip</a:t>
            </a:r>
            <a:r>
              <a:rPr lang="en-US" altLang="ko-KR" dirty="0">
                <a:latin typeface="Tahoma" panose="020B0604030504040204" pitchFamily="34" charset="0"/>
              </a:rPr>
              <a:t>(position-&gt;data) * </a:t>
            </a:r>
            <a:r>
              <a:rPr lang="en-US" altLang="ko-KR" dirty="0">
                <a:solidFill>
                  <a:schemeClr val="accent1"/>
                </a:solidFill>
                <a:latin typeface="Tahoma" panose="020B0604030504040204" pitchFamily="34" charset="0"/>
              </a:rPr>
              <a:t>180.0 </a:t>
            </a:r>
            <a:r>
              <a:rPr lang="en-US" altLang="ko-KR" dirty="0">
                <a:latin typeface="Tahoma" panose="020B0604030504040204" pitchFamily="34" charset="0"/>
              </a:rPr>
              <a:t>/ M_PI;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  </a:t>
            </a:r>
            <a:r>
              <a:rPr lang="en-US" altLang="ko-KR" dirty="0" err="1">
                <a:latin typeface="Tahoma" panose="020B0604030504040204" pitchFamily="34" charset="0"/>
              </a:rPr>
              <a:t>vesc</a:t>
            </a:r>
            <a:r>
              <a:rPr lang="en-US" altLang="ko-KR" dirty="0">
                <a:latin typeface="Tahoma" panose="020B0604030504040204" pitchFamily="34" charset="0"/>
              </a:rPr>
              <a:t>_.</a:t>
            </a:r>
            <a:r>
              <a:rPr lang="en-US" altLang="ko-KR" dirty="0" err="1">
                <a:solidFill>
                  <a:schemeClr val="accent1"/>
                </a:solidFill>
                <a:latin typeface="Tahoma" panose="020B0604030504040204" pitchFamily="34" charset="0"/>
              </a:rPr>
              <a:t>setPosition</a:t>
            </a:r>
            <a:r>
              <a:rPr lang="en-US" altLang="ko-KR" dirty="0">
                <a:latin typeface="Tahoma" panose="020B0604030504040204" pitchFamily="34" charset="0"/>
              </a:rPr>
              <a:t>(</a:t>
            </a:r>
            <a:r>
              <a:rPr lang="en-US" altLang="ko-KR" dirty="0" err="1">
                <a:latin typeface="Tahoma" panose="020B0604030504040204" pitchFamily="34" charset="0"/>
              </a:rPr>
              <a:t>position_deg</a:t>
            </a:r>
            <a:r>
              <a:rPr lang="en-US" altLang="ko-KR" dirty="0">
                <a:latin typeface="Tahoma" panose="020B0604030504040204" pitchFamily="34" charset="0"/>
              </a:rPr>
              <a:t>);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}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}</a:t>
            </a:r>
            <a:endParaRPr lang="ko-KR" altLang="en-US" sz="500" dirty="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0079" y="3727534"/>
                <a:ext cx="7348452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Tahoma" panose="020B0604030504040204" pitchFamily="34" charset="0"/>
                  <a:buChar char="‒"/>
                </a:pPr>
                <a:r>
                  <a:rPr lang="en-US" altLang="ko-KR" dirty="0" smtClean="0"/>
                  <a:t>position : </a:t>
                </a:r>
                <a:r>
                  <a:rPr lang="ko-KR" altLang="en-US" dirty="0" smtClean="0"/>
                  <a:t>모터 위치</a:t>
                </a:r>
                <a:endParaRPr lang="en-US" altLang="ko-KR" dirty="0" smtClean="0"/>
              </a:p>
              <a:p>
                <a:pPr marL="285750" indent="-285750" algn="l">
                  <a:buFont typeface="Tahoma" panose="020B0604030504040204" pitchFamily="34" charset="0"/>
                  <a:buChar char="‒"/>
                </a:pPr>
                <a:r>
                  <a:rPr lang="en-US" altLang="ko-KR" dirty="0" smtClean="0"/>
                  <a:t>ROS</a:t>
                </a:r>
                <a:r>
                  <a:rPr lang="ko-KR" altLang="en-US" dirty="0" smtClean="0"/>
                  <a:t>에서 라디안을 사용하지만</a:t>
                </a:r>
                <a:r>
                  <a:rPr lang="en-US" altLang="ko-KR" dirty="0" smtClean="0"/>
                  <a:t>, VESC</a:t>
                </a:r>
                <a:r>
                  <a:rPr lang="ko-KR" altLang="en-US" dirty="0" smtClean="0"/>
                  <a:t>는 각도를 사용하기 때문에 도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로 변환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" y="3727534"/>
                <a:ext cx="7348452" cy="531171"/>
              </a:xfrm>
              <a:prstGeom prst="rect">
                <a:avLst/>
              </a:prstGeom>
              <a:blipFill>
                <a:blip r:embed="rId2"/>
                <a:stretch>
                  <a:fillRect l="-249" t="-2273" b="-102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267193" y="6126163"/>
            <a:ext cx="8663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https://github.com/prl-mushr/vesc/blob/master/vesc_driver/src/vesc_driver.cpp</a:t>
            </a:r>
          </a:p>
        </p:txBody>
      </p:sp>
    </p:spTree>
    <p:extLst>
      <p:ext uri="{BB962C8B-B14F-4D97-AF65-F5344CB8AC3E}">
        <p14:creationId xmlns:p14="http://schemas.microsoft.com/office/powerpoint/2010/main" val="1187332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VESC DRIVER callback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ROS callbacks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latin typeface="Tahoma" panose="020B0604030504040204" pitchFamily="34" charset="0"/>
              </a:rPr>
              <a:t>void</a:t>
            </a:r>
            <a:r>
              <a:rPr lang="ko-KR" altLang="en-US" dirty="0">
                <a:latin typeface="Tahoma" panose="020B0604030504040204" pitchFamily="34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Tahoma" panose="020B0604030504040204" pitchFamily="34" charset="0"/>
              </a:rPr>
              <a:t>servo</a:t>
            </a:r>
            <a:r>
              <a:rPr lang="ko-KR" altLang="en-US" dirty="0" err="1">
                <a:latin typeface="Tahoma" panose="020B0604030504040204" pitchFamily="34" charset="0"/>
              </a:rPr>
              <a:t>Callback</a:t>
            </a:r>
            <a:r>
              <a:rPr lang="ko-KR" altLang="en-US" dirty="0">
                <a:latin typeface="Tahoma" panose="020B0604030504040204" pitchFamily="34" charset="0"/>
              </a:rPr>
              <a:t>(</a:t>
            </a:r>
            <a:r>
              <a:rPr lang="ko-KR" altLang="en-US" dirty="0" err="1">
                <a:latin typeface="Tahoma" panose="020B0604030504040204" pitchFamily="34" charset="0"/>
              </a:rPr>
              <a:t>const</a:t>
            </a:r>
            <a:r>
              <a:rPr lang="ko-KR" altLang="en-US" dirty="0">
                <a:latin typeface="Tahoma" panose="020B0604030504040204" pitchFamily="34" charset="0"/>
              </a:rPr>
              <a:t> </a:t>
            </a:r>
            <a:r>
              <a:rPr lang="ko-KR" altLang="en-US" dirty="0" err="1">
                <a:latin typeface="Tahoma" panose="020B0604030504040204" pitchFamily="34" charset="0"/>
              </a:rPr>
              <a:t>std_msgs</a:t>
            </a:r>
            <a:r>
              <a:rPr lang="ko-KR" altLang="en-US" dirty="0">
                <a:latin typeface="Tahoma" panose="020B0604030504040204" pitchFamily="34" charset="0"/>
              </a:rPr>
              <a:t>::Float64::</a:t>
            </a:r>
            <a:r>
              <a:rPr lang="ko-KR" altLang="en-US" dirty="0" err="1">
                <a:latin typeface="Tahoma" panose="020B0604030504040204" pitchFamily="34" charset="0"/>
              </a:rPr>
              <a:t>ConstPtr</a:t>
            </a:r>
            <a:r>
              <a:rPr lang="ko-KR" altLang="en-US" dirty="0">
                <a:latin typeface="Tahoma" panose="020B0604030504040204" pitchFamily="34" charset="0"/>
              </a:rPr>
              <a:t>&amp; </a:t>
            </a:r>
            <a:r>
              <a:rPr lang="ko-KR" altLang="en-US" dirty="0" err="1">
                <a:solidFill>
                  <a:srgbClr val="0000FF"/>
                </a:solidFill>
                <a:latin typeface="Tahoma" panose="020B0604030504040204" pitchFamily="34" charset="0"/>
              </a:rPr>
              <a:t>servo</a:t>
            </a:r>
            <a:r>
              <a:rPr lang="ko-KR" altLang="en-US" dirty="0">
                <a:latin typeface="Tahoma" panose="020B0604030504040204" pitchFamily="34" charset="0"/>
              </a:rPr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0078" y="2031003"/>
            <a:ext cx="7897865" cy="253915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endParaRPr lang="en-US" altLang="ko-KR" sz="500" dirty="0">
              <a:latin typeface="Tahoma" panose="020B0604030504040204" pitchFamily="34" charset="0"/>
            </a:endParaRPr>
          </a:p>
          <a:p>
            <a:pPr algn="l"/>
            <a:r>
              <a:rPr lang="en-US" altLang="ko-KR" dirty="0">
                <a:solidFill>
                  <a:schemeClr val="accent6"/>
                </a:solidFill>
                <a:latin typeface="Tahoma" panose="020B0604030504040204" pitchFamily="34" charset="0"/>
              </a:rPr>
              <a:t>void</a:t>
            </a:r>
            <a:r>
              <a:rPr lang="en-US" altLang="ko-KR" dirty="0">
                <a:latin typeface="Tahoma" panose="020B0604030504040204" pitchFamily="34" charset="0"/>
              </a:rPr>
              <a:t> </a:t>
            </a:r>
            <a:r>
              <a:rPr lang="en-US" altLang="ko-KR" dirty="0" err="1">
                <a:latin typeface="Tahoma" panose="020B0604030504040204" pitchFamily="34" charset="0"/>
              </a:rPr>
              <a:t>VescDriver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 err="1">
                <a:latin typeface="Tahoma" panose="020B0604030504040204" pitchFamily="34" charset="0"/>
              </a:rPr>
              <a:t>servoCallback</a:t>
            </a:r>
            <a:r>
              <a:rPr lang="en-US" altLang="ko-KR" dirty="0">
                <a:latin typeface="Tahoma" panose="020B0604030504040204" pitchFamily="34" charset="0"/>
              </a:rPr>
              <a:t>(const </a:t>
            </a:r>
            <a:r>
              <a:rPr lang="en-US" altLang="ko-KR" dirty="0" err="1">
                <a:latin typeface="Tahoma" panose="020B0604030504040204" pitchFamily="34" charset="0"/>
              </a:rPr>
              <a:t>std_msgs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>
                <a:solidFill>
                  <a:schemeClr val="accent1"/>
                </a:solidFill>
                <a:latin typeface="Tahoma" panose="020B0604030504040204" pitchFamily="34" charset="0"/>
              </a:rPr>
              <a:t>Float64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 err="1">
                <a:latin typeface="Tahoma" panose="020B0604030504040204" pitchFamily="34" charset="0"/>
              </a:rPr>
              <a:t>ConstPtr</a:t>
            </a:r>
            <a:r>
              <a:rPr lang="en-US" altLang="ko-KR" dirty="0">
                <a:latin typeface="Tahoma" panose="020B0604030504040204" pitchFamily="34" charset="0"/>
              </a:rPr>
              <a:t>&amp; servo)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{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</a:t>
            </a:r>
            <a:r>
              <a:rPr lang="en-US" altLang="ko-KR" dirty="0">
                <a:solidFill>
                  <a:schemeClr val="accent6"/>
                </a:solidFill>
                <a:latin typeface="Tahoma" panose="020B0604030504040204" pitchFamily="34" charset="0"/>
              </a:rPr>
              <a:t>if</a:t>
            </a:r>
            <a:r>
              <a:rPr lang="en-US" altLang="ko-KR" dirty="0">
                <a:latin typeface="Tahoma" panose="020B0604030504040204" pitchFamily="34" charset="0"/>
              </a:rPr>
              <a:t> (</a:t>
            </a:r>
            <a:r>
              <a:rPr lang="en-US" altLang="ko-KR" dirty="0" err="1">
                <a:latin typeface="Tahoma" panose="020B0604030504040204" pitchFamily="34" charset="0"/>
              </a:rPr>
              <a:t>driver_mode</a:t>
            </a:r>
            <a:r>
              <a:rPr lang="en-US" altLang="ko-KR" dirty="0">
                <a:latin typeface="Tahoma" panose="020B0604030504040204" pitchFamily="34" charset="0"/>
              </a:rPr>
              <a:t>_ </a:t>
            </a:r>
            <a:r>
              <a:rPr lang="en-US" altLang="ko-KR" dirty="0" smtClean="0">
                <a:latin typeface="Tahoma" panose="020B0604030504040204" pitchFamily="34" charset="0"/>
              </a:rPr>
              <a:t>= </a:t>
            </a:r>
            <a:r>
              <a:rPr lang="en-US" altLang="ko-KR" dirty="0">
                <a:latin typeface="Tahoma" panose="020B0604030504040204" pitchFamily="34" charset="0"/>
              </a:rPr>
              <a:t>MODE_OPERATING) {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  </a:t>
            </a:r>
            <a:r>
              <a:rPr lang="en-US" altLang="ko-KR" dirty="0">
                <a:solidFill>
                  <a:schemeClr val="accent6"/>
                </a:solidFill>
                <a:latin typeface="Tahoma" panose="020B0604030504040204" pitchFamily="34" charset="0"/>
              </a:rPr>
              <a:t>double</a:t>
            </a:r>
            <a:r>
              <a:rPr lang="en-US" altLang="ko-KR" dirty="0">
                <a:latin typeface="Tahoma" panose="020B0604030504040204" pitchFamily="34" charset="0"/>
              </a:rPr>
              <a:t> </a:t>
            </a:r>
            <a:r>
              <a:rPr lang="en-US" altLang="ko-KR" dirty="0" err="1">
                <a:latin typeface="Tahoma" panose="020B0604030504040204" pitchFamily="34" charset="0"/>
              </a:rPr>
              <a:t>servo_clipped</a:t>
            </a:r>
            <a:r>
              <a:rPr lang="en-US" altLang="ko-KR" dirty="0">
                <a:latin typeface="Tahoma" panose="020B0604030504040204" pitchFamily="34" charset="0"/>
              </a:rPr>
              <a:t>(</a:t>
            </a:r>
            <a:r>
              <a:rPr lang="en-US" altLang="ko-KR" dirty="0" err="1">
                <a:latin typeface="Tahoma" panose="020B0604030504040204" pitchFamily="34" charset="0"/>
              </a:rPr>
              <a:t>servo_limit_.</a:t>
            </a:r>
            <a:r>
              <a:rPr lang="en-US" altLang="ko-KR" dirty="0" err="1">
                <a:solidFill>
                  <a:schemeClr val="accent1"/>
                </a:solidFill>
                <a:latin typeface="Tahoma" panose="020B0604030504040204" pitchFamily="34" charset="0"/>
              </a:rPr>
              <a:t>clip</a:t>
            </a:r>
            <a:r>
              <a:rPr lang="en-US" altLang="ko-KR" dirty="0">
                <a:latin typeface="Tahoma" panose="020B0604030504040204" pitchFamily="34" charset="0"/>
              </a:rPr>
              <a:t>(servo-&gt;data));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  </a:t>
            </a:r>
            <a:r>
              <a:rPr lang="en-US" altLang="ko-KR" dirty="0" err="1">
                <a:latin typeface="Tahoma" panose="020B0604030504040204" pitchFamily="34" charset="0"/>
              </a:rPr>
              <a:t>vesc</a:t>
            </a:r>
            <a:r>
              <a:rPr lang="en-US" altLang="ko-KR" dirty="0">
                <a:latin typeface="Tahoma" panose="020B0604030504040204" pitchFamily="34" charset="0"/>
              </a:rPr>
              <a:t>_.</a:t>
            </a:r>
            <a:r>
              <a:rPr lang="en-US" altLang="ko-KR" dirty="0" err="1">
                <a:solidFill>
                  <a:schemeClr val="accent1"/>
                </a:solidFill>
                <a:latin typeface="Tahoma" panose="020B0604030504040204" pitchFamily="34" charset="0"/>
              </a:rPr>
              <a:t>setServo</a:t>
            </a:r>
            <a:r>
              <a:rPr lang="en-US" altLang="ko-KR" dirty="0">
                <a:latin typeface="Tahoma" panose="020B0604030504040204" pitchFamily="34" charset="0"/>
              </a:rPr>
              <a:t>(</a:t>
            </a:r>
            <a:r>
              <a:rPr lang="en-US" altLang="ko-KR" dirty="0" err="1">
                <a:latin typeface="Tahoma" panose="020B0604030504040204" pitchFamily="34" charset="0"/>
              </a:rPr>
              <a:t>servo_clipped</a:t>
            </a:r>
            <a:r>
              <a:rPr lang="en-US" altLang="ko-KR" dirty="0">
                <a:latin typeface="Tahoma" panose="020B0604030504040204" pitchFamily="34" charset="0"/>
              </a:rPr>
              <a:t>);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  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  </a:t>
            </a:r>
            <a:r>
              <a:rPr lang="en-US" altLang="ko-KR" dirty="0" err="1">
                <a:latin typeface="Tahoma" panose="020B0604030504040204" pitchFamily="34" charset="0"/>
              </a:rPr>
              <a:t>std_msgs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>
                <a:solidFill>
                  <a:schemeClr val="accent1"/>
                </a:solidFill>
                <a:latin typeface="Tahoma" panose="020B0604030504040204" pitchFamily="34" charset="0"/>
              </a:rPr>
              <a:t>Float64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 err="1">
                <a:solidFill>
                  <a:schemeClr val="accent1"/>
                </a:solidFill>
                <a:latin typeface="Tahoma" panose="020B0604030504040204" pitchFamily="34" charset="0"/>
              </a:rPr>
              <a:t>Ptr</a:t>
            </a:r>
            <a:r>
              <a:rPr lang="en-US" altLang="ko-KR" dirty="0">
                <a:latin typeface="Tahoma" panose="020B0604030504040204" pitchFamily="34" charset="0"/>
              </a:rPr>
              <a:t> </a:t>
            </a:r>
            <a:r>
              <a:rPr lang="en-US" altLang="ko-KR" dirty="0" err="1">
                <a:latin typeface="Tahoma" panose="020B0604030504040204" pitchFamily="34" charset="0"/>
              </a:rPr>
              <a:t>servo_sensor_msg</a:t>
            </a:r>
            <a:r>
              <a:rPr lang="en-US" altLang="ko-KR" dirty="0">
                <a:latin typeface="Tahoma" panose="020B0604030504040204" pitchFamily="34" charset="0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Tahoma" panose="020B0604030504040204" pitchFamily="34" charset="0"/>
              </a:rPr>
              <a:t>new</a:t>
            </a:r>
            <a:r>
              <a:rPr lang="en-US" altLang="ko-KR" dirty="0">
                <a:latin typeface="Tahoma" panose="020B0604030504040204" pitchFamily="34" charset="0"/>
              </a:rPr>
              <a:t> </a:t>
            </a:r>
            <a:r>
              <a:rPr lang="en-US" altLang="ko-KR" dirty="0" err="1">
                <a:latin typeface="Tahoma" panose="020B0604030504040204" pitchFamily="34" charset="0"/>
              </a:rPr>
              <a:t>std_msgs</a:t>
            </a:r>
            <a:r>
              <a:rPr lang="en-US" altLang="ko-KR" dirty="0">
                <a:latin typeface="Tahoma" panose="020B0604030504040204" pitchFamily="34" charset="0"/>
              </a:rPr>
              <a:t>::</a:t>
            </a:r>
            <a:r>
              <a:rPr lang="en-US" altLang="ko-KR" dirty="0">
                <a:solidFill>
                  <a:schemeClr val="accent1"/>
                </a:solidFill>
                <a:latin typeface="Tahoma" panose="020B0604030504040204" pitchFamily="34" charset="0"/>
              </a:rPr>
              <a:t>Float64</a:t>
            </a:r>
            <a:r>
              <a:rPr lang="en-US" altLang="ko-KR" dirty="0">
                <a:latin typeface="Tahoma" panose="020B0604030504040204" pitchFamily="34" charset="0"/>
              </a:rPr>
              <a:t>);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  </a:t>
            </a:r>
            <a:r>
              <a:rPr lang="en-US" altLang="ko-KR" dirty="0" err="1">
                <a:latin typeface="Tahoma" panose="020B0604030504040204" pitchFamily="34" charset="0"/>
              </a:rPr>
              <a:t>servo_sensor_msg</a:t>
            </a:r>
            <a:r>
              <a:rPr lang="en-US" altLang="ko-KR" dirty="0">
                <a:latin typeface="Tahoma" panose="020B0604030504040204" pitchFamily="34" charset="0"/>
              </a:rPr>
              <a:t>-&gt;data = </a:t>
            </a:r>
            <a:r>
              <a:rPr lang="en-US" altLang="ko-KR" dirty="0" err="1">
                <a:latin typeface="Tahoma" panose="020B0604030504040204" pitchFamily="34" charset="0"/>
              </a:rPr>
              <a:t>servo_clipped</a:t>
            </a:r>
            <a:r>
              <a:rPr lang="en-US" altLang="ko-KR" dirty="0">
                <a:latin typeface="Tahoma" panose="020B0604030504040204" pitchFamily="34" charset="0"/>
              </a:rPr>
              <a:t>;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  </a:t>
            </a:r>
            <a:r>
              <a:rPr lang="en-US" altLang="ko-KR" dirty="0" err="1">
                <a:latin typeface="Tahoma" panose="020B0604030504040204" pitchFamily="34" charset="0"/>
              </a:rPr>
              <a:t>servo_sensor_pub_.</a:t>
            </a:r>
            <a:r>
              <a:rPr lang="en-US" altLang="ko-KR" dirty="0" err="1">
                <a:solidFill>
                  <a:schemeClr val="accent1"/>
                </a:solidFill>
                <a:latin typeface="Tahoma" panose="020B0604030504040204" pitchFamily="34" charset="0"/>
              </a:rPr>
              <a:t>publish</a:t>
            </a:r>
            <a:r>
              <a:rPr lang="en-US" altLang="ko-KR" dirty="0">
                <a:latin typeface="Tahoma" panose="020B0604030504040204" pitchFamily="34" charset="0"/>
              </a:rPr>
              <a:t>(</a:t>
            </a:r>
            <a:r>
              <a:rPr lang="en-US" altLang="ko-KR" dirty="0" err="1">
                <a:latin typeface="Tahoma" panose="020B0604030504040204" pitchFamily="34" charset="0"/>
              </a:rPr>
              <a:t>servo_sensor_msg</a:t>
            </a:r>
            <a:r>
              <a:rPr lang="en-US" altLang="ko-KR" dirty="0">
                <a:latin typeface="Tahoma" panose="020B0604030504040204" pitchFamily="34" charset="0"/>
              </a:rPr>
              <a:t>);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  }</a:t>
            </a:r>
          </a:p>
          <a:p>
            <a:pPr algn="l"/>
            <a:r>
              <a:rPr lang="en-US" altLang="ko-KR" dirty="0">
                <a:latin typeface="Tahoma" panose="020B0604030504040204" pitchFamily="34" charset="0"/>
              </a:rPr>
              <a:t>}</a:t>
            </a:r>
            <a:endParaRPr lang="ko-KR" altLang="en-US" sz="500" dirty="0">
              <a:latin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078" y="4589309"/>
            <a:ext cx="734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Tahoma" panose="020B0604030504040204" pitchFamily="34" charset="0"/>
              <a:buChar char="‒"/>
            </a:pPr>
            <a:r>
              <a:rPr lang="ko-KR" altLang="en-US" dirty="0"/>
              <a:t>센서에 따른 </a:t>
            </a:r>
            <a:r>
              <a:rPr lang="ko-KR" altLang="en-US" dirty="0" err="1" smtClean="0"/>
              <a:t>서보</a:t>
            </a:r>
            <a:r>
              <a:rPr lang="ko-KR" altLang="en-US" dirty="0" smtClean="0"/>
              <a:t> 모터 출력 위치 값을 설정</a:t>
            </a:r>
            <a:endParaRPr lang="en-US" altLang="ko-KR" dirty="0" smtClean="0"/>
          </a:p>
          <a:p>
            <a:pPr marL="285750" indent="-285750" algn="l">
              <a:buFont typeface="Tahoma" panose="020B0604030504040204" pitchFamily="34" charset="0"/>
              <a:buChar char="‒"/>
            </a:pPr>
            <a:r>
              <a:rPr lang="ko-KR" altLang="en-US" dirty="0" smtClean="0"/>
              <a:t>서버 센서 게시자로부터 서버 센서 메시지를 게시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7193" y="6126163"/>
            <a:ext cx="8663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https://github.com/prl-mushr/vesc/blob/master/vesc_driver/src/vesc_driver.cpp</a:t>
            </a:r>
          </a:p>
        </p:txBody>
      </p:sp>
    </p:spTree>
    <p:extLst>
      <p:ext uri="{BB962C8B-B14F-4D97-AF65-F5344CB8AC3E}">
        <p14:creationId xmlns:p14="http://schemas.microsoft.com/office/powerpoint/2010/main" val="1323223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833E301-78C2-453B-A12C-210FA9A0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r>
              <a:rPr lang="en-US" altLang="ko-KR" dirty="0" err="1" smtClean="0"/>
              <a:t>MuSHR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 loop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3206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MuSHR</a:t>
            </a:r>
            <a:r>
              <a:rPr lang="en-US" altLang="ko-KR" dirty="0" smtClean="0"/>
              <a:t> website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lvl="1" indent="0">
              <a:buClr>
                <a:schemeClr val="tx1"/>
              </a:buClr>
              <a:buNone/>
            </a:pPr>
            <a:endParaRPr lang="en-US" altLang="ko-KR" sz="1600" b="0" dirty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</a:pPr>
            <a:endParaRPr lang="en-US" altLang="ko-KR" sz="1600" b="0" dirty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</a:pPr>
            <a:endParaRPr lang="en-US" altLang="ko-KR" sz="1600" b="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19" y="936625"/>
            <a:ext cx="6277362" cy="48130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74DB4E-F86D-4640-81EB-0779670B70FD}"/>
              </a:ext>
            </a:extLst>
          </p:cNvPr>
          <p:cNvSpPr/>
          <p:nvPr/>
        </p:nvSpPr>
        <p:spPr>
          <a:xfrm>
            <a:off x="1433319" y="5296689"/>
            <a:ext cx="4584422" cy="453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29946" y="5857103"/>
            <a:ext cx="437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 smtClean="0">
                <a:solidFill>
                  <a:srgbClr val="FF0000"/>
                </a:solidFill>
              </a:rPr>
              <a:t>노드들은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각각의 독립적인 역할이 있다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86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MuSHR</a:t>
            </a:r>
            <a:r>
              <a:rPr lang="en-US" altLang="ko-KR" dirty="0" smtClean="0"/>
              <a:t>: ROS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pic>
        <p:nvPicPr>
          <p:cNvPr id="9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8306" y="1244382"/>
            <a:ext cx="4327385" cy="2660142"/>
          </a:xfrm>
          <a:prstGeom prst="rect">
            <a:avLst/>
          </a:prstGeom>
        </p:spPr>
      </p:pic>
      <p:sp>
        <p:nvSpPr>
          <p:cNvPr id="10" name="object 5"/>
          <p:cNvSpPr txBox="1"/>
          <p:nvPr/>
        </p:nvSpPr>
        <p:spPr>
          <a:xfrm>
            <a:off x="4927987" y="3366007"/>
            <a:ext cx="5753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맑은 고딕"/>
                <a:cs typeface="맑은 고딕"/>
              </a:rPr>
              <a:t>Mas</a:t>
            </a:r>
            <a:r>
              <a:rPr sz="1400" spc="-20" dirty="0">
                <a:solidFill>
                  <a:srgbClr val="FFFFFF"/>
                </a:solidFill>
                <a:latin typeface="맑은 고딕"/>
                <a:cs typeface="맑은 고딕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맑은 고딕"/>
                <a:cs typeface="맑은 고딕"/>
              </a:rPr>
              <a:t>er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6672961" y="4849621"/>
            <a:ext cx="469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맑은 고딕"/>
                <a:cs typeface="맑은 고딕"/>
              </a:rPr>
              <a:t>Sub  </a:t>
            </a:r>
            <a:r>
              <a:rPr sz="1400" spc="-10" dirty="0">
                <a:solidFill>
                  <a:srgbClr val="FFFFFF"/>
                </a:solidFill>
                <a:latin typeface="맑은 고딕"/>
                <a:cs typeface="맑은 고딕"/>
              </a:rPr>
              <a:t>Node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5609013" y="3934533"/>
            <a:ext cx="1430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marR="5080" indent="-38036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XMLRPC:</a:t>
            </a:r>
            <a:r>
              <a:rPr sz="1200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굴림"/>
                <a:cs typeface="굴림"/>
              </a:rPr>
              <a:t>클라이언트  </a:t>
            </a:r>
            <a:r>
              <a:rPr sz="1200" b="1" spc="10" dirty="0">
                <a:latin typeface="굴림"/>
                <a:cs typeface="굴림"/>
              </a:rPr>
              <a:t>정보</a:t>
            </a:r>
            <a:r>
              <a:rPr sz="1200" b="1" spc="-95" dirty="0">
                <a:latin typeface="굴림"/>
                <a:cs typeface="굴림"/>
              </a:rPr>
              <a:t> </a:t>
            </a:r>
            <a:r>
              <a:rPr sz="1200" b="1" spc="5" dirty="0">
                <a:latin typeface="굴림"/>
                <a:cs typeface="굴림"/>
              </a:rPr>
              <a:t>구독</a:t>
            </a:r>
            <a:endParaRPr sz="1200" dirty="0">
              <a:latin typeface="굴림"/>
              <a:cs typeface="굴림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5983674" y="1996172"/>
            <a:ext cx="13538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0" dirty="0">
                <a:latin typeface="굴림"/>
                <a:cs typeface="굴림"/>
              </a:rPr>
              <a:t>구독자 노드</a:t>
            </a:r>
            <a:r>
              <a:rPr sz="1400" b="1" spc="-240" dirty="0">
                <a:latin typeface="굴림"/>
                <a:cs typeface="굴림"/>
              </a:rPr>
              <a:t> </a:t>
            </a:r>
            <a:r>
              <a:rPr sz="1400" b="1" dirty="0">
                <a:latin typeface="굴림"/>
                <a:cs typeface="굴림"/>
              </a:rPr>
              <a:t>정보</a:t>
            </a:r>
            <a:endParaRPr sz="1400" dirty="0">
              <a:latin typeface="굴림"/>
              <a:cs typeface="굴림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3414653" y="4849621"/>
            <a:ext cx="469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04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맑은 고딕"/>
                <a:cs typeface="맑은 고딕"/>
              </a:rPr>
              <a:t>Pub  </a:t>
            </a:r>
            <a:r>
              <a:rPr sz="1400" spc="-10" dirty="0">
                <a:solidFill>
                  <a:srgbClr val="FFFFFF"/>
                </a:solidFill>
                <a:latin typeface="맑은 고딕"/>
                <a:cs typeface="맑은 고딕"/>
              </a:rPr>
              <a:t>Node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2408716" y="3906683"/>
            <a:ext cx="982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XMLRPC:</a:t>
            </a:r>
            <a:r>
              <a:rPr sz="12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5" dirty="0">
                <a:solidFill>
                  <a:srgbClr val="FF0000"/>
                </a:solidFill>
                <a:latin typeface="굴림"/>
                <a:cs typeface="굴림"/>
              </a:rPr>
              <a:t>서버</a:t>
            </a:r>
            <a:endParaRPr sz="1200" dirty="0">
              <a:latin typeface="굴림"/>
              <a:cs typeface="굴림"/>
            </a:endParaRPr>
          </a:p>
          <a:p>
            <a:pPr algn="ctr">
              <a:lnSpc>
                <a:spcPct val="100000"/>
              </a:lnSpc>
            </a:pPr>
            <a:r>
              <a:rPr sz="1200" b="1" spc="10" dirty="0">
                <a:latin typeface="굴림"/>
                <a:cs typeface="굴림"/>
              </a:rPr>
              <a:t>정보</a:t>
            </a:r>
            <a:r>
              <a:rPr sz="1200" b="1" spc="-95" dirty="0">
                <a:latin typeface="굴림"/>
                <a:cs typeface="굴림"/>
              </a:rPr>
              <a:t> </a:t>
            </a:r>
            <a:r>
              <a:rPr sz="1200" b="1" spc="5" dirty="0">
                <a:latin typeface="굴림"/>
                <a:cs typeface="굴림"/>
              </a:rPr>
              <a:t>발행</a:t>
            </a:r>
            <a:endParaRPr sz="1200" dirty="0">
              <a:latin typeface="굴림"/>
              <a:cs typeface="굴림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1731396" y="1978463"/>
            <a:ext cx="13538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0" dirty="0">
                <a:latin typeface="굴림"/>
                <a:cs typeface="굴림"/>
              </a:rPr>
              <a:t>발행자 노드</a:t>
            </a:r>
            <a:r>
              <a:rPr sz="1400" b="1" spc="-240" dirty="0">
                <a:latin typeface="굴림"/>
                <a:cs typeface="굴림"/>
              </a:rPr>
              <a:t> </a:t>
            </a:r>
            <a:r>
              <a:rPr sz="1400" b="1" dirty="0">
                <a:latin typeface="굴림"/>
                <a:cs typeface="굴림"/>
              </a:rPr>
              <a:t>정보</a:t>
            </a:r>
            <a:endParaRPr sz="1400" dirty="0">
              <a:latin typeface="굴림"/>
              <a:cs typeface="굴림"/>
            </a:endParaRPr>
          </a:p>
        </p:txBody>
      </p:sp>
      <p:sp>
        <p:nvSpPr>
          <p:cNvPr id="17" name="object 12"/>
          <p:cNvSpPr/>
          <p:nvPr/>
        </p:nvSpPr>
        <p:spPr>
          <a:xfrm>
            <a:off x="3406177" y="3096795"/>
            <a:ext cx="2214880" cy="86360"/>
          </a:xfrm>
          <a:custGeom>
            <a:avLst/>
            <a:gdLst/>
            <a:ahLst/>
            <a:cxnLst/>
            <a:rect l="l" t="t" r="r" b="b"/>
            <a:pathLst>
              <a:path w="2214879" h="86360">
                <a:moveTo>
                  <a:pt x="85344" y="28955"/>
                </a:moveTo>
                <a:lnTo>
                  <a:pt x="85344" y="0"/>
                </a:lnTo>
                <a:lnTo>
                  <a:pt x="0" y="42672"/>
                </a:lnTo>
                <a:lnTo>
                  <a:pt x="70853" y="78731"/>
                </a:lnTo>
                <a:lnTo>
                  <a:pt x="70853" y="28955"/>
                </a:lnTo>
                <a:lnTo>
                  <a:pt x="85344" y="28955"/>
                </a:lnTo>
                <a:close/>
              </a:path>
              <a:path w="2214879" h="86360">
                <a:moveTo>
                  <a:pt x="2214359" y="57149"/>
                </a:moveTo>
                <a:lnTo>
                  <a:pt x="2214359" y="28955"/>
                </a:lnTo>
                <a:lnTo>
                  <a:pt x="70853" y="28955"/>
                </a:lnTo>
                <a:lnTo>
                  <a:pt x="70853" y="57150"/>
                </a:lnTo>
                <a:lnTo>
                  <a:pt x="2214359" y="57149"/>
                </a:lnTo>
                <a:close/>
              </a:path>
              <a:path w="2214879" h="86360">
                <a:moveTo>
                  <a:pt x="85344" y="86106"/>
                </a:moveTo>
                <a:lnTo>
                  <a:pt x="85344" y="57150"/>
                </a:lnTo>
                <a:lnTo>
                  <a:pt x="70853" y="57150"/>
                </a:lnTo>
                <a:lnTo>
                  <a:pt x="70853" y="78731"/>
                </a:lnTo>
                <a:lnTo>
                  <a:pt x="85344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/>
          <p:cNvSpPr txBox="1"/>
          <p:nvPr/>
        </p:nvSpPr>
        <p:spPr>
          <a:xfrm>
            <a:off x="3765660" y="2887262"/>
            <a:ext cx="14693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Tahoma"/>
                <a:cs typeface="Tahoma"/>
              </a:rPr>
              <a:t>TCPROS </a:t>
            </a:r>
            <a:r>
              <a:rPr sz="1400" b="1" spc="10" dirty="0">
                <a:latin typeface="굴림"/>
                <a:cs typeface="굴림"/>
              </a:rPr>
              <a:t>접속</a:t>
            </a:r>
            <a:r>
              <a:rPr sz="1400" b="1" spc="-150" dirty="0">
                <a:latin typeface="굴림"/>
                <a:cs typeface="굴림"/>
              </a:rPr>
              <a:t> </a:t>
            </a:r>
            <a:r>
              <a:rPr sz="1400" b="1" dirty="0">
                <a:latin typeface="굴림"/>
                <a:cs typeface="굴림"/>
              </a:rPr>
              <a:t>요청</a:t>
            </a:r>
            <a:endParaRPr sz="1400" dirty="0">
              <a:latin typeface="굴림"/>
              <a:cs typeface="굴림"/>
            </a:endParaRPr>
          </a:p>
        </p:txBody>
      </p:sp>
      <p:grpSp>
        <p:nvGrpSpPr>
          <p:cNvPr id="19" name="object 14"/>
          <p:cNvGrpSpPr/>
          <p:nvPr/>
        </p:nvGrpSpPr>
        <p:grpSpPr>
          <a:xfrm>
            <a:off x="3275875" y="3203285"/>
            <a:ext cx="2520315" cy="369570"/>
            <a:chOff x="4018673" y="5121402"/>
            <a:chExt cx="2520315" cy="369570"/>
          </a:xfrm>
        </p:grpSpPr>
        <p:sp>
          <p:nvSpPr>
            <p:cNvPr id="20" name="object 15"/>
            <p:cNvSpPr/>
            <p:nvPr/>
          </p:nvSpPr>
          <p:spPr>
            <a:xfrm>
              <a:off x="4171835" y="5121402"/>
              <a:ext cx="2214880" cy="85725"/>
            </a:xfrm>
            <a:custGeom>
              <a:avLst/>
              <a:gdLst/>
              <a:ahLst/>
              <a:cxnLst/>
              <a:rect l="l" t="t" r="r" b="b"/>
              <a:pathLst>
                <a:path w="2214879" h="85725">
                  <a:moveTo>
                    <a:pt x="2142744" y="57150"/>
                  </a:moveTo>
                  <a:lnTo>
                    <a:pt x="2142744" y="28194"/>
                  </a:lnTo>
                  <a:lnTo>
                    <a:pt x="0" y="28194"/>
                  </a:lnTo>
                  <a:lnTo>
                    <a:pt x="0" y="57150"/>
                  </a:lnTo>
                  <a:lnTo>
                    <a:pt x="2142744" y="57150"/>
                  </a:lnTo>
                  <a:close/>
                </a:path>
                <a:path w="2214879" h="85725">
                  <a:moveTo>
                    <a:pt x="2214359" y="42672"/>
                  </a:moveTo>
                  <a:lnTo>
                    <a:pt x="2128253" y="0"/>
                  </a:lnTo>
                  <a:lnTo>
                    <a:pt x="2128253" y="28194"/>
                  </a:lnTo>
                  <a:lnTo>
                    <a:pt x="2142744" y="28194"/>
                  </a:lnTo>
                  <a:lnTo>
                    <a:pt x="2142744" y="78162"/>
                  </a:lnTo>
                  <a:lnTo>
                    <a:pt x="2214359" y="42672"/>
                  </a:lnTo>
                  <a:close/>
                </a:path>
                <a:path w="2214879" h="85725">
                  <a:moveTo>
                    <a:pt x="2142744" y="78162"/>
                  </a:moveTo>
                  <a:lnTo>
                    <a:pt x="2142744" y="57150"/>
                  </a:lnTo>
                  <a:lnTo>
                    <a:pt x="2128253" y="57150"/>
                  </a:lnTo>
                  <a:lnTo>
                    <a:pt x="2128253" y="85344"/>
                  </a:lnTo>
                  <a:lnTo>
                    <a:pt x="2142744" y="78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/>
            <p:nvPr/>
          </p:nvSpPr>
          <p:spPr>
            <a:xfrm>
              <a:off x="4018673" y="5404866"/>
              <a:ext cx="2520315" cy="86360"/>
            </a:xfrm>
            <a:custGeom>
              <a:avLst/>
              <a:gdLst/>
              <a:ahLst/>
              <a:cxnLst/>
              <a:rect l="l" t="t" r="r" b="b"/>
              <a:pathLst>
                <a:path w="2520315" h="86360">
                  <a:moveTo>
                    <a:pt x="2519934" y="57149"/>
                  </a:moveTo>
                  <a:lnTo>
                    <a:pt x="2519934" y="28955"/>
                  </a:lnTo>
                  <a:lnTo>
                    <a:pt x="2434590" y="28955"/>
                  </a:lnTo>
                  <a:lnTo>
                    <a:pt x="2434590" y="57149"/>
                  </a:lnTo>
                  <a:lnTo>
                    <a:pt x="2519934" y="57149"/>
                  </a:lnTo>
                  <a:close/>
                </a:path>
                <a:path w="2520315" h="86360">
                  <a:moveTo>
                    <a:pt x="2405621" y="57149"/>
                  </a:moveTo>
                  <a:lnTo>
                    <a:pt x="2405621" y="28955"/>
                  </a:lnTo>
                  <a:lnTo>
                    <a:pt x="2320277" y="28955"/>
                  </a:lnTo>
                  <a:lnTo>
                    <a:pt x="2320277" y="57149"/>
                  </a:lnTo>
                  <a:lnTo>
                    <a:pt x="2405621" y="57149"/>
                  </a:lnTo>
                  <a:close/>
                </a:path>
                <a:path w="2520315" h="86360">
                  <a:moveTo>
                    <a:pt x="2291321" y="57149"/>
                  </a:moveTo>
                  <a:lnTo>
                    <a:pt x="2291321" y="28955"/>
                  </a:lnTo>
                  <a:lnTo>
                    <a:pt x="2205977" y="28955"/>
                  </a:lnTo>
                  <a:lnTo>
                    <a:pt x="2205977" y="57149"/>
                  </a:lnTo>
                  <a:lnTo>
                    <a:pt x="2291321" y="57149"/>
                  </a:lnTo>
                  <a:close/>
                </a:path>
                <a:path w="2520315" h="86360">
                  <a:moveTo>
                    <a:pt x="2177034" y="57149"/>
                  </a:moveTo>
                  <a:lnTo>
                    <a:pt x="2177034" y="28955"/>
                  </a:lnTo>
                  <a:lnTo>
                    <a:pt x="2091689" y="28955"/>
                  </a:lnTo>
                  <a:lnTo>
                    <a:pt x="2091689" y="57149"/>
                  </a:lnTo>
                  <a:lnTo>
                    <a:pt x="2177034" y="57149"/>
                  </a:lnTo>
                  <a:close/>
                </a:path>
                <a:path w="2520315" h="86360">
                  <a:moveTo>
                    <a:pt x="2062734" y="57149"/>
                  </a:moveTo>
                  <a:lnTo>
                    <a:pt x="2062734" y="28955"/>
                  </a:lnTo>
                  <a:lnTo>
                    <a:pt x="1977389" y="28955"/>
                  </a:lnTo>
                  <a:lnTo>
                    <a:pt x="1977389" y="57149"/>
                  </a:lnTo>
                  <a:lnTo>
                    <a:pt x="2062734" y="57149"/>
                  </a:lnTo>
                  <a:close/>
                </a:path>
                <a:path w="2520315" h="86360">
                  <a:moveTo>
                    <a:pt x="1948434" y="57149"/>
                  </a:moveTo>
                  <a:lnTo>
                    <a:pt x="1948434" y="28955"/>
                  </a:lnTo>
                  <a:lnTo>
                    <a:pt x="1863089" y="28955"/>
                  </a:lnTo>
                  <a:lnTo>
                    <a:pt x="1863089" y="57150"/>
                  </a:lnTo>
                  <a:lnTo>
                    <a:pt x="1948434" y="57149"/>
                  </a:lnTo>
                  <a:close/>
                </a:path>
                <a:path w="2520315" h="86360">
                  <a:moveTo>
                    <a:pt x="1834134" y="57150"/>
                  </a:moveTo>
                  <a:lnTo>
                    <a:pt x="1834134" y="28955"/>
                  </a:lnTo>
                  <a:lnTo>
                    <a:pt x="1748789" y="28955"/>
                  </a:lnTo>
                  <a:lnTo>
                    <a:pt x="1748789" y="57150"/>
                  </a:lnTo>
                  <a:lnTo>
                    <a:pt x="1834134" y="57150"/>
                  </a:lnTo>
                  <a:close/>
                </a:path>
                <a:path w="2520315" h="86360">
                  <a:moveTo>
                    <a:pt x="1719834" y="57150"/>
                  </a:moveTo>
                  <a:lnTo>
                    <a:pt x="1719834" y="28955"/>
                  </a:lnTo>
                  <a:lnTo>
                    <a:pt x="1634489" y="28955"/>
                  </a:lnTo>
                  <a:lnTo>
                    <a:pt x="1634489" y="57150"/>
                  </a:lnTo>
                  <a:lnTo>
                    <a:pt x="1719834" y="57150"/>
                  </a:lnTo>
                  <a:close/>
                </a:path>
                <a:path w="2520315" h="86360">
                  <a:moveTo>
                    <a:pt x="1605534" y="57150"/>
                  </a:moveTo>
                  <a:lnTo>
                    <a:pt x="1605534" y="28955"/>
                  </a:lnTo>
                  <a:lnTo>
                    <a:pt x="1520189" y="28955"/>
                  </a:lnTo>
                  <a:lnTo>
                    <a:pt x="1520189" y="57150"/>
                  </a:lnTo>
                  <a:lnTo>
                    <a:pt x="1605534" y="57150"/>
                  </a:lnTo>
                  <a:close/>
                </a:path>
                <a:path w="2520315" h="86360">
                  <a:moveTo>
                    <a:pt x="1491234" y="57150"/>
                  </a:moveTo>
                  <a:lnTo>
                    <a:pt x="1491234" y="28955"/>
                  </a:lnTo>
                  <a:lnTo>
                    <a:pt x="1405889" y="28955"/>
                  </a:lnTo>
                  <a:lnTo>
                    <a:pt x="1405889" y="57150"/>
                  </a:lnTo>
                  <a:lnTo>
                    <a:pt x="1491234" y="57150"/>
                  </a:lnTo>
                  <a:close/>
                </a:path>
                <a:path w="2520315" h="86360">
                  <a:moveTo>
                    <a:pt x="1376934" y="57150"/>
                  </a:moveTo>
                  <a:lnTo>
                    <a:pt x="1376934" y="28955"/>
                  </a:lnTo>
                  <a:lnTo>
                    <a:pt x="1291589" y="28955"/>
                  </a:lnTo>
                  <a:lnTo>
                    <a:pt x="1291589" y="57150"/>
                  </a:lnTo>
                  <a:lnTo>
                    <a:pt x="1376934" y="57150"/>
                  </a:lnTo>
                  <a:close/>
                </a:path>
                <a:path w="2520315" h="86360">
                  <a:moveTo>
                    <a:pt x="1262634" y="57150"/>
                  </a:moveTo>
                  <a:lnTo>
                    <a:pt x="1262634" y="28955"/>
                  </a:lnTo>
                  <a:lnTo>
                    <a:pt x="1177289" y="28955"/>
                  </a:lnTo>
                  <a:lnTo>
                    <a:pt x="1177289" y="57150"/>
                  </a:lnTo>
                  <a:lnTo>
                    <a:pt x="1262634" y="57150"/>
                  </a:lnTo>
                  <a:close/>
                </a:path>
                <a:path w="2520315" h="86360">
                  <a:moveTo>
                    <a:pt x="1148334" y="57150"/>
                  </a:moveTo>
                  <a:lnTo>
                    <a:pt x="1148334" y="28955"/>
                  </a:lnTo>
                  <a:lnTo>
                    <a:pt x="1062989" y="28955"/>
                  </a:lnTo>
                  <a:lnTo>
                    <a:pt x="1062989" y="57150"/>
                  </a:lnTo>
                  <a:lnTo>
                    <a:pt x="1148334" y="57150"/>
                  </a:lnTo>
                  <a:close/>
                </a:path>
                <a:path w="2520315" h="86360">
                  <a:moveTo>
                    <a:pt x="1034034" y="57150"/>
                  </a:moveTo>
                  <a:lnTo>
                    <a:pt x="1034034" y="28955"/>
                  </a:lnTo>
                  <a:lnTo>
                    <a:pt x="948689" y="28955"/>
                  </a:lnTo>
                  <a:lnTo>
                    <a:pt x="948689" y="57150"/>
                  </a:lnTo>
                  <a:lnTo>
                    <a:pt x="1034034" y="57150"/>
                  </a:lnTo>
                  <a:close/>
                </a:path>
                <a:path w="2520315" h="86360">
                  <a:moveTo>
                    <a:pt x="919734" y="57150"/>
                  </a:moveTo>
                  <a:lnTo>
                    <a:pt x="919734" y="28955"/>
                  </a:lnTo>
                  <a:lnTo>
                    <a:pt x="834389" y="28955"/>
                  </a:lnTo>
                  <a:lnTo>
                    <a:pt x="834389" y="57150"/>
                  </a:lnTo>
                  <a:lnTo>
                    <a:pt x="919734" y="57150"/>
                  </a:lnTo>
                  <a:close/>
                </a:path>
                <a:path w="2520315" h="86360">
                  <a:moveTo>
                    <a:pt x="805434" y="57150"/>
                  </a:moveTo>
                  <a:lnTo>
                    <a:pt x="805434" y="28955"/>
                  </a:lnTo>
                  <a:lnTo>
                    <a:pt x="720089" y="28955"/>
                  </a:lnTo>
                  <a:lnTo>
                    <a:pt x="720089" y="57150"/>
                  </a:lnTo>
                  <a:lnTo>
                    <a:pt x="805434" y="57150"/>
                  </a:lnTo>
                  <a:close/>
                </a:path>
                <a:path w="2520315" h="86360">
                  <a:moveTo>
                    <a:pt x="691134" y="57150"/>
                  </a:moveTo>
                  <a:lnTo>
                    <a:pt x="691134" y="28955"/>
                  </a:lnTo>
                  <a:lnTo>
                    <a:pt x="605789" y="28955"/>
                  </a:lnTo>
                  <a:lnTo>
                    <a:pt x="605789" y="57150"/>
                  </a:lnTo>
                  <a:lnTo>
                    <a:pt x="691134" y="57150"/>
                  </a:lnTo>
                  <a:close/>
                </a:path>
                <a:path w="2520315" h="86360">
                  <a:moveTo>
                    <a:pt x="576834" y="57150"/>
                  </a:moveTo>
                  <a:lnTo>
                    <a:pt x="576834" y="28955"/>
                  </a:lnTo>
                  <a:lnTo>
                    <a:pt x="491489" y="28955"/>
                  </a:lnTo>
                  <a:lnTo>
                    <a:pt x="491489" y="57150"/>
                  </a:lnTo>
                  <a:lnTo>
                    <a:pt x="576834" y="57150"/>
                  </a:lnTo>
                  <a:close/>
                </a:path>
                <a:path w="2520315" h="86360">
                  <a:moveTo>
                    <a:pt x="462534" y="57150"/>
                  </a:moveTo>
                  <a:lnTo>
                    <a:pt x="462534" y="28955"/>
                  </a:lnTo>
                  <a:lnTo>
                    <a:pt x="377189" y="28955"/>
                  </a:lnTo>
                  <a:lnTo>
                    <a:pt x="377189" y="57150"/>
                  </a:lnTo>
                  <a:lnTo>
                    <a:pt x="462534" y="57150"/>
                  </a:lnTo>
                  <a:close/>
                </a:path>
                <a:path w="2520315" h="86360">
                  <a:moveTo>
                    <a:pt x="348234" y="57150"/>
                  </a:moveTo>
                  <a:lnTo>
                    <a:pt x="348234" y="28955"/>
                  </a:lnTo>
                  <a:lnTo>
                    <a:pt x="262889" y="28955"/>
                  </a:lnTo>
                  <a:lnTo>
                    <a:pt x="262889" y="57150"/>
                  </a:lnTo>
                  <a:lnTo>
                    <a:pt x="348234" y="57150"/>
                  </a:lnTo>
                  <a:close/>
                </a:path>
                <a:path w="2520315" h="86360">
                  <a:moveTo>
                    <a:pt x="233934" y="57150"/>
                  </a:moveTo>
                  <a:lnTo>
                    <a:pt x="233934" y="28955"/>
                  </a:lnTo>
                  <a:lnTo>
                    <a:pt x="148589" y="28955"/>
                  </a:lnTo>
                  <a:lnTo>
                    <a:pt x="148589" y="57150"/>
                  </a:lnTo>
                  <a:lnTo>
                    <a:pt x="233934" y="57150"/>
                  </a:lnTo>
                  <a:close/>
                </a:path>
                <a:path w="2520315" h="86360">
                  <a:moveTo>
                    <a:pt x="85344" y="28955"/>
                  </a:moveTo>
                  <a:lnTo>
                    <a:pt x="85344" y="0"/>
                  </a:lnTo>
                  <a:lnTo>
                    <a:pt x="0" y="43434"/>
                  </a:lnTo>
                  <a:lnTo>
                    <a:pt x="71628" y="79248"/>
                  </a:lnTo>
                  <a:lnTo>
                    <a:pt x="71628" y="28955"/>
                  </a:lnTo>
                  <a:lnTo>
                    <a:pt x="85344" y="28955"/>
                  </a:lnTo>
                  <a:close/>
                </a:path>
                <a:path w="2520315" h="86360">
                  <a:moveTo>
                    <a:pt x="119634" y="57150"/>
                  </a:moveTo>
                  <a:lnTo>
                    <a:pt x="119634" y="28955"/>
                  </a:lnTo>
                  <a:lnTo>
                    <a:pt x="71628" y="28955"/>
                  </a:lnTo>
                  <a:lnTo>
                    <a:pt x="71628" y="57150"/>
                  </a:lnTo>
                  <a:lnTo>
                    <a:pt x="119634" y="57150"/>
                  </a:lnTo>
                  <a:close/>
                </a:path>
                <a:path w="2520315" h="86360">
                  <a:moveTo>
                    <a:pt x="85344" y="86106"/>
                  </a:moveTo>
                  <a:lnTo>
                    <a:pt x="85344" y="57150"/>
                  </a:lnTo>
                  <a:lnTo>
                    <a:pt x="71628" y="57150"/>
                  </a:lnTo>
                  <a:lnTo>
                    <a:pt x="71628" y="79248"/>
                  </a:lnTo>
                  <a:lnTo>
                    <a:pt x="85344" y="861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7"/>
          <p:cNvSpPr txBox="1"/>
          <p:nvPr/>
        </p:nvSpPr>
        <p:spPr>
          <a:xfrm>
            <a:off x="3778922" y="3151287"/>
            <a:ext cx="1469390" cy="68707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1400" spc="-10" dirty="0">
                <a:latin typeface="Tahoma"/>
                <a:cs typeface="Tahoma"/>
              </a:rPr>
              <a:t>TCPROS </a:t>
            </a:r>
            <a:r>
              <a:rPr sz="1400" b="1" spc="10" dirty="0">
                <a:latin typeface="굴림"/>
                <a:cs typeface="굴림"/>
              </a:rPr>
              <a:t>접속</a:t>
            </a:r>
            <a:r>
              <a:rPr sz="1400" b="1" spc="-145" dirty="0">
                <a:latin typeface="굴림"/>
                <a:cs typeface="굴림"/>
              </a:rPr>
              <a:t> </a:t>
            </a:r>
            <a:r>
              <a:rPr sz="1400" b="1" dirty="0">
                <a:latin typeface="굴림"/>
                <a:cs typeface="굴림"/>
              </a:rPr>
              <a:t>응답</a:t>
            </a:r>
            <a:endParaRPr sz="1400" dirty="0">
              <a:latin typeface="굴림"/>
              <a:cs typeface="굴림"/>
            </a:endParaRPr>
          </a:p>
          <a:p>
            <a:pPr marR="43180" algn="ctr">
              <a:lnSpc>
                <a:spcPct val="100000"/>
              </a:lnSpc>
              <a:spcBef>
                <a:spcPts val="919"/>
              </a:spcBef>
            </a:pP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TCPROS</a:t>
            </a:r>
            <a:r>
              <a:rPr sz="14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굴림"/>
                <a:cs typeface="굴림"/>
              </a:rPr>
              <a:t>접속</a:t>
            </a:r>
            <a:endParaRPr sz="1400" dirty="0">
              <a:latin typeface="굴림"/>
              <a:cs typeface="굴림"/>
            </a:endParaRPr>
          </a:p>
        </p:txBody>
      </p:sp>
      <p:sp>
        <p:nvSpPr>
          <p:cNvPr id="23" name="object 18"/>
          <p:cNvSpPr txBox="1">
            <a:spLocks/>
          </p:cNvSpPr>
          <p:nvPr/>
        </p:nvSpPr>
        <p:spPr>
          <a:xfrm>
            <a:off x="1174376" y="6846779"/>
            <a:ext cx="1791970" cy="322579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9pPr>
          </a:lstStyle>
          <a:p>
            <a:pPr marL="12700" marR="5080">
              <a:spcBef>
                <a:spcPts val="15"/>
              </a:spcBef>
            </a:pPr>
            <a:r>
              <a:rPr lang="en-US" spc="-5" smtClean="0"/>
              <a:t>Advanced Networking Tech. Lab.  Yeungnam </a:t>
            </a:r>
            <a:r>
              <a:rPr lang="en-US" smtClean="0"/>
              <a:t>University</a:t>
            </a:r>
            <a:r>
              <a:rPr lang="en-US" spc="-40" smtClean="0"/>
              <a:t> </a:t>
            </a:r>
            <a:r>
              <a:rPr lang="en-US" spc="-5" smtClean="0"/>
              <a:t>(YU-ANTL)</a:t>
            </a:r>
            <a:endParaRPr lang="en-US" spc="-5" dirty="0"/>
          </a:p>
        </p:txBody>
      </p:sp>
      <p:sp>
        <p:nvSpPr>
          <p:cNvPr id="24" name="object 19"/>
          <p:cNvSpPr txBox="1">
            <a:spLocks/>
          </p:cNvSpPr>
          <p:nvPr/>
        </p:nvSpPr>
        <p:spPr>
          <a:xfrm>
            <a:off x="8977255" y="6881055"/>
            <a:ext cx="899159" cy="2838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9pPr>
          </a:lstStyle>
          <a:p>
            <a:pPr marL="167640" marR="5080" indent="-155575">
              <a:lnSpc>
                <a:spcPts val="1080"/>
              </a:lnSpc>
              <a:spcBef>
                <a:spcPts val="50"/>
              </a:spcBef>
            </a:pPr>
            <a:r>
              <a:rPr lang="ko-KR" altLang="en-US" spc="-50" smtClean="0"/>
              <a:t>자율주행 자동차  </a:t>
            </a:r>
            <a:r>
              <a:rPr lang="ko-KR" altLang="en-US" spc="120" smtClean="0"/>
              <a:t>교수김영탁</a:t>
            </a:r>
            <a:r>
              <a:rPr lang="ko-KR" altLang="en-US" spc="-30" smtClean="0"/>
              <a:t> </a:t>
            </a:r>
            <a:endParaRPr lang="ko-KR" altLang="en-US" spc="-30" dirty="0"/>
          </a:p>
        </p:txBody>
      </p:sp>
      <p:sp>
        <p:nvSpPr>
          <p:cNvPr id="25" name="object 20"/>
          <p:cNvSpPr txBox="1">
            <a:spLocks/>
          </p:cNvSpPr>
          <p:nvPr/>
        </p:nvSpPr>
        <p:spPr>
          <a:xfrm>
            <a:off x="5094865" y="7002571"/>
            <a:ext cx="53022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/>
                <a:ea typeface="굴림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pc="-35" smtClean="0"/>
              <a:t>ch02 </a:t>
            </a:r>
            <a:r>
              <a:rPr lang="en-US" spc="-20" smtClean="0"/>
              <a:t>-</a:t>
            </a:r>
            <a:r>
              <a:rPr lang="en-US" spc="-55" smtClean="0"/>
              <a:t> </a:t>
            </a:r>
            <a:fld id="{81D60167-4931-47E6-BA6A-407CBD079E47}" type="slidenum">
              <a:rPr spc="-30" smtClean="0"/>
              <a:pPr marL="12700">
                <a:spcBef>
                  <a:spcPts val="105"/>
                </a:spcBef>
              </a:pPr>
              <a:t>24</a:t>
            </a:fld>
            <a:endParaRPr spc="-30" dirty="0"/>
          </a:p>
        </p:txBody>
      </p:sp>
      <p:sp>
        <p:nvSpPr>
          <p:cNvPr id="26" name="object 9"/>
          <p:cNvSpPr txBox="1"/>
          <p:nvPr/>
        </p:nvSpPr>
        <p:spPr>
          <a:xfrm>
            <a:off x="2689358" y="3139384"/>
            <a:ext cx="469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040">
              <a:lnSpc>
                <a:spcPct val="100000"/>
              </a:lnSpc>
              <a:spcBef>
                <a:spcPts val="95"/>
              </a:spcBef>
            </a:pPr>
            <a:r>
              <a:rPr lang="en-US" altLang="ko-KR" spc="-5" dirty="0">
                <a:solidFill>
                  <a:schemeClr val="bg1"/>
                </a:solidFill>
                <a:latin typeface="맑은 고딕"/>
                <a:cs typeface="맑은 고딕"/>
              </a:rPr>
              <a:t>Pub  </a:t>
            </a:r>
            <a:r>
              <a:rPr lang="en-US" altLang="ko-KR" spc="-10" dirty="0">
                <a:solidFill>
                  <a:schemeClr val="bg1"/>
                </a:solidFill>
                <a:latin typeface="맑은 고딕"/>
                <a:cs typeface="맑은 고딕"/>
              </a:rPr>
              <a:t>Node</a:t>
            </a:r>
            <a:endParaRPr lang="en-US" altLang="ko-KR" dirty="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27" name="object 9"/>
          <p:cNvSpPr txBox="1"/>
          <p:nvPr/>
        </p:nvSpPr>
        <p:spPr>
          <a:xfrm>
            <a:off x="5983674" y="3133502"/>
            <a:ext cx="469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040">
              <a:lnSpc>
                <a:spcPct val="100000"/>
              </a:lnSpc>
              <a:spcBef>
                <a:spcPts val="95"/>
              </a:spcBef>
            </a:pPr>
            <a:r>
              <a:rPr lang="en-US" altLang="ko-KR" spc="-5" dirty="0" smtClean="0">
                <a:solidFill>
                  <a:schemeClr val="bg1"/>
                </a:solidFill>
                <a:latin typeface="맑은 고딕"/>
                <a:cs typeface="맑은 고딕"/>
              </a:rPr>
              <a:t>Sub  </a:t>
            </a:r>
            <a:r>
              <a:rPr lang="en-US" altLang="ko-KR" spc="-10" dirty="0">
                <a:solidFill>
                  <a:schemeClr val="bg1"/>
                </a:solidFill>
                <a:latin typeface="맑은 고딕"/>
                <a:cs typeface="맑은 고딕"/>
              </a:rPr>
              <a:t>Node</a:t>
            </a:r>
            <a:endParaRPr lang="en-US" altLang="ko-KR" dirty="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28" name="object 9"/>
          <p:cNvSpPr txBox="1"/>
          <p:nvPr/>
        </p:nvSpPr>
        <p:spPr>
          <a:xfrm>
            <a:off x="4053014" y="1569172"/>
            <a:ext cx="850257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040">
              <a:lnSpc>
                <a:spcPct val="100000"/>
              </a:lnSpc>
              <a:spcBef>
                <a:spcPts val="95"/>
              </a:spcBef>
            </a:pPr>
            <a:r>
              <a:rPr lang="en-US" altLang="ko-KR" dirty="0" smtClean="0">
                <a:solidFill>
                  <a:schemeClr val="bg1"/>
                </a:solidFill>
                <a:latin typeface="맑은 고딕"/>
                <a:cs typeface="맑은 고딕"/>
              </a:rPr>
              <a:t>Master</a:t>
            </a:r>
            <a:endParaRPr lang="en-US" altLang="ko-KR" dirty="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29" name="object 12"/>
          <p:cNvSpPr/>
          <p:nvPr/>
        </p:nvSpPr>
        <p:spPr>
          <a:xfrm>
            <a:off x="3264906" y="3576967"/>
            <a:ext cx="2537460" cy="396240"/>
          </a:xfrm>
          <a:custGeom>
            <a:avLst/>
            <a:gdLst/>
            <a:ahLst/>
            <a:cxnLst/>
            <a:rect l="l" t="t" r="r" b="b"/>
            <a:pathLst>
              <a:path w="2537459" h="396239">
                <a:moveTo>
                  <a:pt x="2481072" y="127253"/>
                </a:moveTo>
                <a:lnTo>
                  <a:pt x="2481072" y="88391"/>
                </a:lnTo>
                <a:lnTo>
                  <a:pt x="2472690" y="96773"/>
                </a:lnTo>
                <a:lnTo>
                  <a:pt x="2463546" y="104393"/>
                </a:lnTo>
                <a:lnTo>
                  <a:pt x="2403591" y="145192"/>
                </a:lnTo>
                <a:lnTo>
                  <a:pt x="2361967" y="167811"/>
                </a:lnTo>
                <a:lnTo>
                  <a:pt x="2318470" y="188416"/>
                </a:lnTo>
                <a:lnTo>
                  <a:pt x="2273473" y="207169"/>
                </a:lnTo>
                <a:lnTo>
                  <a:pt x="2227346" y="224232"/>
                </a:lnTo>
                <a:lnTo>
                  <a:pt x="2180461" y="239768"/>
                </a:lnTo>
                <a:lnTo>
                  <a:pt x="2133190" y="253939"/>
                </a:lnTo>
                <a:lnTo>
                  <a:pt x="2085904" y="266909"/>
                </a:lnTo>
                <a:lnTo>
                  <a:pt x="2038975" y="278838"/>
                </a:lnTo>
                <a:lnTo>
                  <a:pt x="1992773" y="289890"/>
                </a:lnTo>
                <a:lnTo>
                  <a:pt x="1947672" y="300227"/>
                </a:lnTo>
                <a:lnTo>
                  <a:pt x="1896618" y="310133"/>
                </a:lnTo>
                <a:lnTo>
                  <a:pt x="1844039" y="319277"/>
                </a:lnTo>
                <a:lnTo>
                  <a:pt x="1795253" y="327243"/>
                </a:lnTo>
                <a:lnTo>
                  <a:pt x="1746167" y="334525"/>
                </a:lnTo>
                <a:lnTo>
                  <a:pt x="1696820" y="341115"/>
                </a:lnTo>
                <a:lnTo>
                  <a:pt x="1647253" y="347003"/>
                </a:lnTo>
                <a:lnTo>
                  <a:pt x="1597504" y="352179"/>
                </a:lnTo>
                <a:lnTo>
                  <a:pt x="1547615" y="356634"/>
                </a:lnTo>
                <a:lnTo>
                  <a:pt x="1497624" y="360359"/>
                </a:lnTo>
                <a:lnTo>
                  <a:pt x="1447571" y="363344"/>
                </a:lnTo>
                <a:lnTo>
                  <a:pt x="1397496" y="365579"/>
                </a:lnTo>
                <a:lnTo>
                  <a:pt x="1347438" y="367055"/>
                </a:lnTo>
                <a:lnTo>
                  <a:pt x="1298288" y="367750"/>
                </a:lnTo>
                <a:lnTo>
                  <a:pt x="1247535" y="367691"/>
                </a:lnTo>
                <a:lnTo>
                  <a:pt x="1197738" y="366831"/>
                </a:lnTo>
                <a:lnTo>
                  <a:pt x="1147491" y="365141"/>
                </a:lnTo>
                <a:lnTo>
                  <a:pt x="1098804" y="362712"/>
                </a:lnTo>
                <a:lnTo>
                  <a:pt x="1040891" y="358902"/>
                </a:lnTo>
                <a:lnTo>
                  <a:pt x="982980" y="354330"/>
                </a:lnTo>
                <a:lnTo>
                  <a:pt x="925830" y="348996"/>
                </a:lnTo>
                <a:lnTo>
                  <a:pt x="897617" y="346452"/>
                </a:lnTo>
                <a:lnTo>
                  <a:pt x="824225" y="337312"/>
                </a:lnTo>
                <a:lnTo>
                  <a:pt x="779797" y="330615"/>
                </a:lnTo>
                <a:lnTo>
                  <a:pt x="732891" y="322792"/>
                </a:lnTo>
                <a:lnTo>
                  <a:pt x="682252" y="313523"/>
                </a:lnTo>
                <a:lnTo>
                  <a:pt x="629234" y="302917"/>
                </a:lnTo>
                <a:lnTo>
                  <a:pt x="574539" y="290979"/>
                </a:lnTo>
                <a:lnTo>
                  <a:pt x="518871" y="277712"/>
                </a:lnTo>
                <a:lnTo>
                  <a:pt x="462930" y="263119"/>
                </a:lnTo>
                <a:lnTo>
                  <a:pt x="407420" y="247204"/>
                </a:lnTo>
                <a:lnTo>
                  <a:pt x="353043" y="229968"/>
                </a:lnTo>
                <a:lnTo>
                  <a:pt x="300500" y="211417"/>
                </a:lnTo>
                <a:lnTo>
                  <a:pt x="250494" y="191552"/>
                </a:lnTo>
                <a:lnTo>
                  <a:pt x="203728" y="170378"/>
                </a:lnTo>
                <a:lnTo>
                  <a:pt x="160903" y="147896"/>
                </a:lnTo>
                <a:lnTo>
                  <a:pt x="122722" y="124111"/>
                </a:lnTo>
                <a:lnTo>
                  <a:pt x="89887" y="99026"/>
                </a:lnTo>
                <a:lnTo>
                  <a:pt x="43063" y="44968"/>
                </a:lnTo>
                <a:lnTo>
                  <a:pt x="28956" y="8382"/>
                </a:lnTo>
                <a:lnTo>
                  <a:pt x="28956" y="0"/>
                </a:lnTo>
                <a:lnTo>
                  <a:pt x="0" y="1524"/>
                </a:lnTo>
                <a:lnTo>
                  <a:pt x="13285" y="50795"/>
                </a:lnTo>
                <a:lnTo>
                  <a:pt x="56215" y="107160"/>
                </a:lnTo>
                <a:lnTo>
                  <a:pt x="86870" y="133313"/>
                </a:lnTo>
                <a:lnTo>
                  <a:pt x="122800" y="158116"/>
                </a:lnTo>
                <a:lnTo>
                  <a:pt x="163369" y="181575"/>
                </a:lnTo>
                <a:lnTo>
                  <a:pt x="207938" y="203693"/>
                </a:lnTo>
                <a:lnTo>
                  <a:pt x="255870" y="224474"/>
                </a:lnTo>
                <a:lnTo>
                  <a:pt x="306526" y="243922"/>
                </a:lnTo>
                <a:lnTo>
                  <a:pt x="359269" y="262041"/>
                </a:lnTo>
                <a:lnTo>
                  <a:pt x="413461" y="278834"/>
                </a:lnTo>
                <a:lnTo>
                  <a:pt x="468464" y="294306"/>
                </a:lnTo>
                <a:lnTo>
                  <a:pt x="523640" y="308460"/>
                </a:lnTo>
                <a:lnTo>
                  <a:pt x="578352" y="321300"/>
                </a:lnTo>
                <a:lnTo>
                  <a:pt x="631961" y="332831"/>
                </a:lnTo>
                <a:lnTo>
                  <a:pt x="683830" y="343055"/>
                </a:lnTo>
                <a:lnTo>
                  <a:pt x="733322" y="351977"/>
                </a:lnTo>
                <a:lnTo>
                  <a:pt x="780449" y="359697"/>
                </a:lnTo>
                <a:lnTo>
                  <a:pt x="822618" y="365930"/>
                </a:lnTo>
                <a:lnTo>
                  <a:pt x="861148" y="370969"/>
                </a:lnTo>
                <a:lnTo>
                  <a:pt x="922782" y="377190"/>
                </a:lnTo>
                <a:lnTo>
                  <a:pt x="980694" y="383286"/>
                </a:lnTo>
                <a:lnTo>
                  <a:pt x="1038606" y="387858"/>
                </a:lnTo>
                <a:lnTo>
                  <a:pt x="1097280" y="391668"/>
                </a:lnTo>
                <a:lnTo>
                  <a:pt x="1148178" y="393828"/>
                </a:lnTo>
                <a:lnTo>
                  <a:pt x="1197768" y="395240"/>
                </a:lnTo>
                <a:lnTo>
                  <a:pt x="1247535" y="395950"/>
                </a:lnTo>
                <a:lnTo>
                  <a:pt x="1298288" y="395956"/>
                </a:lnTo>
                <a:lnTo>
                  <a:pt x="1348567" y="395235"/>
                </a:lnTo>
                <a:lnTo>
                  <a:pt x="1398833" y="393788"/>
                </a:lnTo>
                <a:lnTo>
                  <a:pt x="1449073" y="391611"/>
                </a:lnTo>
                <a:lnTo>
                  <a:pt x="1499274" y="388702"/>
                </a:lnTo>
                <a:lnTo>
                  <a:pt x="1549427" y="385055"/>
                </a:lnTo>
                <a:lnTo>
                  <a:pt x="1599517" y="380666"/>
                </a:lnTo>
                <a:lnTo>
                  <a:pt x="1649532" y="375533"/>
                </a:lnTo>
                <a:lnTo>
                  <a:pt x="1699462" y="369651"/>
                </a:lnTo>
                <a:lnTo>
                  <a:pt x="1749293" y="363016"/>
                </a:lnTo>
                <a:lnTo>
                  <a:pt x="1799014" y="355624"/>
                </a:lnTo>
                <a:lnTo>
                  <a:pt x="1848612" y="347471"/>
                </a:lnTo>
                <a:lnTo>
                  <a:pt x="1901189" y="338327"/>
                </a:lnTo>
                <a:lnTo>
                  <a:pt x="1953006" y="327659"/>
                </a:lnTo>
                <a:lnTo>
                  <a:pt x="1998231" y="317860"/>
                </a:lnTo>
                <a:lnTo>
                  <a:pt x="2045125" y="306951"/>
                </a:lnTo>
                <a:lnTo>
                  <a:pt x="2093183" y="294844"/>
                </a:lnTo>
                <a:lnTo>
                  <a:pt x="2141899" y="281449"/>
                </a:lnTo>
                <a:lnTo>
                  <a:pt x="2190770" y="266674"/>
                </a:lnTo>
                <a:lnTo>
                  <a:pt x="2239290" y="250430"/>
                </a:lnTo>
                <a:lnTo>
                  <a:pt x="2286955" y="232627"/>
                </a:lnTo>
                <a:lnTo>
                  <a:pt x="2333260" y="213174"/>
                </a:lnTo>
                <a:lnTo>
                  <a:pt x="2377702" y="191982"/>
                </a:lnTo>
                <a:lnTo>
                  <a:pt x="2419774" y="168960"/>
                </a:lnTo>
                <a:lnTo>
                  <a:pt x="2458974" y="144017"/>
                </a:lnTo>
                <a:lnTo>
                  <a:pt x="2481072" y="127253"/>
                </a:lnTo>
                <a:close/>
              </a:path>
              <a:path w="2537459" h="396239">
                <a:moveTo>
                  <a:pt x="2537460" y="108965"/>
                </a:moveTo>
                <a:lnTo>
                  <a:pt x="2534412" y="12953"/>
                </a:lnTo>
                <a:lnTo>
                  <a:pt x="2459736" y="73151"/>
                </a:lnTo>
                <a:lnTo>
                  <a:pt x="2483247" y="83985"/>
                </a:lnTo>
                <a:lnTo>
                  <a:pt x="2492502" y="70103"/>
                </a:lnTo>
                <a:lnTo>
                  <a:pt x="2516886" y="86105"/>
                </a:lnTo>
                <a:lnTo>
                  <a:pt x="2516886" y="99485"/>
                </a:lnTo>
                <a:lnTo>
                  <a:pt x="2537460" y="108965"/>
                </a:lnTo>
                <a:close/>
              </a:path>
              <a:path w="2537459" h="396239">
                <a:moveTo>
                  <a:pt x="2510062" y="96341"/>
                </a:moveTo>
                <a:lnTo>
                  <a:pt x="2483247" y="83985"/>
                </a:lnTo>
                <a:lnTo>
                  <a:pt x="2478786" y="90677"/>
                </a:lnTo>
                <a:lnTo>
                  <a:pt x="2481072" y="88391"/>
                </a:lnTo>
                <a:lnTo>
                  <a:pt x="2481072" y="127253"/>
                </a:lnTo>
                <a:lnTo>
                  <a:pt x="2491740" y="118109"/>
                </a:lnTo>
                <a:lnTo>
                  <a:pt x="2503170" y="106679"/>
                </a:lnTo>
                <a:lnTo>
                  <a:pt x="2510062" y="96341"/>
                </a:lnTo>
                <a:close/>
              </a:path>
              <a:path w="2537459" h="396239">
                <a:moveTo>
                  <a:pt x="2516886" y="86105"/>
                </a:moveTo>
                <a:lnTo>
                  <a:pt x="2492502" y="70103"/>
                </a:lnTo>
                <a:lnTo>
                  <a:pt x="2483247" y="83985"/>
                </a:lnTo>
                <a:lnTo>
                  <a:pt x="2510062" y="96341"/>
                </a:lnTo>
                <a:lnTo>
                  <a:pt x="2516886" y="86105"/>
                </a:lnTo>
                <a:close/>
              </a:path>
              <a:path w="2537459" h="396239">
                <a:moveTo>
                  <a:pt x="2516886" y="99485"/>
                </a:moveTo>
                <a:lnTo>
                  <a:pt x="2516886" y="86105"/>
                </a:lnTo>
                <a:lnTo>
                  <a:pt x="2510062" y="96341"/>
                </a:lnTo>
                <a:lnTo>
                  <a:pt x="2516886" y="994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3"/>
          <p:cNvSpPr txBox="1"/>
          <p:nvPr/>
        </p:nvSpPr>
        <p:spPr>
          <a:xfrm>
            <a:off x="4089827" y="3998592"/>
            <a:ext cx="821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0000"/>
                </a:solidFill>
                <a:latin typeface="굴림"/>
                <a:cs typeface="굴림"/>
              </a:rPr>
              <a:t>메시지</a:t>
            </a:r>
            <a:r>
              <a:rPr sz="1200" b="1" spc="-140" dirty="0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sz="1200" b="1" spc="10" dirty="0">
                <a:solidFill>
                  <a:srgbClr val="FF0000"/>
                </a:solidFill>
                <a:latin typeface="굴림"/>
                <a:cs typeface="굴림"/>
              </a:rPr>
              <a:t>전송</a:t>
            </a:r>
            <a:endParaRPr sz="1200" dirty="0">
              <a:latin typeface="굴림"/>
              <a:cs typeface="굴림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200" b="1" dirty="0">
                <a:solidFill>
                  <a:srgbClr val="FF0000"/>
                </a:solidFill>
                <a:latin typeface="굴림"/>
                <a:cs typeface="굴림"/>
              </a:rPr>
              <a:t>토픽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8409" y="4533323"/>
            <a:ext cx="8007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 smtClean="0"/>
              <a:t>ROS </a:t>
            </a:r>
            <a:r>
              <a:rPr lang="ko-KR" altLang="en-US" sz="1800" b="1" dirty="0" smtClean="0"/>
              <a:t>전체를 총괄하는 </a:t>
            </a:r>
            <a:r>
              <a:rPr lang="en-US" altLang="ko-KR" sz="1800" b="1" dirty="0" smtClean="0"/>
              <a:t>main loop</a:t>
            </a:r>
            <a:r>
              <a:rPr lang="ko-KR" altLang="en-US" sz="1800" b="1" dirty="0" smtClean="0"/>
              <a:t>가 </a:t>
            </a:r>
            <a:r>
              <a:rPr lang="ko-KR" altLang="en-US" sz="1800" b="1" dirty="0" err="1" smtClean="0"/>
              <a:t>있는게</a:t>
            </a:r>
            <a:r>
              <a:rPr lang="ko-KR" altLang="en-US" sz="1800" b="1" dirty="0" smtClean="0"/>
              <a:t> 아니라 각각의 </a:t>
            </a:r>
            <a:r>
              <a:rPr lang="ko-KR" altLang="en-US" sz="1800" b="1" dirty="0" err="1" smtClean="0"/>
              <a:t>노드가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main loop</a:t>
            </a:r>
            <a:r>
              <a:rPr lang="ko-KR" altLang="en-US" sz="1800" b="1" dirty="0" smtClean="0"/>
              <a:t>를 가지고 있고 </a:t>
            </a:r>
            <a:r>
              <a:rPr lang="en-US" altLang="ko-KR" sz="1800" b="1" dirty="0" smtClean="0"/>
              <a:t>master</a:t>
            </a:r>
            <a:r>
              <a:rPr lang="ko-KR" altLang="en-US" sz="1800" b="1" dirty="0" smtClean="0"/>
              <a:t>가 각각의 </a:t>
            </a:r>
            <a:r>
              <a:rPr lang="ko-KR" altLang="en-US" sz="1800" b="1" dirty="0" err="1" smtClean="0"/>
              <a:t>노드의</a:t>
            </a:r>
            <a:r>
              <a:rPr lang="ko-KR" altLang="en-US" sz="1800" b="1" dirty="0" smtClean="0"/>
              <a:t> 정보를 주면서 연결해주고 지속적으로 전송되는 </a:t>
            </a:r>
            <a:r>
              <a:rPr lang="en-US" altLang="ko-KR" sz="1800" b="1" dirty="0" smtClean="0"/>
              <a:t>message</a:t>
            </a:r>
            <a:r>
              <a:rPr lang="ko-KR" altLang="en-US" sz="1800" b="1" dirty="0" smtClean="0"/>
              <a:t>에 맞는 동작을 하는 구조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03522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09A68-2C0A-48B8-B0A3-0164A58D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mushr_base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노드들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429522"/>
            <a:ext cx="8886825" cy="3257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410" y="5026080"/>
            <a:ext cx="8007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Joy_teleop.py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racecar_state.py </a:t>
            </a:r>
            <a:r>
              <a:rPr lang="ko-KR" altLang="en-US" sz="2400" b="1" dirty="0" smtClean="0"/>
              <a:t>두 개의 </a:t>
            </a:r>
            <a:r>
              <a:rPr lang="ko-KR" altLang="en-US" sz="2400" b="1" dirty="0" err="1" smtClean="0"/>
              <a:t>노드</a:t>
            </a:r>
            <a:endParaRPr lang="ko-KR" altLang="en-US" sz="2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74DB4E-F86D-4640-81EB-0779670B70FD}"/>
              </a:ext>
            </a:extLst>
          </p:cNvPr>
          <p:cNvSpPr/>
          <p:nvPr/>
        </p:nvSpPr>
        <p:spPr>
          <a:xfrm>
            <a:off x="296562" y="3986873"/>
            <a:ext cx="1680520" cy="7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664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BFCE-7767-4554-A956-8AE4D0CE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ushr_base</a:t>
            </a:r>
            <a:r>
              <a:rPr lang="en-US" altLang="ko-KR" dirty="0" smtClean="0"/>
              <a:t> : joy_teleop.py, racecar_state.py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메인문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05352-6C29-4965-A43A-EE1CFF62A652}"/>
              </a:ext>
            </a:extLst>
          </p:cNvPr>
          <p:cNvSpPr txBox="1"/>
          <p:nvPr/>
        </p:nvSpPr>
        <p:spPr>
          <a:xfrm>
            <a:off x="4345498" y="3349877"/>
            <a:ext cx="45803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http://prod.danawa.com/info/?pcode=8714942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406"/>
            <a:ext cx="5066270" cy="24611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" y="4138753"/>
            <a:ext cx="8229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둘다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노드가</a:t>
            </a:r>
            <a:r>
              <a:rPr lang="ko-KR" altLang="en-US" sz="2400" b="1" dirty="0" smtClean="0"/>
              <a:t> 자기 자신의 </a:t>
            </a:r>
            <a:r>
              <a:rPr lang="en-US" altLang="ko-KR" sz="2400" b="1" dirty="0" smtClean="0"/>
              <a:t>main</a:t>
            </a:r>
            <a:r>
              <a:rPr lang="ko-KR" altLang="en-US" sz="2400" b="1" dirty="0" smtClean="0"/>
              <a:t>문을 가지고 있고 </a:t>
            </a:r>
            <a:r>
              <a:rPr lang="en-US" altLang="ko-KR" sz="2400" b="1" dirty="0" smtClean="0"/>
              <a:t>.spin() </a:t>
            </a:r>
            <a:r>
              <a:rPr lang="ko-KR" altLang="en-US" sz="2400" b="1" dirty="0" smtClean="0"/>
              <a:t>함수를 통해서 반복되는 구조</a:t>
            </a:r>
            <a:endParaRPr lang="ko-KR" altLang="en-US" sz="2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583" y="1617779"/>
            <a:ext cx="4749303" cy="183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2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vesc</a:t>
            </a:r>
            <a:r>
              <a:rPr lang="en-US" altLang="ko-KR" dirty="0" smtClean="0"/>
              <a:t> : Ackermann_to_vesc.cpp  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36625"/>
            <a:ext cx="6810375" cy="541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3147" y="2252144"/>
            <a:ext cx="3954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/>
              <a:t>이와 같이 </a:t>
            </a:r>
            <a:r>
              <a:rPr lang="en-US" altLang="ko-KR" sz="1800" b="1" dirty="0" smtClean="0"/>
              <a:t>main</a:t>
            </a:r>
            <a:r>
              <a:rPr lang="ko-KR" altLang="en-US" sz="1800" b="1" dirty="0" smtClean="0"/>
              <a:t>문이 없는 </a:t>
            </a:r>
            <a:r>
              <a:rPr lang="ko-KR" altLang="en-US" sz="1800" b="1" dirty="0" err="1" smtClean="0"/>
              <a:t>노드도</a:t>
            </a:r>
            <a:r>
              <a:rPr lang="ko-KR" altLang="en-US" sz="1800" b="1" dirty="0" smtClean="0"/>
              <a:t> 있지만 다른 </a:t>
            </a:r>
            <a:r>
              <a:rPr lang="ko-KR" altLang="en-US" sz="1800" b="1" dirty="0" err="1" smtClean="0"/>
              <a:t>노드에서</a:t>
            </a:r>
            <a:r>
              <a:rPr lang="ko-KR" altLang="en-US" sz="1800" b="1" dirty="0" smtClean="0"/>
              <a:t> 쓰기 위한 함수나 </a:t>
            </a:r>
            <a:r>
              <a:rPr lang="en-US" altLang="ko-KR" sz="1800" b="1" dirty="0" smtClean="0"/>
              <a:t>class</a:t>
            </a:r>
            <a:r>
              <a:rPr lang="ko-KR" altLang="en-US" sz="1800" b="1" dirty="0" smtClean="0"/>
              <a:t>를 정의하기 위한 경우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06665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vesc</a:t>
            </a:r>
            <a:r>
              <a:rPr lang="en-US" altLang="ko-KR" dirty="0"/>
              <a:t> : </a:t>
            </a:r>
            <a:r>
              <a:rPr lang="en-US" altLang="ko-KR" dirty="0" smtClean="0"/>
              <a:t>Ackermann_to_vesc_node.cpp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36624"/>
            <a:ext cx="6522691" cy="45868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4551" y="2301571"/>
            <a:ext cx="329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/>
              <a:t>정의했던 </a:t>
            </a:r>
            <a:r>
              <a:rPr lang="en-US" altLang="ko-KR" sz="1800" b="1" dirty="0" smtClean="0"/>
              <a:t>class</a:t>
            </a:r>
            <a:r>
              <a:rPr lang="ko-KR" altLang="en-US" sz="1800" b="1" dirty="0" smtClean="0"/>
              <a:t>가 다른 </a:t>
            </a:r>
            <a:r>
              <a:rPr lang="ko-KR" altLang="en-US" sz="1800" b="1" dirty="0" err="1" smtClean="0"/>
              <a:t>노드의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main</a:t>
            </a:r>
            <a:r>
              <a:rPr lang="ko-KR" altLang="en-US" sz="1800" b="1" dirty="0" smtClean="0"/>
              <a:t>문에서 이용이 된다</a:t>
            </a:r>
            <a:r>
              <a:rPr lang="en-US" altLang="ko-KR" sz="1800" b="1" dirty="0" smtClean="0"/>
              <a:t>.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64899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BFCE-7767-4554-A956-8AE4D0CE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MuSHR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mapping </a:t>
            </a:r>
            <a:r>
              <a:rPr lang="ko-KR" altLang="en-US" dirty="0" smtClean="0"/>
              <a:t>동작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625"/>
            <a:ext cx="4234508" cy="541474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485501" y="1591533"/>
            <a:ext cx="46584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1" dirty="0" err="1" smtClean="0"/>
              <a:t>roscore</a:t>
            </a:r>
            <a:r>
              <a:rPr lang="ko-KR" altLang="en-US" sz="1800" b="1" dirty="0"/>
              <a:t>를 통해 </a:t>
            </a:r>
            <a:r>
              <a:rPr lang="en-US" altLang="ko-KR" sz="1800" b="1" dirty="0"/>
              <a:t>master </a:t>
            </a:r>
            <a:r>
              <a:rPr lang="ko-KR" altLang="en-US" sz="1800" b="1" dirty="0"/>
              <a:t>실행</a:t>
            </a:r>
            <a:endParaRPr lang="en-US" altLang="ko-KR" sz="1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1" dirty="0" err="1" smtClean="0"/>
              <a:t>roslaunch</a:t>
            </a:r>
            <a:r>
              <a:rPr lang="ko-KR" altLang="en-US" sz="1800" b="1" dirty="0"/>
              <a:t>를 통해 </a:t>
            </a:r>
            <a:r>
              <a:rPr lang="en-US" altLang="ko-KR" sz="1800" b="1" dirty="0" err="1"/>
              <a:t>teleop.launch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안에 있는 </a:t>
            </a:r>
            <a:r>
              <a:rPr lang="ko-KR" altLang="en-US" sz="1800" b="1" dirty="0" err="1"/>
              <a:t>노드들</a:t>
            </a:r>
            <a:r>
              <a:rPr lang="ko-KR" altLang="en-US" sz="1800" b="1" dirty="0"/>
              <a:t> 실행</a:t>
            </a:r>
            <a:endParaRPr lang="en-US" altLang="ko-KR" sz="1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1" dirty="0" err="1"/>
              <a:t>rosrun</a:t>
            </a:r>
            <a:r>
              <a:rPr lang="ko-KR" altLang="en-US" sz="1800" b="1" dirty="0"/>
              <a:t>을 통해 </a:t>
            </a:r>
            <a:r>
              <a:rPr lang="en-US" altLang="ko-KR" sz="1800" b="1" dirty="0" err="1"/>
              <a:t>slam_gmapping</a:t>
            </a:r>
            <a:r>
              <a:rPr lang="en-US" altLang="ko-KR" sz="1800" b="1" dirty="0"/>
              <a:t>, scan </a:t>
            </a:r>
            <a:r>
              <a:rPr lang="ko-KR" altLang="en-US" sz="1800" b="1" dirty="0" err="1"/>
              <a:t>노드를</a:t>
            </a:r>
            <a:r>
              <a:rPr lang="ko-KR" altLang="en-US" sz="1800" b="1" dirty="0"/>
              <a:t> 실행</a:t>
            </a:r>
            <a:endParaRPr lang="en-US" altLang="ko-KR" sz="1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1" dirty="0" err="1"/>
              <a:t>rosrun</a:t>
            </a:r>
            <a:r>
              <a:rPr lang="ko-KR" altLang="en-US" sz="1800" b="1" dirty="0"/>
              <a:t>을 통해 </a:t>
            </a:r>
            <a:r>
              <a:rPr lang="en-US" altLang="ko-KR" sz="1800" b="1" dirty="0" err="1"/>
              <a:t>map_saver</a:t>
            </a:r>
            <a:r>
              <a:rPr lang="en-US" altLang="ko-KR" sz="1800" b="1" dirty="0"/>
              <a:t> </a:t>
            </a:r>
            <a:r>
              <a:rPr lang="ko-KR" altLang="en-US" sz="1800" b="1" dirty="0" err="1"/>
              <a:t>노드</a:t>
            </a:r>
            <a:r>
              <a:rPr lang="ko-KR" altLang="en-US" sz="1800" b="1" dirty="0"/>
              <a:t> 실행</a:t>
            </a:r>
            <a:endParaRPr lang="en-US" altLang="ko-KR" sz="1800" b="1" dirty="0"/>
          </a:p>
          <a:p>
            <a:pPr algn="l"/>
            <a:endParaRPr lang="en-US" altLang="ko-KR" sz="1800" b="1" dirty="0"/>
          </a:p>
          <a:p>
            <a:pPr marL="0" indent="0" algn="l">
              <a:buNone/>
            </a:pPr>
            <a:r>
              <a:rPr lang="ko-KR" altLang="en-US" sz="1800" b="1" dirty="0"/>
              <a:t>이렇게 </a:t>
            </a:r>
            <a:r>
              <a:rPr lang="ko-KR" altLang="en-US" sz="1800" b="1" dirty="0" err="1"/>
              <a:t>노드들을</a:t>
            </a:r>
            <a:r>
              <a:rPr lang="ko-KR" altLang="en-US" sz="1800" b="1" dirty="0"/>
              <a:t> </a:t>
            </a:r>
            <a:r>
              <a:rPr lang="en-US" altLang="ko-KR" sz="1800" b="1" dirty="0" smtClean="0"/>
              <a:t>mapping</a:t>
            </a:r>
            <a:r>
              <a:rPr lang="ko-KR" altLang="en-US" sz="1800" b="1" dirty="0" smtClean="0"/>
              <a:t>이나 </a:t>
            </a:r>
            <a:r>
              <a:rPr lang="en-US" altLang="ko-KR" sz="1800" b="1" dirty="0" smtClean="0"/>
              <a:t>joy stick</a:t>
            </a:r>
            <a:r>
              <a:rPr lang="ko-KR" altLang="en-US" sz="1800" b="1" dirty="0" smtClean="0"/>
              <a:t>을 사용하기 위해서는 </a:t>
            </a:r>
            <a:r>
              <a:rPr lang="ko-KR" altLang="en-US" sz="1800" b="1" dirty="0" err="1" smtClean="0"/>
              <a:t>노드</a:t>
            </a:r>
            <a:r>
              <a:rPr lang="ko-KR" altLang="en-US" sz="1800" b="1" dirty="0" smtClean="0"/>
              <a:t> 실행을 무조건 </a:t>
            </a:r>
            <a:r>
              <a:rPr lang="ko-KR" altLang="en-US" sz="1800" b="1" dirty="0" err="1" smtClean="0"/>
              <a:t>해줘야하고</a:t>
            </a:r>
            <a:r>
              <a:rPr lang="ko-KR" altLang="en-US" sz="1800" b="1" dirty="0" smtClean="0"/>
              <a:t>  </a:t>
            </a:r>
            <a:r>
              <a:rPr lang="ko-KR" altLang="en-US" sz="1800" b="1" dirty="0" err="1" smtClean="0"/>
              <a:t>노드를</a:t>
            </a:r>
            <a:r>
              <a:rPr lang="ko-KR" altLang="en-US" sz="1800" b="1" dirty="0" smtClean="0"/>
              <a:t> 실행하면 </a:t>
            </a:r>
            <a:r>
              <a:rPr lang="en-US" altLang="ko-KR" sz="1800" b="1" dirty="0" smtClean="0"/>
              <a:t>master</a:t>
            </a:r>
            <a:r>
              <a:rPr lang="ko-KR" altLang="en-US" sz="1800" b="1" dirty="0" smtClean="0"/>
              <a:t>에 등록이 되면서 </a:t>
            </a:r>
            <a:r>
              <a:rPr lang="en-US" altLang="ko-KR" sz="1800" b="1" dirty="0" smtClean="0"/>
              <a:t>publisher</a:t>
            </a:r>
            <a:r>
              <a:rPr lang="ko-KR" altLang="en-US" sz="1800" b="1" dirty="0" smtClean="0"/>
              <a:t>와 </a:t>
            </a:r>
            <a:r>
              <a:rPr lang="en-US" altLang="ko-KR" sz="1800" b="1" dirty="0" smtClean="0"/>
              <a:t>subscriber</a:t>
            </a:r>
            <a:r>
              <a:rPr lang="ko-KR" altLang="en-US" sz="1800" b="1" dirty="0" smtClean="0"/>
              <a:t>가 연결이 되고 </a:t>
            </a:r>
            <a:r>
              <a:rPr lang="en-US" altLang="ko-KR" sz="1800" b="1" dirty="0" smtClean="0"/>
              <a:t>message</a:t>
            </a:r>
            <a:r>
              <a:rPr lang="ko-KR" altLang="en-US" sz="1800" b="1" dirty="0" smtClean="0"/>
              <a:t>를 보내면 거기에 맞는 동작을 하게 된다</a:t>
            </a:r>
            <a:r>
              <a:rPr lang="en-US" altLang="ko-KR" sz="1800" b="1" dirty="0" smtClean="0"/>
              <a:t>.</a:t>
            </a:r>
            <a:endParaRPr lang="ko-KR" altLang="en-US" sz="1800" b="1" dirty="0"/>
          </a:p>
          <a:p>
            <a:pPr algn="l"/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7379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833E301-78C2-453B-A12C-210FA9A0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r>
              <a:rPr lang="en-US" altLang="ko-KR" dirty="0" err="1" smtClean="0"/>
              <a:t>MuSHR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 loop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1239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loop</a:t>
            </a:r>
            <a:r>
              <a:rPr lang="ko-KR" altLang="en-US" dirty="0" smtClean="0"/>
              <a:t>에 대한 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2811"/>
            <a:ext cx="8229600" cy="4643352"/>
          </a:xfrm>
        </p:spPr>
        <p:txBody>
          <a:bodyPr/>
          <a:lstStyle/>
          <a:p>
            <a:r>
              <a:rPr lang="en-US" altLang="ko-KR" dirty="0" smtClean="0"/>
              <a:t>ROS</a:t>
            </a:r>
            <a:r>
              <a:rPr lang="ko-KR" altLang="en-US" smtClean="0"/>
              <a:t>전체를 총괄하는 </a:t>
            </a:r>
            <a:r>
              <a:rPr lang="en-US" altLang="ko-KR" dirty="0" smtClean="0"/>
              <a:t>main loop</a:t>
            </a:r>
            <a:r>
              <a:rPr lang="ko-KR" altLang="en-US" dirty="0" smtClean="0"/>
              <a:t>는 없다고 생각한다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대신 각각의 </a:t>
            </a:r>
            <a:r>
              <a:rPr lang="ko-KR" altLang="en-US" dirty="0" err="1" smtClean="0"/>
              <a:t>노드들이</a:t>
            </a:r>
            <a:r>
              <a:rPr lang="ko-KR" altLang="en-US" dirty="0" smtClean="0"/>
              <a:t> 독립적으로 </a:t>
            </a:r>
            <a:r>
              <a:rPr lang="en-US" altLang="ko-KR" dirty="0" smtClean="0"/>
              <a:t>main loop</a:t>
            </a:r>
            <a:r>
              <a:rPr lang="ko-KR" altLang="en-US" dirty="0" smtClean="0"/>
              <a:t>를 가지고 있고 그 </a:t>
            </a:r>
            <a:r>
              <a:rPr lang="ko-KR" altLang="en-US" dirty="0" err="1" smtClean="0"/>
              <a:t>노드들을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를 통해서 연결해줌으로써 </a:t>
            </a:r>
            <a:r>
              <a:rPr lang="en-US" altLang="ko-KR" dirty="0" smtClean="0"/>
              <a:t>publisher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subscribe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를 받게 되고 그에 맞는 동작을 하게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386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833E301-78C2-453B-A12C-210FA9A0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r>
              <a:rPr lang="en-US" altLang="ko-KR" dirty="0" err="1"/>
              <a:t>Push_button</a:t>
            </a:r>
            <a:r>
              <a:rPr lang="en-US" altLang="ko-KR" dirty="0"/>
              <a:t> node </a:t>
            </a:r>
            <a:r>
              <a:rPr lang="ko-KR" altLang="en-US" dirty="0"/>
              <a:t>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9635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B052B-9931-4F94-A2FF-88E5C20C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push_botton.launch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580DA-19D0-432E-AB8D-978E90F2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04" y="4336283"/>
            <a:ext cx="8229600" cy="1975103"/>
          </a:xfrm>
        </p:spPr>
        <p:txBody>
          <a:bodyPr/>
          <a:lstStyle/>
          <a:p>
            <a:r>
              <a:rPr lang="en-US" altLang="ko-KR" dirty="0" err="1"/>
              <a:t>push_button_utils</a:t>
            </a:r>
            <a:r>
              <a:rPr lang="ko-KR" altLang="en-US" dirty="0"/>
              <a:t> 패키지에서 </a:t>
            </a:r>
            <a:r>
              <a:rPr lang="en-US" altLang="ko-KR" dirty="0"/>
              <a:t>Node name</a:t>
            </a:r>
            <a:r>
              <a:rPr lang="ko-KR" altLang="en-US" dirty="0"/>
              <a:t>이 </a:t>
            </a:r>
            <a:r>
              <a:rPr lang="en-US" altLang="ko-KR" dirty="0" err="1"/>
              <a:t>push_button</a:t>
            </a:r>
            <a:r>
              <a:rPr lang="ko-KR" altLang="en-US" dirty="0"/>
              <a:t>일 경우 </a:t>
            </a:r>
            <a:r>
              <a:rPr lang="en-US" altLang="ko-KR" dirty="0"/>
              <a:t>push_button.py </a:t>
            </a:r>
            <a:r>
              <a:rPr lang="ko-KR" altLang="en-US" dirty="0"/>
              <a:t>노드를 실행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69D2D0-1837-499B-B896-4C4F30F1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" y="2261619"/>
            <a:ext cx="8597574" cy="1475612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9C02BBC-0FE1-42B7-8EB2-B26C4351AA8E}"/>
              </a:ext>
            </a:extLst>
          </p:cNvPr>
          <p:cNvSpPr txBox="1">
            <a:spLocks/>
          </p:cNvSpPr>
          <p:nvPr/>
        </p:nvSpPr>
        <p:spPr bwMode="auto">
          <a:xfrm>
            <a:off x="362104" y="1145667"/>
            <a:ext cx="8229600" cy="197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400" b="1" kern="1200">
                <a:solidFill>
                  <a:srgbClr val="993300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628650" indent="-28575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rgbClr val="0000CC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895350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162050" indent="-314325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438275" indent="-228600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ROS</a:t>
            </a:r>
            <a:r>
              <a:rPr kumimoji="0" lang="ko-KR" altLang="en-US" dirty="0"/>
              <a:t>는 </a:t>
            </a:r>
            <a:r>
              <a:rPr kumimoji="0" lang="en-US" altLang="ko-KR" dirty="0"/>
              <a:t>node</a:t>
            </a:r>
            <a:r>
              <a:rPr kumimoji="0" lang="ko-KR" altLang="en-US" dirty="0"/>
              <a:t>단위로 파일을 실행시키거나 </a:t>
            </a:r>
            <a:r>
              <a:rPr kumimoji="0" lang="en-US" altLang="ko-KR" dirty="0" err="1"/>
              <a:t>rosparam</a:t>
            </a:r>
            <a:r>
              <a:rPr kumimoji="0" lang="ko-KR" altLang="en-US" dirty="0"/>
              <a:t>과 같이 개별적으로 실행 시킬 수 있는 장점을 가짐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325F6-7637-4589-8570-E2C001A03110}"/>
              </a:ext>
            </a:extLst>
          </p:cNvPr>
          <p:cNvSpPr txBox="1"/>
          <p:nvPr/>
        </p:nvSpPr>
        <p:spPr>
          <a:xfrm>
            <a:off x="4476904" y="3813063"/>
            <a:ext cx="4584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https://github.com/prl-mushr/push_button_utils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220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A2FF5-564D-4CF2-AAB3-F816EF27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push_button.py (1)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2B9CE-E157-42DB-8B03-7FB50287B9F9}"/>
              </a:ext>
            </a:extLst>
          </p:cNvPr>
          <p:cNvSpPr txBox="1"/>
          <p:nvPr/>
        </p:nvSpPr>
        <p:spPr>
          <a:xfrm>
            <a:off x="292608" y="1148572"/>
            <a:ext cx="8534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dirty="0" err="1"/>
              <a:t>import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RPi.GPIO</a:t>
            </a:r>
            <a:r>
              <a:rPr lang="ko-KR" altLang="en-US" sz="1800" dirty="0"/>
              <a:t> </a:t>
            </a:r>
            <a:r>
              <a:rPr lang="ko-KR" altLang="en-US" sz="1800" dirty="0" err="1"/>
              <a:t>as</a:t>
            </a:r>
            <a:r>
              <a:rPr lang="ko-KR" altLang="en-US" sz="1800" dirty="0"/>
              <a:t> GPIO </a:t>
            </a:r>
            <a:r>
              <a:rPr lang="en-US" altLang="ko-KR" sz="1800" b="1" dirty="0">
                <a:solidFill>
                  <a:schemeClr val="accent1"/>
                </a:solidFill>
              </a:rPr>
              <a:t>#python GPIO</a:t>
            </a:r>
            <a:endParaRPr lang="ko-KR" altLang="en-US" sz="1800" b="1" dirty="0">
              <a:solidFill>
                <a:schemeClr val="accent1"/>
              </a:solidFill>
            </a:endParaRPr>
          </a:p>
          <a:p>
            <a:pPr algn="l"/>
            <a:r>
              <a:rPr lang="ko-KR" altLang="en-US" sz="1800" dirty="0" err="1"/>
              <a:t>import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rospy</a:t>
            </a:r>
            <a:r>
              <a:rPr lang="ko-KR" altLang="en-US" sz="1800" dirty="0"/>
              <a:t> </a:t>
            </a:r>
            <a:r>
              <a:rPr lang="en-US" altLang="ko-KR" sz="1800" b="1" dirty="0">
                <a:solidFill>
                  <a:schemeClr val="accent1"/>
                </a:solidFill>
              </a:rPr>
              <a:t>#python ROS</a:t>
            </a:r>
            <a:endParaRPr lang="ko-KR" altLang="en-US" sz="1800" b="1" dirty="0">
              <a:solidFill>
                <a:schemeClr val="accent1"/>
              </a:solidFill>
            </a:endParaRPr>
          </a:p>
          <a:p>
            <a:pPr algn="l"/>
            <a:r>
              <a:rPr lang="ko-KR" altLang="en-US" sz="1800" dirty="0" err="1"/>
              <a:t>from</a:t>
            </a:r>
            <a:r>
              <a:rPr lang="ko-KR" altLang="en-US" sz="1800" dirty="0"/>
              <a:t> std_msgs.msg </a:t>
            </a:r>
            <a:r>
              <a:rPr lang="ko-KR" altLang="en-US" sz="1800" dirty="0" err="1"/>
              <a:t>import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Bool</a:t>
            </a:r>
            <a:r>
              <a:rPr lang="ko-KR" altLang="en-US" sz="1800" dirty="0"/>
              <a:t> </a:t>
            </a:r>
            <a:r>
              <a:rPr lang="en-US" altLang="ko-KR" sz="1800" b="1" dirty="0">
                <a:solidFill>
                  <a:schemeClr val="accent1"/>
                </a:solidFill>
              </a:rPr>
              <a:t>#ROS </a:t>
            </a:r>
            <a:r>
              <a:rPr lang="ko-KR" altLang="en-US" sz="1800" b="1" dirty="0">
                <a:solidFill>
                  <a:schemeClr val="accent1"/>
                </a:solidFill>
              </a:rPr>
              <a:t>표준 </a:t>
            </a:r>
            <a:r>
              <a:rPr lang="en-US" altLang="ko-KR" sz="1800" b="1" dirty="0" err="1">
                <a:solidFill>
                  <a:schemeClr val="accent1"/>
                </a:solidFill>
              </a:rPr>
              <a:t>msgs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/>
              <a:t>class </a:t>
            </a:r>
            <a:r>
              <a:rPr lang="en-US" altLang="ko-KR" sz="1800" dirty="0" err="1"/>
              <a:t>PushButton</a:t>
            </a:r>
            <a:r>
              <a:rPr lang="en-US" altLang="ko-KR" sz="1800" dirty="0"/>
              <a:t>: </a:t>
            </a:r>
          </a:p>
          <a:p>
            <a:pPr algn="l"/>
            <a:r>
              <a:rPr lang="en-US" altLang="ko-KR" sz="1800" dirty="0"/>
              <a:t>    def 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__(self):</a:t>
            </a:r>
          </a:p>
          <a:p>
            <a:pPr algn="l"/>
            <a:r>
              <a:rPr lang="en-US" altLang="ko-KR" sz="1800" dirty="0"/>
              <a:t>        </a:t>
            </a:r>
            <a:r>
              <a:rPr lang="en-US" altLang="ko-KR" sz="1800" b="1" dirty="0">
                <a:solidFill>
                  <a:schemeClr val="accent1"/>
                </a:solidFill>
              </a:rPr>
              <a:t>#pin</a:t>
            </a: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</a:rPr>
              <a:t>31 setup</a:t>
            </a:r>
            <a:endParaRPr lang="en-US" altLang="ko-KR" sz="1800" dirty="0"/>
          </a:p>
          <a:p>
            <a:pPr algn="l"/>
            <a:r>
              <a:rPr lang="en-US" altLang="ko-KR" sz="1800" dirty="0"/>
              <a:t>        </a:t>
            </a:r>
            <a:r>
              <a:rPr lang="en-US" altLang="ko-KR" sz="1800" dirty="0" err="1"/>
              <a:t>self.gpio_pin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rospy.get_param</a:t>
            </a:r>
            <a:r>
              <a:rPr lang="en-US" altLang="ko-KR" sz="1800" dirty="0"/>
              <a:t>(＂</a:t>
            </a:r>
            <a:r>
              <a:rPr lang="en-US" altLang="ko-KR" sz="1800" dirty="0" err="1"/>
              <a:t>push_button</a:t>
            </a:r>
            <a:r>
              <a:rPr lang="en-US" altLang="ko-KR" sz="1800" dirty="0"/>
              <a:t>/</a:t>
            </a:r>
            <a:r>
              <a:rPr lang="en-US" altLang="ko-KR" sz="1800" dirty="0" err="1"/>
              <a:t>gpio_pin</a:t>
            </a:r>
            <a:r>
              <a:rPr lang="en-US" altLang="ko-KR" sz="1800" dirty="0"/>
              <a:t>＂, 31)</a:t>
            </a:r>
            <a:endParaRPr lang="en-US" altLang="ko-KR" sz="1800" b="1" dirty="0">
              <a:solidFill>
                <a:schemeClr val="accent1"/>
              </a:solidFill>
            </a:endParaRPr>
          </a:p>
          <a:p>
            <a:pPr algn="l"/>
            <a:r>
              <a:rPr lang="en-US" altLang="ko-KR" sz="1800" dirty="0"/>
              <a:t>        </a:t>
            </a:r>
            <a:r>
              <a:rPr lang="en-US" altLang="ko-KR" sz="1800" b="1" dirty="0">
                <a:solidFill>
                  <a:schemeClr val="accent1"/>
                </a:solidFill>
              </a:rPr>
              <a:t>#push</a:t>
            </a: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</a:rPr>
              <a:t>button</a:t>
            </a: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</a:rPr>
              <a:t>state</a:t>
            </a: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</a:rPr>
              <a:t>topic </a:t>
            </a:r>
            <a:r>
              <a:rPr lang="ko-KR" altLang="en-US" sz="1800" b="1" dirty="0">
                <a:solidFill>
                  <a:schemeClr val="accent1"/>
                </a:solidFill>
              </a:rPr>
              <a:t>가져오기</a:t>
            </a:r>
            <a:endParaRPr lang="en-US" altLang="ko-KR" sz="1800" b="1" dirty="0">
              <a:solidFill>
                <a:schemeClr val="accent1"/>
              </a:solidFill>
            </a:endParaRPr>
          </a:p>
          <a:p>
            <a:pPr algn="l"/>
            <a:r>
              <a:rPr lang="en-US" altLang="ko-KR" sz="1800" dirty="0"/>
              <a:t>        </a:t>
            </a:r>
            <a:r>
              <a:rPr lang="en-US" altLang="ko-KR" sz="1800" dirty="0" err="1"/>
              <a:t>self.pub_topic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rospy.get_param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push_button</a:t>
            </a:r>
            <a:r>
              <a:rPr lang="en-US" altLang="ko-KR" sz="1800" dirty="0"/>
              <a:t>/</a:t>
            </a:r>
            <a:r>
              <a:rPr lang="en-US" altLang="ko-KR" sz="1800" dirty="0" err="1"/>
              <a:t>pub_topic</a:t>
            </a:r>
            <a:r>
              <a:rPr lang="en-US" altLang="ko-KR" sz="1800" dirty="0"/>
              <a:t>",             </a:t>
            </a:r>
            <a:br>
              <a:rPr lang="en-US" altLang="ko-KR" sz="1800" dirty="0"/>
            </a:br>
            <a:r>
              <a:rPr lang="en-US" altLang="ko-KR" sz="1800" dirty="0"/>
              <a:t>                                "</a:t>
            </a:r>
            <a:r>
              <a:rPr lang="en-US" altLang="ko-KR" sz="1800" dirty="0" err="1"/>
              <a:t>push_button_state</a:t>
            </a:r>
            <a:r>
              <a:rPr lang="en-US" altLang="ko-KR" sz="1800" dirty="0"/>
              <a:t>")</a:t>
            </a:r>
          </a:p>
          <a:p>
            <a:pPr algn="l"/>
            <a:r>
              <a:rPr lang="en-US" altLang="ko-KR" sz="1800" dirty="0"/>
              <a:t>        </a:t>
            </a:r>
            <a:r>
              <a:rPr lang="en-US" altLang="ko-KR" sz="1800" b="1" dirty="0">
                <a:solidFill>
                  <a:schemeClr val="accent1"/>
                </a:solidFill>
              </a:rPr>
              <a:t>#Rate 10Hz</a:t>
            </a:r>
            <a:endParaRPr lang="en-US" altLang="ko-KR" sz="1800" dirty="0"/>
          </a:p>
          <a:p>
            <a:pPr algn="l"/>
            <a:r>
              <a:rPr lang="en-US" altLang="ko-KR" sz="1800" dirty="0"/>
              <a:t>        </a:t>
            </a:r>
            <a:r>
              <a:rPr lang="en-US" altLang="ko-KR" sz="1800" dirty="0" err="1"/>
              <a:t>self.pub_rate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rospy.get_param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push_button</a:t>
            </a:r>
            <a:r>
              <a:rPr lang="en-US" altLang="ko-KR" sz="1800" dirty="0"/>
              <a:t>/</a:t>
            </a:r>
            <a:r>
              <a:rPr lang="en-US" altLang="ko-KR" sz="1800" dirty="0" err="1"/>
              <a:t>pub_rate</a:t>
            </a:r>
            <a:r>
              <a:rPr lang="en-US" altLang="ko-KR" sz="1800" dirty="0"/>
              <a:t>", 100)</a:t>
            </a:r>
          </a:p>
          <a:p>
            <a:pPr algn="l"/>
            <a:r>
              <a:rPr lang="en-US" altLang="ko-KR" sz="1800" dirty="0"/>
              <a:t>        </a:t>
            </a:r>
            <a:r>
              <a:rPr lang="en-US" altLang="ko-KR" sz="1800" b="1" dirty="0">
                <a:solidFill>
                  <a:schemeClr val="accent1"/>
                </a:solidFill>
              </a:rPr>
              <a:t>#Publisher</a:t>
            </a: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</a:rPr>
              <a:t>setting bool,</a:t>
            </a:r>
            <a:r>
              <a:rPr lang="ko-KR" altLang="en-US" sz="1800" b="1" dirty="0">
                <a:solidFill>
                  <a:schemeClr val="accent1"/>
                </a:solidFill>
              </a:rPr>
              <a:t> </a:t>
            </a:r>
            <a:r>
              <a:rPr lang="en-US" altLang="ko-KR" sz="1800" b="1" dirty="0">
                <a:solidFill>
                  <a:schemeClr val="accent1"/>
                </a:solidFill>
              </a:rPr>
              <a:t>size 1</a:t>
            </a:r>
            <a:endParaRPr lang="en-US" altLang="ko-KR" sz="1800" dirty="0"/>
          </a:p>
          <a:p>
            <a:pPr algn="l"/>
            <a:r>
              <a:rPr lang="en-US" altLang="ko-KR" sz="1800" dirty="0"/>
              <a:t>        </a:t>
            </a:r>
            <a:r>
              <a:rPr lang="en-US" altLang="ko-KR" sz="1800" dirty="0" err="1"/>
              <a:t>self.state_pub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rospy.Publisher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self.pub_topic</a:t>
            </a:r>
            <a:r>
              <a:rPr lang="en-US" altLang="ko-KR" sz="1800" dirty="0"/>
              <a:t>, Bool, </a:t>
            </a:r>
            <a:r>
              <a:rPr lang="en-US" altLang="ko-KR" sz="1800" dirty="0" err="1"/>
              <a:t>queue_size</a:t>
            </a:r>
            <a:r>
              <a:rPr lang="en-US" altLang="ko-KR" sz="1800" dirty="0"/>
              <a:t>=1)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08636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68733-CA0F-417B-9726-C145E9AC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push_button.py (2)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4AAFB-005C-457A-A158-4431B72B1561}"/>
              </a:ext>
            </a:extLst>
          </p:cNvPr>
          <p:cNvSpPr txBox="1"/>
          <p:nvPr/>
        </p:nvSpPr>
        <p:spPr>
          <a:xfrm>
            <a:off x="457200" y="1443841"/>
            <a:ext cx="81259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1800" dirty="0" err="1"/>
              <a:t>def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start</a:t>
            </a:r>
            <a:r>
              <a:rPr lang="ko-KR" altLang="en-US" sz="1800" dirty="0"/>
              <a:t>(</a:t>
            </a:r>
            <a:r>
              <a:rPr lang="ko-KR" altLang="en-US" sz="1800" dirty="0" err="1"/>
              <a:t>self</a:t>
            </a:r>
            <a:r>
              <a:rPr lang="ko-KR" altLang="en-US" sz="1800" dirty="0"/>
              <a:t>):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GPIO.setmode</a:t>
            </a:r>
            <a:r>
              <a:rPr lang="ko-KR" altLang="en-US" sz="1800" dirty="0"/>
              <a:t>(GPIO.BOARD) </a:t>
            </a:r>
            <a:r>
              <a:rPr lang="en-US" altLang="ko-KR" sz="1800" b="1" dirty="0">
                <a:solidFill>
                  <a:schemeClr val="accent1"/>
                </a:solidFill>
              </a:rPr>
              <a:t>#</a:t>
            </a:r>
            <a:r>
              <a:rPr lang="ko-KR" altLang="en-US" sz="1800" b="1" dirty="0">
                <a:solidFill>
                  <a:schemeClr val="accent1"/>
                </a:solidFill>
              </a:rPr>
              <a:t>보드상 </a:t>
            </a:r>
            <a:r>
              <a:rPr lang="en-US" altLang="ko-KR" sz="1800" b="1" dirty="0">
                <a:solidFill>
                  <a:schemeClr val="accent1"/>
                </a:solidFill>
              </a:rPr>
              <a:t>pin</a:t>
            </a:r>
            <a:r>
              <a:rPr lang="ko-KR" altLang="en-US" sz="1800" b="1" dirty="0">
                <a:solidFill>
                  <a:schemeClr val="accent1"/>
                </a:solidFill>
              </a:rPr>
              <a:t> 번호 </a:t>
            </a:r>
            <a:r>
              <a:rPr lang="en-US" altLang="ko-KR" sz="1800" b="1" dirty="0">
                <a:solidFill>
                  <a:schemeClr val="accent1"/>
                </a:solidFill>
              </a:rPr>
              <a:t>mode</a:t>
            </a:r>
            <a:endParaRPr lang="ko-KR" altLang="en-US" sz="1800" b="1" dirty="0">
              <a:solidFill>
                <a:schemeClr val="accent1"/>
              </a:solidFill>
            </a:endParaRP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GPIO.setup</a:t>
            </a:r>
            <a:r>
              <a:rPr lang="ko-KR" altLang="en-US" sz="1800" dirty="0"/>
              <a:t>(</a:t>
            </a:r>
            <a:r>
              <a:rPr lang="ko-KR" altLang="en-US" sz="1800" dirty="0" err="1"/>
              <a:t>self.gpio_pin</a:t>
            </a:r>
            <a:r>
              <a:rPr lang="ko-KR" altLang="en-US" sz="1800" dirty="0"/>
              <a:t>, GPIO.IN) </a:t>
            </a:r>
            <a:r>
              <a:rPr lang="en-US" altLang="ko-KR" sz="1800" b="1" dirty="0">
                <a:solidFill>
                  <a:schemeClr val="accent1"/>
                </a:solidFill>
              </a:rPr>
              <a:t>#IN</a:t>
            </a:r>
            <a:r>
              <a:rPr lang="ko-KR" altLang="en-US" sz="1800" b="1" dirty="0">
                <a:solidFill>
                  <a:schemeClr val="accent1"/>
                </a:solidFill>
              </a:rPr>
              <a:t>으로 </a:t>
            </a:r>
            <a:r>
              <a:rPr lang="en-US" altLang="ko-KR" sz="1800" b="1" dirty="0">
                <a:solidFill>
                  <a:schemeClr val="accent1"/>
                </a:solidFill>
              </a:rPr>
              <a:t>setup</a:t>
            </a:r>
            <a:endParaRPr lang="ko-KR" altLang="en-US" sz="1800" b="1" dirty="0">
              <a:solidFill>
                <a:schemeClr val="accent1"/>
              </a:solidFill>
            </a:endParaRPr>
          </a:p>
          <a:p>
            <a:pPr algn="just"/>
            <a:endParaRPr lang="ko-KR" altLang="en-US" sz="1800" dirty="0"/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loop_rate</a:t>
            </a:r>
            <a:r>
              <a:rPr lang="ko-KR" altLang="en-US" sz="1800" dirty="0"/>
              <a:t> = </a:t>
            </a:r>
            <a:r>
              <a:rPr lang="ko-KR" altLang="en-US" sz="1800" dirty="0" err="1"/>
              <a:t>rospy.Rate</a:t>
            </a:r>
            <a:r>
              <a:rPr lang="ko-KR" altLang="en-US" sz="1800" dirty="0"/>
              <a:t>(</a:t>
            </a:r>
            <a:r>
              <a:rPr lang="ko-KR" altLang="en-US" sz="1800" dirty="0" err="1"/>
              <a:t>self.pub_rate</a:t>
            </a:r>
            <a:r>
              <a:rPr lang="ko-KR" altLang="en-US" sz="1800" dirty="0"/>
              <a:t>) </a:t>
            </a:r>
            <a:r>
              <a:rPr lang="en-US" altLang="ko-KR" sz="1800" b="1" dirty="0">
                <a:solidFill>
                  <a:schemeClr val="accent1"/>
                </a:solidFill>
              </a:rPr>
              <a:t>#Rate</a:t>
            </a:r>
            <a:r>
              <a:rPr lang="ko-KR" altLang="en-US" sz="1800" b="1" dirty="0">
                <a:solidFill>
                  <a:schemeClr val="accent1"/>
                </a:solidFill>
              </a:rPr>
              <a:t>설정</a:t>
            </a:r>
            <a:r>
              <a:rPr lang="en-US" altLang="ko-KR" sz="1800" b="1" dirty="0">
                <a:solidFill>
                  <a:schemeClr val="accent1"/>
                </a:solidFill>
              </a:rPr>
              <a:t>(10Hz)</a:t>
            </a:r>
            <a:endParaRPr lang="ko-KR" altLang="en-US" sz="1800" b="1" dirty="0">
              <a:solidFill>
                <a:schemeClr val="accent1"/>
              </a:solidFill>
            </a:endParaRP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bool_msg</a:t>
            </a:r>
            <a:r>
              <a:rPr lang="ko-KR" altLang="en-US" sz="1800" dirty="0"/>
              <a:t> = </a:t>
            </a:r>
            <a:r>
              <a:rPr lang="ko-KR" altLang="en-US" sz="1800" dirty="0" err="1"/>
              <a:t>Bool</a:t>
            </a:r>
            <a:r>
              <a:rPr lang="ko-KR" altLang="en-US" sz="1800" dirty="0"/>
              <a:t>()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try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/>
              <a:t>while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True</a:t>
            </a:r>
            <a:r>
              <a:rPr lang="ko-KR" altLang="en-US" sz="1800" dirty="0"/>
              <a:t>: </a:t>
            </a:r>
            <a:r>
              <a:rPr lang="en-US" altLang="ko-KR" sz="1800" b="1" dirty="0">
                <a:solidFill>
                  <a:schemeClr val="accent1"/>
                </a:solidFill>
              </a:rPr>
              <a:t>#push_button</a:t>
            </a:r>
            <a:r>
              <a:rPr lang="ko-KR" altLang="en-US" sz="1800" b="1" dirty="0">
                <a:solidFill>
                  <a:schemeClr val="accent1"/>
                </a:solidFill>
              </a:rPr>
              <a:t> 신호 계속 기다리기</a:t>
            </a:r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/>
              <a:t>val</a:t>
            </a:r>
            <a:r>
              <a:rPr lang="ko-KR" altLang="en-US" sz="1800" dirty="0"/>
              <a:t> = </a:t>
            </a:r>
            <a:r>
              <a:rPr lang="ko-KR" altLang="en-US" sz="1800" dirty="0" err="1"/>
              <a:t>GPIO.input</a:t>
            </a:r>
            <a:r>
              <a:rPr lang="ko-KR" altLang="en-US" sz="1800" dirty="0"/>
              <a:t>(</a:t>
            </a:r>
            <a:r>
              <a:rPr lang="ko-KR" altLang="en-US" sz="1800" dirty="0" err="1"/>
              <a:t>self.gpio_pin</a:t>
            </a:r>
            <a:r>
              <a:rPr lang="ko-KR" altLang="en-US" sz="1800" dirty="0"/>
              <a:t>)</a:t>
            </a:r>
          </a:p>
          <a:p>
            <a:pPr algn="just"/>
            <a:endParaRPr lang="ko-KR" altLang="en-US" sz="1800" dirty="0"/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/>
              <a:t>bool_msg.data</a:t>
            </a:r>
            <a:r>
              <a:rPr lang="ko-KR" altLang="en-US" sz="1800" dirty="0"/>
              <a:t> = (</a:t>
            </a:r>
            <a:r>
              <a:rPr lang="ko-KR" altLang="en-US" sz="1800" dirty="0" err="1"/>
              <a:t>val</a:t>
            </a:r>
            <a:r>
              <a:rPr lang="ko-KR" altLang="en-US" sz="1800" dirty="0"/>
              <a:t> &lt; 1)</a:t>
            </a:r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/>
              <a:t>self.state_pub.publish</a:t>
            </a:r>
            <a:r>
              <a:rPr lang="ko-KR" altLang="en-US" sz="1800" dirty="0"/>
              <a:t>(</a:t>
            </a:r>
            <a:r>
              <a:rPr lang="ko-KR" altLang="en-US" sz="1800" dirty="0" err="1"/>
              <a:t>bool_msg</a:t>
            </a:r>
            <a:r>
              <a:rPr lang="ko-KR" altLang="en-US" sz="1800" dirty="0"/>
              <a:t>)</a:t>
            </a:r>
          </a:p>
          <a:p>
            <a:pPr algn="just"/>
            <a:endParaRPr lang="ko-KR" altLang="en-US" sz="1800" dirty="0"/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/>
              <a:t>loop_rate.sleep</a:t>
            </a:r>
            <a:r>
              <a:rPr lang="ko-KR" altLang="en-US" sz="1800" dirty="0"/>
              <a:t>()</a:t>
            </a:r>
            <a:endParaRPr lang="en-US" altLang="ko-KR" sz="1800" dirty="0"/>
          </a:p>
          <a:p>
            <a:pPr algn="just"/>
            <a:endParaRPr lang="en-US" altLang="ko-KR" sz="1800" dirty="0"/>
          </a:p>
          <a:p>
            <a:pPr algn="just"/>
            <a:r>
              <a:rPr lang="en-US" altLang="ko-KR" sz="1800" dirty="0"/>
              <a:t>        finally:</a:t>
            </a:r>
          </a:p>
          <a:p>
            <a:pPr algn="just"/>
            <a:r>
              <a:rPr lang="en-US" altLang="ko-KR" sz="1800" dirty="0"/>
              <a:t>                </a:t>
            </a:r>
            <a:r>
              <a:rPr lang="en-US" altLang="ko-KR" sz="1800" dirty="0" err="1"/>
              <a:t>GPIO.cleanup</a:t>
            </a:r>
            <a:r>
              <a:rPr lang="en-US" altLang="ko-KR" sz="1800" dirty="0"/>
              <a:t>()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50617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4DC26-A6D6-437E-91CD-7C9A338C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push_button.py (3)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E5C6C-886A-49CB-8D51-A37BE6844292}"/>
              </a:ext>
            </a:extLst>
          </p:cNvPr>
          <p:cNvSpPr txBox="1"/>
          <p:nvPr/>
        </p:nvSpPr>
        <p:spPr>
          <a:xfrm>
            <a:off x="457200" y="1178975"/>
            <a:ext cx="6736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1800" dirty="0" err="1"/>
              <a:t>if</a:t>
            </a:r>
            <a:r>
              <a:rPr lang="ko-KR" altLang="en-US" sz="1800" dirty="0"/>
              <a:t> __</a:t>
            </a:r>
            <a:r>
              <a:rPr lang="ko-KR" altLang="en-US" sz="1800" dirty="0" err="1"/>
              <a:t>name</a:t>
            </a:r>
            <a:r>
              <a:rPr lang="ko-KR" altLang="en-US" sz="1800" dirty="0"/>
              <a:t>__ == '__</a:t>
            </a:r>
            <a:r>
              <a:rPr lang="ko-KR" altLang="en-US" sz="1800" dirty="0" err="1"/>
              <a:t>main</a:t>
            </a:r>
            <a:r>
              <a:rPr lang="ko-KR" altLang="en-US" sz="1800" dirty="0"/>
              <a:t>__':</a:t>
            </a:r>
          </a:p>
          <a:p>
            <a:pPr algn="just"/>
            <a:r>
              <a:rPr lang="ko-KR" altLang="en-US" sz="1800" dirty="0"/>
              <a:t>    </a:t>
            </a:r>
            <a:r>
              <a:rPr lang="ko-KR" altLang="en-US" sz="1800" dirty="0" err="1"/>
              <a:t>rospy.init_node</a:t>
            </a:r>
            <a:r>
              <a:rPr lang="ko-KR" altLang="en-US" sz="1800" dirty="0"/>
              <a:t>("</a:t>
            </a:r>
            <a:r>
              <a:rPr lang="ko-KR" altLang="en-US" sz="1800" dirty="0" err="1"/>
              <a:t>push_button_node</a:t>
            </a:r>
            <a:r>
              <a:rPr lang="ko-KR" altLang="en-US" sz="1800" dirty="0"/>
              <a:t>", </a:t>
            </a:r>
            <a:r>
              <a:rPr lang="ko-KR" altLang="en-US" sz="1800" dirty="0" err="1"/>
              <a:t>anonymous</a:t>
            </a:r>
            <a:r>
              <a:rPr lang="ko-KR" altLang="en-US" sz="1800" dirty="0"/>
              <a:t>=</a:t>
            </a:r>
            <a:r>
              <a:rPr lang="ko-KR" altLang="en-US" sz="1800" dirty="0" err="1"/>
              <a:t>True</a:t>
            </a:r>
            <a:r>
              <a:rPr lang="ko-KR" altLang="en-US" sz="1800" dirty="0"/>
              <a:t>)</a:t>
            </a:r>
          </a:p>
          <a:p>
            <a:pPr algn="just"/>
            <a:endParaRPr lang="ko-KR" altLang="en-US" sz="1800" dirty="0"/>
          </a:p>
          <a:p>
            <a:pPr algn="just"/>
            <a:r>
              <a:rPr lang="ko-KR" altLang="en-US" sz="1800" dirty="0"/>
              <a:t>    </a:t>
            </a:r>
            <a:r>
              <a:rPr lang="ko-KR" altLang="en-US" sz="1800" dirty="0" err="1"/>
              <a:t>pb</a:t>
            </a:r>
            <a:r>
              <a:rPr lang="ko-KR" altLang="en-US" sz="1800" dirty="0"/>
              <a:t> = </a:t>
            </a:r>
            <a:r>
              <a:rPr lang="ko-KR" altLang="en-US" sz="1800" dirty="0" err="1"/>
              <a:t>PushButton</a:t>
            </a:r>
            <a:r>
              <a:rPr lang="ko-KR" altLang="en-US" sz="1800" dirty="0"/>
              <a:t>()</a:t>
            </a:r>
          </a:p>
          <a:p>
            <a:pPr algn="just"/>
            <a:r>
              <a:rPr lang="ko-KR" altLang="en-US" sz="1800" dirty="0"/>
              <a:t>    </a:t>
            </a:r>
            <a:r>
              <a:rPr lang="ko-KR" altLang="en-US" sz="1800" dirty="0" err="1"/>
              <a:t>pb.start</a:t>
            </a:r>
            <a:r>
              <a:rPr lang="ko-KR" alt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27619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833E301-78C2-453B-A12C-210FA9A0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r>
              <a:rPr lang="en-US" altLang="ko-KR" dirty="0"/>
              <a:t>Change node</a:t>
            </a:r>
          </a:p>
        </p:txBody>
      </p:sp>
    </p:spTree>
    <p:extLst>
      <p:ext uri="{BB962C8B-B14F-4D97-AF65-F5344CB8AC3E}">
        <p14:creationId xmlns:p14="http://schemas.microsoft.com/office/powerpoint/2010/main" val="4283195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14AA-58DC-4AA9-953F-D0BF4891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Package Create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D1F1C-ACBB-4905-8453-A432BEE1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391924-551F-4453-B52A-40F90714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" y="1866888"/>
            <a:ext cx="2798064" cy="42592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4457A1-982C-4763-A9DB-4B66AFFF893B}"/>
              </a:ext>
            </a:extLst>
          </p:cNvPr>
          <p:cNvCxnSpPr/>
          <p:nvPr/>
        </p:nvCxnSpPr>
        <p:spPr>
          <a:xfrm>
            <a:off x="3035808" y="2206752"/>
            <a:ext cx="12679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F234360-FBCD-4EA3-9B19-6C108CAF572D}"/>
              </a:ext>
            </a:extLst>
          </p:cNvPr>
          <p:cNvCxnSpPr/>
          <p:nvPr/>
        </p:nvCxnSpPr>
        <p:spPr>
          <a:xfrm>
            <a:off x="3035808" y="2938272"/>
            <a:ext cx="12679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19D49C-A3E1-45FD-B8F3-1903BC83A73D}"/>
              </a:ext>
            </a:extLst>
          </p:cNvPr>
          <p:cNvSpPr txBox="1"/>
          <p:nvPr/>
        </p:nvSpPr>
        <p:spPr>
          <a:xfrm>
            <a:off x="3916680" y="1985510"/>
            <a:ext cx="343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/>
              <a:t>ultra_sonic.launch</a:t>
            </a:r>
            <a:endParaRPr lang="ko-KR" alt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7B0131-E963-42FC-A6D9-57358D0F4A21}"/>
              </a:ext>
            </a:extLst>
          </p:cNvPr>
          <p:cNvSpPr txBox="1"/>
          <p:nvPr/>
        </p:nvSpPr>
        <p:spPr>
          <a:xfrm>
            <a:off x="3669792" y="2717030"/>
            <a:ext cx="343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ultra_sonic.py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14156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E68DA-A927-4777-B88E-DDC5F960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ultra_sonic.launch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5484EC-07F6-4F9F-BF89-D5613826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13" y="1664211"/>
            <a:ext cx="8597574" cy="147561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E2D13EE-2764-4254-BB44-3E2C8B611B2C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572000" y="3139823"/>
            <a:ext cx="0" cy="1066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AC5CD3-A8F6-490B-A7CC-CD3FF0C001D6}"/>
              </a:ext>
            </a:extLst>
          </p:cNvPr>
          <p:cNvSpPr txBox="1"/>
          <p:nvPr/>
        </p:nvSpPr>
        <p:spPr>
          <a:xfrm>
            <a:off x="515112" y="4206240"/>
            <a:ext cx="8113776" cy="1600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rgbClr val="FF0000"/>
                </a:solidFill>
              </a:rPr>
              <a:t>Example</a:t>
            </a:r>
          </a:p>
          <a:p>
            <a:pPr algn="just"/>
            <a:endParaRPr lang="en-US" altLang="ko-KR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dirty="0"/>
              <a:t>&lt;launch&gt;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	&lt;node pkg=</a:t>
            </a:r>
            <a:r>
              <a:rPr lang="en-US" altLang="ko-KR" sz="1400" b="1" dirty="0"/>
              <a:t> </a:t>
            </a:r>
            <a:r>
              <a:rPr lang="en-US" altLang="ko-KR" sz="1400" dirty="0"/>
              <a:t>“ </a:t>
            </a:r>
            <a:r>
              <a:rPr lang="en-US" altLang="ko-KR" sz="1400" dirty="0" err="1"/>
              <a:t>ultra_sonic_utils</a:t>
            </a:r>
            <a:r>
              <a:rPr lang="en-US" altLang="ko-KR" sz="1400" dirty="0"/>
              <a:t>” type=“ultra_sonic.py” name=“</a:t>
            </a:r>
            <a:r>
              <a:rPr lang="en-US" altLang="ko-KR" sz="1400" dirty="0" err="1"/>
              <a:t>ultra_sonic</a:t>
            </a:r>
            <a:r>
              <a:rPr lang="en-US" altLang="ko-KR" sz="1400" dirty="0"/>
              <a:t>” /&gt;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sz="1400" dirty="0"/>
              <a:t>&lt;/launch&gt;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6709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68733-CA0F-417B-9726-C145E9AC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ultra_sonic.py Example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4AAFB-005C-457A-A158-4431B72B1561}"/>
              </a:ext>
            </a:extLst>
          </p:cNvPr>
          <p:cNvSpPr txBox="1"/>
          <p:nvPr/>
        </p:nvSpPr>
        <p:spPr>
          <a:xfrm>
            <a:off x="457200" y="1443841"/>
            <a:ext cx="812596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1800" dirty="0" err="1"/>
              <a:t>def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start</a:t>
            </a:r>
            <a:r>
              <a:rPr lang="ko-KR" altLang="en-US" sz="1800" dirty="0"/>
              <a:t>(</a:t>
            </a:r>
            <a:r>
              <a:rPr lang="ko-KR" altLang="en-US" sz="1800" dirty="0" err="1"/>
              <a:t>self</a:t>
            </a:r>
            <a:r>
              <a:rPr lang="ko-KR" altLang="en-US" sz="1800" dirty="0"/>
              <a:t>):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GPIO.setmode</a:t>
            </a:r>
            <a:r>
              <a:rPr lang="ko-KR" altLang="en-US" sz="1800" dirty="0"/>
              <a:t>(GPIO.BOARD) </a:t>
            </a:r>
            <a:r>
              <a:rPr lang="en-US" altLang="ko-KR" sz="1800" b="1" dirty="0">
                <a:solidFill>
                  <a:schemeClr val="accent1"/>
                </a:solidFill>
              </a:rPr>
              <a:t>#</a:t>
            </a:r>
            <a:r>
              <a:rPr lang="ko-KR" altLang="en-US" sz="1800" b="1" dirty="0">
                <a:solidFill>
                  <a:schemeClr val="accent1"/>
                </a:solidFill>
              </a:rPr>
              <a:t>보드상 </a:t>
            </a:r>
            <a:r>
              <a:rPr lang="en-US" altLang="ko-KR" sz="1800" b="1" dirty="0">
                <a:solidFill>
                  <a:schemeClr val="accent1"/>
                </a:solidFill>
              </a:rPr>
              <a:t>pin</a:t>
            </a:r>
            <a:r>
              <a:rPr lang="ko-KR" altLang="en-US" sz="1800" b="1" dirty="0">
                <a:solidFill>
                  <a:schemeClr val="accent1"/>
                </a:solidFill>
              </a:rPr>
              <a:t> 번호 </a:t>
            </a:r>
            <a:r>
              <a:rPr lang="en-US" altLang="ko-KR" sz="1800" b="1" dirty="0">
                <a:solidFill>
                  <a:schemeClr val="accent1"/>
                </a:solidFill>
              </a:rPr>
              <a:t>mode</a:t>
            </a:r>
            <a:endParaRPr lang="ko-KR" altLang="en-US" sz="1800" b="1" dirty="0">
              <a:solidFill>
                <a:schemeClr val="accent1"/>
              </a:solidFill>
            </a:endParaRP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GPIO.setup</a:t>
            </a:r>
            <a:r>
              <a:rPr lang="ko-KR" altLang="en-US" sz="1800" dirty="0"/>
              <a:t>(</a:t>
            </a:r>
            <a:r>
              <a:rPr lang="ko-KR" altLang="en-US" sz="1800" dirty="0" err="1"/>
              <a:t>self.gpio_pin</a:t>
            </a:r>
            <a:r>
              <a:rPr lang="en-US" altLang="ko-KR" sz="1800" dirty="0"/>
              <a:t>1</a:t>
            </a:r>
            <a:r>
              <a:rPr lang="ko-KR" altLang="en-US" sz="1800" dirty="0"/>
              <a:t>, GPIO.</a:t>
            </a:r>
            <a:r>
              <a:rPr lang="en-US" altLang="ko-KR" sz="1800" dirty="0"/>
              <a:t>OUT</a:t>
            </a:r>
            <a:r>
              <a:rPr lang="ko-KR" altLang="en-US" sz="1800" dirty="0"/>
              <a:t>) </a:t>
            </a:r>
            <a:r>
              <a:rPr lang="en-US" altLang="ko-KR" sz="1800" b="1" dirty="0">
                <a:solidFill>
                  <a:schemeClr val="accent1"/>
                </a:solidFill>
              </a:rPr>
              <a:t>#OUT</a:t>
            </a:r>
            <a:r>
              <a:rPr lang="ko-KR" altLang="en-US" sz="1800" b="1" dirty="0">
                <a:solidFill>
                  <a:schemeClr val="accent1"/>
                </a:solidFill>
              </a:rPr>
              <a:t>으로 </a:t>
            </a:r>
            <a:r>
              <a:rPr lang="en-US" altLang="ko-KR" sz="1800" b="1" dirty="0">
                <a:solidFill>
                  <a:schemeClr val="accent1"/>
                </a:solidFill>
              </a:rPr>
              <a:t>setup(trig)</a:t>
            </a:r>
            <a:endParaRPr lang="ko-KR" altLang="en-US" sz="1800" b="1" dirty="0">
              <a:solidFill>
                <a:schemeClr val="accent1"/>
              </a:solidFill>
            </a:endParaRP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GPIO.setup</a:t>
            </a:r>
            <a:r>
              <a:rPr lang="ko-KR" altLang="en-US" sz="1800" dirty="0"/>
              <a:t>(</a:t>
            </a:r>
            <a:r>
              <a:rPr lang="ko-KR" altLang="en-US" sz="1800" dirty="0" err="1"/>
              <a:t>self.gpio_pin</a:t>
            </a:r>
            <a:r>
              <a:rPr lang="en-US" altLang="ko-KR" sz="1800" dirty="0"/>
              <a:t>2</a:t>
            </a:r>
            <a:r>
              <a:rPr lang="ko-KR" altLang="en-US" sz="1800" dirty="0"/>
              <a:t>, GPIO.IN) </a:t>
            </a:r>
            <a:r>
              <a:rPr lang="en-US" altLang="ko-KR" sz="1800" b="1" dirty="0">
                <a:solidFill>
                  <a:schemeClr val="accent1"/>
                </a:solidFill>
              </a:rPr>
              <a:t>#IN</a:t>
            </a:r>
            <a:r>
              <a:rPr lang="ko-KR" altLang="en-US" sz="1800" b="1" dirty="0">
                <a:solidFill>
                  <a:schemeClr val="accent1"/>
                </a:solidFill>
              </a:rPr>
              <a:t>으로 </a:t>
            </a:r>
            <a:r>
              <a:rPr lang="en-US" altLang="ko-KR" sz="1800" b="1" dirty="0">
                <a:solidFill>
                  <a:schemeClr val="accent1"/>
                </a:solidFill>
              </a:rPr>
              <a:t>setup(echo)</a:t>
            </a:r>
          </a:p>
          <a:p>
            <a:pPr algn="just"/>
            <a:endParaRPr lang="ko-KR" altLang="en-US" sz="1800" dirty="0"/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loop_rate</a:t>
            </a:r>
            <a:r>
              <a:rPr lang="ko-KR" altLang="en-US" sz="1800" dirty="0"/>
              <a:t> = </a:t>
            </a:r>
            <a:r>
              <a:rPr lang="ko-KR" altLang="en-US" sz="1800" dirty="0" err="1"/>
              <a:t>rospy.Rate</a:t>
            </a:r>
            <a:r>
              <a:rPr lang="ko-KR" altLang="en-US" sz="1800" dirty="0"/>
              <a:t>(</a:t>
            </a:r>
            <a:r>
              <a:rPr lang="ko-KR" altLang="en-US" sz="1800" dirty="0" err="1"/>
              <a:t>self.pub_rate</a:t>
            </a:r>
            <a:r>
              <a:rPr lang="ko-KR" altLang="en-US" sz="1800" dirty="0"/>
              <a:t>) </a:t>
            </a:r>
            <a:r>
              <a:rPr lang="en-US" altLang="ko-KR" sz="1800" b="1" dirty="0">
                <a:solidFill>
                  <a:schemeClr val="accent1"/>
                </a:solidFill>
              </a:rPr>
              <a:t>#Rate</a:t>
            </a:r>
            <a:r>
              <a:rPr lang="ko-KR" altLang="en-US" sz="1800" b="1" dirty="0">
                <a:solidFill>
                  <a:schemeClr val="accent1"/>
                </a:solidFill>
              </a:rPr>
              <a:t>설정</a:t>
            </a:r>
            <a:r>
              <a:rPr lang="en-US" altLang="ko-KR" sz="1800" b="1" dirty="0">
                <a:solidFill>
                  <a:schemeClr val="accent1"/>
                </a:solidFill>
              </a:rPr>
              <a:t>(10Hz)</a:t>
            </a:r>
            <a:endParaRPr lang="ko-KR" altLang="en-US" sz="1800" b="1" dirty="0">
              <a:solidFill>
                <a:schemeClr val="accent1"/>
              </a:solidFill>
            </a:endParaRP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bool_msg</a:t>
            </a:r>
            <a:r>
              <a:rPr lang="ko-KR" altLang="en-US" sz="1800" dirty="0"/>
              <a:t> = </a:t>
            </a:r>
            <a:r>
              <a:rPr lang="ko-KR" altLang="en-US" sz="1800" dirty="0" err="1"/>
              <a:t>Bool</a:t>
            </a:r>
            <a:r>
              <a:rPr lang="ko-KR" altLang="en-US" sz="1800" dirty="0"/>
              <a:t>()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try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/>
              <a:t>while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True</a:t>
            </a:r>
            <a:r>
              <a:rPr lang="ko-KR" altLang="en-US" sz="1800" dirty="0"/>
              <a:t>: </a:t>
            </a:r>
            <a:r>
              <a:rPr lang="en-US" altLang="ko-KR" sz="1800" b="1" dirty="0">
                <a:solidFill>
                  <a:schemeClr val="accent1"/>
                </a:solidFill>
              </a:rPr>
              <a:t>#</a:t>
            </a:r>
            <a:r>
              <a:rPr lang="ko-KR" altLang="en-US" sz="1800" b="1" dirty="0">
                <a:solidFill>
                  <a:schemeClr val="accent1"/>
                </a:solidFill>
              </a:rPr>
              <a:t>초음파센서 측정</a:t>
            </a:r>
            <a:r>
              <a:rPr lang="en-US" altLang="ko-KR" sz="1800" b="1" dirty="0">
                <a:solidFill>
                  <a:schemeClr val="accent1"/>
                </a:solidFill>
              </a:rPr>
              <a:t>, </a:t>
            </a:r>
            <a:r>
              <a:rPr lang="ko-KR" altLang="en-US" sz="1800" b="1" dirty="0">
                <a:solidFill>
                  <a:schemeClr val="accent1"/>
                </a:solidFill>
              </a:rPr>
              <a:t>특정 거리 이내라면 </a:t>
            </a:r>
            <a:r>
              <a:rPr lang="en-US" altLang="ko-KR" sz="1800" b="1" dirty="0">
                <a:solidFill>
                  <a:schemeClr val="accent1"/>
                </a:solidFill>
              </a:rPr>
              <a:t>stop</a:t>
            </a:r>
            <a:endParaRPr lang="ko-KR" altLang="en-US" sz="1800" b="1" dirty="0">
              <a:solidFill>
                <a:schemeClr val="accent1"/>
              </a:solidFill>
            </a:endParaRPr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>
                <a:solidFill>
                  <a:schemeClr val="bg1"/>
                </a:solidFill>
              </a:rPr>
              <a:t>val</a:t>
            </a:r>
            <a:r>
              <a:rPr lang="ko-KR" altLang="en-US" sz="1800" dirty="0">
                <a:solidFill>
                  <a:schemeClr val="bg1"/>
                </a:solidFill>
              </a:rPr>
              <a:t> = </a:t>
            </a:r>
            <a:r>
              <a:rPr lang="ko-KR" altLang="en-US" sz="1800" dirty="0" err="1">
                <a:solidFill>
                  <a:schemeClr val="bg1"/>
                </a:solidFill>
              </a:rPr>
              <a:t>GPIO.input</a:t>
            </a:r>
            <a:r>
              <a:rPr lang="ko-KR" altLang="en-US" sz="1800" dirty="0">
                <a:solidFill>
                  <a:schemeClr val="bg1"/>
                </a:solidFill>
              </a:rPr>
              <a:t>(</a:t>
            </a:r>
            <a:r>
              <a:rPr lang="ko-KR" altLang="en-US" sz="1800" dirty="0" err="1">
                <a:solidFill>
                  <a:schemeClr val="bg1"/>
                </a:solidFill>
              </a:rPr>
              <a:t>self.gpio_pin</a:t>
            </a:r>
            <a:r>
              <a:rPr lang="ko-KR" altLang="en-US" sz="1800" dirty="0">
                <a:solidFill>
                  <a:schemeClr val="bg1"/>
                </a:solidFill>
              </a:rPr>
              <a:t>)</a:t>
            </a:r>
          </a:p>
          <a:p>
            <a:pPr algn="just"/>
            <a:endParaRPr lang="ko-KR" altLang="en-US" sz="1800" dirty="0">
              <a:solidFill>
                <a:schemeClr val="bg1"/>
              </a:solidFill>
            </a:endParaRPr>
          </a:p>
          <a:p>
            <a:pPr algn="just"/>
            <a:r>
              <a:rPr lang="ko-KR" altLang="en-US" sz="1800" dirty="0">
                <a:solidFill>
                  <a:schemeClr val="bg1"/>
                </a:solidFill>
              </a:rPr>
              <a:t>                </a:t>
            </a:r>
            <a:r>
              <a:rPr lang="ko-KR" altLang="en-US" sz="1800" dirty="0" err="1">
                <a:solidFill>
                  <a:schemeClr val="bg1"/>
                </a:solidFill>
              </a:rPr>
              <a:t>bool_msg.data</a:t>
            </a:r>
            <a:r>
              <a:rPr lang="ko-KR" altLang="en-US" sz="1800" dirty="0">
                <a:solidFill>
                  <a:schemeClr val="bg1"/>
                </a:solidFill>
              </a:rPr>
              <a:t> = (</a:t>
            </a:r>
            <a:r>
              <a:rPr lang="ko-KR" altLang="en-US" sz="1800" dirty="0" err="1">
                <a:solidFill>
                  <a:schemeClr val="bg1"/>
                </a:solidFill>
              </a:rPr>
              <a:t>val</a:t>
            </a:r>
            <a:r>
              <a:rPr lang="ko-KR" altLang="en-US" sz="1800" dirty="0">
                <a:solidFill>
                  <a:schemeClr val="bg1"/>
                </a:solidFill>
              </a:rPr>
              <a:t> &lt; 1)</a:t>
            </a:r>
          </a:p>
          <a:p>
            <a:pPr algn="just"/>
            <a:r>
              <a:rPr lang="ko-KR" altLang="en-US" sz="1800" dirty="0">
                <a:solidFill>
                  <a:schemeClr val="bg1"/>
                </a:solidFill>
              </a:rPr>
              <a:t>                </a:t>
            </a:r>
            <a:r>
              <a:rPr lang="ko-KR" altLang="en-US" sz="1800" dirty="0" err="1">
                <a:solidFill>
                  <a:schemeClr val="bg1"/>
                </a:solidFill>
              </a:rPr>
              <a:t>self.state_pub.publish</a:t>
            </a:r>
            <a:r>
              <a:rPr lang="ko-KR" altLang="en-US" sz="1800" dirty="0">
                <a:solidFill>
                  <a:schemeClr val="bg1"/>
                </a:solidFill>
              </a:rPr>
              <a:t>(</a:t>
            </a:r>
            <a:r>
              <a:rPr lang="ko-KR" altLang="en-US" sz="1800" dirty="0" err="1">
                <a:solidFill>
                  <a:schemeClr val="bg1"/>
                </a:solidFill>
              </a:rPr>
              <a:t>bool_msg</a:t>
            </a:r>
            <a:r>
              <a:rPr lang="ko-KR" altLang="en-US" sz="1800" dirty="0">
                <a:solidFill>
                  <a:schemeClr val="bg1"/>
                </a:solidFill>
              </a:rPr>
              <a:t>)</a:t>
            </a:r>
          </a:p>
          <a:p>
            <a:pPr algn="just"/>
            <a:endParaRPr lang="ko-KR" altLang="en-US" sz="1800" dirty="0">
              <a:solidFill>
                <a:schemeClr val="bg1"/>
              </a:solidFill>
            </a:endParaRPr>
          </a:p>
          <a:p>
            <a:pPr algn="just"/>
            <a:r>
              <a:rPr lang="ko-KR" altLang="en-US" sz="1800" dirty="0">
                <a:solidFill>
                  <a:schemeClr val="bg1"/>
                </a:solidFill>
              </a:rPr>
              <a:t>                </a:t>
            </a:r>
            <a:r>
              <a:rPr lang="ko-KR" altLang="en-US" sz="1800" dirty="0" err="1">
                <a:solidFill>
                  <a:schemeClr val="bg1"/>
                </a:solidFill>
              </a:rPr>
              <a:t>loop_rate.sleep</a:t>
            </a:r>
            <a:r>
              <a:rPr lang="ko-KR" altLang="en-US" sz="1800" dirty="0">
                <a:solidFill>
                  <a:schemeClr val="bg1"/>
                </a:solidFill>
              </a:rPr>
              <a:t>()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algn="just"/>
            <a:endParaRPr lang="en-US" altLang="ko-KR" sz="1800" dirty="0"/>
          </a:p>
          <a:p>
            <a:pPr algn="just"/>
            <a:r>
              <a:rPr lang="en-US" altLang="ko-KR" sz="1800" dirty="0"/>
              <a:t>        finally:</a:t>
            </a:r>
          </a:p>
          <a:p>
            <a:pPr algn="just"/>
            <a:r>
              <a:rPr lang="en-US" altLang="ko-KR" sz="1800" dirty="0"/>
              <a:t>                </a:t>
            </a:r>
            <a:r>
              <a:rPr lang="en-US" altLang="ko-KR" sz="1800" dirty="0" err="1"/>
              <a:t>GPIO.cleanup</a:t>
            </a:r>
            <a:r>
              <a:rPr lang="en-US" altLang="ko-KR" sz="1800" dirty="0"/>
              <a:t>()</a:t>
            </a:r>
            <a:endParaRPr lang="ko-KR" altLang="en-US" sz="18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0014FCA-D174-4A5C-9EEE-5BA42AA5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507216"/>
          </a:xfrm>
        </p:spPr>
        <p:txBody>
          <a:bodyPr/>
          <a:lstStyle/>
          <a:p>
            <a:r>
              <a:rPr lang="en-US" altLang="ko-KR" dirty="0" err="1"/>
              <a:t>push_butto</a:t>
            </a:r>
            <a:r>
              <a:rPr lang="ko-KR" altLang="en-US" dirty="0"/>
              <a:t>과 구성은 비슷하여 </a:t>
            </a:r>
            <a:r>
              <a:rPr lang="en-US" altLang="ko-KR" dirty="0"/>
              <a:t>start </a:t>
            </a:r>
            <a:r>
              <a:rPr lang="ko-KR" altLang="en-US" dirty="0"/>
              <a:t>함수를 교체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56683A-E999-43E6-903A-E09B826246B6}"/>
              </a:ext>
            </a:extLst>
          </p:cNvPr>
          <p:cNvSpPr/>
          <p:nvPr/>
        </p:nvSpPr>
        <p:spPr>
          <a:xfrm>
            <a:off x="1633728" y="3982997"/>
            <a:ext cx="3450336" cy="16712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?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6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MuSHR</a:t>
            </a:r>
            <a:r>
              <a:rPr lang="en-US" altLang="ko-KR" dirty="0" smtClean="0"/>
              <a:t> website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lvl="1" indent="0">
              <a:buClr>
                <a:schemeClr val="tx1"/>
              </a:buClr>
              <a:buNone/>
            </a:pPr>
            <a:endParaRPr lang="en-US" altLang="ko-KR" sz="1600" b="0" dirty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</a:pPr>
            <a:endParaRPr lang="en-US" altLang="ko-KR" sz="1600" b="0" dirty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</a:pPr>
            <a:endParaRPr lang="en-US" altLang="ko-KR" sz="1600" b="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19" y="936625"/>
            <a:ext cx="6277362" cy="48130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74DB4E-F86D-4640-81EB-0779670B70FD}"/>
              </a:ext>
            </a:extLst>
          </p:cNvPr>
          <p:cNvSpPr/>
          <p:nvPr/>
        </p:nvSpPr>
        <p:spPr>
          <a:xfrm>
            <a:off x="1433319" y="5296689"/>
            <a:ext cx="4584422" cy="453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29946" y="5857103"/>
            <a:ext cx="437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 smtClean="0">
                <a:solidFill>
                  <a:srgbClr val="FF0000"/>
                </a:solidFill>
              </a:rPr>
              <a:t>노드들은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각각의 독립적인 역할이 있다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.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31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 vert="horz" wrap="square" lIns="91440" tIns="45720" rIns="91440" bIns="45720" anchor="ctr" anchorCtr="0"/>
          <a:lstStyle/>
          <a:p>
            <a:pPr lvl="0">
              <a:defRPr/>
            </a:pPr>
            <a:r>
              <a:rPr lang="ko-KR" altLang="en-US" dirty="0"/>
              <a:t>곡률반경 측정</a:t>
            </a:r>
            <a:endParaRPr lang="en-US" altLang="ko-KR" dirty="0"/>
          </a:p>
        </p:txBody>
      </p:sp>
      <p:sp>
        <p:nvSpPr>
          <p:cNvPr id="11" name="내용 개체 틀 3"/>
          <p:cNvSpPr txBox="1">
            <a:spLocks noGrp="1"/>
          </p:cNvSpPr>
          <p:nvPr>
            <p:ph idx="1"/>
          </p:nvPr>
        </p:nvSpPr>
        <p:spPr>
          <a:xfrm>
            <a:off x="365759" y="1165310"/>
            <a:ext cx="8321040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spAutoFit/>
          </a:bodyPr>
          <a:lstStyle/>
          <a:p>
            <a:pPr lvl="0">
              <a:defRPr/>
            </a:pPr>
            <a:r>
              <a:rPr lang="ko-KR" altLang="en-US" dirty="0"/>
              <a:t>곡률 반경을 측정하여 반경 내에 계속 직진하고 있을 시 </a:t>
            </a:r>
            <a:r>
              <a:rPr lang="en-US" altLang="ko-KR" dirty="0"/>
              <a:t>stop</a:t>
            </a:r>
            <a:r>
              <a:rPr lang="ko-KR" altLang="en-US" dirty="0"/>
              <a:t>하도록 설계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CB7988-171C-40D8-A023-AAD91A916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90" b="99792" l="10000" r="97527">
                        <a14:foregroundMark x1="74839" y1="80749" x2="79677" y2="92716"/>
                        <a14:foregroundMark x1="79677" y1="92716" x2="91935" y2="99688"/>
                        <a14:foregroundMark x1="91935" y1="99688" x2="97527" y2="87097"/>
                        <a14:foregroundMark x1="97527" y1="87097" x2="92688" y2="63163"/>
                        <a14:foregroundMark x1="78710" y1="68574" x2="85161" y2="56087"/>
                        <a14:foregroundMark x1="85161" y1="56087" x2="90538" y2="53694"/>
                        <a14:foregroundMark x1="78925" y1="92820" x2="84516" y2="99792"/>
                      </a14:backgroundRemoval>
                    </a14:imgEffect>
                  </a14:imgLayer>
                </a14:imgProps>
              </a:ext>
            </a:extLst>
          </a:blip>
          <a:srcRect l="18793" t="25851"/>
          <a:stretch/>
        </p:blipFill>
        <p:spPr>
          <a:xfrm>
            <a:off x="3029036" y="3749879"/>
            <a:ext cx="1946414" cy="183649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BC37A7-89CE-40C8-AE83-EB2962E28EC8}"/>
              </a:ext>
            </a:extLst>
          </p:cNvPr>
          <p:cNvSpPr/>
          <p:nvPr/>
        </p:nvSpPr>
        <p:spPr>
          <a:xfrm>
            <a:off x="5141758" y="2298583"/>
            <a:ext cx="3545041" cy="3287786"/>
          </a:xfrm>
          <a:prstGeom prst="roundRect">
            <a:avLst/>
          </a:prstGeom>
          <a:solidFill>
            <a:srgbClr val="F9F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ysClr val="windowText" lastClr="000000"/>
                </a:solidFill>
              </a:rPr>
              <a:t>최대각도로 회전했을 때 필요한 공간 크기를 측정하여 평균화 한 거리를 구해 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/>
            </a:r>
            <a:br>
              <a:rPr lang="en-US" altLang="ko-KR" sz="1800" dirty="0">
                <a:solidFill>
                  <a:sysClr val="windowText" lastClr="000000"/>
                </a:solidFill>
              </a:rPr>
            </a:br>
            <a:r>
              <a:rPr lang="en-US" altLang="ko-KR" sz="1800" b="1" dirty="0">
                <a:solidFill>
                  <a:srgbClr val="FF0000"/>
                </a:solidFill>
              </a:rPr>
              <a:t>? cm</a:t>
            </a:r>
            <a:r>
              <a:rPr lang="ko-KR" altLang="en-US" sz="1800" b="1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이내에 장애물이 있을 시 정지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ABECFA-437A-4B72-8F05-59A5115084A3}"/>
              </a:ext>
            </a:extLst>
          </p:cNvPr>
          <p:cNvCxnSpPr/>
          <p:nvPr/>
        </p:nvCxnSpPr>
        <p:spPr>
          <a:xfrm>
            <a:off x="3699545" y="2491530"/>
            <a:ext cx="545284" cy="119962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A16C39-0943-4012-8D4E-4CD994FDCA00}"/>
              </a:ext>
            </a:extLst>
          </p:cNvPr>
          <p:cNvSpPr txBox="1"/>
          <p:nvPr/>
        </p:nvSpPr>
        <p:spPr>
          <a:xfrm rot="19944508">
            <a:off x="3827820" y="2716093"/>
            <a:ext cx="1052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? cm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화살표: 굽음 1">
            <a:extLst>
              <a:ext uri="{FF2B5EF4-FFF2-40B4-BE49-F238E27FC236}">
                <a16:creationId xmlns:a16="http://schemas.microsoft.com/office/drawing/2014/main" id="{14EB0087-CBE0-4B70-8D6F-BE6004C9D6B6}"/>
              </a:ext>
            </a:extLst>
          </p:cNvPr>
          <p:cNvSpPr/>
          <p:nvPr/>
        </p:nvSpPr>
        <p:spPr>
          <a:xfrm rot="20042474" flipH="1">
            <a:off x="1453066" y="2638305"/>
            <a:ext cx="2301896" cy="1793735"/>
          </a:xfrm>
          <a:prstGeom prst="bentArrow">
            <a:avLst>
              <a:gd name="adj1" fmla="val 22229"/>
              <a:gd name="adj2" fmla="val 25000"/>
              <a:gd name="adj3" fmla="val 41643"/>
              <a:gd name="adj4" fmla="val 861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69F6E-026B-4B8B-B5E6-60D2A127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 </a:t>
            </a:r>
            <a:r>
              <a:rPr lang="ko-KR" altLang="en-US" dirty="0"/>
              <a:t>교체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82B8B-3E2C-472F-8506-2B3E0AAF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mushr_hareware</a:t>
            </a:r>
            <a:r>
              <a:rPr lang="ko-KR" altLang="en-US" dirty="0"/>
              <a:t>의 </a:t>
            </a:r>
            <a:r>
              <a:rPr lang="en-US" altLang="ko-KR" dirty="0"/>
              <a:t>launch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 </a:t>
            </a:r>
            <a:r>
              <a:rPr lang="ko-KR" altLang="en-US" dirty="0"/>
              <a:t>활성화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b="0" dirty="0">
                <a:solidFill>
                  <a:schemeClr val="tx1"/>
                </a:solidFill>
              </a:rPr>
              <a:t>-</a:t>
            </a:r>
            <a:r>
              <a:rPr lang="ko-KR" altLang="en-US" sz="2000" b="0" dirty="0">
                <a:solidFill>
                  <a:schemeClr val="tx1"/>
                </a:solidFill>
              </a:rPr>
              <a:t> 만약 </a:t>
            </a:r>
            <a:r>
              <a:rPr lang="en-US" altLang="ko-KR" sz="2000" b="0" dirty="0" err="1">
                <a:solidFill>
                  <a:schemeClr val="tx1"/>
                </a:solidFill>
              </a:rPr>
              <a:t>teleop</a:t>
            </a:r>
            <a:r>
              <a:rPr lang="ko-KR" altLang="en-US" sz="2000" b="0" dirty="0">
                <a:solidFill>
                  <a:schemeClr val="tx1"/>
                </a:solidFill>
              </a:rPr>
              <a:t>모드에서 사용할 것이라면 </a:t>
            </a:r>
            <a:r>
              <a:rPr lang="en-US" altLang="ko-KR" sz="2000" b="0" dirty="0" err="1">
                <a:solidFill>
                  <a:schemeClr val="tx1"/>
                </a:solidFill>
              </a:rPr>
              <a:t>teleop.launch</a:t>
            </a:r>
            <a:r>
              <a:rPr lang="en-US" altLang="ko-KR" sz="2000" b="0" dirty="0">
                <a:solidFill>
                  <a:schemeClr val="tx1"/>
                </a:solidFill>
              </a:rPr>
              <a:t> </a:t>
            </a:r>
            <a:r>
              <a:rPr lang="ko-KR" altLang="en-US" sz="2000" b="0" dirty="0">
                <a:solidFill>
                  <a:schemeClr val="tx1"/>
                </a:solidFill>
              </a:rPr>
              <a:t>파일에 초음파 센서 </a:t>
            </a:r>
            <a:r>
              <a:rPr lang="en-US" altLang="ko-KR" sz="2000" b="0" dirty="0">
                <a:solidFill>
                  <a:schemeClr val="tx1"/>
                </a:solidFill>
              </a:rPr>
              <a:t>Package</a:t>
            </a:r>
            <a:r>
              <a:rPr lang="ko-KR" altLang="en-US" sz="2000" b="0" dirty="0">
                <a:solidFill>
                  <a:schemeClr val="tx1"/>
                </a:solidFill>
              </a:rPr>
              <a:t>추가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EB09CB-1F71-42E2-B82B-AD989516D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3" t="38652" r="6202" b="29495"/>
          <a:stretch/>
        </p:blipFill>
        <p:spPr>
          <a:xfrm>
            <a:off x="768096" y="1633442"/>
            <a:ext cx="7607808" cy="262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AB5EB0-8658-4C0D-B66A-70791E9CBBAF}"/>
              </a:ext>
            </a:extLst>
          </p:cNvPr>
          <p:cNvSpPr txBox="1"/>
          <p:nvPr/>
        </p:nvSpPr>
        <p:spPr>
          <a:xfrm>
            <a:off x="1837944" y="1884128"/>
            <a:ext cx="669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-&gt; “$(find </a:t>
            </a:r>
            <a:r>
              <a:rPr lang="en-US" altLang="ko-KR" sz="1800" b="1" dirty="0" err="1"/>
              <a:t>ultra_sonic_utils</a:t>
            </a:r>
            <a:r>
              <a:rPr lang="en-US" altLang="ko-KR" sz="1800" b="1" dirty="0"/>
              <a:t>)/launch/ </a:t>
            </a:r>
            <a:r>
              <a:rPr lang="en-US" altLang="ko-KR" sz="1800" b="1" dirty="0" err="1"/>
              <a:t>ultra_sonic.launch</a:t>
            </a:r>
            <a:r>
              <a:rPr lang="en-US" altLang="ko-KR" sz="1800" b="1" dirty="0"/>
              <a:t>”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93089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833E301-78C2-453B-A12C-210FA9A0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r>
              <a:rPr lang="en-US" altLang="ko-KR" dirty="0" smtClean="0"/>
              <a:t>IMU node</a:t>
            </a:r>
            <a:r>
              <a:rPr lang="ko-KR" altLang="en-US" dirty="0" smtClean="0"/>
              <a:t>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4305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IMU 6050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catkin_ws</a:t>
            </a:r>
            <a:r>
              <a:rPr lang="ko-KR" altLang="en-US" dirty="0" smtClean="0"/>
              <a:t>에 패키지에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m</a:t>
            </a:r>
            <a:r>
              <a:rPr lang="en-US" altLang="ko-KR" dirty="0" smtClean="0"/>
              <a:t>pu6050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Catkin_ws</a:t>
            </a:r>
            <a:r>
              <a:rPr lang="ko-KR" altLang="en-US" dirty="0" smtClean="0"/>
              <a:t>에 패키지 </a:t>
            </a:r>
            <a:r>
              <a:rPr lang="ko-KR" altLang="en-US" dirty="0" err="1" smtClean="0"/>
              <a:t>빌드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8" y="2332465"/>
            <a:ext cx="3447179" cy="325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53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mpu6050.launch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IMU 6050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22B99-4851-4433-9C53-CFFE24D9AD3E}"/>
              </a:ext>
            </a:extLst>
          </p:cNvPr>
          <p:cNvSpPr txBox="1"/>
          <p:nvPr/>
        </p:nvSpPr>
        <p:spPr>
          <a:xfrm>
            <a:off x="792179" y="5634278"/>
            <a:ext cx="734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Tahoma" panose="020B0604030504040204" pitchFamily="34" charset="0"/>
              <a:buChar char="‒"/>
            </a:pPr>
            <a:r>
              <a:rPr lang="en-US" altLang="ko-KR" dirty="0" smtClean="0"/>
              <a:t>Launch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다음과 같이 구성한다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62823"/>
            <a:ext cx="7858897" cy="37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47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mpu6050.py(1)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7200" y="1109663"/>
            <a:ext cx="8046721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import </a:t>
            </a:r>
            <a:r>
              <a:rPr lang="en-US" altLang="ko-KR" b="1" dirty="0" err="1">
                <a:latin typeface="Consolas" panose="020B0609020204030204" pitchFamily="49" charset="0"/>
              </a:rPr>
              <a:t>smbus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from time import </a:t>
            </a:r>
            <a:r>
              <a:rPr lang="en-US" altLang="ko-KR" b="1" dirty="0" smtClean="0">
                <a:latin typeface="Consolas" panose="020B0609020204030204" pitchFamily="49" charset="0"/>
              </a:rPr>
              <a:t>sleep</a:t>
            </a:r>
          </a:p>
          <a:p>
            <a:pPr algn="l"/>
            <a:r>
              <a:rPr lang="ko-KR" altLang="en-US" b="1" dirty="0">
                <a:latin typeface="Consolas" panose="020B0609020204030204" pitchFamily="49" charset="0"/>
              </a:rPr>
              <a:t>import rospy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algn="l"/>
            <a:endParaRPr lang="en-US" altLang="ko-KR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PWR_MGMT_1 = 0x6B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SMPLRT_DIV = 0x19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CONFIG = 0x1A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GYRO_CONFIG = 0x1B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INT_ENABLE = 0x38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ACCEL_XOUT_H = 0x3B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ACCEL_YOUT_H = 0x3D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ACCEL_ZOUT_H = 0x3F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GYRO_XOUT_H = 0x43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GYRO_YOUT_H = 0x45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GYRO_ZOUT_H = 0x47</a:t>
            </a:r>
          </a:p>
          <a:p>
            <a:pPr algn="l"/>
            <a:endParaRPr lang="en-US" altLang="ko-KR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b="1" dirty="0" err="1">
                <a:latin typeface="Consolas" panose="020B0609020204030204" pitchFamily="49" charset="0"/>
              </a:rPr>
              <a:t>def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MPU_Init</a:t>
            </a:r>
            <a:r>
              <a:rPr lang="en-US" altLang="ko-KR" b="1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bus.write_byte_data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Device_Address</a:t>
            </a:r>
            <a:r>
              <a:rPr lang="en-US" altLang="ko-KR" b="1" dirty="0">
                <a:latin typeface="Consolas" panose="020B0609020204030204" pitchFamily="49" charset="0"/>
              </a:rPr>
              <a:t>, SMPLRT_DIV, 7)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bus.write_byte_data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Device_Address</a:t>
            </a:r>
            <a:r>
              <a:rPr lang="en-US" altLang="ko-KR" b="1" dirty="0">
                <a:latin typeface="Consolas" panose="020B0609020204030204" pitchFamily="49" charset="0"/>
              </a:rPr>
              <a:t>, PWR_MGMT_1, 1)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bus.write_byte_data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Device_Address</a:t>
            </a:r>
            <a:r>
              <a:rPr lang="en-US" altLang="ko-KR" b="1" dirty="0">
                <a:latin typeface="Consolas" panose="020B0609020204030204" pitchFamily="49" charset="0"/>
              </a:rPr>
              <a:t>, CONFIG, 0)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bus.write_byte_data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Device_Address</a:t>
            </a:r>
            <a:r>
              <a:rPr lang="en-US" altLang="ko-KR" b="1" dirty="0">
                <a:latin typeface="Consolas" panose="020B0609020204030204" pitchFamily="49" charset="0"/>
              </a:rPr>
              <a:t>, GYRO_CONFIG, 24)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bus.write_byte_data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Device_Address</a:t>
            </a:r>
            <a:r>
              <a:rPr lang="en-US" altLang="ko-KR" b="1" dirty="0">
                <a:latin typeface="Consolas" panose="020B0609020204030204" pitchFamily="49" charset="0"/>
              </a:rPr>
              <a:t>, INT_ENABLE, 1)</a:t>
            </a:r>
          </a:p>
          <a:p>
            <a:pPr algn="l"/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69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mpu6050.py(2)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7200" y="1109663"/>
            <a:ext cx="804672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b="1" dirty="0" err="1">
                <a:latin typeface="Consolas" panose="020B0609020204030204" pitchFamily="49" charset="0"/>
              </a:rPr>
              <a:t>def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read_raw_data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addr</a:t>
            </a:r>
            <a:r>
              <a:rPr lang="en-US" altLang="ko-KR" b="1" dirty="0"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high = </a:t>
            </a:r>
            <a:r>
              <a:rPr lang="en-US" altLang="ko-KR" b="1" dirty="0" err="1">
                <a:latin typeface="Consolas" panose="020B0609020204030204" pitchFamily="49" charset="0"/>
              </a:rPr>
              <a:t>bus.read_byte_data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Device_Address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addr</a:t>
            </a:r>
            <a:r>
              <a:rPr lang="en-US" altLang="ko-KR" b="1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low = </a:t>
            </a:r>
            <a:r>
              <a:rPr lang="en-US" altLang="ko-KR" b="1" dirty="0" err="1">
                <a:latin typeface="Consolas" panose="020B0609020204030204" pitchFamily="49" charset="0"/>
              </a:rPr>
              <a:t>bus.read_byte_data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Device_Address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addr</a:t>
            </a:r>
            <a:r>
              <a:rPr lang="en-US" altLang="ko-KR" b="1" dirty="0">
                <a:latin typeface="Consolas" panose="020B0609020204030204" pitchFamily="49" charset="0"/>
              </a:rPr>
              <a:t> + 1)</a:t>
            </a:r>
          </a:p>
          <a:p>
            <a:pPr algn="l"/>
            <a:endParaRPr lang="en-US" altLang="ko-KR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value = ((high &lt;&lt; 8) | low)</a:t>
            </a:r>
          </a:p>
          <a:p>
            <a:pPr algn="l"/>
            <a:endParaRPr lang="en-US" altLang="ko-KR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if (value &gt; 32768):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    value = value - 65536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return value</a:t>
            </a:r>
          </a:p>
          <a:p>
            <a:pPr algn="l"/>
            <a:endParaRPr lang="en-US" altLang="ko-KR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bus = </a:t>
            </a:r>
            <a:r>
              <a:rPr lang="en-US" altLang="ko-KR" b="1" dirty="0" err="1">
                <a:latin typeface="Consolas" panose="020B0609020204030204" pitchFamily="49" charset="0"/>
              </a:rPr>
              <a:t>smbus.SMBus</a:t>
            </a:r>
            <a:r>
              <a:rPr lang="en-US" altLang="ko-KR" b="1" dirty="0">
                <a:latin typeface="Consolas" panose="020B0609020204030204" pitchFamily="49" charset="0"/>
              </a:rPr>
              <a:t>(1)</a:t>
            </a:r>
          </a:p>
          <a:p>
            <a:pPr algn="l"/>
            <a:r>
              <a:rPr lang="en-US" altLang="ko-KR" b="1" dirty="0" err="1">
                <a:latin typeface="Consolas" panose="020B0609020204030204" pitchFamily="49" charset="0"/>
              </a:rPr>
              <a:t>Device_Address</a:t>
            </a:r>
            <a:r>
              <a:rPr lang="en-US" altLang="ko-KR" b="1" dirty="0">
                <a:latin typeface="Consolas" panose="020B0609020204030204" pitchFamily="49" charset="0"/>
              </a:rPr>
              <a:t> = 0x68</a:t>
            </a:r>
          </a:p>
          <a:p>
            <a:pPr algn="l"/>
            <a:endParaRPr lang="en-US" altLang="ko-KR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b="1" dirty="0" err="1">
                <a:latin typeface="Consolas" panose="020B0609020204030204" pitchFamily="49" charset="0"/>
              </a:rPr>
              <a:t>MPU_Init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altLang="ko-KR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print(" Reading Data of Gyroscope and Accelerometer")</a:t>
            </a:r>
          </a:p>
          <a:p>
            <a:pPr algn="l"/>
            <a:endParaRPr lang="en-US" altLang="ko-K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079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mpu6050.py(3)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7200" y="1109663"/>
            <a:ext cx="804672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b="1" dirty="0" smtClean="0">
                <a:latin typeface="Consolas" panose="020B0609020204030204" pitchFamily="49" charset="0"/>
              </a:rPr>
              <a:t>while </a:t>
            </a:r>
            <a:r>
              <a:rPr lang="en-US" altLang="ko-KR" b="1" dirty="0">
                <a:latin typeface="Consolas" panose="020B0609020204030204" pitchFamily="49" charset="0"/>
              </a:rPr>
              <a:t>True: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acc_x</a:t>
            </a:r>
            <a:r>
              <a:rPr lang="en-US" altLang="ko-KR" b="1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read_raw_data</a:t>
            </a:r>
            <a:r>
              <a:rPr lang="en-US" altLang="ko-KR" b="1" dirty="0">
                <a:latin typeface="Consolas" panose="020B0609020204030204" pitchFamily="49" charset="0"/>
              </a:rPr>
              <a:t>(ACCEL_XOUT_H)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acc_y</a:t>
            </a:r>
            <a:r>
              <a:rPr lang="en-US" altLang="ko-KR" b="1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read_raw_data</a:t>
            </a:r>
            <a:r>
              <a:rPr lang="en-US" altLang="ko-KR" b="1" dirty="0">
                <a:latin typeface="Consolas" panose="020B0609020204030204" pitchFamily="49" charset="0"/>
              </a:rPr>
              <a:t>(ACCEL_YOUT_H)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acc_z</a:t>
            </a:r>
            <a:r>
              <a:rPr lang="en-US" altLang="ko-KR" b="1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read_raw_data</a:t>
            </a:r>
            <a:r>
              <a:rPr lang="en-US" altLang="ko-KR" b="1" dirty="0">
                <a:latin typeface="Consolas" panose="020B0609020204030204" pitchFamily="49" charset="0"/>
              </a:rPr>
              <a:t>(ACCEL_ZOUT_H)</a:t>
            </a:r>
          </a:p>
          <a:p>
            <a:pPr algn="l"/>
            <a:endParaRPr lang="en-US" altLang="ko-KR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gyro_x</a:t>
            </a:r>
            <a:r>
              <a:rPr lang="en-US" altLang="ko-KR" b="1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read_raw_data</a:t>
            </a:r>
            <a:r>
              <a:rPr lang="en-US" altLang="ko-KR" b="1" dirty="0">
                <a:latin typeface="Consolas" panose="020B0609020204030204" pitchFamily="49" charset="0"/>
              </a:rPr>
              <a:t>(GYRO_XOUT_H)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gyro_y</a:t>
            </a:r>
            <a:r>
              <a:rPr lang="en-US" altLang="ko-KR" b="1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read_raw_data</a:t>
            </a:r>
            <a:r>
              <a:rPr lang="en-US" altLang="ko-KR" b="1" dirty="0">
                <a:latin typeface="Consolas" panose="020B0609020204030204" pitchFamily="49" charset="0"/>
              </a:rPr>
              <a:t>(GYRO_YOUT_H)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gyro_z</a:t>
            </a:r>
            <a:r>
              <a:rPr lang="en-US" altLang="ko-KR" b="1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read_raw_data</a:t>
            </a:r>
            <a:r>
              <a:rPr lang="en-US" altLang="ko-KR" b="1" dirty="0">
                <a:latin typeface="Consolas" panose="020B0609020204030204" pitchFamily="49" charset="0"/>
              </a:rPr>
              <a:t>(GYRO_ZOUT_H)</a:t>
            </a:r>
          </a:p>
          <a:p>
            <a:pPr algn="l"/>
            <a:endParaRPr lang="en-US" altLang="ko-KR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smtClean="0">
                <a:latin typeface="Consolas" panose="020B0609020204030204" pitchFamily="49" charset="0"/>
              </a:rPr>
              <a:t>ax </a:t>
            </a:r>
            <a:r>
              <a:rPr lang="en-US" altLang="ko-KR" b="1" dirty="0">
                <a:latin typeface="Consolas" panose="020B0609020204030204" pitchFamily="49" charset="0"/>
              </a:rPr>
              <a:t>= </a:t>
            </a:r>
            <a:r>
              <a:rPr lang="en-US" altLang="ko-KR" b="1" dirty="0" err="1">
                <a:latin typeface="Consolas" panose="020B0609020204030204" pitchFamily="49" charset="0"/>
              </a:rPr>
              <a:t>acc_x</a:t>
            </a:r>
            <a:r>
              <a:rPr lang="en-US" altLang="ko-KR" b="1" dirty="0">
                <a:latin typeface="Consolas" panose="020B0609020204030204" pitchFamily="49" charset="0"/>
              </a:rPr>
              <a:t> / 16384.0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smtClean="0">
                <a:latin typeface="Consolas" panose="020B0609020204030204" pitchFamily="49" charset="0"/>
              </a:rPr>
              <a:t>ay </a:t>
            </a:r>
            <a:r>
              <a:rPr lang="en-US" altLang="ko-KR" b="1" dirty="0">
                <a:latin typeface="Consolas" panose="020B0609020204030204" pitchFamily="49" charset="0"/>
              </a:rPr>
              <a:t>= </a:t>
            </a:r>
            <a:r>
              <a:rPr lang="en-US" altLang="ko-KR" b="1" dirty="0" err="1">
                <a:latin typeface="Consolas" panose="020B0609020204030204" pitchFamily="49" charset="0"/>
              </a:rPr>
              <a:t>acc_y</a:t>
            </a:r>
            <a:r>
              <a:rPr lang="en-US" altLang="ko-KR" b="1" dirty="0">
                <a:latin typeface="Consolas" panose="020B0609020204030204" pitchFamily="49" charset="0"/>
              </a:rPr>
              <a:t> / 16384.0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az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</a:rPr>
              <a:t>= </a:t>
            </a:r>
            <a:r>
              <a:rPr lang="en-US" altLang="ko-KR" b="1" dirty="0" err="1">
                <a:latin typeface="Consolas" panose="020B0609020204030204" pitchFamily="49" charset="0"/>
              </a:rPr>
              <a:t>acc_z</a:t>
            </a:r>
            <a:r>
              <a:rPr lang="en-US" altLang="ko-KR" b="1" dirty="0">
                <a:latin typeface="Consolas" panose="020B0609020204030204" pitchFamily="49" charset="0"/>
              </a:rPr>
              <a:t> / 16384.0</a:t>
            </a:r>
          </a:p>
          <a:p>
            <a:pPr algn="l"/>
            <a:endParaRPr lang="en-US" altLang="ko-KR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g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x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</a:rPr>
              <a:t>= </a:t>
            </a:r>
            <a:r>
              <a:rPr lang="en-US" altLang="ko-KR" b="1" dirty="0" err="1">
                <a:latin typeface="Consolas" panose="020B0609020204030204" pitchFamily="49" charset="0"/>
              </a:rPr>
              <a:t>gyro_x</a:t>
            </a:r>
            <a:r>
              <a:rPr lang="en-US" altLang="ko-KR" b="1" dirty="0">
                <a:latin typeface="Consolas" panose="020B0609020204030204" pitchFamily="49" charset="0"/>
              </a:rPr>
              <a:t> / 131.0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gy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</a:rPr>
              <a:t>= </a:t>
            </a:r>
            <a:r>
              <a:rPr lang="en-US" altLang="ko-KR" b="1" dirty="0" err="1">
                <a:latin typeface="Consolas" panose="020B0609020204030204" pitchFamily="49" charset="0"/>
              </a:rPr>
              <a:t>gyro_y</a:t>
            </a:r>
            <a:r>
              <a:rPr lang="en-US" altLang="ko-KR" b="1" dirty="0">
                <a:latin typeface="Consolas" panose="020B0609020204030204" pitchFamily="49" charset="0"/>
              </a:rPr>
              <a:t> / 131.0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gz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</a:rPr>
              <a:t>= </a:t>
            </a:r>
            <a:r>
              <a:rPr lang="en-US" altLang="ko-KR" b="1" dirty="0" err="1">
                <a:latin typeface="Consolas" panose="020B0609020204030204" pitchFamily="49" charset="0"/>
              </a:rPr>
              <a:t>gyro_z</a:t>
            </a:r>
            <a:r>
              <a:rPr lang="en-US" altLang="ko-KR" b="1" dirty="0">
                <a:latin typeface="Consolas" panose="020B0609020204030204" pitchFamily="49" charset="0"/>
              </a:rPr>
              <a:t> / 131.0</a:t>
            </a:r>
          </a:p>
          <a:p>
            <a:pPr algn="l"/>
            <a:endParaRPr lang="en-US" altLang="ko-KR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print("</a:t>
            </a:r>
            <a:r>
              <a:rPr lang="en-US" altLang="ko-KR" b="1" dirty="0" err="1">
                <a:latin typeface="Consolas" panose="020B0609020204030204" pitchFamily="49" charset="0"/>
              </a:rPr>
              <a:t>Gx</a:t>
            </a:r>
            <a:r>
              <a:rPr lang="en-US" altLang="ko-KR" b="1" dirty="0">
                <a:latin typeface="Consolas" panose="020B0609020204030204" pitchFamily="49" charset="0"/>
              </a:rPr>
              <a:t> = %.2f" %</a:t>
            </a:r>
            <a:r>
              <a:rPr lang="en-US" altLang="ko-KR" b="1" dirty="0" err="1">
                <a:latin typeface="Consolas" panose="020B0609020204030204" pitchFamily="49" charset="0"/>
              </a:rPr>
              <a:t>Gx</a:t>
            </a:r>
            <a:r>
              <a:rPr lang="en-US" altLang="ko-KR" b="1" dirty="0">
                <a:latin typeface="Consolas" panose="020B0609020204030204" pitchFamily="49" charset="0"/>
              </a:rPr>
              <a:t>, u'\u00b0' + "/s", "\</a:t>
            </a:r>
            <a:r>
              <a:rPr lang="en-US" altLang="ko-KR" b="1" dirty="0" err="1">
                <a:latin typeface="Consolas" panose="020B0609020204030204" pitchFamily="49" charset="0"/>
              </a:rPr>
              <a:t>tGy</a:t>
            </a:r>
            <a:r>
              <a:rPr lang="en-US" altLang="ko-KR" b="1" dirty="0">
                <a:latin typeface="Consolas" panose="020B0609020204030204" pitchFamily="49" charset="0"/>
              </a:rPr>
              <a:t> = %.2f" %</a:t>
            </a:r>
            <a:r>
              <a:rPr lang="en-US" altLang="ko-KR" b="1" dirty="0" err="1">
                <a:latin typeface="Consolas" panose="020B0609020204030204" pitchFamily="49" charset="0"/>
              </a:rPr>
              <a:t>Gy</a:t>
            </a:r>
            <a:r>
              <a:rPr lang="en-US" altLang="ko-KR" b="1" dirty="0">
                <a:latin typeface="Consolas" panose="020B0609020204030204" pitchFamily="49" charset="0"/>
              </a:rPr>
              <a:t>, u'\u00b0' + "/s", "\</a:t>
            </a:r>
            <a:r>
              <a:rPr lang="en-US" altLang="ko-KR" b="1" dirty="0" err="1">
                <a:latin typeface="Consolas" panose="020B0609020204030204" pitchFamily="49" charset="0"/>
              </a:rPr>
              <a:t>tGz</a:t>
            </a:r>
            <a:r>
              <a:rPr lang="en-US" altLang="ko-KR" b="1" dirty="0">
                <a:latin typeface="Consolas" panose="020B0609020204030204" pitchFamily="49" charset="0"/>
              </a:rPr>
              <a:t> = %.2f" %</a:t>
            </a:r>
            <a:r>
              <a:rPr lang="en-US" altLang="ko-KR" b="1" dirty="0" err="1">
                <a:latin typeface="Consolas" panose="020B0609020204030204" pitchFamily="49" charset="0"/>
              </a:rPr>
              <a:t>Gz</a:t>
            </a:r>
            <a:r>
              <a:rPr lang="en-US" altLang="ko-KR" b="1" dirty="0">
                <a:latin typeface="Consolas" panose="020B0609020204030204" pitchFamily="49" charset="0"/>
              </a:rPr>
              <a:t>, u'\u00b0' + "/s", "\</a:t>
            </a:r>
            <a:r>
              <a:rPr lang="en-US" altLang="ko-KR" b="1" dirty="0" err="1">
                <a:latin typeface="Consolas" panose="020B0609020204030204" pitchFamily="49" charset="0"/>
              </a:rPr>
              <a:t>tAx</a:t>
            </a:r>
            <a:r>
              <a:rPr lang="en-US" altLang="ko-KR" b="1" dirty="0">
                <a:latin typeface="Consolas" panose="020B0609020204030204" pitchFamily="49" charset="0"/>
              </a:rPr>
              <a:t> = %.2f = g" %Ax, "\</a:t>
            </a:r>
            <a:r>
              <a:rPr lang="en-US" altLang="ko-KR" b="1" dirty="0" err="1">
                <a:latin typeface="Consolas" panose="020B0609020204030204" pitchFamily="49" charset="0"/>
              </a:rPr>
              <a:t>tAy</a:t>
            </a:r>
            <a:r>
              <a:rPr lang="en-US" altLang="ko-KR" b="1" dirty="0">
                <a:latin typeface="Consolas" panose="020B0609020204030204" pitchFamily="49" charset="0"/>
              </a:rPr>
              <a:t> = %.2f g" %Ay, "\</a:t>
            </a:r>
            <a:r>
              <a:rPr lang="en-US" altLang="ko-KR" b="1" dirty="0" err="1">
                <a:latin typeface="Consolas" panose="020B0609020204030204" pitchFamily="49" charset="0"/>
              </a:rPr>
              <a:t>tAz</a:t>
            </a:r>
            <a:r>
              <a:rPr lang="en-US" altLang="ko-KR" b="1" dirty="0">
                <a:latin typeface="Consolas" panose="020B0609020204030204" pitchFamily="49" charset="0"/>
              </a:rPr>
              <a:t> = %.2f g" %</a:t>
            </a:r>
            <a:r>
              <a:rPr lang="en-US" altLang="ko-KR" b="1" dirty="0" err="1">
                <a:latin typeface="Consolas" panose="020B0609020204030204" pitchFamily="49" charset="0"/>
              </a:rPr>
              <a:t>Az</a:t>
            </a:r>
            <a:r>
              <a:rPr lang="en-US" altLang="ko-KR" b="1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    sleep(0.1)</a:t>
            </a:r>
          </a:p>
          <a:p>
            <a:pPr algn="l"/>
            <a:endParaRPr lang="en-US" altLang="ko-K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1833E301-78C2-453B-A12C-210FA9A0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r>
              <a:rPr lang="en-US" altLang="ko-KR" dirty="0" smtClean="0"/>
              <a:t>IMU topic </a:t>
            </a:r>
            <a:r>
              <a:rPr lang="ko-KR" altLang="en-US" dirty="0" smtClean="0"/>
              <a:t>전달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8312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IMU topic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10" y="1518593"/>
            <a:ext cx="6401780" cy="339939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6116595" y="3694670"/>
            <a:ext cx="1025610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joy_teleop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05914" y="3694670"/>
            <a:ext cx="1025610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mpu6050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1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MuSHR</a:t>
            </a:r>
            <a:r>
              <a:rPr lang="ko-KR" altLang="en-US"/>
              <a:t>의 구조</a:t>
            </a:r>
          </a:p>
        </p:txBody>
      </p:sp>
      <p:pic>
        <p:nvPicPr>
          <p:cNvPr id="9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408306" y="1244382"/>
            <a:ext cx="4327385" cy="2660142"/>
          </a:xfrm>
          <a:prstGeom prst="rect">
            <a:avLst/>
          </a:prstGeom>
        </p:spPr>
      </p:pic>
      <p:sp>
        <p:nvSpPr>
          <p:cNvPr id="10" name="object 5"/>
          <p:cNvSpPr txBox="1"/>
          <p:nvPr/>
        </p:nvSpPr>
        <p:spPr>
          <a:xfrm>
            <a:off x="4927987" y="3366007"/>
            <a:ext cx="575310" cy="215393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400" b="0" spc="-5">
                <a:solidFill>
                  <a:srgbClr val="FFFFFF"/>
                </a:solidFill>
                <a:latin typeface="맑은 고딕"/>
                <a:cs typeface="맑은 고딕"/>
              </a:rPr>
              <a:t>Mas</a:t>
            </a:r>
            <a:r>
              <a:rPr sz="1400" b="0" spc="-20">
                <a:solidFill>
                  <a:srgbClr val="FFFFFF"/>
                </a:solidFill>
                <a:latin typeface="맑은 고딕"/>
                <a:cs typeface="맑은 고딕"/>
              </a:rPr>
              <a:t>t</a:t>
            </a:r>
            <a:r>
              <a:rPr sz="1400" b="0" spc="-5">
                <a:solidFill>
                  <a:srgbClr val="FFFFFF"/>
                </a:solidFill>
                <a:latin typeface="맑은 고딕"/>
                <a:cs typeface="맑은 고딕"/>
              </a:rPr>
              <a:t>er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6672961" y="4849621"/>
            <a:ext cx="469265" cy="436754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95"/>
              </a:spcBef>
              <a:defRPr/>
            </a:pPr>
            <a:r>
              <a:rPr sz="1400" b="0" spc="-5">
                <a:solidFill>
                  <a:srgbClr val="FFFFFF"/>
                </a:solidFill>
                <a:latin typeface="맑은 고딕"/>
                <a:cs typeface="맑은 고딕"/>
              </a:rPr>
              <a:t>Sub  </a:t>
            </a:r>
            <a:r>
              <a:rPr sz="1400" b="0" spc="-10">
                <a:solidFill>
                  <a:srgbClr val="FFFFFF"/>
                </a:solidFill>
                <a:latin typeface="맑은 고딕"/>
                <a:cs typeface="맑은 고딕"/>
              </a:rPr>
              <a:t>Node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5609013" y="3934533"/>
            <a:ext cx="1430020" cy="37076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392430" marR="5080" indent="-380365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solidFill>
                  <a:srgbClr val="FF0000"/>
                </a:solidFill>
                <a:latin typeface="Tahoma"/>
                <a:ea typeface="+mn-ea"/>
                <a:cs typeface="Tahoma"/>
              </a:rPr>
              <a:t>XMLRPC:</a:t>
            </a:r>
            <a:r>
              <a:rPr sz="1200" b="0" spc="-90">
                <a:solidFill>
                  <a:srgbClr val="FF0000"/>
                </a:solidFill>
                <a:latin typeface="Tahoma"/>
                <a:ea typeface="+mn-ea"/>
                <a:cs typeface="Tahoma"/>
              </a:rPr>
              <a:t> </a:t>
            </a:r>
            <a:r>
              <a:rPr sz="1200" b="1">
                <a:solidFill>
                  <a:srgbClr val="FF0000"/>
                </a:solidFill>
                <a:latin typeface="굴림"/>
                <a:cs typeface="굴림"/>
              </a:rPr>
              <a:t>클라이언트  </a:t>
            </a:r>
            <a:r>
              <a:rPr sz="1200" b="1" spc="10">
                <a:latin typeface="굴림"/>
                <a:cs typeface="굴림"/>
              </a:rPr>
              <a:t>정보</a:t>
            </a:r>
            <a:r>
              <a:rPr sz="1200" b="1" spc="-95">
                <a:latin typeface="굴림"/>
                <a:cs typeface="굴림"/>
              </a:rPr>
              <a:t> </a:t>
            </a:r>
            <a:r>
              <a:rPr sz="1200" b="1" spc="5">
                <a:latin typeface="굴림"/>
                <a:cs typeface="굴림"/>
              </a:rPr>
              <a:t>구독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5983674" y="1996172"/>
            <a:ext cx="1353820" cy="21362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400" b="1" spc="10">
                <a:latin typeface="굴림"/>
                <a:cs typeface="굴림"/>
              </a:rPr>
              <a:t>구독자 노드</a:t>
            </a:r>
            <a:r>
              <a:rPr sz="1400" b="1" spc="-240">
                <a:latin typeface="굴림"/>
                <a:cs typeface="굴림"/>
              </a:rPr>
              <a:t> </a:t>
            </a:r>
            <a:r>
              <a:rPr sz="1400" b="1">
                <a:latin typeface="굴림"/>
                <a:cs typeface="굴림"/>
              </a:rPr>
              <a:t>정보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3414653" y="4849621"/>
            <a:ext cx="469265" cy="436754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 marR="5080" indent="66040">
              <a:lnSpc>
                <a:spcPct val="100000"/>
              </a:lnSpc>
              <a:spcBef>
                <a:spcPts val="95"/>
              </a:spcBef>
              <a:defRPr/>
            </a:pPr>
            <a:r>
              <a:rPr sz="1400" b="0" spc="-5">
                <a:solidFill>
                  <a:srgbClr val="FFFFFF"/>
                </a:solidFill>
                <a:latin typeface="맑은 고딕"/>
                <a:cs typeface="맑은 고딕"/>
              </a:rPr>
              <a:t>Pub  </a:t>
            </a:r>
            <a:r>
              <a:rPr sz="1400" b="0" spc="-10">
                <a:solidFill>
                  <a:srgbClr val="FFFFFF"/>
                </a:solidFill>
                <a:latin typeface="맑은 고딕"/>
                <a:cs typeface="맑은 고딕"/>
              </a:rPr>
              <a:t>Node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2408716" y="3906683"/>
            <a:ext cx="982980" cy="37004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solidFill>
                  <a:srgbClr val="FF0000"/>
                </a:solidFill>
                <a:latin typeface="Tahoma"/>
                <a:ea typeface="+mn-ea"/>
                <a:cs typeface="Tahoma"/>
              </a:rPr>
              <a:t>XMLRPC:</a:t>
            </a:r>
            <a:r>
              <a:rPr sz="1200" b="0" spc="-60">
                <a:solidFill>
                  <a:srgbClr val="FF0000"/>
                </a:solidFill>
                <a:latin typeface="Tahoma"/>
                <a:ea typeface="+mn-ea"/>
                <a:cs typeface="Tahoma"/>
              </a:rPr>
              <a:t> </a:t>
            </a:r>
            <a:r>
              <a:rPr sz="1200" b="1" spc="5">
                <a:solidFill>
                  <a:srgbClr val="FF0000"/>
                </a:solidFill>
                <a:latin typeface="굴림"/>
                <a:cs typeface="굴림"/>
              </a:rPr>
              <a:t>서버</a:t>
            </a:r>
          </a:p>
          <a:p>
            <a:pPr algn="ctr">
              <a:lnSpc>
                <a:spcPct val="100000"/>
              </a:lnSpc>
              <a:defRPr/>
            </a:pPr>
            <a:r>
              <a:rPr sz="1200" b="1" spc="10">
                <a:latin typeface="굴림"/>
                <a:cs typeface="굴림"/>
              </a:rPr>
              <a:t>정보</a:t>
            </a:r>
            <a:r>
              <a:rPr sz="1200" b="1" spc="-95">
                <a:latin typeface="굴림"/>
                <a:cs typeface="굴림"/>
              </a:rPr>
              <a:t> </a:t>
            </a:r>
            <a:r>
              <a:rPr sz="1200" b="1" spc="5">
                <a:latin typeface="굴림"/>
                <a:cs typeface="굴림"/>
              </a:rPr>
              <a:t>발행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1731396" y="1978463"/>
            <a:ext cx="1353820" cy="212287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400" b="1" spc="10">
                <a:latin typeface="굴림"/>
                <a:cs typeface="굴림"/>
              </a:rPr>
              <a:t>발행자 노드</a:t>
            </a:r>
            <a:r>
              <a:rPr sz="1400" b="1" spc="-240">
                <a:latin typeface="굴림"/>
                <a:cs typeface="굴림"/>
              </a:rPr>
              <a:t> </a:t>
            </a:r>
            <a:r>
              <a:rPr sz="1400" b="1">
                <a:latin typeface="굴림"/>
                <a:cs typeface="굴림"/>
              </a:rPr>
              <a:t>정보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7" name="object 12"/>
          <p:cNvSpPr/>
          <p:nvPr/>
        </p:nvSpPr>
        <p:spPr>
          <a:xfrm>
            <a:off x="3406177" y="3096795"/>
            <a:ext cx="2214880" cy="86360"/>
          </a:xfrm>
          <a:custGeom>
            <a:avLst/>
            <a:gdLst/>
            <a:ahLst/>
            <a:cxnLst/>
            <a:rect l="l" t="t" r="r" b="b"/>
            <a:pathLst>
              <a:path w="2214879" h="86360">
                <a:moveTo>
                  <a:pt x="85344" y="28955"/>
                </a:moveTo>
                <a:lnTo>
                  <a:pt x="85344" y="0"/>
                </a:lnTo>
                <a:lnTo>
                  <a:pt x="0" y="42672"/>
                </a:lnTo>
                <a:lnTo>
                  <a:pt x="70853" y="78731"/>
                </a:lnTo>
                <a:lnTo>
                  <a:pt x="70853" y="28955"/>
                </a:lnTo>
                <a:lnTo>
                  <a:pt x="85344" y="28955"/>
                </a:lnTo>
                <a:close/>
              </a:path>
              <a:path w="2214879" h="86360">
                <a:moveTo>
                  <a:pt x="2214359" y="57149"/>
                </a:moveTo>
                <a:lnTo>
                  <a:pt x="2214359" y="28955"/>
                </a:lnTo>
                <a:lnTo>
                  <a:pt x="70853" y="28955"/>
                </a:lnTo>
                <a:lnTo>
                  <a:pt x="70853" y="57150"/>
                </a:lnTo>
                <a:lnTo>
                  <a:pt x="2214359" y="57149"/>
                </a:lnTo>
                <a:close/>
              </a:path>
              <a:path w="2214879" h="86360">
                <a:moveTo>
                  <a:pt x="85344" y="86106"/>
                </a:moveTo>
                <a:lnTo>
                  <a:pt x="85344" y="57150"/>
                </a:lnTo>
                <a:lnTo>
                  <a:pt x="70853" y="57150"/>
                </a:lnTo>
                <a:lnTo>
                  <a:pt x="70853" y="78731"/>
                </a:lnTo>
                <a:lnTo>
                  <a:pt x="85344" y="86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8" name="object 13"/>
          <p:cNvSpPr txBox="1"/>
          <p:nvPr/>
        </p:nvSpPr>
        <p:spPr>
          <a:xfrm>
            <a:off x="3765660" y="2887262"/>
            <a:ext cx="1469390" cy="21788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400" b="0" spc="-10">
                <a:latin typeface="Tahoma"/>
                <a:ea typeface="+mn-ea"/>
                <a:cs typeface="Tahoma"/>
              </a:rPr>
              <a:t>TCPROS </a:t>
            </a:r>
            <a:r>
              <a:rPr sz="1400" b="1" spc="10">
                <a:latin typeface="굴림"/>
                <a:cs typeface="굴림"/>
              </a:rPr>
              <a:t>접속</a:t>
            </a:r>
            <a:r>
              <a:rPr sz="1400" b="1" spc="-150">
                <a:latin typeface="굴림"/>
                <a:cs typeface="굴림"/>
              </a:rPr>
              <a:t> </a:t>
            </a:r>
            <a:r>
              <a:rPr sz="1400" b="1">
                <a:latin typeface="굴림"/>
                <a:cs typeface="굴림"/>
              </a:rPr>
              <a:t>요청</a:t>
            </a:r>
            <a:endParaRPr sz="1400">
              <a:latin typeface="굴림"/>
              <a:cs typeface="굴림"/>
            </a:endParaRPr>
          </a:p>
        </p:txBody>
      </p:sp>
      <p:grpSp>
        <p:nvGrpSpPr>
          <p:cNvPr id="19" name="object 14"/>
          <p:cNvGrpSpPr/>
          <p:nvPr/>
        </p:nvGrpSpPr>
        <p:grpSpPr>
          <a:xfrm>
            <a:off x="3275875" y="3203285"/>
            <a:ext cx="2520315" cy="369570"/>
            <a:chOff x="4018673" y="5121402"/>
            <a:chExt cx="2520315" cy="369570"/>
          </a:xfrm>
        </p:grpSpPr>
        <p:sp>
          <p:nvSpPr>
            <p:cNvPr id="20" name="object 15"/>
            <p:cNvSpPr/>
            <p:nvPr/>
          </p:nvSpPr>
          <p:spPr>
            <a:xfrm>
              <a:off x="4171835" y="5121402"/>
              <a:ext cx="2214880" cy="85725"/>
            </a:xfrm>
            <a:custGeom>
              <a:avLst/>
              <a:gdLst/>
              <a:ahLst/>
              <a:cxnLst/>
              <a:rect l="l" t="t" r="r" b="b"/>
              <a:pathLst>
                <a:path w="2214879" h="85725">
                  <a:moveTo>
                    <a:pt x="2142744" y="57150"/>
                  </a:moveTo>
                  <a:lnTo>
                    <a:pt x="2142744" y="28194"/>
                  </a:lnTo>
                  <a:lnTo>
                    <a:pt x="0" y="28194"/>
                  </a:lnTo>
                  <a:lnTo>
                    <a:pt x="0" y="57150"/>
                  </a:lnTo>
                  <a:lnTo>
                    <a:pt x="2142744" y="57150"/>
                  </a:lnTo>
                  <a:close/>
                </a:path>
                <a:path w="2214879" h="85725">
                  <a:moveTo>
                    <a:pt x="2214359" y="42672"/>
                  </a:moveTo>
                  <a:lnTo>
                    <a:pt x="2128253" y="0"/>
                  </a:lnTo>
                  <a:lnTo>
                    <a:pt x="2128253" y="28194"/>
                  </a:lnTo>
                  <a:lnTo>
                    <a:pt x="2142744" y="28194"/>
                  </a:lnTo>
                  <a:lnTo>
                    <a:pt x="2142744" y="78162"/>
                  </a:lnTo>
                  <a:lnTo>
                    <a:pt x="2214359" y="42672"/>
                  </a:lnTo>
                  <a:close/>
                </a:path>
                <a:path w="2214879" h="85725">
                  <a:moveTo>
                    <a:pt x="2142744" y="78162"/>
                  </a:moveTo>
                  <a:lnTo>
                    <a:pt x="2142744" y="57150"/>
                  </a:lnTo>
                  <a:lnTo>
                    <a:pt x="2128253" y="57150"/>
                  </a:lnTo>
                  <a:lnTo>
                    <a:pt x="2128253" y="85344"/>
                  </a:lnTo>
                  <a:lnTo>
                    <a:pt x="2142744" y="781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  <p:sp>
          <p:nvSpPr>
            <p:cNvPr id="21" name="object 16"/>
            <p:cNvSpPr/>
            <p:nvPr/>
          </p:nvSpPr>
          <p:spPr>
            <a:xfrm>
              <a:off x="4018673" y="5404866"/>
              <a:ext cx="2520315" cy="86360"/>
            </a:xfrm>
            <a:custGeom>
              <a:avLst/>
              <a:gdLst/>
              <a:ahLst/>
              <a:cxnLst/>
              <a:rect l="l" t="t" r="r" b="b"/>
              <a:pathLst>
                <a:path w="2520315" h="86360">
                  <a:moveTo>
                    <a:pt x="2519934" y="57149"/>
                  </a:moveTo>
                  <a:lnTo>
                    <a:pt x="2519934" y="28955"/>
                  </a:lnTo>
                  <a:lnTo>
                    <a:pt x="2434590" y="28955"/>
                  </a:lnTo>
                  <a:lnTo>
                    <a:pt x="2434590" y="57149"/>
                  </a:lnTo>
                  <a:lnTo>
                    <a:pt x="2519934" y="57149"/>
                  </a:lnTo>
                  <a:close/>
                </a:path>
                <a:path w="2520315" h="86360">
                  <a:moveTo>
                    <a:pt x="2405621" y="57149"/>
                  </a:moveTo>
                  <a:lnTo>
                    <a:pt x="2405621" y="28955"/>
                  </a:lnTo>
                  <a:lnTo>
                    <a:pt x="2320277" y="28955"/>
                  </a:lnTo>
                  <a:lnTo>
                    <a:pt x="2320277" y="57149"/>
                  </a:lnTo>
                  <a:lnTo>
                    <a:pt x="2405621" y="57149"/>
                  </a:lnTo>
                  <a:close/>
                </a:path>
                <a:path w="2520315" h="86360">
                  <a:moveTo>
                    <a:pt x="2291321" y="57149"/>
                  </a:moveTo>
                  <a:lnTo>
                    <a:pt x="2291321" y="28955"/>
                  </a:lnTo>
                  <a:lnTo>
                    <a:pt x="2205977" y="28955"/>
                  </a:lnTo>
                  <a:lnTo>
                    <a:pt x="2205977" y="57149"/>
                  </a:lnTo>
                  <a:lnTo>
                    <a:pt x="2291321" y="57149"/>
                  </a:lnTo>
                  <a:close/>
                </a:path>
                <a:path w="2520315" h="86360">
                  <a:moveTo>
                    <a:pt x="2177034" y="57149"/>
                  </a:moveTo>
                  <a:lnTo>
                    <a:pt x="2177034" y="28955"/>
                  </a:lnTo>
                  <a:lnTo>
                    <a:pt x="2091689" y="28955"/>
                  </a:lnTo>
                  <a:lnTo>
                    <a:pt x="2091689" y="57149"/>
                  </a:lnTo>
                  <a:lnTo>
                    <a:pt x="2177034" y="57149"/>
                  </a:lnTo>
                  <a:close/>
                </a:path>
                <a:path w="2520315" h="86360">
                  <a:moveTo>
                    <a:pt x="2062734" y="57149"/>
                  </a:moveTo>
                  <a:lnTo>
                    <a:pt x="2062734" y="28955"/>
                  </a:lnTo>
                  <a:lnTo>
                    <a:pt x="1977389" y="28955"/>
                  </a:lnTo>
                  <a:lnTo>
                    <a:pt x="1977389" y="57149"/>
                  </a:lnTo>
                  <a:lnTo>
                    <a:pt x="2062734" y="57149"/>
                  </a:lnTo>
                  <a:close/>
                </a:path>
                <a:path w="2520315" h="86360">
                  <a:moveTo>
                    <a:pt x="1948434" y="57149"/>
                  </a:moveTo>
                  <a:lnTo>
                    <a:pt x="1948434" y="28955"/>
                  </a:lnTo>
                  <a:lnTo>
                    <a:pt x="1863089" y="28955"/>
                  </a:lnTo>
                  <a:lnTo>
                    <a:pt x="1863089" y="57150"/>
                  </a:lnTo>
                  <a:lnTo>
                    <a:pt x="1948434" y="57149"/>
                  </a:lnTo>
                  <a:close/>
                </a:path>
                <a:path w="2520315" h="86360">
                  <a:moveTo>
                    <a:pt x="1834134" y="57150"/>
                  </a:moveTo>
                  <a:lnTo>
                    <a:pt x="1834134" y="28955"/>
                  </a:lnTo>
                  <a:lnTo>
                    <a:pt x="1748789" y="28955"/>
                  </a:lnTo>
                  <a:lnTo>
                    <a:pt x="1748789" y="57150"/>
                  </a:lnTo>
                  <a:lnTo>
                    <a:pt x="1834134" y="57150"/>
                  </a:lnTo>
                  <a:close/>
                </a:path>
                <a:path w="2520315" h="86360">
                  <a:moveTo>
                    <a:pt x="1719834" y="57150"/>
                  </a:moveTo>
                  <a:lnTo>
                    <a:pt x="1719834" y="28955"/>
                  </a:lnTo>
                  <a:lnTo>
                    <a:pt x="1634489" y="28955"/>
                  </a:lnTo>
                  <a:lnTo>
                    <a:pt x="1634489" y="57150"/>
                  </a:lnTo>
                  <a:lnTo>
                    <a:pt x="1719834" y="57150"/>
                  </a:lnTo>
                  <a:close/>
                </a:path>
                <a:path w="2520315" h="86360">
                  <a:moveTo>
                    <a:pt x="1605534" y="57150"/>
                  </a:moveTo>
                  <a:lnTo>
                    <a:pt x="1605534" y="28955"/>
                  </a:lnTo>
                  <a:lnTo>
                    <a:pt x="1520189" y="28955"/>
                  </a:lnTo>
                  <a:lnTo>
                    <a:pt x="1520189" y="57150"/>
                  </a:lnTo>
                  <a:lnTo>
                    <a:pt x="1605534" y="57150"/>
                  </a:lnTo>
                  <a:close/>
                </a:path>
                <a:path w="2520315" h="86360">
                  <a:moveTo>
                    <a:pt x="1491234" y="57150"/>
                  </a:moveTo>
                  <a:lnTo>
                    <a:pt x="1491234" y="28955"/>
                  </a:lnTo>
                  <a:lnTo>
                    <a:pt x="1405889" y="28955"/>
                  </a:lnTo>
                  <a:lnTo>
                    <a:pt x="1405889" y="57150"/>
                  </a:lnTo>
                  <a:lnTo>
                    <a:pt x="1491234" y="57150"/>
                  </a:lnTo>
                  <a:close/>
                </a:path>
                <a:path w="2520315" h="86360">
                  <a:moveTo>
                    <a:pt x="1376934" y="57150"/>
                  </a:moveTo>
                  <a:lnTo>
                    <a:pt x="1376934" y="28955"/>
                  </a:lnTo>
                  <a:lnTo>
                    <a:pt x="1291589" y="28955"/>
                  </a:lnTo>
                  <a:lnTo>
                    <a:pt x="1291589" y="57150"/>
                  </a:lnTo>
                  <a:lnTo>
                    <a:pt x="1376934" y="57150"/>
                  </a:lnTo>
                  <a:close/>
                </a:path>
                <a:path w="2520315" h="86360">
                  <a:moveTo>
                    <a:pt x="1262634" y="57150"/>
                  </a:moveTo>
                  <a:lnTo>
                    <a:pt x="1262634" y="28955"/>
                  </a:lnTo>
                  <a:lnTo>
                    <a:pt x="1177289" y="28955"/>
                  </a:lnTo>
                  <a:lnTo>
                    <a:pt x="1177289" y="57150"/>
                  </a:lnTo>
                  <a:lnTo>
                    <a:pt x="1262634" y="57150"/>
                  </a:lnTo>
                  <a:close/>
                </a:path>
                <a:path w="2520315" h="86360">
                  <a:moveTo>
                    <a:pt x="1148334" y="57150"/>
                  </a:moveTo>
                  <a:lnTo>
                    <a:pt x="1148334" y="28955"/>
                  </a:lnTo>
                  <a:lnTo>
                    <a:pt x="1062989" y="28955"/>
                  </a:lnTo>
                  <a:lnTo>
                    <a:pt x="1062989" y="57150"/>
                  </a:lnTo>
                  <a:lnTo>
                    <a:pt x="1148334" y="57150"/>
                  </a:lnTo>
                  <a:close/>
                </a:path>
                <a:path w="2520315" h="86360">
                  <a:moveTo>
                    <a:pt x="1034034" y="57150"/>
                  </a:moveTo>
                  <a:lnTo>
                    <a:pt x="1034034" y="28955"/>
                  </a:lnTo>
                  <a:lnTo>
                    <a:pt x="948689" y="28955"/>
                  </a:lnTo>
                  <a:lnTo>
                    <a:pt x="948689" y="57150"/>
                  </a:lnTo>
                  <a:lnTo>
                    <a:pt x="1034034" y="57150"/>
                  </a:lnTo>
                  <a:close/>
                </a:path>
                <a:path w="2520315" h="86360">
                  <a:moveTo>
                    <a:pt x="919734" y="57150"/>
                  </a:moveTo>
                  <a:lnTo>
                    <a:pt x="919734" y="28955"/>
                  </a:lnTo>
                  <a:lnTo>
                    <a:pt x="834389" y="28955"/>
                  </a:lnTo>
                  <a:lnTo>
                    <a:pt x="834389" y="57150"/>
                  </a:lnTo>
                  <a:lnTo>
                    <a:pt x="919734" y="57150"/>
                  </a:lnTo>
                  <a:close/>
                </a:path>
                <a:path w="2520315" h="86360">
                  <a:moveTo>
                    <a:pt x="805434" y="57150"/>
                  </a:moveTo>
                  <a:lnTo>
                    <a:pt x="805434" y="28955"/>
                  </a:lnTo>
                  <a:lnTo>
                    <a:pt x="720089" y="28955"/>
                  </a:lnTo>
                  <a:lnTo>
                    <a:pt x="720089" y="57150"/>
                  </a:lnTo>
                  <a:lnTo>
                    <a:pt x="805434" y="57150"/>
                  </a:lnTo>
                  <a:close/>
                </a:path>
                <a:path w="2520315" h="86360">
                  <a:moveTo>
                    <a:pt x="691134" y="57150"/>
                  </a:moveTo>
                  <a:lnTo>
                    <a:pt x="691134" y="28955"/>
                  </a:lnTo>
                  <a:lnTo>
                    <a:pt x="605789" y="28955"/>
                  </a:lnTo>
                  <a:lnTo>
                    <a:pt x="605789" y="57150"/>
                  </a:lnTo>
                  <a:lnTo>
                    <a:pt x="691134" y="57150"/>
                  </a:lnTo>
                  <a:close/>
                </a:path>
                <a:path w="2520315" h="86360">
                  <a:moveTo>
                    <a:pt x="576834" y="57150"/>
                  </a:moveTo>
                  <a:lnTo>
                    <a:pt x="576834" y="28955"/>
                  </a:lnTo>
                  <a:lnTo>
                    <a:pt x="491489" y="28955"/>
                  </a:lnTo>
                  <a:lnTo>
                    <a:pt x="491489" y="57150"/>
                  </a:lnTo>
                  <a:lnTo>
                    <a:pt x="576834" y="57150"/>
                  </a:lnTo>
                  <a:close/>
                </a:path>
                <a:path w="2520315" h="86360">
                  <a:moveTo>
                    <a:pt x="462534" y="57150"/>
                  </a:moveTo>
                  <a:lnTo>
                    <a:pt x="462534" y="28955"/>
                  </a:lnTo>
                  <a:lnTo>
                    <a:pt x="377189" y="28955"/>
                  </a:lnTo>
                  <a:lnTo>
                    <a:pt x="377189" y="57150"/>
                  </a:lnTo>
                  <a:lnTo>
                    <a:pt x="462534" y="57150"/>
                  </a:lnTo>
                  <a:close/>
                </a:path>
                <a:path w="2520315" h="86360">
                  <a:moveTo>
                    <a:pt x="348234" y="57150"/>
                  </a:moveTo>
                  <a:lnTo>
                    <a:pt x="348234" y="28955"/>
                  </a:lnTo>
                  <a:lnTo>
                    <a:pt x="262889" y="28955"/>
                  </a:lnTo>
                  <a:lnTo>
                    <a:pt x="262889" y="57150"/>
                  </a:lnTo>
                  <a:lnTo>
                    <a:pt x="348234" y="57150"/>
                  </a:lnTo>
                  <a:close/>
                </a:path>
                <a:path w="2520315" h="86360">
                  <a:moveTo>
                    <a:pt x="233934" y="57150"/>
                  </a:moveTo>
                  <a:lnTo>
                    <a:pt x="233934" y="28955"/>
                  </a:lnTo>
                  <a:lnTo>
                    <a:pt x="148589" y="28955"/>
                  </a:lnTo>
                  <a:lnTo>
                    <a:pt x="148589" y="57150"/>
                  </a:lnTo>
                  <a:lnTo>
                    <a:pt x="233934" y="57150"/>
                  </a:lnTo>
                  <a:close/>
                </a:path>
                <a:path w="2520315" h="86360">
                  <a:moveTo>
                    <a:pt x="85344" y="28955"/>
                  </a:moveTo>
                  <a:lnTo>
                    <a:pt x="85344" y="0"/>
                  </a:lnTo>
                  <a:lnTo>
                    <a:pt x="0" y="43434"/>
                  </a:lnTo>
                  <a:lnTo>
                    <a:pt x="71628" y="79248"/>
                  </a:lnTo>
                  <a:lnTo>
                    <a:pt x="71628" y="28955"/>
                  </a:lnTo>
                  <a:lnTo>
                    <a:pt x="85344" y="28955"/>
                  </a:lnTo>
                  <a:close/>
                </a:path>
                <a:path w="2520315" h="86360">
                  <a:moveTo>
                    <a:pt x="119634" y="57150"/>
                  </a:moveTo>
                  <a:lnTo>
                    <a:pt x="119634" y="28955"/>
                  </a:lnTo>
                  <a:lnTo>
                    <a:pt x="71628" y="28955"/>
                  </a:lnTo>
                  <a:lnTo>
                    <a:pt x="71628" y="57150"/>
                  </a:lnTo>
                  <a:lnTo>
                    <a:pt x="119634" y="57150"/>
                  </a:lnTo>
                  <a:close/>
                </a:path>
                <a:path w="2520315" h="86360">
                  <a:moveTo>
                    <a:pt x="85344" y="86106"/>
                  </a:moveTo>
                  <a:lnTo>
                    <a:pt x="85344" y="57150"/>
                  </a:lnTo>
                  <a:lnTo>
                    <a:pt x="71628" y="57150"/>
                  </a:lnTo>
                  <a:lnTo>
                    <a:pt x="71628" y="79248"/>
                  </a:lnTo>
                  <a:lnTo>
                    <a:pt x="85344" y="861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/>
            <a:lstStyle/>
            <a:p>
              <a:pPr lvl="0">
                <a:defRPr/>
              </a:pPr>
              <a:endParaRPr/>
            </a:p>
          </p:txBody>
        </p:sp>
      </p:grpSp>
      <p:sp>
        <p:nvSpPr>
          <p:cNvPr id="22" name="object 17"/>
          <p:cNvSpPr txBox="1"/>
          <p:nvPr/>
        </p:nvSpPr>
        <p:spPr>
          <a:xfrm>
            <a:off x="3778922" y="3151287"/>
            <a:ext cx="1469390" cy="668238"/>
          </a:xfrm>
          <a:prstGeom prst="rect">
            <a:avLst/>
          </a:prstGeom>
        </p:spPr>
        <p:txBody>
          <a:bodyPr vert="horz" wrap="square" lIns="0" tIns="130175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1025"/>
              </a:spcBef>
              <a:defRPr/>
            </a:pPr>
            <a:r>
              <a:rPr sz="1400" b="0" spc="-10">
                <a:latin typeface="Tahoma"/>
                <a:ea typeface="+mn-ea"/>
                <a:cs typeface="Tahoma"/>
              </a:rPr>
              <a:t>TCPROS </a:t>
            </a:r>
            <a:r>
              <a:rPr sz="1400" b="1" spc="10">
                <a:latin typeface="굴림"/>
                <a:cs typeface="굴림"/>
              </a:rPr>
              <a:t>접속</a:t>
            </a:r>
            <a:r>
              <a:rPr sz="1400" b="1" spc="-145">
                <a:latin typeface="굴림"/>
                <a:cs typeface="굴림"/>
              </a:rPr>
              <a:t> </a:t>
            </a:r>
            <a:r>
              <a:rPr sz="1400" b="1">
                <a:latin typeface="굴림"/>
                <a:cs typeface="굴림"/>
              </a:rPr>
              <a:t>응답</a:t>
            </a:r>
          </a:p>
          <a:p>
            <a:pPr marR="43180" algn="ctr">
              <a:lnSpc>
                <a:spcPct val="100000"/>
              </a:lnSpc>
              <a:spcBef>
                <a:spcPts val="918"/>
              </a:spcBef>
              <a:defRPr/>
            </a:pPr>
            <a:r>
              <a:rPr sz="1400" b="0" spc="-10">
                <a:solidFill>
                  <a:srgbClr val="FF0000"/>
                </a:solidFill>
                <a:latin typeface="Tahoma"/>
                <a:ea typeface="+mn-ea"/>
                <a:cs typeface="Tahoma"/>
              </a:rPr>
              <a:t>TCPROS</a:t>
            </a:r>
            <a:r>
              <a:rPr sz="1400" b="0" spc="-40">
                <a:solidFill>
                  <a:srgbClr val="FF0000"/>
                </a:solidFill>
                <a:latin typeface="Tahoma"/>
                <a:ea typeface="+mn-ea"/>
                <a:cs typeface="Tahoma"/>
              </a:rPr>
              <a:t> </a:t>
            </a:r>
            <a:r>
              <a:rPr sz="1400" b="1">
                <a:solidFill>
                  <a:srgbClr val="FF0000"/>
                </a:solidFill>
                <a:latin typeface="굴림"/>
                <a:cs typeface="굴림"/>
              </a:rPr>
              <a:t>접속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26" name="object 9"/>
          <p:cNvSpPr txBox="1"/>
          <p:nvPr/>
        </p:nvSpPr>
        <p:spPr>
          <a:xfrm>
            <a:off x="2689358" y="3139384"/>
            <a:ext cx="469265" cy="432491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 marR="5080" indent="66040">
              <a:lnSpc>
                <a:spcPct val="100000"/>
              </a:lnSpc>
              <a:spcBef>
                <a:spcPts val="95"/>
              </a:spcBef>
              <a:defRPr/>
            </a:pPr>
            <a:r>
              <a:rPr lang="en-US" altLang="ko-KR" b="0" spc="-5">
                <a:solidFill>
                  <a:schemeClr val="bg1"/>
                </a:solidFill>
                <a:latin typeface="맑은 고딕"/>
                <a:cs typeface="맑은 고딕"/>
              </a:rPr>
              <a:t>Pub  </a:t>
            </a:r>
            <a:r>
              <a:rPr lang="en-US" altLang="ko-KR" b="0" spc="-10">
                <a:solidFill>
                  <a:schemeClr val="bg1"/>
                </a:solidFill>
                <a:latin typeface="맑은 고딕"/>
                <a:cs typeface="맑은 고딕"/>
              </a:rPr>
              <a:t>Node</a:t>
            </a:r>
            <a:endParaRPr lang="en-US" altLang="ko-KR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27" name="object 9"/>
          <p:cNvSpPr txBox="1"/>
          <p:nvPr/>
        </p:nvSpPr>
        <p:spPr>
          <a:xfrm>
            <a:off x="5983674" y="3133502"/>
            <a:ext cx="469265" cy="438373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 marR="5080" indent="66040">
              <a:lnSpc>
                <a:spcPct val="100000"/>
              </a:lnSpc>
              <a:spcBef>
                <a:spcPts val="95"/>
              </a:spcBef>
              <a:defRPr/>
            </a:pPr>
            <a:r>
              <a:rPr lang="en-US" altLang="ko-KR" b="0" spc="-5">
                <a:solidFill>
                  <a:schemeClr val="bg1"/>
                </a:solidFill>
                <a:latin typeface="맑은 고딕"/>
                <a:cs typeface="맑은 고딕"/>
              </a:rPr>
              <a:t>Sub  </a:t>
            </a:r>
            <a:r>
              <a:rPr lang="en-US" altLang="ko-KR" b="0" spc="-10">
                <a:solidFill>
                  <a:schemeClr val="bg1"/>
                </a:solidFill>
                <a:latin typeface="맑은 고딕"/>
                <a:cs typeface="맑은 고딕"/>
              </a:rPr>
              <a:t>Node</a:t>
            </a:r>
            <a:endParaRPr lang="en-US" altLang="ko-KR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28" name="object 9"/>
          <p:cNvSpPr txBox="1"/>
          <p:nvPr/>
        </p:nvSpPr>
        <p:spPr>
          <a:xfrm>
            <a:off x="4053014" y="1569172"/>
            <a:ext cx="850257" cy="227626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 marR="5080" indent="66040">
              <a:lnSpc>
                <a:spcPct val="100000"/>
              </a:lnSpc>
              <a:spcBef>
                <a:spcPts val="95"/>
              </a:spcBef>
              <a:defRPr/>
            </a:pPr>
            <a:r>
              <a:rPr lang="en-US" altLang="ko-KR">
                <a:solidFill>
                  <a:schemeClr val="bg1"/>
                </a:solidFill>
                <a:latin typeface="맑은 고딕"/>
                <a:cs typeface="맑은 고딕"/>
              </a:rPr>
              <a:t>Master</a:t>
            </a:r>
          </a:p>
        </p:txBody>
      </p:sp>
      <p:sp>
        <p:nvSpPr>
          <p:cNvPr id="29" name="object 12"/>
          <p:cNvSpPr/>
          <p:nvPr/>
        </p:nvSpPr>
        <p:spPr>
          <a:xfrm>
            <a:off x="3264906" y="3576967"/>
            <a:ext cx="2537460" cy="396240"/>
          </a:xfrm>
          <a:custGeom>
            <a:avLst/>
            <a:gdLst/>
            <a:ahLst/>
            <a:cxnLst/>
            <a:rect l="l" t="t" r="r" b="b"/>
            <a:pathLst>
              <a:path w="2537459" h="396239">
                <a:moveTo>
                  <a:pt x="2481072" y="127253"/>
                </a:moveTo>
                <a:lnTo>
                  <a:pt x="2481072" y="88391"/>
                </a:lnTo>
                <a:lnTo>
                  <a:pt x="2472690" y="96773"/>
                </a:lnTo>
                <a:lnTo>
                  <a:pt x="2463546" y="104393"/>
                </a:lnTo>
                <a:lnTo>
                  <a:pt x="2403591" y="145192"/>
                </a:lnTo>
                <a:lnTo>
                  <a:pt x="2361967" y="167811"/>
                </a:lnTo>
                <a:lnTo>
                  <a:pt x="2318470" y="188416"/>
                </a:lnTo>
                <a:lnTo>
                  <a:pt x="2273473" y="207169"/>
                </a:lnTo>
                <a:lnTo>
                  <a:pt x="2227346" y="224232"/>
                </a:lnTo>
                <a:lnTo>
                  <a:pt x="2180461" y="239768"/>
                </a:lnTo>
                <a:lnTo>
                  <a:pt x="2133190" y="253939"/>
                </a:lnTo>
                <a:lnTo>
                  <a:pt x="2085904" y="266909"/>
                </a:lnTo>
                <a:lnTo>
                  <a:pt x="2038975" y="278838"/>
                </a:lnTo>
                <a:lnTo>
                  <a:pt x="1992773" y="289890"/>
                </a:lnTo>
                <a:lnTo>
                  <a:pt x="1947672" y="300227"/>
                </a:lnTo>
                <a:lnTo>
                  <a:pt x="1896618" y="310133"/>
                </a:lnTo>
                <a:lnTo>
                  <a:pt x="1844039" y="319277"/>
                </a:lnTo>
                <a:lnTo>
                  <a:pt x="1795253" y="327243"/>
                </a:lnTo>
                <a:lnTo>
                  <a:pt x="1746167" y="334525"/>
                </a:lnTo>
                <a:lnTo>
                  <a:pt x="1696820" y="341115"/>
                </a:lnTo>
                <a:lnTo>
                  <a:pt x="1647253" y="347003"/>
                </a:lnTo>
                <a:lnTo>
                  <a:pt x="1597504" y="352179"/>
                </a:lnTo>
                <a:lnTo>
                  <a:pt x="1547615" y="356634"/>
                </a:lnTo>
                <a:lnTo>
                  <a:pt x="1497624" y="360359"/>
                </a:lnTo>
                <a:lnTo>
                  <a:pt x="1447571" y="363344"/>
                </a:lnTo>
                <a:lnTo>
                  <a:pt x="1397496" y="365579"/>
                </a:lnTo>
                <a:lnTo>
                  <a:pt x="1347438" y="367055"/>
                </a:lnTo>
                <a:lnTo>
                  <a:pt x="1298288" y="367750"/>
                </a:lnTo>
                <a:lnTo>
                  <a:pt x="1247535" y="367691"/>
                </a:lnTo>
                <a:lnTo>
                  <a:pt x="1197738" y="366831"/>
                </a:lnTo>
                <a:lnTo>
                  <a:pt x="1147491" y="365141"/>
                </a:lnTo>
                <a:lnTo>
                  <a:pt x="1098804" y="362712"/>
                </a:lnTo>
                <a:lnTo>
                  <a:pt x="1040891" y="358902"/>
                </a:lnTo>
                <a:lnTo>
                  <a:pt x="982980" y="354330"/>
                </a:lnTo>
                <a:lnTo>
                  <a:pt x="925830" y="348996"/>
                </a:lnTo>
                <a:lnTo>
                  <a:pt x="897617" y="346452"/>
                </a:lnTo>
                <a:lnTo>
                  <a:pt x="824225" y="337312"/>
                </a:lnTo>
                <a:lnTo>
                  <a:pt x="779797" y="330615"/>
                </a:lnTo>
                <a:lnTo>
                  <a:pt x="732891" y="322792"/>
                </a:lnTo>
                <a:lnTo>
                  <a:pt x="682252" y="313523"/>
                </a:lnTo>
                <a:lnTo>
                  <a:pt x="629234" y="302917"/>
                </a:lnTo>
                <a:lnTo>
                  <a:pt x="574539" y="290979"/>
                </a:lnTo>
                <a:lnTo>
                  <a:pt x="518871" y="277712"/>
                </a:lnTo>
                <a:lnTo>
                  <a:pt x="462930" y="263119"/>
                </a:lnTo>
                <a:lnTo>
                  <a:pt x="407420" y="247204"/>
                </a:lnTo>
                <a:lnTo>
                  <a:pt x="353043" y="229968"/>
                </a:lnTo>
                <a:lnTo>
                  <a:pt x="300500" y="211417"/>
                </a:lnTo>
                <a:lnTo>
                  <a:pt x="250494" y="191552"/>
                </a:lnTo>
                <a:lnTo>
                  <a:pt x="203728" y="170378"/>
                </a:lnTo>
                <a:lnTo>
                  <a:pt x="160903" y="147896"/>
                </a:lnTo>
                <a:lnTo>
                  <a:pt x="122722" y="124111"/>
                </a:lnTo>
                <a:lnTo>
                  <a:pt x="89887" y="99026"/>
                </a:lnTo>
                <a:lnTo>
                  <a:pt x="43063" y="44968"/>
                </a:lnTo>
                <a:lnTo>
                  <a:pt x="28956" y="8382"/>
                </a:lnTo>
                <a:lnTo>
                  <a:pt x="28956" y="0"/>
                </a:lnTo>
                <a:lnTo>
                  <a:pt x="0" y="1524"/>
                </a:lnTo>
                <a:lnTo>
                  <a:pt x="13285" y="50795"/>
                </a:lnTo>
                <a:lnTo>
                  <a:pt x="56215" y="107160"/>
                </a:lnTo>
                <a:lnTo>
                  <a:pt x="86870" y="133313"/>
                </a:lnTo>
                <a:lnTo>
                  <a:pt x="122800" y="158116"/>
                </a:lnTo>
                <a:lnTo>
                  <a:pt x="163369" y="181575"/>
                </a:lnTo>
                <a:lnTo>
                  <a:pt x="207938" y="203693"/>
                </a:lnTo>
                <a:lnTo>
                  <a:pt x="255870" y="224474"/>
                </a:lnTo>
                <a:lnTo>
                  <a:pt x="306526" y="243922"/>
                </a:lnTo>
                <a:lnTo>
                  <a:pt x="359269" y="262041"/>
                </a:lnTo>
                <a:lnTo>
                  <a:pt x="413461" y="278834"/>
                </a:lnTo>
                <a:lnTo>
                  <a:pt x="468464" y="294306"/>
                </a:lnTo>
                <a:lnTo>
                  <a:pt x="523640" y="308460"/>
                </a:lnTo>
                <a:lnTo>
                  <a:pt x="578352" y="321300"/>
                </a:lnTo>
                <a:lnTo>
                  <a:pt x="631961" y="332831"/>
                </a:lnTo>
                <a:lnTo>
                  <a:pt x="683830" y="343055"/>
                </a:lnTo>
                <a:lnTo>
                  <a:pt x="733322" y="351977"/>
                </a:lnTo>
                <a:lnTo>
                  <a:pt x="780449" y="359697"/>
                </a:lnTo>
                <a:lnTo>
                  <a:pt x="822618" y="365930"/>
                </a:lnTo>
                <a:lnTo>
                  <a:pt x="861148" y="370969"/>
                </a:lnTo>
                <a:lnTo>
                  <a:pt x="922782" y="377190"/>
                </a:lnTo>
                <a:lnTo>
                  <a:pt x="980694" y="383286"/>
                </a:lnTo>
                <a:lnTo>
                  <a:pt x="1038606" y="387858"/>
                </a:lnTo>
                <a:lnTo>
                  <a:pt x="1097280" y="391668"/>
                </a:lnTo>
                <a:lnTo>
                  <a:pt x="1148178" y="393828"/>
                </a:lnTo>
                <a:lnTo>
                  <a:pt x="1197768" y="395240"/>
                </a:lnTo>
                <a:lnTo>
                  <a:pt x="1247535" y="395950"/>
                </a:lnTo>
                <a:lnTo>
                  <a:pt x="1298288" y="395956"/>
                </a:lnTo>
                <a:lnTo>
                  <a:pt x="1348567" y="395235"/>
                </a:lnTo>
                <a:lnTo>
                  <a:pt x="1398833" y="393788"/>
                </a:lnTo>
                <a:lnTo>
                  <a:pt x="1449073" y="391611"/>
                </a:lnTo>
                <a:lnTo>
                  <a:pt x="1499274" y="388702"/>
                </a:lnTo>
                <a:lnTo>
                  <a:pt x="1549427" y="385055"/>
                </a:lnTo>
                <a:lnTo>
                  <a:pt x="1599517" y="380666"/>
                </a:lnTo>
                <a:lnTo>
                  <a:pt x="1649532" y="375533"/>
                </a:lnTo>
                <a:lnTo>
                  <a:pt x="1699462" y="369651"/>
                </a:lnTo>
                <a:lnTo>
                  <a:pt x="1749293" y="363016"/>
                </a:lnTo>
                <a:lnTo>
                  <a:pt x="1799014" y="355624"/>
                </a:lnTo>
                <a:lnTo>
                  <a:pt x="1848612" y="347471"/>
                </a:lnTo>
                <a:lnTo>
                  <a:pt x="1901189" y="338327"/>
                </a:lnTo>
                <a:lnTo>
                  <a:pt x="1953006" y="327659"/>
                </a:lnTo>
                <a:lnTo>
                  <a:pt x="1998231" y="317860"/>
                </a:lnTo>
                <a:lnTo>
                  <a:pt x="2045125" y="306951"/>
                </a:lnTo>
                <a:lnTo>
                  <a:pt x="2093183" y="294844"/>
                </a:lnTo>
                <a:lnTo>
                  <a:pt x="2141899" y="281449"/>
                </a:lnTo>
                <a:lnTo>
                  <a:pt x="2190770" y="266674"/>
                </a:lnTo>
                <a:lnTo>
                  <a:pt x="2239290" y="250430"/>
                </a:lnTo>
                <a:lnTo>
                  <a:pt x="2286955" y="232627"/>
                </a:lnTo>
                <a:lnTo>
                  <a:pt x="2333260" y="213174"/>
                </a:lnTo>
                <a:lnTo>
                  <a:pt x="2377702" y="191982"/>
                </a:lnTo>
                <a:lnTo>
                  <a:pt x="2419774" y="168960"/>
                </a:lnTo>
                <a:lnTo>
                  <a:pt x="2458974" y="144017"/>
                </a:lnTo>
                <a:lnTo>
                  <a:pt x="2481072" y="127253"/>
                </a:lnTo>
                <a:close/>
              </a:path>
              <a:path w="2537459" h="396239">
                <a:moveTo>
                  <a:pt x="2537460" y="108965"/>
                </a:moveTo>
                <a:lnTo>
                  <a:pt x="2534412" y="12953"/>
                </a:lnTo>
                <a:lnTo>
                  <a:pt x="2459736" y="73151"/>
                </a:lnTo>
                <a:lnTo>
                  <a:pt x="2483247" y="83985"/>
                </a:lnTo>
                <a:lnTo>
                  <a:pt x="2492502" y="70103"/>
                </a:lnTo>
                <a:lnTo>
                  <a:pt x="2516886" y="86105"/>
                </a:lnTo>
                <a:lnTo>
                  <a:pt x="2516886" y="99485"/>
                </a:lnTo>
                <a:lnTo>
                  <a:pt x="2537460" y="108965"/>
                </a:lnTo>
                <a:close/>
              </a:path>
              <a:path w="2537459" h="396239">
                <a:moveTo>
                  <a:pt x="2510062" y="96341"/>
                </a:moveTo>
                <a:lnTo>
                  <a:pt x="2483247" y="83985"/>
                </a:lnTo>
                <a:lnTo>
                  <a:pt x="2478786" y="90677"/>
                </a:lnTo>
                <a:lnTo>
                  <a:pt x="2481072" y="88391"/>
                </a:lnTo>
                <a:lnTo>
                  <a:pt x="2481072" y="127253"/>
                </a:lnTo>
                <a:lnTo>
                  <a:pt x="2491740" y="118109"/>
                </a:lnTo>
                <a:lnTo>
                  <a:pt x="2503170" y="106679"/>
                </a:lnTo>
                <a:lnTo>
                  <a:pt x="2510062" y="96341"/>
                </a:lnTo>
                <a:close/>
              </a:path>
              <a:path w="2537459" h="396239">
                <a:moveTo>
                  <a:pt x="2516886" y="86105"/>
                </a:moveTo>
                <a:lnTo>
                  <a:pt x="2492502" y="70103"/>
                </a:lnTo>
                <a:lnTo>
                  <a:pt x="2483247" y="83985"/>
                </a:lnTo>
                <a:lnTo>
                  <a:pt x="2510062" y="96341"/>
                </a:lnTo>
                <a:lnTo>
                  <a:pt x="2516886" y="86105"/>
                </a:lnTo>
                <a:close/>
              </a:path>
              <a:path w="2537459" h="396239">
                <a:moveTo>
                  <a:pt x="2516886" y="99485"/>
                </a:moveTo>
                <a:lnTo>
                  <a:pt x="2516886" y="86105"/>
                </a:lnTo>
                <a:lnTo>
                  <a:pt x="2510062" y="96341"/>
                </a:lnTo>
                <a:lnTo>
                  <a:pt x="2516886" y="994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0" name="object 13"/>
          <p:cNvSpPr txBox="1"/>
          <p:nvPr/>
        </p:nvSpPr>
        <p:spPr>
          <a:xfrm>
            <a:off x="4089827" y="3998592"/>
            <a:ext cx="821055" cy="37338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200" b="1" spc="10">
                <a:solidFill>
                  <a:srgbClr val="FF0000"/>
                </a:solidFill>
                <a:latin typeface="굴림"/>
                <a:cs typeface="굴림"/>
              </a:rPr>
              <a:t>메시지</a:t>
            </a:r>
            <a:r>
              <a:rPr sz="1200" b="1" spc="-140">
                <a:solidFill>
                  <a:srgbClr val="FF0000"/>
                </a:solidFill>
                <a:latin typeface="굴림"/>
                <a:cs typeface="굴림"/>
              </a:rPr>
              <a:t> </a:t>
            </a:r>
            <a:r>
              <a:rPr sz="1200" b="1" spc="10">
                <a:solidFill>
                  <a:srgbClr val="FF0000"/>
                </a:solidFill>
                <a:latin typeface="굴림"/>
                <a:cs typeface="굴림"/>
              </a:rPr>
              <a:t>전송</a:t>
            </a:r>
          </a:p>
          <a:p>
            <a:pPr algn="ctr">
              <a:lnSpc>
                <a:spcPct val="100000"/>
              </a:lnSpc>
              <a:defRPr/>
            </a:pPr>
            <a:r>
              <a:rPr sz="1200" b="1">
                <a:solidFill>
                  <a:srgbClr val="FF0000"/>
                </a:solidFill>
                <a:latin typeface="Tahoma"/>
                <a:ea typeface="+mn-ea"/>
                <a:cs typeface="Tahoma"/>
              </a:rPr>
              <a:t>(</a:t>
            </a:r>
            <a:r>
              <a:rPr sz="1200" b="1">
                <a:solidFill>
                  <a:srgbClr val="FF0000"/>
                </a:solidFill>
                <a:latin typeface="굴림"/>
                <a:cs typeface="굴림"/>
              </a:rPr>
              <a:t>토픽</a:t>
            </a:r>
            <a:r>
              <a:rPr sz="1200" b="1">
                <a:solidFill>
                  <a:srgbClr val="FF0000"/>
                </a:solidFill>
                <a:latin typeface="Tahoma"/>
                <a:ea typeface="+mn-ea"/>
                <a:cs typeface="Tahoma"/>
              </a:rPr>
              <a:t>)</a:t>
            </a:r>
            <a:endParaRPr sz="1200">
              <a:latin typeface="Tahoma"/>
              <a:ea typeface="+mn-ea"/>
              <a:cs typeface="Tahom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8409" y="4533323"/>
            <a:ext cx="8007178" cy="117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 b="1"/>
              <a:t>MuSHR </a:t>
            </a:r>
            <a:r>
              <a:rPr lang="ko-KR" altLang="en-US" sz="1800" b="1"/>
              <a:t>전체를 총괄하는 </a:t>
            </a:r>
            <a:r>
              <a:rPr lang="en-US" altLang="ko-KR" sz="1800" b="1"/>
              <a:t>main loop</a:t>
            </a:r>
            <a:r>
              <a:rPr lang="ko-KR" altLang="en-US" sz="1800" b="1"/>
              <a:t>가 있는게 아니라 각각의 노드가 </a:t>
            </a:r>
            <a:r>
              <a:rPr lang="en-US" altLang="ko-KR" sz="1800" b="1"/>
              <a:t>main loop</a:t>
            </a:r>
            <a:r>
              <a:rPr lang="ko-KR" altLang="en-US" sz="1800" b="1"/>
              <a:t>를 가지고 있고 </a:t>
            </a:r>
            <a:r>
              <a:rPr lang="en-US" altLang="ko-KR" sz="1800" b="1"/>
              <a:t>master</a:t>
            </a:r>
            <a:r>
              <a:rPr lang="ko-KR" altLang="en-US" sz="1800" b="1"/>
              <a:t>가 각각의 노드의 정보를 주면서 연결해주고 지속적으로 전송되는 </a:t>
            </a:r>
            <a:r>
              <a:rPr lang="en-US" altLang="ko-KR" sz="1800" b="1"/>
              <a:t>message</a:t>
            </a:r>
            <a:r>
              <a:rPr lang="ko-KR" altLang="en-US" sz="1800" b="1"/>
              <a:t>에 맞는 동작을 하는 구조</a:t>
            </a:r>
          </a:p>
          <a:p>
            <a:pPr algn="l">
              <a:defRPr/>
            </a:pPr>
            <a:endParaRPr lang="ko-KR" altLang="en-US" sz="1800" b="1"/>
          </a:p>
        </p:txBody>
      </p:sp>
      <p:cxnSp>
        <p:nvCxnSpPr>
          <p:cNvPr id="33" name="구부러진 연결선 32"/>
          <p:cNvCxnSpPr/>
          <p:nvPr/>
        </p:nvCxnSpPr>
        <p:spPr>
          <a:xfrm>
            <a:off x="7098770" y="3032125"/>
            <a:ext cx="1005417" cy="701146"/>
          </a:xfrm>
          <a:prstGeom prst="curvedConnector3">
            <a:avLst>
              <a:gd name="adj1" fmla="val 132942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/>
          <p:nvPr/>
        </p:nvCxnSpPr>
        <p:spPr>
          <a:xfrm rot="10800000">
            <a:off x="6986322" y="3190875"/>
            <a:ext cx="1018645" cy="648230"/>
          </a:xfrm>
          <a:prstGeom prst="curvedConnector3">
            <a:avLst>
              <a:gd name="adj1" fmla="val 120654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86322" y="3282315"/>
            <a:ext cx="1349374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/>
              <a:t>main loop</a:t>
            </a:r>
          </a:p>
        </p:txBody>
      </p:sp>
      <p:cxnSp>
        <p:nvCxnSpPr>
          <p:cNvPr id="36" name="구부러진 연결선 35"/>
          <p:cNvCxnSpPr/>
          <p:nvPr/>
        </p:nvCxnSpPr>
        <p:spPr>
          <a:xfrm rot="10800000">
            <a:off x="907785" y="3276863"/>
            <a:ext cx="1018645" cy="648230"/>
          </a:xfrm>
          <a:prstGeom prst="curvedConnector3">
            <a:avLst>
              <a:gd name="adj1" fmla="val 120654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/>
          <p:nvPr/>
        </p:nvCxnSpPr>
        <p:spPr>
          <a:xfrm>
            <a:off x="1046690" y="3078427"/>
            <a:ext cx="1005417" cy="701146"/>
          </a:xfrm>
          <a:prstGeom prst="curvedConnector3">
            <a:avLst>
              <a:gd name="adj1" fmla="val 132942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21013" y="3429000"/>
            <a:ext cx="1349375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/>
              <a:t>main loop</a:t>
            </a:r>
          </a:p>
        </p:txBody>
      </p:sp>
    </p:spTree>
    <p:extLst>
      <p:ext uri="{BB962C8B-B14F-4D97-AF65-F5344CB8AC3E}">
        <p14:creationId xmlns:p14="http://schemas.microsoft.com/office/powerpoint/2010/main" val="2196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참고문헌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en-US" altLang="ko-KR" dirty="0">
                <a:hlinkClick r:id="rId2"/>
              </a:rPr>
              <a:t>https://mushr.io/</a:t>
            </a:r>
            <a:endParaRPr lang="en-US" altLang="ko-KR" dirty="0"/>
          </a:p>
          <a:p>
            <a:pPr lvl="0">
              <a:defRPr/>
            </a:pPr>
            <a:r>
              <a:rPr lang="en-US" altLang="ko-KR" dirty="0">
                <a:hlinkClick r:id="rId3"/>
              </a:rPr>
              <a:t>https://github.com/prl-mushr/mushr_base</a:t>
            </a:r>
            <a:endParaRPr lang="en-US" altLang="ko-KR" dirty="0"/>
          </a:p>
          <a:p>
            <a:pPr lvl="0">
              <a:defRPr/>
            </a:pPr>
            <a:r>
              <a:rPr lang="en-US" altLang="ko-KR" dirty="0">
                <a:hlinkClick r:id="rId4"/>
              </a:rPr>
              <a:t>https://github.com/prl-mushr/vesc</a:t>
            </a:r>
            <a:endParaRPr lang="en-US" altLang="ko-KR" dirty="0"/>
          </a:p>
          <a:p>
            <a:pPr lvl="0">
              <a:defRPr/>
            </a:pPr>
            <a:r>
              <a:rPr lang="en-US" altLang="ko-KR" dirty="0">
                <a:hlinkClick r:id="rId5"/>
              </a:rPr>
              <a:t>https://cafe.naver.com/openrt</a:t>
            </a:r>
            <a:endParaRPr lang="en-US" altLang="ko-KR" dirty="0"/>
          </a:p>
          <a:p>
            <a:pPr lvl="0">
              <a:defRPr/>
            </a:pPr>
            <a:r>
              <a:rPr lang="en-US" altLang="ko-KR" dirty="0">
                <a:hlinkClick r:id="rId6"/>
              </a:rPr>
              <a:t>https://velog.io/@</a:t>
            </a:r>
            <a:r>
              <a:rPr lang="en-US" altLang="ko-KR" dirty="0" smtClean="0">
                <a:hlinkClick r:id="rId6"/>
              </a:rPr>
              <a:t>yuz413/ROS-Tutorial-code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>
                <a:hlinkClick r:id="rId7"/>
              </a:rPr>
              <a:t>https://mushr.io/tutorials/overview</a:t>
            </a:r>
            <a:r>
              <a:rPr lang="ko-KR" altLang="en-US" dirty="0" smtClean="0">
                <a:hlinkClick r:id="rId7"/>
              </a:rPr>
              <a:t>/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>
                <a:hlinkClick r:id="rId8"/>
              </a:rPr>
              <a:t>https://</a:t>
            </a:r>
            <a:r>
              <a:rPr lang="ko-KR" altLang="en-US" dirty="0" smtClean="0">
                <a:hlinkClick r:id="rId8"/>
              </a:rPr>
              <a:t>mushr.io/tutorials/intro-to-ros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>
                <a:hlinkClick r:id="rId9"/>
              </a:rPr>
              <a:t>https://</a:t>
            </a:r>
            <a:r>
              <a:rPr lang="ko-KR" altLang="en-US" dirty="0" smtClean="0">
                <a:hlinkClick r:id="rId9"/>
              </a:rPr>
              <a:t>github.com/prl-mushr/vesc/blob/master/vesc_driver/src/vesc_driver.cpp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>
                <a:hlinkClick r:id="rId10"/>
              </a:rPr>
              <a:t>https://</a:t>
            </a:r>
            <a:r>
              <a:rPr lang="ko-KR" altLang="en-US" dirty="0" smtClean="0">
                <a:hlinkClick r:id="rId10"/>
              </a:rPr>
              <a:t>github.com/prl-mushr/vesc/blob/b1805c8798c06a4fddf4c8040f0327fbe4759d1e/vesc_driver/src/vesc_driver_node.cpp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>
                <a:hlinkClick r:id="rId11"/>
              </a:rPr>
              <a:t>https://</a:t>
            </a:r>
            <a:r>
              <a:rPr lang="ko-KR" altLang="en-US" dirty="0" smtClean="0">
                <a:hlinkClick r:id="rId11"/>
              </a:rPr>
              <a:t>m.blog.naver.com/cho87_lee91/221851590451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362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B58AF-4612-4027-B627-E042F8AB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6F5A5-4FA2-4A04-94F6-12D228F8F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https://mushr.io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github.com/prl-mushr/mushr_base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github.com/prl-mushr/vesc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cafe.naver.com/openrt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906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09A68-2C0A-48B8-B0A3-0164A58D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mushr_base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노드들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429522"/>
            <a:ext cx="8886825" cy="3257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410" y="5026080"/>
            <a:ext cx="8007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Joy_teleop.py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racecar_state.py </a:t>
            </a:r>
            <a:r>
              <a:rPr lang="ko-KR" altLang="en-US" sz="2400" b="1" dirty="0" smtClean="0"/>
              <a:t>두 개의 </a:t>
            </a:r>
            <a:r>
              <a:rPr lang="ko-KR" altLang="en-US" sz="2400" b="1" dirty="0" err="1" smtClean="0"/>
              <a:t>노드</a:t>
            </a:r>
            <a:endParaRPr lang="ko-KR" altLang="en-US" sz="2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74DB4E-F86D-4640-81EB-0779670B70FD}"/>
              </a:ext>
            </a:extLst>
          </p:cNvPr>
          <p:cNvSpPr/>
          <p:nvPr/>
        </p:nvSpPr>
        <p:spPr>
          <a:xfrm>
            <a:off x="296562" y="3986873"/>
            <a:ext cx="1680520" cy="7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7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mushr_base : joy_teleop.py, racecar_state.py</a:t>
            </a:r>
            <a:r>
              <a:rPr lang="ko-KR" altLang="en-US"/>
              <a:t>의 메인문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5498" y="3349877"/>
            <a:ext cx="45803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/>
                </a:solidFill>
              </a:rPr>
              <a:t>http://prod.danawa.com/info/?pcode=8714942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96406"/>
            <a:ext cx="5066270" cy="24611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" y="4138753"/>
            <a:ext cx="8229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/>
              <a:t>둘다 노드가 자기 자신의 </a:t>
            </a:r>
            <a:r>
              <a:rPr lang="en-US" altLang="ko-KR" sz="2400" b="1"/>
              <a:t>main</a:t>
            </a:r>
            <a:r>
              <a:rPr lang="ko-KR" altLang="en-US" sz="2400" b="1"/>
              <a:t>문을 가지고 있고 </a:t>
            </a:r>
            <a:r>
              <a:rPr lang="en-US" altLang="ko-KR" sz="2400" b="1"/>
              <a:t>.spin() </a:t>
            </a:r>
            <a:r>
              <a:rPr lang="ko-KR" altLang="en-US" sz="2400" b="1"/>
              <a:t>함수를 통해서 반복되는 구조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76583" y="1617779"/>
            <a:ext cx="4967417" cy="19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1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vesc</a:t>
            </a:r>
            <a:r>
              <a:rPr lang="en-US" altLang="ko-KR" dirty="0" smtClean="0"/>
              <a:t> : Ackermann_to_vesc.cpp  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36625"/>
            <a:ext cx="6810375" cy="541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3147" y="2252144"/>
            <a:ext cx="3954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/>
              <a:t>이와 같이 </a:t>
            </a:r>
            <a:r>
              <a:rPr lang="en-US" altLang="ko-KR" sz="1800" b="1" dirty="0" smtClean="0"/>
              <a:t>main</a:t>
            </a:r>
            <a:r>
              <a:rPr lang="ko-KR" altLang="en-US" sz="1800" b="1" dirty="0" smtClean="0"/>
              <a:t>문이 없는 </a:t>
            </a:r>
            <a:r>
              <a:rPr lang="ko-KR" altLang="en-US" sz="1800" b="1" dirty="0" err="1" smtClean="0"/>
              <a:t>노드도</a:t>
            </a:r>
            <a:r>
              <a:rPr lang="ko-KR" altLang="en-US" sz="1800" b="1" dirty="0" smtClean="0"/>
              <a:t> 있지만 다른 </a:t>
            </a:r>
            <a:r>
              <a:rPr lang="ko-KR" altLang="en-US" sz="1800" b="1" dirty="0" err="1" smtClean="0"/>
              <a:t>노드에서</a:t>
            </a:r>
            <a:r>
              <a:rPr lang="ko-KR" altLang="en-US" sz="1800" b="1" dirty="0" smtClean="0"/>
              <a:t> 쓰기 위한 함수나 </a:t>
            </a:r>
            <a:r>
              <a:rPr lang="en-US" altLang="ko-KR" sz="1800" b="1" dirty="0" smtClean="0"/>
              <a:t>class</a:t>
            </a:r>
            <a:r>
              <a:rPr lang="ko-KR" altLang="en-US" sz="1800" b="1" dirty="0" smtClean="0"/>
              <a:t>를 정의하기 위한 경우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4361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vesc</a:t>
            </a:r>
            <a:r>
              <a:rPr lang="en-US" altLang="ko-KR" dirty="0"/>
              <a:t> : </a:t>
            </a:r>
            <a:r>
              <a:rPr lang="en-US" altLang="ko-KR" dirty="0" smtClean="0"/>
              <a:t>Ackermann_to_vesc_node.cpp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36624"/>
            <a:ext cx="6522691" cy="45868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4551" y="2301571"/>
            <a:ext cx="329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/>
              <a:t>정의했던 </a:t>
            </a:r>
            <a:r>
              <a:rPr lang="en-US" altLang="ko-KR" sz="1800" b="1" dirty="0" smtClean="0"/>
              <a:t>class</a:t>
            </a:r>
            <a:r>
              <a:rPr lang="ko-KR" altLang="en-US" sz="1800" b="1" dirty="0" smtClean="0"/>
              <a:t>가 다른 </a:t>
            </a:r>
            <a:r>
              <a:rPr lang="ko-KR" altLang="en-US" sz="1800" b="1" dirty="0" err="1" smtClean="0"/>
              <a:t>노드의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main</a:t>
            </a:r>
            <a:r>
              <a:rPr lang="ko-KR" altLang="en-US" sz="1800" b="1" dirty="0" smtClean="0"/>
              <a:t>문에서 이용이 된다</a:t>
            </a:r>
            <a:r>
              <a:rPr lang="en-US" altLang="ko-KR" sz="1800" b="1" dirty="0" smtClean="0"/>
              <a:t>.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61949958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48841</TotalTime>
  <Words>2495</Words>
  <Application>Microsoft Office PowerPoint</Application>
  <PresentationFormat>화면 슬라이드 쇼(4:3)</PresentationFormat>
  <Paragraphs>458</Paragraphs>
  <Slides>51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51</vt:i4>
      </vt:variant>
    </vt:vector>
  </HeadingPairs>
  <TitlesOfParts>
    <vt:vector size="64" baseType="lpstr">
      <vt:lpstr>charter</vt:lpstr>
      <vt:lpstr>굴림</vt:lpstr>
      <vt:lpstr>맑은 고딕</vt:lpstr>
      <vt:lpstr>Arial</vt:lpstr>
      <vt:lpstr>Calibri</vt:lpstr>
      <vt:lpstr>Cambria Math</vt:lpstr>
      <vt:lpstr>Consolas</vt:lpstr>
      <vt:lpstr>Franklin Gothic Medium</vt:lpstr>
      <vt:lpstr>Tahoma</vt:lpstr>
      <vt:lpstr>Times New Roman</vt:lpstr>
      <vt:lpstr>Wingdings</vt:lpstr>
      <vt:lpstr>1_디자인 사용자 지정</vt:lpstr>
      <vt:lpstr>디자인 사용자 지정</vt:lpstr>
      <vt:lpstr>자율주행 자동차 해커톤</vt:lpstr>
      <vt:lpstr>Outline</vt:lpstr>
      <vt:lpstr>MuSHR의 main loop</vt:lpstr>
      <vt:lpstr>MuSHR website</vt:lpstr>
      <vt:lpstr>MuSHR의 구조</vt:lpstr>
      <vt:lpstr>mushr_base의 노드들</vt:lpstr>
      <vt:lpstr>mushr_base : joy_teleop.py, racecar_state.py의 메인문</vt:lpstr>
      <vt:lpstr>vesc : Ackermann_to_vesc.cpp   </vt:lpstr>
      <vt:lpstr>vesc : Ackermann_to_vesc_node.cpp </vt:lpstr>
      <vt:lpstr>MuSHR의 mapping 동작</vt:lpstr>
      <vt:lpstr>Main loop에 대한 결론</vt:lpstr>
      <vt:lpstr>VESC_DRIVER</vt:lpstr>
      <vt:lpstr>Diagram of components</vt:lpstr>
      <vt:lpstr>VESC 역할</vt:lpstr>
      <vt:lpstr>VESC DRIVER_NODE.cpp</vt:lpstr>
      <vt:lpstr>VESC DRIVER</vt:lpstr>
      <vt:lpstr>VESC DRIVER callback functions</vt:lpstr>
      <vt:lpstr>VESC DRIVER callback functions</vt:lpstr>
      <vt:lpstr>VESC DRIVER callback functions</vt:lpstr>
      <vt:lpstr>VESC DRIVER callback functions</vt:lpstr>
      <vt:lpstr>VESC DRIVER callback functions</vt:lpstr>
      <vt:lpstr>MuSHR 의 main loop</vt:lpstr>
      <vt:lpstr>MuSHR website</vt:lpstr>
      <vt:lpstr>MuSHR: ROS의 구조</vt:lpstr>
      <vt:lpstr>mushr_base의 노드들</vt:lpstr>
      <vt:lpstr>mushr_base : joy_teleop.py, racecar_state.py의 메인문</vt:lpstr>
      <vt:lpstr>vesc : Ackermann_to_vesc.cpp   </vt:lpstr>
      <vt:lpstr>vesc : Ackermann_to_vesc_node.cpp </vt:lpstr>
      <vt:lpstr>MuSHR의 mapping 동작</vt:lpstr>
      <vt:lpstr>Main loop에 대한 결론</vt:lpstr>
      <vt:lpstr>Push_button node 분석</vt:lpstr>
      <vt:lpstr>push_botton.launch</vt:lpstr>
      <vt:lpstr>push_button.py (1)</vt:lpstr>
      <vt:lpstr>push_button.py (2)</vt:lpstr>
      <vt:lpstr>push_button.py (3)</vt:lpstr>
      <vt:lpstr>Change node</vt:lpstr>
      <vt:lpstr>Package Create</vt:lpstr>
      <vt:lpstr>ultra_sonic.launch</vt:lpstr>
      <vt:lpstr>ultra_sonic.py Example</vt:lpstr>
      <vt:lpstr>곡률반경 측정</vt:lpstr>
      <vt:lpstr>Node 교체</vt:lpstr>
      <vt:lpstr>IMU node 분석</vt:lpstr>
      <vt:lpstr>Catkin_ws에 패키지 빌드</vt:lpstr>
      <vt:lpstr>mpu6050.launch</vt:lpstr>
      <vt:lpstr>mpu6050.py(1)</vt:lpstr>
      <vt:lpstr>mpu6050.py(2)</vt:lpstr>
      <vt:lpstr>mpu6050.py(3)</vt:lpstr>
      <vt:lpstr>IMU topic 전달</vt:lpstr>
      <vt:lpstr>IMU topic</vt:lpstr>
      <vt:lpstr>참고문헌</vt:lpstr>
      <vt:lpstr>참고문헌</vt:lpstr>
    </vt:vector>
  </TitlesOfParts>
  <Manager/>
  <Company>영남대학교 대학원 정보통신공학과 차세대 네트워킹 연구실 (YNU-ANTL)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YNU-ANTL 논문/세미나 발표양식</dc:title>
  <dc:creator>김영탁</dc:creator>
  <cp:lastModifiedBy>IT</cp:lastModifiedBy>
  <cp:revision>2256</cp:revision>
  <cp:lastPrinted>2021-01-29T04:42:29Z</cp:lastPrinted>
  <dcterms:created xsi:type="dcterms:W3CDTF">2001-05-02T14:02:58Z</dcterms:created>
  <dcterms:modified xsi:type="dcterms:W3CDTF">2021-02-02T11:22:41Z</dcterms:modified>
  <cp:version>0906.0100.01</cp:version>
</cp:coreProperties>
</file>