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9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9144000" cy="6858000" type="screen4x3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양 성은" initials="양성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531" autoAdjust="0"/>
    <p:restoredTop sz="93765" autoAdjust="0"/>
  </p:normalViewPr>
  <p:slideViewPr>
    <p:cSldViewPr snapToGrid="0">
      <p:cViewPr varScale="1">
        <p:scale>
          <a:sx n="100" d="100"/>
          <a:sy n="100" d="100"/>
        </p:scale>
        <p:origin x="378" y="96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>
        <p:guide orient="horz" pos="2139"/>
        <p:guide pos="3122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commentAuthors" Target="commentAuthors.xml"  /><Relationship Id="rId46" Type="http://schemas.openxmlformats.org/officeDocument/2006/relationships/presProps" Target="presProps.xml"  /><Relationship Id="rId47" Type="http://schemas.openxmlformats.org/officeDocument/2006/relationships/viewProps" Target="viewProps.xml"  /><Relationship Id="rId48" Type="http://schemas.openxmlformats.org/officeDocument/2006/relationships/theme" Target="theme/theme1.xml"  /><Relationship Id="rId49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3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57" tIns="45829" rIns="91657" bIns="45829" anchor="t" anchorCtr="0">
            <a:prstTxWarp prst="textNoShape">
              <a:avLst/>
            </a:prstTxWarp>
          </a:bodyPr>
          <a:lstStyle>
            <a:lvl1pPr algn="l" defTabSz="917099">
              <a:defRPr sz="1200">
                <a:latin typeface="Times New Roman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5704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57" tIns="45829" rIns="91657" bIns="45829" anchor="t" anchorCtr="0">
            <a:prstTxWarp prst="textNoShape">
              <a:avLst/>
            </a:prstTxWarp>
          </a:bodyPr>
          <a:lstStyle>
            <a:lvl1pPr algn="r" defTabSz="917099">
              <a:defRPr sz="1200">
                <a:latin typeface="Times New Roman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3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57" tIns="45829" rIns="91657" bIns="45829" anchor="b" anchorCtr="0">
            <a:prstTxWarp prst="textNoShape">
              <a:avLst/>
            </a:prstTxWarp>
          </a:bodyPr>
          <a:lstStyle>
            <a:lvl1pPr algn="l" defTabSz="917099">
              <a:defRPr sz="1200">
                <a:latin typeface="Times New Roman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5704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57" tIns="45829" rIns="91657" bIns="45829" anchor="b" anchorCtr="0">
            <a:prstTxWarp prst="textNoShape">
              <a:avLst/>
            </a:prstTxWarp>
          </a:bodyPr>
          <a:lstStyle>
            <a:lvl1pPr algn="r" defTabSz="917099">
              <a:defRPr sz="1200">
                <a:latin typeface="Times New Roman"/>
              </a:defRPr>
            </a:lvl1pPr>
          </a:lstStyle>
          <a:p>
            <a:pPr>
              <a:defRPr/>
            </a:pPr>
            <a:fld id="{FA2E38B8-628F-43CD-885D-7EB3B11EAE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3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57" tIns="45829" rIns="91657" bIns="45829" anchor="t" anchorCtr="0">
            <a:prstTxWarp prst="textNoShape">
              <a:avLst/>
            </a:prstTxWarp>
          </a:bodyPr>
          <a:lstStyle>
            <a:lvl1pPr algn="l" defTabSz="917099">
              <a:defRPr sz="1200">
                <a:latin typeface="Times New Roman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625704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57" tIns="45829" rIns="91657" bIns="45829" anchor="t" anchorCtr="0">
            <a:prstTxWarp prst="textNoShape">
              <a:avLst/>
            </a:prstTxWarp>
          </a:bodyPr>
          <a:lstStyle>
            <a:lvl1pPr algn="r" defTabSz="917099">
              <a:defRPr sz="1200">
                <a:latin typeface="Times New Roman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3267075" y="511175"/>
            <a:ext cx="3398838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323172" y="3228560"/>
            <a:ext cx="7281882" cy="305774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57" tIns="45829" rIns="91657" bIns="45829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3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57" tIns="45829" rIns="91657" bIns="45829" anchor="b" anchorCtr="0">
            <a:prstTxWarp prst="textNoShape">
              <a:avLst/>
            </a:prstTxWarp>
          </a:bodyPr>
          <a:lstStyle>
            <a:lvl1pPr algn="l" defTabSz="917099">
              <a:defRPr sz="1200">
                <a:latin typeface="Times New Roman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5704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57" tIns="45829" rIns="91657" bIns="45829" anchor="b" anchorCtr="0">
            <a:prstTxWarp prst="textNoShape">
              <a:avLst/>
            </a:prstTxWarp>
          </a:bodyPr>
          <a:lstStyle>
            <a:lvl1pPr algn="r" defTabSz="917099">
              <a:defRPr sz="1200">
                <a:latin typeface="Times New Roman"/>
              </a:defRPr>
            </a:lvl1pPr>
          </a:lstStyle>
          <a:p>
            <a:pPr>
              <a:defRPr/>
            </a:pPr>
            <a:fld id="{D13E0BDE-D409-455E-AA09-549AB8B8DB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김영탁 - 강의자료 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김영탁 - 강의자료 본문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defRPr sz="2400" b="1">
                <a:solidFill>
                  <a:srgbClr val="993300"/>
                </a:solidFill>
                <a:latin typeface="Tahoma" pitchFamily="34" charset="0"/>
                <a:cs typeface="Tahoma" pitchFamily="34" charset="0"/>
              </a:defRPr>
            </a:lvl1pPr>
            <a:lvl2pPr marL="628650" indent="-285750" latinLnBrk="0">
              <a:defRPr sz="20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2pPr>
            <a:lvl3pPr marL="895350" indent="-228600" latinLnBrk="0">
              <a:defRPr sz="1800">
                <a:latin typeface="Tahoma" pitchFamily="34" charset="0"/>
                <a:cs typeface="Tahoma" pitchFamily="34" charset="0"/>
              </a:defRPr>
            </a:lvl3pPr>
            <a:lvl4pPr marL="1162050" indent="-314325" latinLnBrk="0">
              <a:defRPr sz="1600">
                <a:latin typeface="Tahoma" pitchFamily="34" charset="0"/>
                <a:cs typeface="Tahoma" pitchFamily="34" charset="0"/>
              </a:defRPr>
            </a:lvl4pPr>
            <a:lvl5pPr marL="1438275" indent="-228600" latinLnBrk="0">
              <a:defRPr sz="16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 Smart Mobility</a:t>
            </a: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김영탁 - 강의자료 본문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half" idx="1"/>
          </p:nvPr>
        </p:nvSpPr>
        <p:spPr>
          <a:xfrm>
            <a:off x="475614" y="342900"/>
            <a:ext cx="8211185" cy="6075045"/>
          </a:xfrm>
        </p:spPr>
        <p:txBody>
          <a:bodyPr/>
          <a:lstStyle>
            <a:lvl1pPr>
              <a:buFont typeface="Wingdings" pitchFamily="2" charset="2"/>
              <a:buChar char="u"/>
              <a:defRPr sz="2400">
                <a:latin typeface="Tahoma" pitchFamily="34" charset="0"/>
                <a:cs typeface="Tahoma" pitchFamily="34" charset="0"/>
              </a:defRPr>
            </a:lvl1pPr>
            <a:lvl2pPr marL="628650" indent="-285750">
              <a:buFont typeface="Wingdings" pitchFamily="2" charset="2"/>
              <a:buChar char="l"/>
              <a:defRPr sz="1800">
                <a:latin typeface="Tahoma" pitchFamily="34" charset="0"/>
                <a:cs typeface="Tahoma" pitchFamily="34" charset="0"/>
              </a:defRPr>
            </a:lvl2pPr>
            <a:lvl3pPr marL="895350" indent="-228600">
              <a:buFont typeface="Wingdings" pitchFamily="2" charset="2"/>
              <a:buChar char="§"/>
              <a:defRPr sz="1800">
                <a:latin typeface="Tahoma" pitchFamily="34" charset="0"/>
                <a:cs typeface="Tahoma" pitchFamily="34" charset="0"/>
              </a:defRPr>
            </a:lvl3pPr>
            <a:lvl4pPr marL="1076325" indent="-228600">
              <a:defRPr sz="1400">
                <a:latin typeface="Tahoma" pitchFamily="34" charset="0"/>
                <a:cs typeface="Tahoma" pitchFamily="34" charset="0"/>
              </a:defRPr>
            </a:lvl4pPr>
            <a:lvl5pPr marL="1257300" indent="-180975">
              <a:defRPr sz="14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pic>
        <p:nvPicPr>
          <p:cNvPr id="12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5735782" y="6633885"/>
            <a:ext cx="3427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 Smart Mobility</a:t>
            </a:r>
            <a:endParaRPr lang="en-US" altLang="ko-KR" sz="900" i="1" dirty="0"/>
          </a:p>
          <a:p>
            <a:pPr algn="r">
              <a:defRPr/>
            </a:pP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 Smart Mobility</a:t>
            </a: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228600"/>
            <a:ext cx="8229600" cy="8382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8475" y="1295400"/>
            <a:ext cx="4038600" cy="48307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 marL="542925" indent="-285750">
              <a:defRPr>
                <a:latin typeface="Tahoma" pitchFamily="34" charset="0"/>
                <a:cs typeface="Tahoma" pitchFamily="34" charset="0"/>
              </a:defRPr>
            </a:lvl2pPr>
            <a:lvl3pPr marL="714375" indent="-228600">
              <a:defRPr>
                <a:latin typeface="Tahoma" pitchFamily="34" charset="0"/>
                <a:cs typeface="Tahoma" pitchFamily="34" charset="0"/>
              </a:defRPr>
            </a:lvl3pPr>
            <a:lvl4pPr marL="990600" indent="-228600">
              <a:defRPr>
                <a:latin typeface="Tahoma" pitchFamily="34" charset="0"/>
                <a:cs typeface="Tahoma" pitchFamily="34" charset="0"/>
              </a:defRPr>
            </a:lvl4pPr>
            <a:lvl5pPr marL="1162050" indent="-228600"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9475" y="1295400"/>
            <a:ext cx="4038600" cy="48307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 marL="542925" indent="-285750">
              <a:defRPr>
                <a:latin typeface="Tahoma" pitchFamily="34" charset="0"/>
                <a:cs typeface="Tahoma" pitchFamily="34" charset="0"/>
              </a:defRPr>
            </a:lvl2pPr>
            <a:lvl3pPr marL="714375" indent="-228600">
              <a:defRPr>
                <a:latin typeface="Tahoma" pitchFamily="34" charset="0"/>
                <a:cs typeface="Tahoma" pitchFamily="34" charset="0"/>
              </a:defRPr>
            </a:lvl3pPr>
            <a:lvl4pPr marL="990600" indent="-228600">
              <a:defRPr>
                <a:latin typeface="Tahoma" pitchFamily="34" charset="0"/>
                <a:cs typeface="Tahoma" pitchFamily="34" charset="0"/>
              </a:defRPr>
            </a:lvl4pPr>
            <a:lvl5pPr marL="1257300" indent="-228600"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 Smart Mobility</a:t>
            </a:r>
            <a:endParaRPr lang="en-US" altLang="ko-KR" sz="900" i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109663"/>
            <a:ext cx="8229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rgbClr val="0000CC"/>
          </a:solidFill>
          <a:latin typeface="+mn-ea"/>
          <a:ea typeface="+mn-ea"/>
          <a:cs typeface="Tahoma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400" b="1" kern="1200">
          <a:solidFill>
            <a:srgbClr val="993300"/>
          </a:solidFill>
          <a:latin typeface="+mn-ea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 b="1" kern="1200">
          <a:solidFill>
            <a:srgbClr val="0000CC"/>
          </a:solidFill>
          <a:latin typeface="+mn-ea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://antl.yu.ac.kr/" TargetMode="External" /><Relationship Id="rId4" Type="http://schemas.openxmlformats.org/officeDocument/2006/relationships/hyperlink" Target="mailto:yu07na06@ynu.ac.kr" TargetMode="External" /><Relationship Id="rId5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davheld/tf" TargetMode="External" /><Relationship Id="rId3" Type="http://schemas.openxmlformats.org/officeDocument/2006/relationships/hyperlink" Target="https://github.com/ros/common_msgs" TargetMode="External" /><Relationship Id="rId4" Type="http://schemas.openxmlformats.org/officeDocument/2006/relationships/hyperlink" Target="https://github.com/prl-mushr/mushr_base/blob/master/mushr_base/src/racecar_state.py" TargetMode="External" /><Relationship Id="rId5" Type="http://schemas.openxmlformats.org/officeDocument/2006/relationships/hyperlink" Target="https:\\github.com\prl-mushr\vesc\blob\master\vesc_main\config\racecar-mit\vesc.yaml%20(%20vesc.yaml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prl-mushr/mushr_base/blob/master/mushr_base/launch/teleop.launch" TargetMode="External"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hyperlink" Target="https://github.com/prl-mushr/mushr_base/tree/master/mushr_base/launch/includes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ctrTitle" idx="0"/>
          </p:nvPr>
        </p:nvSpPr>
        <p:spPr>
          <a:xfrm>
            <a:off x="414670" y="1343144"/>
            <a:ext cx="8314660" cy="1470025"/>
          </a:xfrm>
          <a:solidFill>
            <a:schemeClr val="bg1"/>
          </a:solidFill>
          <a:ln w="19050">
            <a:solidFill>
              <a:schemeClr val="tx1"/>
            </a:solidFill>
          </a:ln>
          <a:effectLst>
            <a:outerShdw dist="107763" dir="2700000" algn="ctr" rotWithShape="0">
              <a:srgbClr val="33ccff"/>
            </a:outerShdw>
          </a:effectLst>
        </p:spPr>
        <p:txBody>
          <a:bodyPr tIns="0" bIns="0">
            <a:normAutofit/>
          </a:bodyPr>
          <a:lstStyle/>
          <a:p>
            <a:pPr eaLnBrk="1" hangingPunct="1">
              <a:defRPr/>
            </a:pPr>
            <a:r>
              <a:rPr lang="ko-KR" altLang="en-US">
                <a:latin typeface="맑은 고딕"/>
                <a:ea typeface="맑은 고딕"/>
              </a:rPr>
              <a:t>자율주행 자동차 해커톤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459779" name="Rectangle 3"/>
          <p:cNvSpPr>
            <a:spLocks noChangeArrowheads="1"/>
          </p:cNvSpPr>
          <p:nvPr/>
        </p:nvSpPr>
        <p:spPr>
          <a:xfrm>
            <a:off x="615259" y="637154"/>
            <a:ext cx="3105715" cy="5413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anchor="ctr"/>
          <a:lstStyle/>
          <a:p>
            <a:pPr algn="l">
              <a:defRPr/>
            </a:pPr>
            <a:r>
              <a:rPr lang="en-US" altLang="ko-KR" sz="2000" b="1">
                <a:solidFill>
                  <a:srgbClr val="990000"/>
                </a:solidFill>
              </a:rPr>
              <a:t>YU-ANTL</a:t>
            </a:r>
            <a:endParaRPr lang="en-US" altLang="ko-KR" sz="2000" b="1">
              <a:solidFill>
                <a:srgbClr val="990000"/>
              </a:solidFill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>
          <a:xfrm>
            <a:off x="1276350" y="4022725"/>
            <a:ext cx="6937375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800"/>
              <a:t>February 2 , 2021</a:t>
            </a:r>
            <a:endParaRPr lang="en-US" altLang="ko-KR" sz="1800"/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endParaRPr lang="en-US" altLang="ko-KR" sz="1800"/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600"/>
              <a:t>Advanced Networking Technology Lab. (YU-ANTL)</a:t>
            </a:r>
            <a:endParaRPr lang="en-US" altLang="ko-KR" sz="1600"/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600"/>
              <a:t>Dept. of Information &amp; Comm. Eng, Junior in</a:t>
            </a:r>
            <a:endParaRPr lang="en-US" altLang="ko-KR" sz="1600"/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600"/>
              <a:t>Yeungnam University, KOREA</a:t>
            </a:r>
            <a:endParaRPr lang="en-US" altLang="ko-KR" sz="1600"/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200"/>
              <a:t>(Tel : +82-53-810-3940;  Fax : +82-53-810-4742</a:t>
            </a:r>
            <a:endParaRPr lang="en-US" altLang="ko-KR" sz="1200"/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200">
                <a:hlinkClick r:id="rId3"/>
              </a:rPr>
              <a:t>http://antl.yu.ac.kr/</a:t>
            </a:r>
            <a:r>
              <a:rPr lang="en-US" altLang="ko-KR" sz="1200"/>
              <a:t>;  E-mail : </a:t>
            </a:r>
            <a:r>
              <a:rPr lang="en-US" altLang="ko-KR" sz="1200">
                <a:hlinkClick r:id="rId4"/>
              </a:rPr>
              <a:t>yu07na06@ynu.ac.kr</a:t>
            </a:r>
            <a:r>
              <a:rPr lang="en-US" altLang="ko-KR" sz="1200"/>
              <a:t>)</a:t>
            </a:r>
            <a:endParaRPr lang="en-US" altLang="ko-KR" sz="1200"/>
          </a:p>
        </p:txBody>
      </p:sp>
      <p:pic>
        <p:nvPicPr>
          <p:cNvPr id="6149" name="Picture 5" descr="chunma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216400" y="3002410"/>
            <a:ext cx="855663" cy="85566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MuSHR </a:t>
            </a:r>
            <a:r>
              <a:rPr lang="ko-KR" altLang="en-US"/>
              <a:t>자율주행 모드에서 실행하는 </a:t>
            </a:r>
            <a:r>
              <a:rPr lang="en-US" altLang="ko-KR"/>
              <a:t>launch </a:t>
            </a:r>
            <a:r>
              <a:rPr lang="ko-KR" altLang="en-US"/>
              <a:t>파일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342900" lvl="1" indent="0">
              <a:buClr>
                <a:schemeClr val="tx1"/>
              </a:buClr>
              <a:buNone/>
              <a:defRPr/>
            </a:pPr>
            <a:endParaRPr lang="en-US" altLang="ko-KR" sz="1600" b="0">
              <a:solidFill>
                <a:schemeClr val="tx1"/>
              </a:solidFill>
            </a:endParaRPr>
          </a:p>
          <a:p>
            <a:pPr marL="342900" lvl="1" indent="0">
              <a:buClr>
                <a:schemeClr val="tx1"/>
              </a:buClr>
              <a:buNone/>
              <a:defRPr/>
            </a:pPr>
            <a:endParaRPr lang="en-US" altLang="ko-KR" sz="1600" b="0">
              <a:solidFill>
                <a:schemeClr val="tx1"/>
              </a:solidFill>
            </a:endParaRPr>
          </a:p>
          <a:p>
            <a:pPr marL="342900" lvl="1" indent="0">
              <a:buClr>
                <a:schemeClr val="tx1"/>
              </a:buClr>
              <a:buNone/>
              <a:defRPr/>
            </a:pPr>
            <a:endParaRPr lang="en-US" altLang="ko-KR" sz="1600" b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37454"/>
            <a:ext cx="9144000" cy="35609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 idx="0"/>
          </p:nvPr>
        </p:nvSpPr>
        <p:spPr>
          <a:xfrm>
            <a:off x="685800" y="2239841"/>
            <a:ext cx="7772400" cy="1470025"/>
          </a:xfrm>
          <a:solidFill>
            <a:srgbClr val="f9fdd3"/>
          </a:solidFill>
        </p:spPr>
        <p:txBody>
          <a:bodyPr/>
          <a:lstStyle/>
          <a:p>
            <a:pPr lvl="0">
              <a:defRPr/>
            </a:pPr>
            <a:r>
              <a:rPr lang="en-US" altLang="ko-KR"/>
              <a:t>VESC_DRIVER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Callback()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8046721" cy="2438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>
                <a:latin typeface="Tahoma"/>
                <a:ea typeface="+mn-ea"/>
                <a:cs typeface="Tahoma"/>
              </a:rPr>
              <a:t>void </a:t>
            </a:r>
            <a:r>
              <a:rPr lang="ko-KR" altLang="en-US">
                <a:solidFill>
                  <a:srgbClr val="ff0000"/>
                </a:solidFill>
                <a:latin typeface="Tahoma"/>
                <a:ea typeface="+mn-ea"/>
                <a:cs typeface="Tahoma"/>
              </a:rPr>
              <a:t>dutyCycle</a:t>
            </a:r>
            <a:r>
              <a:rPr lang="ko-KR" altLang="en-US">
                <a:latin typeface="Tahoma"/>
                <a:ea typeface="+mn-ea"/>
                <a:cs typeface="Tahoma"/>
              </a:rPr>
              <a:t>Callback(const std_msgs::Float64::ConstPtr&amp; </a:t>
            </a:r>
            <a:r>
              <a:rPr lang="ko-KR" altLang="en-US">
                <a:solidFill>
                  <a:srgbClr val="0000ff"/>
                </a:solidFill>
                <a:latin typeface="Tahoma"/>
                <a:ea typeface="+mn-ea"/>
                <a:cs typeface="Tahoma"/>
              </a:rPr>
              <a:t>duty_cycle</a:t>
            </a:r>
            <a:r>
              <a:rPr lang="ko-KR" altLang="en-US">
                <a:latin typeface="Tahoma"/>
                <a:ea typeface="+mn-ea"/>
                <a:cs typeface="Tahoma"/>
              </a:rPr>
              <a:t>);</a:t>
            </a:r>
            <a:endParaRPr lang="ko-KR" altLang="en-US">
              <a:latin typeface="Tahoma"/>
              <a:ea typeface="+mn-ea"/>
              <a:cs typeface="Tahoma"/>
            </a:endParaRPr>
          </a:p>
          <a:p>
            <a:pPr algn="l">
              <a:defRPr/>
            </a:pPr>
            <a:r>
              <a:rPr lang="ko-KR" altLang="en-US">
                <a:latin typeface="Tahoma"/>
                <a:ea typeface="+mn-ea"/>
                <a:cs typeface="Tahoma"/>
              </a:rPr>
              <a:t>void </a:t>
            </a:r>
            <a:r>
              <a:rPr lang="ko-KR" altLang="en-US">
                <a:solidFill>
                  <a:srgbClr val="ff0000"/>
                </a:solidFill>
                <a:latin typeface="Tahoma"/>
                <a:ea typeface="+mn-ea"/>
                <a:cs typeface="Tahoma"/>
              </a:rPr>
              <a:t>current</a:t>
            </a:r>
            <a:r>
              <a:rPr lang="ko-KR" altLang="en-US">
                <a:latin typeface="Tahoma"/>
                <a:ea typeface="+mn-ea"/>
                <a:cs typeface="Tahoma"/>
              </a:rPr>
              <a:t>Callback(const std_msgs::Float64::ConstPtr&amp; </a:t>
            </a:r>
            <a:r>
              <a:rPr lang="ko-KR" altLang="en-US">
                <a:solidFill>
                  <a:srgbClr val="0000ff"/>
                </a:solidFill>
                <a:latin typeface="Tahoma"/>
                <a:ea typeface="+mn-ea"/>
                <a:cs typeface="Tahoma"/>
              </a:rPr>
              <a:t>current</a:t>
            </a:r>
            <a:r>
              <a:rPr lang="ko-KR" altLang="en-US">
                <a:latin typeface="Tahoma"/>
                <a:ea typeface="+mn-ea"/>
                <a:cs typeface="Tahoma"/>
              </a:rPr>
              <a:t>);</a:t>
            </a:r>
            <a:endParaRPr lang="ko-KR" altLang="en-US">
              <a:latin typeface="Tahoma"/>
              <a:ea typeface="+mn-ea"/>
              <a:cs typeface="Tahoma"/>
            </a:endParaRPr>
          </a:p>
          <a:p>
            <a:pPr algn="l">
              <a:defRPr/>
            </a:pPr>
            <a:r>
              <a:rPr lang="ko-KR" altLang="en-US">
                <a:latin typeface="Tahoma"/>
                <a:ea typeface="+mn-ea"/>
                <a:cs typeface="Tahoma"/>
              </a:rPr>
              <a:t>void </a:t>
            </a:r>
            <a:r>
              <a:rPr lang="ko-KR" altLang="en-US">
                <a:solidFill>
                  <a:srgbClr val="ff0000"/>
                </a:solidFill>
                <a:latin typeface="Tahoma"/>
                <a:ea typeface="+mn-ea"/>
                <a:cs typeface="Tahoma"/>
              </a:rPr>
              <a:t>brake</a:t>
            </a:r>
            <a:r>
              <a:rPr lang="ko-KR" altLang="en-US">
                <a:latin typeface="Tahoma"/>
                <a:ea typeface="+mn-ea"/>
                <a:cs typeface="Tahoma"/>
              </a:rPr>
              <a:t>Callback(const std_msgs::Float64::ConstPtr&amp; </a:t>
            </a:r>
            <a:r>
              <a:rPr lang="ko-KR" altLang="en-US">
                <a:solidFill>
                  <a:srgbClr val="0000ff"/>
                </a:solidFill>
                <a:latin typeface="Tahoma"/>
                <a:ea typeface="+mn-ea"/>
                <a:cs typeface="Tahoma"/>
              </a:rPr>
              <a:t>brake</a:t>
            </a:r>
            <a:r>
              <a:rPr lang="ko-KR" altLang="en-US">
                <a:latin typeface="Tahoma"/>
                <a:ea typeface="+mn-ea"/>
                <a:cs typeface="Tahoma"/>
              </a:rPr>
              <a:t>);</a:t>
            </a:r>
            <a:endParaRPr lang="ko-KR" altLang="en-US">
              <a:latin typeface="Tahoma"/>
              <a:ea typeface="+mn-ea"/>
              <a:cs typeface="Tahoma"/>
            </a:endParaRPr>
          </a:p>
          <a:p>
            <a:pPr algn="l">
              <a:defRPr/>
            </a:pPr>
            <a:r>
              <a:rPr lang="ko-KR" altLang="en-US">
                <a:latin typeface="Tahoma"/>
                <a:ea typeface="+mn-ea"/>
                <a:cs typeface="Tahoma"/>
              </a:rPr>
              <a:t>void </a:t>
            </a:r>
            <a:r>
              <a:rPr lang="ko-KR" altLang="en-US">
                <a:solidFill>
                  <a:srgbClr val="ff0000"/>
                </a:solidFill>
                <a:latin typeface="Tahoma"/>
                <a:ea typeface="+mn-ea"/>
                <a:cs typeface="Tahoma"/>
              </a:rPr>
              <a:t>speed</a:t>
            </a:r>
            <a:r>
              <a:rPr lang="ko-KR" altLang="en-US">
                <a:latin typeface="Tahoma"/>
                <a:ea typeface="+mn-ea"/>
                <a:cs typeface="Tahoma"/>
              </a:rPr>
              <a:t>Callback(const std_msgs::Float64::ConstPtr&amp; </a:t>
            </a:r>
            <a:r>
              <a:rPr lang="ko-KR" altLang="en-US">
                <a:solidFill>
                  <a:srgbClr val="0000ff"/>
                </a:solidFill>
                <a:latin typeface="Tahoma"/>
                <a:ea typeface="+mn-ea"/>
                <a:cs typeface="Tahoma"/>
              </a:rPr>
              <a:t>speed</a:t>
            </a:r>
            <a:r>
              <a:rPr lang="ko-KR" altLang="en-US">
                <a:latin typeface="Tahoma"/>
                <a:ea typeface="+mn-ea"/>
                <a:cs typeface="Tahoma"/>
              </a:rPr>
              <a:t>);</a:t>
            </a:r>
            <a:endParaRPr lang="ko-KR" altLang="en-US">
              <a:latin typeface="Tahoma"/>
              <a:ea typeface="+mn-ea"/>
              <a:cs typeface="Tahoma"/>
            </a:endParaRPr>
          </a:p>
          <a:p>
            <a:pPr algn="l">
              <a:defRPr/>
            </a:pPr>
            <a:endParaRPr lang="en-US" altLang="ko-KR">
              <a:latin typeface="Tahoma"/>
              <a:ea typeface="Tahoma"/>
              <a:cs typeface="Tahoma"/>
            </a:endParaRPr>
          </a:p>
          <a:p>
            <a:pPr algn="l">
              <a:defRPr/>
            </a:pPr>
            <a:r>
              <a:rPr lang="ko-KR" altLang="en-US">
                <a:latin typeface="Tahoma"/>
                <a:ea typeface="+mn-ea"/>
                <a:cs typeface="Tahoma"/>
              </a:rPr>
              <a:t>void </a:t>
            </a:r>
            <a:r>
              <a:rPr lang="ko-KR" altLang="en-US">
                <a:solidFill>
                  <a:srgbClr val="ff0000"/>
                </a:solidFill>
                <a:latin typeface="Tahoma"/>
                <a:ea typeface="+mn-ea"/>
                <a:cs typeface="Tahoma"/>
              </a:rPr>
              <a:t>timer</a:t>
            </a:r>
            <a:r>
              <a:rPr lang="ko-KR" altLang="en-US">
                <a:latin typeface="Tahoma"/>
                <a:ea typeface="+mn-ea"/>
                <a:cs typeface="Tahoma"/>
              </a:rPr>
              <a:t>Callback(const ros::TimerEvent&amp; </a:t>
            </a:r>
            <a:r>
              <a:rPr lang="ko-KR" altLang="en-US">
                <a:solidFill>
                  <a:srgbClr val="0000ff"/>
                </a:solidFill>
                <a:latin typeface="Tahoma"/>
                <a:ea typeface="+mn-ea"/>
                <a:cs typeface="Tahoma"/>
              </a:rPr>
              <a:t>event</a:t>
            </a:r>
            <a:r>
              <a:rPr lang="ko-KR" altLang="en-US">
                <a:latin typeface="Tahoma"/>
                <a:ea typeface="+mn-ea"/>
                <a:cs typeface="Tahoma"/>
              </a:rPr>
              <a:t>);</a:t>
            </a:r>
            <a:endParaRPr lang="ko-KR" altLang="en-US">
              <a:latin typeface="Tahoma"/>
              <a:ea typeface="+mn-ea"/>
              <a:cs typeface="Tahoma"/>
            </a:endParaRPr>
          </a:p>
          <a:p>
            <a:pPr algn="l">
              <a:defRPr/>
            </a:pPr>
            <a:r>
              <a:rPr lang="ko-KR" altLang="en-US">
                <a:latin typeface="Tahoma"/>
                <a:ea typeface="+mn-ea"/>
                <a:cs typeface="Tahoma"/>
              </a:rPr>
              <a:t>void </a:t>
            </a:r>
            <a:r>
              <a:rPr lang="ko-KR" altLang="en-US">
                <a:solidFill>
                  <a:srgbClr val="ff0000"/>
                </a:solidFill>
                <a:latin typeface="Tahoma"/>
                <a:ea typeface="+mn-ea"/>
                <a:cs typeface="Tahoma"/>
              </a:rPr>
              <a:t>position</a:t>
            </a:r>
            <a:r>
              <a:rPr lang="ko-KR" altLang="en-US">
                <a:latin typeface="Tahoma"/>
                <a:ea typeface="+mn-ea"/>
                <a:cs typeface="Tahoma"/>
              </a:rPr>
              <a:t>Callback(const std_msgs::Float64::ConstPtr&amp; </a:t>
            </a:r>
            <a:r>
              <a:rPr lang="ko-KR" altLang="en-US">
                <a:solidFill>
                  <a:srgbClr val="0000ff"/>
                </a:solidFill>
                <a:latin typeface="Tahoma"/>
                <a:ea typeface="+mn-ea"/>
                <a:cs typeface="Tahoma"/>
              </a:rPr>
              <a:t>position</a:t>
            </a:r>
            <a:r>
              <a:rPr lang="ko-KR" altLang="en-US">
                <a:latin typeface="Tahoma"/>
                <a:ea typeface="+mn-ea"/>
                <a:cs typeface="Tahoma"/>
              </a:rPr>
              <a:t>);</a:t>
            </a:r>
            <a:endParaRPr lang="ko-KR" altLang="en-US">
              <a:latin typeface="Tahoma"/>
              <a:ea typeface="+mn-ea"/>
              <a:cs typeface="Tahoma"/>
            </a:endParaRPr>
          </a:p>
          <a:p>
            <a:pPr algn="l">
              <a:defRPr/>
            </a:pPr>
            <a:r>
              <a:rPr lang="ko-KR" altLang="en-US">
                <a:latin typeface="Tahoma"/>
                <a:ea typeface="+mn-ea"/>
                <a:cs typeface="Tahoma"/>
              </a:rPr>
              <a:t>void </a:t>
            </a:r>
            <a:r>
              <a:rPr lang="ko-KR" altLang="en-US">
                <a:solidFill>
                  <a:srgbClr val="ff0000"/>
                </a:solidFill>
                <a:latin typeface="Tahoma"/>
                <a:ea typeface="+mn-ea"/>
                <a:cs typeface="Tahoma"/>
              </a:rPr>
              <a:t>servo</a:t>
            </a:r>
            <a:r>
              <a:rPr lang="ko-KR" altLang="en-US">
                <a:latin typeface="Tahoma"/>
                <a:ea typeface="+mn-ea"/>
                <a:cs typeface="Tahoma"/>
              </a:rPr>
              <a:t>Callback(const std_msgs::Float64::ConstPtr&amp; </a:t>
            </a:r>
            <a:r>
              <a:rPr lang="ko-KR" altLang="en-US">
                <a:solidFill>
                  <a:srgbClr val="0000ff"/>
                </a:solidFill>
                <a:latin typeface="Tahoma"/>
                <a:ea typeface="+mn-ea"/>
                <a:cs typeface="Tahoma"/>
              </a:rPr>
              <a:t>servo</a:t>
            </a:r>
            <a:r>
              <a:rPr lang="ko-KR" altLang="en-US">
                <a:latin typeface="Tahoma"/>
                <a:ea typeface="+mn-ea"/>
                <a:cs typeface="Tahoma"/>
              </a:rPr>
              <a:t>);</a:t>
            </a:r>
            <a:endParaRPr lang="ko-KR" altLang="en-US">
              <a:latin typeface="Tahoma"/>
              <a:ea typeface="+mn-ea"/>
              <a:cs typeface="Tahoma"/>
            </a:endParaRPr>
          </a:p>
          <a:p>
            <a:pPr algn="l">
              <a:defRPr/>
            </a:pPr>
            <a:endParaRPr lang="en-US" altLang="ko-KR">
              <a:latin typeface="Tahoma"/>
              <a:ea typeface="Tahoma"/>
              <a:cs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  <a:ea typeface="Tahoma"/>
                <a:cs typeface="Tahoma"/>
              </a:rPr>
              <a:t>void </a:t>
            </a:r>
            <a:r>
              <a:rPr lang="en-US" altLang="ko-KR">
                <a:solidFill>
                  <a:srgbClr val="ff0000"/>
                </a:solidFill>
                <a:latin typeface="Tahoma"/>
                <a:ea typeface="Tahoma"/>
                <a:cs typeface="Tahoma"/>
              </a:rPr>
              <a:t>vescPacket</a:t>
            </a:r>
            <a:r>
              <a:rPr lang="en-US" altLang="ko-KR">
                <a:latin typeface="Tahoma"/>
                <a:ea typeface="Tahoma"/>
                <a:cs typeface="Tahoma"/>
              </a:rPr>
              <a:t>Callback(const boost::shared_ptr&lt;VescPacket const&gt;&amp; </a:t>
            </a:r>
            <a:r>
              <a:rPr lang="en-US" altLang="ko-KR">
                <a:solidFill>
                  <a:srgbClr val="0000ff"/>
                </a:solidFill>
                <a:latin typeface="Tahoma"/>
                <a:ea typeface="Tahoma"/>
                <a:cs typeface="Tahoma"/>
              </a:rPr>
              <a:t>packet</a:t>
            </a:r>
            <a:r>
              <a:rPr lang="en-US" altLang="ko-KR">
                <a:latin typeface="Tahoma"/>
                <a:ea typeface="Tahoma"/>
                <a:cs typeface="Tahoma"/>
              </a:rPr>
              <a:t>);</a:t>
            </a:r>
            <a:endParaRPr lang="en-US" altLang="ko-KR">
              <a:latin typeface="Tahoma"/>
              <a:ea typeface="Tahoma"/>
              <a:cs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  <a:ea typeface="Tahoma"/>
                <a:cs typeface="Tahoma"/>
              </a:rPr>
              <a:t>void </a:t>
            </a:r>
            <a:r>
              <a:rPr lang="en-US" altLang="ko-KR">
                <a:solidFill>
                  <a:srgbClr val="ff0000"/>
                </a:solidFill>
                <a:latin typeface="Tahoma"/>
                <a:ea typeface="Tahoma"/>
                <a:cs typeface="Tahoma"/>
              </a:rPr>
              <a:t>vescError</a:t>
            </a:r>
            <a:r>
              <a:rPr lang="en-US" altLang="ko-KR">
                <a:latin typeface="Tahoma"/>
                <a:ea typeface="Tahoma"/>
                <a:cs typeface="Tahoma"/>
              </a:rPr>
              <a:t>Callback(const std::string&amp; </a:t>
            </a:r>
            <a:r>
              <a:rPr lang="en-US" altLang="ko-KR">
                <a:solidFill>
                  <a:srgbClr val="0000ff"/>
                </a:solidFill>
                <a:latin typeface="Tahoma"/>
                <a:ea typeface="Tahoma"/>
                <a:cs typeface="Tahoma"/>
              </a:rPr>
              <a:t>error</a:t>
            </a:r>
            <a:r>
              <a:rPr lang="en-US" altLang="ko-KR">
                <a:latin typeface="Tahoma"/>
                <a:ea typeface="Tahoma"/>
                <a:cs typeface="Tahoma"/>
              </a:rPr>
              <a:t>);</a:t>
            </a:r>
            <a:endParaRPr lang="ko-KR" altLang="en-US">
              <a:latin typeface="Tahoma"/>
              <a:ea typeface="굴림"/>
              <a:cs typeface="Tahom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7193" y="6126163"/>
            <a:ext cx="8663051" cy="291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/>
              <a:t>https://github.com/prl-mushr/vesc/blob/master/vesc_driver/src/vesc_driver.cpp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40079" y="3483033"/>
            <a:ext cx="6434052" cy="52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VESC_DRIVER callback funtions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VESC DRIVER callback functions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ROS callback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295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latin typeface="Tahoma"/>
                <a:ea typeface="Tahoma"/>
                <a:cs typeface="Tahoma"/>
              </a:rPr>
              <a:t>void </a:t>
            </a:r>
            <a:r>
              <a:rPr lang="en-US" altLang="ko-KR">
                <a:solidFill>
                  <a:srgbClr val="ff0000"/>
                </a:solidFill>
                <a:latin typeface="Tahoma"/>
                <a:ea typeface="Tahoma"/>
                <a:cs typeface="Tahoma"/>
              </a:rPr>
              <a:t>vescPacket</a:t>
            </a:r>
            <a:r>
              <a:rPr lang="en-US" altLang="ko-KR">
                <a:latin typeface="Tahoma"/>
                <a:ea typeface="Tahoma"/>
                <a:cs typeface="Tahoma"/>
              </a:rPr>
              <a:t>Callback(const boost::shared_ptr&lt;VescPacket const&gt;&amp; </a:t>
            </a:r>
            <a:r>
              <a:rPr lang="en-US" altLang="ko-KR">
                <a:solidFill>
                  <a:srgbClr val="0000ff"/>
                </a:solidFill>
                <a:latin typeface="Tahoma"/>
                <a:ea typeface="Tahoma"/>
                <a:cs typeface="Tahoma"/>
              </a:rPr>
              <a:t>packet</a:t>
            </a:r>
            <a:r>
              <a:rPr lang="en-US" altLang="ko-KR">
                <a:latin typeface="Tahoma"/>
                <a:ea typeface="Tahoma"/>
                <a:cs typeface="Tahoma"/>
              </a:rPr>
              <a:t>);</a:t>
            </a:r>
            <a:endParaRPr lang="en-US" altLang="ko-KR">
              <a:latin typeface="Tahoma"/>
              <a:ea typeface="Tahoma"/>
              <a:cs typeface="Tahom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0078" y="2031003"/>
            <a:ext cx="7722526" cy="409166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>
              <a:latin typeface="Tahoma"/>
            </a:endParaRPr>
          </a:p>
          <a:p>
            <a:pPr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</a:rPr>
              <a:t>void</a:t>
            </a:r>
            <a:r>
              <a:rPr lang="en-US" altLang="ko-KR">
                <a:latin typeface="Tahoma"/>
              </a:rPr>
              <a:t> VescDriver::vescPacketCallback(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const</a:t>
            </a:r>
            <a:r>
              <a:rPr lang="en-US" altLang="ko-KR">
                <a:latin typeface="Tahoma"/>
              </a:rPr>
              <a:t> boost::shared_ptr&lt;VescPacket 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const</a:t>
            </a:r>
            <a:r>
              <a:rPr lang="en-US" altLang="ko-KR">
                <a:latin typeface="Tahoma"/>
              </a:rPr>
              <a:t>&gt;&amp; packet)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{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if</a:t>
            </a:r>
            <a:r>
              <a:rPr lang="en-US" altLang="ko-KR">
                <a:latin typeface="Tahoma"/>
              </a:rPr>
              <a:t> (packet-&gt;</a:t>
            </a:r>
            <a:r>
              <a:rPr lang="en-US" altLang="ko-KR">
                <a:solidFill>
                  <a:srgbClr val="4a7ebb"/>
                </a:solidFill>
                <a:latin typeface="Tahoma"/>
              </a:rPr>
              <a:t>name</a:t>
            </a:r>
            <a:r>
              <a:rPr lang="en-US" altLang="ko-KR">
                <a:latin typeface="Tahoma"/>
              </a:rPr>
              <a:t>() == "Values") {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boost::shared_ptr&lt;VescPacketValues 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const</a:t>
            </a:r>
            <a:r>
              <a:rPr lang="en-US" altLang="ko-KR">
                <a:latin typeface="Tahoma"/>
              </a:rPr>
              <a:t>&gt; values =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boost::dynamic_pointer_cast&lt;VescPacketValues 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const</a:t>
            </a:r>
            <a:r>
              <a:rPr lang="en-US" altLang="ko-KR">
                <a:latin typeface="Tahoma"/>
              </a:rPr>
              <a:t>&gt;(packet);</a:t>
            </a:r>
            <a:endParaRPr lang="en-US" altLang="ko-KR">
              <a:latin typeface="Tahoma"/>
            </a:endParaRPr>
          </a:p>
          <a:p>
            <a:pPr algn="l">
              <a:defRPr/>
            </a:pP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solidFill>
                  <a:srgbClr val="ff0000"/>
                </a:solidFill>
                <a:latin typeface="Tahoma"/>
              </a:rPr>
              <a:t> …</a:t>
            </a:r>
            <a:endParaRPr lang="en-US" altLang="ko-KR">
              <a:solidFill>
                <a:srgbClr val="ff0000"/>
              </a:solidFill>
              <a:latin typeface="Tahoma"/>
            </a:endParaRPr>
          </a:p>
          <a:p>
            <a:pPr algn="l">
              <a:defRPr/>
            </a:pPr>
            <a:endParaRPr lang="en-US" altLang="ko-KR">
              <a:solidFill>
                <a:srgbClr val="ff0000"/>
              </a:solidFill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state_pub_.</a:t>
            </a:r>
            <a:r>
              <a:rPr lang="en-US" altLang="ko-KR">
                <a:solidFill>
                  <a:srgbClr val="4a7ebb"/>
                </a:solidFill>
                <a:latin typeface="Tahoma"/>
              </a:rPr>
              <a:t>publish</a:t>
            </a:r>
            <a:r>
              <a:rPr lang="en-US" altLang="ko-KR">
                <a:latin typeface="Tahoma"/>
              </a:rPr>
              <a:t>(state_msg); </a:t>
            </a:r>
            <a:r>
              <a:rPr lang="en-US" altLang="ko-KR">
                <a:solidFill>
                  <a:srgbClr val="00b050"/>
                </a:solidFill>
                <a:latin typeface="Tahoma"/>
              </a:rPr>
              <a:t>//</a:t>
            </a:r>
            <a:r>
              <a:rPr lang="ko-KR" altLang="en-US">
                <a:solidFill>
                  <a:srgbClr val="00b050"/>
                </a:solidFill>
                <a:latin typeface="Tahoma"/>
              </a:rPr>
              <a:t>상태 메시지를 게시하여 </a:t>
            </a:r>
            <a:r>
              <a:rPr lang="en-US" altLang="ko-KR">
                <a:solidFill>
                  <a:srgbClr val="00b050"/>
                </a:solidFill>
                <a:latin typeface="Tahoma"/>
              </a:rPr>
              <a:t>loop </a:t>
            </a:r>
            <a:r>
              <a:rPr lang="ko-KR" altLang="en-US">
                <a:solidFill>
                  <a:srgbClr val="00b050"/>
                </a:solidFill>
                <a:latin typeface="Tahoma"/>
              </a:rPr>
              <a:t>형성</a:t>
            </a:r>
            <a:endParaRPr lang="ko-KR" altLang="en-US">
              <a:solidFill>
                <a:srgbClr val="00b050"/>
              </a:solidFill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}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else if</a:t>
            </a:r>
            <a:r>
              <a:rPr lang="en-US" altLang="ko-KR">
                <a:latin typeface="Tahoma"/>
              </a:rPr>
              <a:t> (packet-&gt;</a:t>
            </a:r>
            <a:r>
              <a:rPr lang="en-US" altLang="ko-KR">
                <a:solidFill>
                  <a:srgbClr val="4a7ebb"/>
                </a:solidFill>
                <a:latin typeface="Tahoma"/>
              </a:rPr>
              <a:t>name</a:t>
            </a:r>
            <a:r>
              <a:rPr lang="en-US" altLang="ko-KR">
                <a:latin typeface="Tahoma"/>
              </a:rPr>
              <a:t>() == "FWVersion") {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boost::shared_ptr&lt;VescPacketFWVersion const&gt; fw_version =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boost::dynamic_pointer_cast&lt;VescPacketFWVersion const&gt;(packet);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fw_version_major_ = fw_version-&gt;</a:t>
            </a:r>
            <a:r>
              <a:rPr lang="en-US" altLang="ko-KR">
                <a:solidFill>
                  <a:srgbClr val="4a7ebb"/>
                </a:solidFill>
                <a:latin typeface="Tahoma"/>
              </a:rPr>
              <a:t>fwMajor</a:t>
            </a:r>
            <a:r>
              <a:rPr lang="en-US" altLang="ko-KR">
                <a:latin typeface="Tahoma"/>
              </a:rPr>
              <a:t>();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fw_version_minor_ = fw_version-&gt;</a:t>
            </a:r>
            <a:r>
              <a:rPr lang="en-US" altLang="ko-KR">
                <a:solidFill>
                  <a:srgbClr val="4a7ebb"/>
                </a:solidFill>
                <a:latin typeface="Tahoma"/>
              </a:rPr>
              <a:t>fwMinor</a:t>
            </a:r>
            <a:r>
              <a:rPr lang="en-US" altLang="ko-KR">
                <a:latin typeface="Tahoma"/>
              </a:rPr>
              <a:t>();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}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}</a:t>
            </a:r>
            <a:endParaRPr lang="en-US" altLang="ko-KR">
              <a:latin typeface="Tahoma"/>
            </a:endParaRPr>
          </a:p>
          <a:p>
            <a:pPr algn="l">
              <a:defRPr/>
            </a:pPr>
            <a:endParaRPr lang="ko-KR" altLang="en-US" sz="500">
              <a:latin typeface="Tahom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0078" y="6173195"/>
            <a:ext cx="6583677" cy="29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/>
              <a:t>https://github.com/prl-mushr/vesc/blob/master/vesc_driver/src/vesc_driver.cpp</a:t>
            </a:r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flipH="1">
            <a:off x="1047402" y="3530629"/>
            <a:ext cx="573578" cy="17456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VESC DRIVER callback functions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ROS callback(continue)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295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latin typeface="Tahoma"/>
                <a:ea typeface="Tahoma"/>
                <a:cs typeface="Tahoma"/>
              </a:rPr>
              <a:t>void </a:t>
            </a:r>
            <a:r>
              <a:rPr lang="en-US" altLang="ko-KR">
                <a:solidFill>
                  <a:srgbClr val="ff0000"/>
                </a:solidFill>
                <a:latin typeface="Tahoma"/>
                <a:ea typeface="Tahoma"/>
                <a:cs typeface="Tahoma"/>
              </a:rPr>
              <a:t>vescPacket</a:t>
            </a:r>
            <a:r>
              <a:rPr lang="en-US" altLang="ko-KR">
                <a:latin typeface="Tahoma"/>
                <a:ea typeface="Tahoma"/>
                <a:cs typeface="Tahoma"/>
              </a:rPr>
              <a:t>Callback(const boost::shared_ptr&lt;VescPacket const&gt;&amp; </a:t>
            </a:r>
            <a:r>
              <a:rPr lang="en-US" altLang="ko-KR">
                <a:solidFill>
                  <a:srgbClr val="0000ff"/>
                </a:solidFill>
                <a:latin typeface="Tahoma"/>
                <a:ea typeface="Tahoma"/>
                <a:cs typeface="Tahoma"/>
              </a:rPr>
              <a:t>packet</a:t>
            </a:r>
            <a:r>
              <a:rPr lang="en-US" altLang="ko-KR">
                <a:latin typeface="Tahoma"/>
                <a:ea typeface="Tahoma"/>
                <a:cs typeface="Tahoma"/>
              </a:rPr>
              <a:t>);</a:t>
            </a:r>
            <a:endParaRPr lang="en-US" altLang="ko-KR">
              <a:latin typeface="Tahoma"/>
              <a:ea typeface="Tahoma"/>
              <a:cs typeface="Tahom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0078" y="2031003"/>
            <a:ext cx="7722526" cy="344396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vesc_msgs::VescStateStamped::</a:t>
            </a:r>
            <a:r>
              <a:rPr lang="en-US" altLang="ko-KR">
                <a:solidFill>
                  <a:srgbClr val="4a7ebb"/>
                </a:solidFill>
                <a:latin typeface="Tahoma"/>
              </a:rPr>
              <a:t>Ptr</a:t>
            </a:r>
            <a:r>
              <a:rPr lang="en-US" altLang="ko-KR">
                <a:latin typeface="Tahoma"/>
              </a:rPr>
              <a:t> state_msg(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new</a:t>
            </a:r>
            <a:r>
              <a:rPr lang="en-US" altLang="ko-KR">
                <a:latin typeface="Tahoma"/>
              </a:rPr>
              <a:t> vesc_msgs::VescStateStamped);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state_msg-&gt;header.stamp = </a:t>
            </a:r>
            <a:r>
              <a:rPr lang="en-US" altLang="ko-KR">
                <a:solidFill>
                  <a:srgbClr val="4a7ebb"/>
                </a:solidFill>
                <a:latin typeface="Tahoma"/>
              </a:rPr>
              <a:t>ros::Time::now</a:t>
            </a:r>
            <a:r>
              <a:rPr lang="en-US" altLang="ko-KR">
                <a:latin typeface="Tahoma"/>
              </a:rPr>
              <a:t>();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state_msg-&gt;state.voltage_input = values-&gt;</a:t>
            </a:r>
            <a:r>
              <a:rPr lang="en-US" altLang="ko-KR">
                <a:solidFill>
                  <a:srgbClr val="4a7ebb"/>
                </a:solidFill>
                <a:latin typeface="Tahoma"/>
              </a:rPr>
              <a:t>v_in</a:t>
            </a:r>
            <a:r>
              <a:rPr lang="en-US" altLang="ko-KR">
                <a:latin typeface="Tahoma"/>
              </a:rPr>
              <a:t>();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state_msg-&gt;state.temperature_pcb = values-&gt;</a:t>
            </a:r>
            <a:r>
              <a:rPr lang="en-US" altLang="ko-KR">
                <a:solidFill>
                  <a:srgbClr val="4a7ebb"/>
                </a:solidFill>
                <a:latin typeface="Tahoma"/>
              </a:rPr>
              <a:t>temp_pcb</a:t>
            </a:r>
            <a:r>
              <a:rPr lang="en-US" altLang="ko-KR">
                <a:latin typeface="Tahoma"/>
              </a:rPr>
              <a:t>();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state_msg-&gt;state.current_motor = values-&gt;</a:t>
            </a:r>
            <a:r>
              <a:rPr lang="en-US" altLang="ko-KR">
                <a:solidFill>
                  <a:srgbClr val="4a7ebb"/>
                </a:solidFill>
                <a:latin typeface="Tahoma"/>
              </a:rPr>
              <a:t>current_motor</a:t>
            </a:r>
            <a:r>
              <a:rPr lang="en-US" altLang="ko-KR">
                <a:latin typeface="Tahoma"/>
              </a:rPr>
              <a:t>();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state_msg-&gt;state.current_input = values-&gt;</a:t>
            </a:r>
            <a:r>
              <a:rPr lang="en-US" altLang="ko-KR">
                <a:solidFill>
                  <a:srgbClr val="4a7ebb"/>
                </a:solidFill>
                <a:latin typeface="Tahoma"/>
              </a:rPr>
              <a:t>current_in</a:t>
            </a:r>
            <a:r>
              <a:rPr lang="en-US" altLang="ko-KR">
                <a:latin typeface="Tahoma"/>
              </a:rPr>
              <a:t>();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state_msg-&gt;state.speed = values-&gt;</a:t>
            </a:r>
            <a:r>
              <a:rPr lang="en-US" altLang="ko-KR">
                <a:solidFill>
                  <a:srgbClr val="4a7ebb"/>
                </a:solidFill>
                <a:latin typeface="Tahoma"/>
              </a:rPr>
              <a:t>rpm</a:t>
            </a:r>
            <a:r>
              <a:rPr lang="en-US" altLang="ko-KR">
                <a:latin typeface="Tahoma"/>
              </a:rPr>
              <a:t>();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state_msg-&gt;state.duty_cycle = values-&gt;</a:t>
            </a:r>
            <a:r>
              <a:rPr lang="en-US" altLang="ko-KR">
                <a:solidFill>
                  <a:srgbClr val="4a7ebb"/>
                </a:solidFill>
                <a:latin typeface="Tahoma"/>
              </a:rPr>
              <a:t>duty_now</a:t>
            </a:r>
            <a:r>
              <a:rPr lang="en-US" altLang="ko-KR">
                <a:latin typeface="Tahoma"/>
              </a:rPr>
              <a:t>();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state_msg-&gt;state.charge_drawn = values-&gt;</a:t>
            </a:r>
            <a:r>
              <a:rPr lang="en-US" altLang="ko-KR">
                <a:solidFill>
                  <a:srgbClr val="4a7ebb"/>
                </a:solidFill>
                <a:latin typeface="Tahoma"/>
              </a:rPr>
              <a:t>amp_hours</a:t>
            </a:r>
            <a:r>
              <a:rPr lang="en-US" altLang="ko-KR">
                <a:latin typeface="Tahoma"/>
              </a:rPr>
              <a:t>();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state_msg-&gt;state.charge_regen = values-&gt;</a:t>
            </a:r>
            <a:r>
              <a:rPr lang="en-US" altLang="ko-KR">
                <a:solidFill>
                  <a:srgbClr val="4a7ebb"/>
                </a:solidFill>
                <a:latin typeface="Tahoma"/>
              </a:rPr>
              <a:t>amp_hours_charged</a:t>
            </a:r>
            <a:r>
              <a:rPr lang="en-US" altLang="ko-KR">
                <a:latin typeface="Tahoma"/>
              </a:rPr>
              <a:t>(); 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state_msg-&gt;state.energy_drawn = values-&gt;</a:t>
            </a:r>
            <a:r>
              <a:rPr lang="en-US" altLang="ko-KR">
                <a:solidFill>
                  <a:srgbClr val="4a7ebb"/>
                </a:solidFill>
                <a:latin typeface="Tahoma"/>
              </a:rPr>
              <a:t>watt_hours</a:t>
            </a:r>
            <a:r>
              <a:rPr lang="en-US" altLang="ko-KR">
                <a:latin typeface="Tahoma"/>
              </a:rPr>
              <a:t>();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state_msg-&gt;state.energy_regen = values-&gt;</a:t>
            </a:r>
            <a:r>
              <a:rPr lang="en-US" altLang="ko-KR">
                <a:solidFill>
                  <a:srgbClr val="4a7ebb"/>
                </a:solidFill>
                <a:latin typeface="Tahoma"/>
              </a:rPr>
              <a:t>watt_hours_charged</a:t>
            </a:r>
            <a:r>
              <a:rPr lang="en-US" altLang="ko-KR">
                <a:latin typeface="Tahoma"/>
              </a:rPr>
              <a:t>();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state_msg-&gt;state.displacement = values-&gt;</a:t>
            </a:r>
            <a:r>
              <a:rPr lang="en-US" altLang="ko-KR">
                <a:solidFill>
                  <a:srgbClr val="4a7ebb"/>
                </a:solidFill>
                <a:latin typeface="Tahoma"/>
              </a:rPr>
              <a:t>tachometer</a:t>
            </a:r>
            <a:r>
              <a:rPr lang="en-US" altLang="ko-KR">
                <a:latin typeface="Tahoma"/>
              </a:rPr>
              <a:t>();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state_msg-&gt;state.distance_traveled = values-&gt;</a:t>
            </a:r>
            <a:r>
              <a:rPr lang="en-US" altLang="ko-KR">
                <a:solidFill>
                  <a:srgbClr val="4a7ebb"/>
                </a:solidFill>
                <a:latin typeface="Tahoma"/>
              </a:rPr>
              <a:t>tachometer_abs</a:t>
            </a:r>
            <a:r>
              <a:rPr lang="en-US" altLang="ko-KR">
                <a:latin typeface="Tahoma"/>
              </a:rPr>
              <a:t>();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state_msg-&gt;state.fault_code = values-&gt;</a:t>
            </a:r>
            <a:r>
              <a:rPr lang="en-US" altLang="ko-KR">
                <a:solidFill>
                  <a:srgbClr val="4a7ebb"/>
                </a:solidFill>
                <a:latin typeface="Tahoma"/>
              </a:rPr>
              <a:t>fault_code</a:t>
            </a:r>
            <a:r>
              <a:rPr lang="en-US" altLang="ko-KR">
                <a:latin typeface="Tahoma"/>
              </a:rPr>
              <a:t>();</a:t>
            </a:r>
            <a:endParaRPr lang="en-US" altLang="ko-KR">
              <a:latin typeface="Tahoma"/>
            </a:endParaRPr>
          </a:p>
          <a:p>
            <a:pPr algn="l">
              <a:defRPr/>
            </a:pPr>
            <a:endParaRPr lang="ko-KR" altLang="en-US" sz="500">
              <a:latin typeface="Tahom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0078" y="6173195"/>
            <a:ext cx="6583677" cy="29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/>
              <a:t>https://github.com/prl-mushr/vesc/blob/master/vesc_driver/src/vesc_driver.cpp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62651" y="2779305"/>
            <a:ext cx="2186247" cy="31629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시간</a:t>
            </a:r>
            <a:endParaRPr xmlns:mc="http://schemas.openxmlformats.org/markup-compatibility/2006" xmlns:hp="http://schemas.haansoft.com/office/presentation/8.0" lang="ko-KR" altLang="en-US" b="1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lvl="1"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입력전압</a:t>
            </a:r>
            <a:endParaRPr xmlns:mc="http://schemas.openxmlformats.org/markup-compatibility/2006" xmlns:hp="http://schemas.haansoft.com/office/presentation/8.0" lang="ko-KR" altLang="en-US" b="1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lvl="1" algn="l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PCB 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온도</a:t>
            </a:r>
            <a:endParaRPr xmlns:mc="http://schemas.openxmlformats.org/markup-compatibility/2006" xmlns:hp="http://schemas.haansoft.com/office/presentation/8.0" lang="ko-KR" altLang="en-US" b="1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lvl="1"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모터 전류</a:t>
            </a:r>
            <a:endParaRPr xmlns:mc="http://schemas.openxmlformats.org/markup-compatibility/2006" xmlns:hp="http://schemas.haansoft.com/office/presentation/8.0" lang="ko-KR" altLang="en-US" b="1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lvl="1"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입력 전류</a:t>
            </a:r>
            <a:endParaRPr xmlns:mc="http://schemas.openxmlformats.org/markup-compatibility/2006" xmlns:hp="http://schemas.haansoft.com/office/presentation/8.0" lang="ko-KR" altLang="en-US" b="1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lvl="1"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속도</a:t>
            </a:r>
            <a:endParaRPr xmlns:mc="http://schemas.openxmlformats.org/markup-compatibility/2006" xmlns:hp="http://schemas.haansoft.com/office/presentation/8.0" lang="ko-KR" altLang="en-US" b="1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lvl="1" algn="l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duty cycle</a:t>
            </a:r>
            <a:endParaRPr xmlns:mc="http://schemas.openxmlformats.org/markup-compatibility/2006" xmlns:hp="http://schemas.haansoft.com/office/presentation/8.0" lang="en-US" altLang="ko-KR" b="1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lvl="1"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배터리 양</a:t>
            </a:r>
            <a:endParaRPr xmlns:mc="http://schemas.openxmlformats.org/markup-compatibility/2006" xmlns:hp="http://schemas.haansoft.com/office/presentation/8.0" lang="ko-KR" altLang="en-US" b="1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lvl="1"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배터리 충전</a:t>
            </a:r>
            <a:endParaRPr xmlns:mc="http://schemas.openxmlformats.org/markup-compatibility/2006" xmlns:hp="http://schemas.haansoft.com/office/presentation/8.0" lang="ko-KR" altLang="en-US" b="1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lvl="1"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회전속도계</a:t>
            </a:r>
            <a:endParaRPr xmlns:mc="http://schemas.openxmlformats.org/markup-compatibility/2006" xmlns:hp="http://schemas.haansoft.com/office/presentation/8.0" lang="ko-KR" altLang="en-US" b="1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lvl="1"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거리 </a:t>
            </a:r>
            <a:endParaRPr xmlns:mc="http://schemas.openxmlformats.org/markup-compatibility/2006" xmlns:hp="http://schemas.haansoft.com/office/presentation/8.0" lang="ko-KR" altLang="en-US" b="1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lvl="1" algn="l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실패 코드</a:t>
            </a:r>
            <a:endParaRPr xmlns:mc="http://schemas.openxmlformats.org/markup-compatibility/2006" xmlns:hp="http://schemas.haansoft.com/office/presentation/8.0" lang="en-US" altLang="ko-KR" b="1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VESC DRIVER callback functions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ROS callback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295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latin typeface="Tahoma"/>
                <a:ea typeface="Tahoma"/>
                <a:cs typeface="Tahoma"/>
              </a:rPr>
              <a:t>void </a:t>
            </a:r>
            <a:r>
              <a:rPr lang="en-US" altLang="ko-KR">
                <a:solidFill>
                  <a:srgbClr val="ff0000"/>
                </a:solidFill>
                <a:latin typeface="Tahoma"/>
                <a:ea typeface="Tahoma"/>
                <a:cs typeface="Tahoma"/>
              </a:rPr>
              <a:t>vescError</a:t>
            </a:r>
            <a:r>
              <a:rPr lang="en-US" altLang="ko-KR">
                <a:latin typeface="Tahoma"/>
                <a:ea typeface="Tahoma"/>
                <a:cs typeface="Tahoma"/>
              </a:rPr>
              <a:t>Callback(const std::string&amp; </a:t>
            </a:r>
            <a:r>
              <a:rPr lang="en-US" altLang="ko-KR">
                <a:solidFill>
                  <a:srgbClr val="0000ff"/>
                </a:solidFill>
                <a:latin typeface="Tahoma"/>
                <a:ea typeface="Tahoma"/>
                <a:cs typeface="Tahoma"/>
              </a:rPr>
              <a:t>error</a:t>
            </a:r>
            <a:r>
              <a:rPr lang="en-US" altLang="ko-KR">
                <a:latin typeface="Tahoma"/>
                <a:ea typeface="Tahoma"/>
                <a:cs typeface="Tahoma"/>
              </a:rPr>
              <a:t>);</a:t>
            </a:r>
            <a:endParaRPr lang="ko-KR" altLang="en-US">
              <a:latin typeface="Tahoma"/>
              <a:ea typeface="굴림"/>
              <a:cs typeface="Tahom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0078" y="2031003"/>
            <a:ext cx="7722526" cy="110799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>
              <a:latin typeface="Tahoma"/>
            </a:endParaRPr>
          </a:p>
          <a:p>
            <a:pPr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</a:rPr>
              <a:t>void</a:t>
            </a:r>
            <a:r>
              <a:rPr lang="en-US" altLang="ko-KR">
                <a:latin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</a:rPr>
              <a:t>VescDriver::vescErrorCallback</a:t>
            </a:r>
            <a:r>
              <a:rPr lang="en-US" altLang="ko-KR">
                <a:latin typeface="Tahoma"/>
              </a:rPr>
              <a:t>(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const</a:t>
            </a:r>
            <a:r>
              <a:rPr lang="en-US" altLang="ko-KR">
                <a:latin typeface="Tahoma"/>
              </a:rPr>
              <a:t> std::string&amp; error)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{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</a:t>
            </a:r>
            <a:r>
              <a:rPr lang="en-US" altLang="ko-KR">
                <a:solidFill>
                  <a:srgbClr val="4a7ebb"/>
                </a:solidFill>
                <a:latin typeface="Tahoma"/>
              </a:rPr>
              <a:t>ROS_ERROR</a:t>
            </a:r>
            <a:r>
              <a:rPr lang="en-US" altLang="ko-KR">
                <a:latin typeface="Tahoma"/>
              </a:rPr>
              <a:t>("%s", error.</a:t>
            </a:r>
            <a:r>
              <a:rPr lang="en-US" altLang="ko-KR">
                <a:solidFill>
                  <a:srgbClr val="4a7ebb"/>
                </a:solidFill>
                <a:latin typeface="Tahoma"/>
              </a:rPr>
              <a:t>c_str</a:t>
            </a:r>
            <a:r>
              <a:rPr lang="en-US" altLang="ko-KR">
                <a:latin typeface="Tahoma"/>
              </a:rPr>
              <a:t>());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}</a:t>
            </a:r>
            <a:endParaRPr lang="en-US" altLang="ko-KR">
              <a:latin typeface="Tahoma"/>
            </a:endParaRPr>
          </a:p>
          <a:p>
            <a:pPr algn="l">
              <a:defRPr/>
            </a:pPr>
            <a:endParaRPr lang="ko-KR" altLang="en-US" sz="500">
              <a:latin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078" y="3138999"/>
            <a:ext cx="7348452" cy="297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Tahoma"/>
              <a:buChar char="‒"/>
              <a:defRPr/>
            </a:pPr>
            <a:r>
              <a:rPr lang="ko-KR" altLang="en-US"/>
              <a:t>오류 시엔</a:t>
            </a:r>
            <a:r>
              <a:rPr lang="en-US" altLang="ko-KR"/>
              <a:t>, </a:t>
            </a:r>
            <a:r>
              <a:rPr lang="ko-KR" altLang="en-US"/>
              <a:t>바로 </a:t>
            </a:r>
            <a:r>
              <a:rPr lang="en-US" altLang="ko-KR"/>
              <a:t>Callback</a:t>
            </a:r>
            <a:r>
              <a:rPr lang="ko-KR" altLang="en-US"/>
              <a:t>함수를 호출한다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0078" y="6173195"/>
            <a:ext cx="6583677" cy="29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/>
              <a:t>https://github.com/prl-mushr/vesc/blob/master/vesc_driver/src/vesc_driver.cpp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 idx="0"/>
          </p:nvPr>
        </p:nvSpPr>
        <p:spPr>
          <a:xfrm>
            <a:off x="685800" y="2239841"/>
            <a:ext cx="7772400" cy="1470025"/>
          </a:xfrm>
          <a:solidFill>
            <a:srgbClr val="f9fdd3"/>
          </a:solidFill>
        </p:spPr>
        <p:txBody>
          <a:bodyPr/>
          <a:lstStyle/>
          <a:p>
            <a:pPr lvl="0">
              <a:defRPr/>
            </a:pPr>
            <a:r>
              <a:rPr lang="en-US" altLang="ko-KR"/>
              <a:t>JOY_TELEOP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JOY_TELEOP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50165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Reference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0079" y="1352133"/>
            <a:ext cx="8046721" cy="5208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class JoyTeleop</a:t>
            </a:r>
            <a:r>
              <a:rPr lang="en-US" altLang="ko-KR">
                <a:latin typeface="Tahoma"/>
                <a:ea typeface="굴림"/>
                <a:cs typeface="Tahoma"/>
              </a:rPr>
              <a:t>: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lvl="1"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__init__ </a:t>
            </a:r>
            <a:r>
              <a:rPr lang="en-US" altLang="ko-KR">
                <a:latin typeface="Tahoma"/>
                <a:ea typeface="굴림"/>
                <a:cs typeface="Tahoma"/>
              </a:rPr>
              <a:t>(self);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lvl="1"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joy_callback </a:t>
            </a:r>
            <a:r>
              <a:rPr lang="en-US" altLang="ko-KR">
                <a:latin typeface="Tahoma"/>
                <a:ea typeface="굴림"/>
                <a:cs typeface="Tahoma"/>
              </a:rPr>
              <a:t>(self, data);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lvl="1"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register_topic </a:t>
            </a:r>
            <a:r>
              <a:rPr lang="en-US" altLang="ko-KR">
                <a:latin typeface="Tahoma"/>
                <a:ea typeface="굴림"/>
                <a:cs typeface="Tahoma"/>
              </a:rPr>
              <a:t>(self, name, command);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lvl="1"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register_action </a:t>
            </a:r>
            <a:r>
              <a:rPr lang="en-US" altLang="ko-KR">
                <a:latin typeface="Tahoma"/>
                <a:ea typeface="굴림"/>
                <a:cs typeface="Tahoma"/>
              </a:rPr>
              <a:t>(self, name, command);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lvl="1" algn="l">
              <a:defRPr/>
            </a:pPr>
            <a:endParaRPr lang="en-US" altLang="ko-KR">
              <a:latin typeface="Tahoma"/>
              <a:ea typeface="굴림"/>
              <a:cs typeface="Tahoma"/>
            </a:endParaRPr>
          </a:p>
          <a:p>
            <a:pPr lvl="1"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class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AsyncServiceProxy</a:t>
            </a:r>
            <a:r>
              <a:rPr lang="en-US" altLang="ko-KR">
                <a:latin typeface="Tahoma"/>
                <a:ea typeface="굴림"/>
                <a:cs typeface="Tahoma"/>
              </a:rPr>
              <a:t>(object):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lvl="2"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__init__ </a:t>
            </a:r>
            <a:r>
              <a:rPr lang="en-US" altLang="ko-KR">
                <a:latin typeface="Tahoma"/>
                <a:ea typeface="굴림"/>
                <a:cs typeface="Tahoma"/>
              </a:rPr>
              <a:t>(self, name, service_class, persistent=True);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lvl="2"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__del__ </a:t>
            </a:r>
            <a:r>
              <a:rPr lang="en-US" altLang="ko-KR">
                <a:latin typeface="Tahoma"/>
                <a:ea typeface="굴림"/>
                <a:cs typeface="Tahoma"/>
              </a:rPr>
              <a:t>(self);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lvl="2"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__call__ </a:t>
            </a:r>
            <a:r>
              <a:rPr lang="en-US" altLang="ko-KR">
                <a:latin typeface="Tahoma"/>
                <a:ea typeface="굴림"/>
                <a:cs typeface="Tahoma"/>
              </a:rPr>
              <a:t>(self, request);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lvl="2" algn="l">
              <a:defRPr/>
            </a:pPr>
            <a:endParaRPr lang="en-US" altLang="ko-KR">
              <a:latin typeface="Tahoma"/>
              <a:ea typeface="굴림"/>
              <a:cs typeface="Tahoma"/>
            </a:endParaRPr>
          </a:p>
          <a:p>
            <a:pPr lvl="1"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register_service </a:t>
            </a:r>
            <a:r>
              <a:rPr lang="en-US" altLang="ko-KR">
                <a:latin typeface="Tahoma"/>
                <a:ea typeface="굴림"/>
                <a:cs typeface="Tahoma"/>
              </a:rPr>
              <a:t>(self, name, command);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lvl="1"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match_command </a:t>
            </a:r>
            <a:r>
              <a:rPr lang="en-US" altLang="ko-KR">
                <a:latin typeface="Tahoma"/>
                <a:ea typeface="굴림"/>
                <a:cs typeface="Tahoma"/>
              </a:rPr>
              <a:t>(self, c, buttons);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lvl="1"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add_command </a:t>
            </a:r>
            <a:r>
              <a:rPr lang="en-US" altLang="ko-KR">
                <a:latin typeface="Tahoma"/>
                <a:ea typeface="굴림"/>
                <a:cs typeface="Tahoma"/>
              </a:rPr>
              <a:t>(self, name, command);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lvl="1"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run_command </a:t>
            </a:r>
            <a:r>
              <a:rPr lang="en-US" altLang="ko-KR">
                <a:latin typeface="Tahoma"/>
                <a:ea typeface="굴림"/>
                <a:cs typeface="Tahoma"/>
              </a:rPr>
              <a:t>(self, command, joy_state);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lvl="1"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run_topic </a:t>
            </a:r>
            <a:r>
              <a:rPr lang="en-US" altLang="ko-KR">
                <a:latin typeface="Tahoma"/>
                <a:ea typeface="굴림"/>
                <a:cs typeface="Tahoma"/>
              </a:rPr>
              <a:t>(self, c, joy_state);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lvl="1"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run_action </a:t>
            </a:r>
            <a:r>
              <a:rPr lang="en-US" altLang="ko-KR">
                <a:latin typeface="Tahoma"/>
                <a:ea typeface="굴림"/>
                <a:cs typeface="Tahoma"/>
              </a:rPr>
              <a:t>(self, c, joy_state);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lvl="1"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run_service </a:t>
            </a:r>
            <a:r>
              <a:rPr lang="en-US" altLang="ko-KR">
                <a:latin typeface="Tahoma"/>
                <a:ea typeface="굴림"/>
                <a:cs typeface="Tahoma"/>
              </a:rPr>
              <a:t>(self, c, joy_state);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lvl="1"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set_member </a:t>
            </a:r>
            <a:r>
              <a:rPr lang="en-US" altLang="ko-KR">
                <a:latin typeface="Tahoma"/>
                <a:ea typeface="굴림"/>
                <a:cs typeface="Tahoma"/>
              </a:rPr>
              <a:t>(self, msg, member, value);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lvl="1"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get_message_type </a:t>
            </a:r>
            <a:r>
              <a:rPr lang="en-US" altLang="ko-KR">
                <a:latin typeface="Tahoma"/>
                <a:ea typeface="굴림"/>
                <a:cs typeface="Tahoma"/>
              </a:rPr>
              <a:t>(self, type_name);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lvl="1"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get_action_type </a:t>
            </a:r>
            <a:r>
              <a:rPr lang="en-US" altLang="ko-KR">
                <a:latin typeface="Tahoma"/>
                <a:ea typeface="굴림"/>
                <a:cs typeface="Tahoma"/>
              </a:rPr>
              <a:t>(self, action_name);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lvl="1"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get_service_type </a:t>
            </a:r>
            <a:r>
              <a:rPr lang="en-US" altLang="ko-KR">
                <a:latin typeface="Tahoma"/>
                <a:ea typeface="굴림"/>
                <a:cs typeface="Tahoma"/>
              </a:rPr>
              <a:t>(self, service_name);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lvl="1"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update_actions </a:t>
            </a:r>
            <a:r>
              <a:rPr lang="en-US" altLang="ko-KR">
                <a:latin typeface="Tahoma"/>
                <a:ea typeface="굴림"/>
                <a:cs typeface="Tahoma"/>
              </a:rPr>
              <a:t>(self, evt=None);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lvl="1" algn="l">
              <a:defRPr/>
            </a:pPr>
            <a:endParaRPr lang="en-US" altLang="ko-KR">
              <a:latin typeface="Tahoma"/>
              <a:ea typeface="굴림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class </a:t>
            </a:r>
            <a:r>
              <a:rPr lang="en-US" altLang="ko-KR">
                <a:solidFill>
                  <a:srgbClr val="ffc000"/>
                </a:solidFill>
              </a:rPr>
              <a:t>JoyTeleop</a:t>
            </a:r>
            <a:r>
              <a:rPr lang="en-US" altLang="ko-KR"/>
              <a:t> functions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295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__init__</a:t>
            </a:r>
            <a:r>
              <a:rPr lang="en-US" altLang="ko-KR">
                <a:latin typeface="Tahoma"/>
              </a:rPr>
              <a:t>(self)</a:t>
            </a:r>
            <a:endParaRPr lang="en-US" altLang="ko-KR">
              <a:latin typeface="Tahom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2380" y="1917447"/>
            <a:ext cx="8578739" cy="366229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>
              <a:latin typeface="Tahoma"/>
            </a:endParaRPr>
          </a:p>
          <a:p>
            <a:pPr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__init__</a:t>
            </a:r>
            <a:r>
              <a:rPr lang="en-US" altLang="ko-KR">
                <a:latin typeface="Tahoma"/>
              </a:rPr>
              <a:t>(self):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self.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CAR_NAME</a:t>
            </a:r>
            <a:r>
              <a:rPr lang="en-US" altLang="ko-KR">
                <a:latin typeface="Tahoma"/>
              </a:rPr>
              <a:t> = rospy.</a:t>
            </a:r>
            <a:r>
              <a:rPr lang="en-US" altLang="ko-KR">
                <a:solidFill>
                  <a:schemeClr val="accent4"/>
                </a:solidFill>
                <a:latin typeface="Tahoma"/>
              </a:rPr>
              <a:t>get_param</a:t>
            </a:r>
            <a:r>
              <a:rPr lang="en-US" altLang="ko-KR">
                <a:latin typeface="Tahoma"/>
              </a:rPr>
              <a:t>("~car_name", "/car") 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#ros 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파라미터로 등록된 이름을 읽음</a:t>
            </a:r>
            <a:endParaRPr lang="ko-KR" altLang="en-US">
              <a:solidFill>
                <a:srgbClr val="ff0000"/>
              </a:solidFill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if </a:t>
            </a:r>
            <a:r>
              <a:rPr lang="en-US" altLang="ko-KR">
                <a:solidFill>
                  <a:schemeClr val="accent1"/>
                </a:solidFill>
                <a:latin typeface="Tahoma"/>
              </a:rPr>
              <a:t>not</a:t>
            </a:r>
            <a:r>
              <a:rPr lang="en-US" altLang="ko-KR">
                <a:latin typeface="Tahoma"/>
              </a:rPr>
              <a:t> self.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 CAR_NAME</a:t>
            </a:r>
            <a:r>
              <a:rPr lang="en-US" altLang="ko-KR">
                <a:latin typeface="Tahoma"/>
              </a:rPr>
              <a:t>.</a:t>
            </a:r>
            <a:r>
              <a:rPr lang="en-US" altLang="ko-KR">
                <a:solidFill>
                  <a:schemeClr val="accent4"/>
                </a:solidFill>
                <a:latin typeface="Tahoma"/>
              </a:rPr>
              <a:t>endswith</a:t>
            </a:r>
            <a:r>
              <a:rPr lang="en-US" altLang="ko-KR">
                <a:latin typeface="Tahoma"/>
              </a:rPr>
              <a:t>("/"): 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#”/”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로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끝나는 문자가 아니라면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,</a:t>
            </a:r>
            <a:endParaRPr lang="en-US" altLang="ko-KR">
              <a:solidFill>
                <a:srgbClr val="ff0000"/>
              </a:solidFill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    self.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CAR_NAME</a:t>
            </a:r>
            <a:r>
              <a:rPr lang="en-US" altLang="ko-KR">
                <a:latin typeface="Tahoma"/>
              </a:rPr>
              <a:t> += "/“ 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#”/”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를 추가</a:t>
            </a:r>
            <a:endParaRPr lang="ko-KR" altLang="en-US">
              <a:solidFill>
                <a:srgbClr val="ff0000"/>
              </a:solidFill>
              <a:latin typeface="Tahoma"/>
            </a:endParaRPr>
          </a:p>
          <a:p>
            <a:pPr algn="l">
              <a:defRPr/>
            </a:pP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if </a:t>
            </a:r>
            <a:r>
              <a:rPr lang="en-US" altLang="ko-KR">
                <a:solidFill>
                  <a:schemeClr val="accent1"/>
                </a:solidFill>
                <a:latin typeface="Tahoma"/>
              </a:rPr>
              <a:t>not</a:t>
            </a:r>
            <a:r>
              <a:rPr lang="en-US" altLang="ko-KR">
                <a:latin typeface="Tahoma"/>
              </a:rPr>
              <a:t> rospy.</a:t>
            </a:r>
            <a:r>
              <a:rPr lang="en-US" altLang="ko-KR">
                <a:solidFill>
                  <a:schemeClr val="accent4"/>
                </a:solidFill>
                <a:latin typeface="Tahoma"/>
              </a:rPr>
              <a:t>has_param</a:t>
            </a:r>
            <a:r>
              <a:rPr lang="en-US" altLang="ko-KR">
                <a:latin typeface="Tahoma"/>
              </a:rPr>
              <a:t>("teleop"): 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#ros 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파라미터가 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teleop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를 가지고 있지 않다면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오류 출력</a:t>
            </a:r>
            <a:endParaRPr lang="ko-KR" altLang="en-US">
              <a:solidFill>
                <a:srgbClr val="ff0000"/>
              </a:solidFill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    rospy.</a:t>
            </a:r>
            <a:r>
              <a:rPr lang="en-US" altLang="ko-KR">
                <a:solidFill>
                  <a:schemeClr val="accent4"/>
                </a:solidFill>
                <a:latin typeface="Tahoma"/>
              </a:rPr>
              <a:t>logfatal</a:t>
            </a:r>
            <a:r>
              <a:rPr lang="en-US" altLang="ko-KR">
                <a:latin typeface="Tahoma"/>
              </a:rPr>
              <a:t>("no configuration was found, taking node down")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    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raise JoyTeleopException</a:t>
            </a:r>
            <a:r>
              <a:rPr lang="en-US" altLang="ko-KR">
                <a:latin typeface="Tahoma"/>
              </a:rPr>
              <a:t>("no config")</a:t>
            </a:r>
            <a:endParaRPr lang="en-US" altLang="ko-KR">
              <a:latin typeface="Tahoma"/>
            </a:endParaRPr>
          </a:p>
          <a:p>
            <a:pPr algn="l">
              <a:defRPr/>
            </a:pP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#</a:t>
            </a:r>
            <a:r>
              <a:rPr lang="ko-KR" altLang="en-US">
                <a:latin typeface="Tahoma"/>
              </a:rPr>
              <a:t>게시자</a:t>
            </a:r>
            <a:r>
              <a:rPr lang="en-US" altLang="ko-KR">
                <a:latin typeface="Tahoma"/>
              </a:rPr>
              <a:t>,  </a:t>
            </a:r>
            <a:r>
              <a:rPr lang="ko-KR" altLang="en-US">
                <a:latin typeface="Tahoma"/>
              </a:rPr>
              <a:t>서비스 클라이언트</a:t>
            </a:r>
            <a:r>
              <a:rPr lang="en-US" altLang="ko-KR">
                <a:latin typeface="Tahoma"/>
              </a:rPr>
              <a:t>, </a:t>
            </a:r>
            <a:r>
              <a:rPr lang="ko-KR" altLang="en-US">
                <a:latin typeface="Tahoma"/>
              </a:rPr>
              <a:t>서비스 타입</a:t>
            </a:r>
            <a:r>
              <a:rPr lang="en-US" altLang="ko-KR">
                <a:latin typeface="Tahoma"/>
              </a:rPr>
              <a:t>, </a:t>
            </a:r>
            <a:r>
              <a:rPr lang="ko-KR" altLang="en-US">
                <a:latin typeface="Tahoma"/>
              </a:rPr>
              <a:t>메시지 타입</a:t>
            </a:r>
            <a:r>
              <a:rPr lang="en-US" altLang="ko-KR">
                <a:latin typeface="Tahoma"/>
              </a:rPr>
              <a:t>, </a:t>
            </a:r>
            <a:r>
              <a:rPr lang="ko-KR" altLang="en-US">
                <a:latin typeface="Tahoma"/>
              </a:rPr>
              <a:t>명령 목록</a:t>
            </a:r>
            <a:r>
              <a:rPr lang="en-US" altLang="ko-KR">
                <a:latin typeface="Tahoma"/>
              </a:rPr>
              <a:t>, </a:t>
            </a:r>
            <a:r>
              <a:rPr lang="ko-KR" altLang="en-US">
                <a:latin typeface="Tahoma"/>
              </a:rPr>
              <a:t>오프라인 동작</a:t>
            </a:r>
            <a:r>
              <a:rPr lang="en-US" altLang="ko-KR">
                <a:latin typeface="Tahoma"/>
              </a:rPr>
              <a:t>, </a:t>
            </a:r>
            <a:r>
              <a:rPr lang="ko-KR" altLang="en-US">
                <a:latin typeface="Tahoma"/>
              </a:rPr>
              <a:t>오프라인 서비스</a:t>
            </a:r>
            <a:endParaRPr lang="ko-KR" altLang="en-US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self.publishers = {}; self.al_clients = {}; self.srv_clients = {}; self.service_types = {};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self.message_types = {}; self.command_list = {}; self.offline_actions = []; self.offline_services = [];</a:t>
            </a:r>
            <a:endParaRPr lang="en-US" altLang="ko-KR">
              <a:latin typeface="Tahoma"/>
            </a:endParaRPr>
          </a:p>
          <a:p>
            <a:pPr algn="l">
              <a:defRPr/>
            </a:pP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self.old_buttons = []</a:t>
            </a:r>
            <a:endParaRPr lang="en-US" altLang="ko-KR">
              <a:latin typeface="Tahoma"/>
            </a:endParaRPr>
          </a:p>
          <a:p>
            <a:pPr algn="l">
              <a:defRPr/>
            </a:pP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teleop_cfg = rospy.</a:t>
            </a:r>
            <a:r>
              <a:rPr lang="en-US" altLang="ko-KR">
                <a:solidFill>
                  <a:schemeClr val="accent4"/>
                </a:solidFill>
                <a:latin typeface="Tahoma"/>
              </a:rPr>
              <a:t>get_param</a:t>
            </a:r>
            <a:r>
              <a:rPr lang="en-US" altLang="ko-KR">
                <a:latin typeface="Tahoma"/>
              </a:rPr>
              <a:t>("teleop") 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#ros 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파라미터로 등록된 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teleop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를 읽음</a:t>
            </a:r>
            <a:endParaRPr lang="ko-KR" altLang="en-US">
              <a:solidFill>
                <a:srgbClr val="ff0000"/>
              </a:solidFill>
              <a:latin typeface="Tahoma"/>
            </a:endParaRPr>
          </a:p>
          <a:p>
            <a:pPr algn="l">
              <a:defRPr/>
            </a:pPr>
            <a:endParaRPr lang="ko-KR" altLang="en-US" sz="500">
              <a:latin typeface="Tahom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0078" y="6173195"/>
            <a:ext cx="6583677" cy="29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/>
              <a:t>https://github.com/prl-mushr/vesc/blob/master/vesc_driver/src/vesc_driver.cpp</a:t>
            </a: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JOY_TELEOP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JOY_TELEOP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class </a:t>
            </a:r>
            <a:r>
              <a:rPr lang="en-US" altLang="ko-KR">
                <a:solidFill>
                  <a:srgbClr val="ffc000"/>
                </a:solidFill>
              </a:rPr>
              <a:t>JoyTeleop</a:t>
            </a:r>
            <a:r>
              <a:rPr lang="en-US" altLang="ko-KR"/>
              <a:t> functions(continue)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295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__init__</a:t>
            </a:r>
            <a:r>
              <a:rPr lang="en-US" altLang="ko-KR">
                <a:latin typeface="Tahoma"/>
              </a:rPr>
              <a:t>(self)</a:t>
            </a:r>
            <a:endParaRPr lang="en-US" altLang="ko-KR">
              <a:latin typeface="Tahom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2630" y="1857965"/>
            <a:ext cx="8578739" cy="439805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>
              <a:latin typeface="Tahoma"/>
            </a:endParaRPr>
          </a:p>
          <a:p>
            <a:pPr algn="l">
              <a:defRPr/>
            </a:pPr>
            <a:r>
              <a:rPr lang="en-US" altLang="ko-KR" sz="1300">
                <a:latin typeface="Tahoma"/>
              </a:rPr>
              <a:t>    </a:t>
            </a:r>
            <a:r>
              <a:rPr lang="en-US" altLang="ko-KR" sz="1300">
                <a:solidFill>
                  <a:schemeClr val="accent6"/>
                </a:solidFill>
                <a:latin typeface="Tahoma"/>
              </a:rPr>
              <a:t>for</a:t>
            </a:r>
            <a:r>
              <a:rPr lang="en-US" altLang="ko-KR" sz="1300">
                <a:latin typeface="Tahoma"/>
              </a:rPr>
              <a:t> i </a:t>
            </a:r>
            <a:r>
              <a:rPr lang="en-US" altLang="ko-KR" sz="1300">
                <a:solidFill>
                  <a:schemeClr val="accent1"/>
                </a:solidFill>
                <a:latin typeface="Tahoma"/>
              </a:rPr>
              <a:t>in</a:t>
            </a:r>
            <a:r>
              <a:rPr lang="en-US" altLang="ko-KR" sz="1300">
                <a:latin typeface="Tahoma"/>
              </a:rPr>
              <a:t> teleop_cfg:</a:t>
            </a:r>
            <a:endParaRPr lang="en-US" altLang="ko-KR" sz="1300">
              <a:latin typeface="Tahoma"/>
            </a:endParaRPr>
          </a:p>
          <a:p>
            <a:pPr algn="l">
              <a:defRPr/>
            </a:pPr>
            <a:r>
              <a:rPr lang="en-US" altLang="ko-KR" sz="1300">
                <a:latin typeface="Tahoma"/>
              </a:rPr>
              <a:t>            </a:t>
            </a:r>
            <a:r>
              <a:rPr lang="en-US" altLang="ko-KR" sz="1300">
                <a:solidFill>
                  <a:schemeClr val="accent6"/>
                </a:solidFill>
                <a:latin typeface="Tahoma"/>
              </a:rPr>
              <a:t>if</a:t>
            </a:r>
            <a:r>
              <a:rPr lang="en-US" altLang="ko-KR" sz="1300">
                <a:latin typeface="Tahoma"/>
              </a:rPr>
              <a:t> i </a:t>
            </a:r>
            <a:r>
              <a:rPr lang="en-US" altLang="ko-KR" sz="1300">
                <a:solidFill>
                  <a:schemeClr val="accent1"/>
                </a:solidFill>
                <a:latin typeface="Tahoma"/>
              </a:rPr>
              <a:t>in</a:t>
            </a:r>
            <a:r>
              <a:rPr lang="en-US" altLang="ko-KR" sz="1300">
                <a:latin typeface="Tahoma"/>
              </a:rPr>
              <a:t> self.command_list:</a:t>
            </a:r>
            <a:endParaRPr lang="en-US" altLang="ko-KR" sz="1300">
              <a:latin typeface="Tahoma"/>
            </a:endParaRPr>
          </a:p>
          <a:p>
            <a:pPr algn="l">
              <a:defRPr/>
            </a:pPr>
            <a:r>
              <a:rPr lang="en-US" altLang="ko-KR" sz="1300">
                <a:latin typeface="Tahoma"/>
              </a:rPr>
              <a:t>                rospy.</a:t>
            </a:r>
            <a:r>
              <a:rPr lang="en-US" altLang="ko-KR" sz="1300">
                <a:solidFill>
                  <a:schemeClr val="accent4"/>
                </a:solidFill>
                <a:latin typeface="Tahoma"/>
              </a:rPr>
              <a:t>logerr</a:t>
            </a:r>
            <a:r>
              <a:rPr lang="en-US" altLang="ko-KR" sz="1300">
                <a:latin typeface="Tahoma"/>
              </a:rPr>
              <a:t>("command {} was duplicated".</a:t>
            </a:r>
            <a:r>
              <a:rPr lang="en-US" altLang="ko-KR" sz="1300">
                <a:solidFill>
                  <a:schemeClr val="accent4"/>
                </a:solidFill>
                <a:latin typeface="Tahoma"/>
              </a:rPr>
              <a:t>format</a:t>
            </a:r>
            <a:r>
              <a:rPr lang="en-US" altLang="ko-KR" sz="1300">
                <a:latin typeface="Tahoma"/>
              </a:rPr>
              <a:t>(i))</a:t>
            </a:r>
            <a:endParaRPr lang="en-US" altLang="ko-KR" sz="1300">
              <a:latin typeface="Tahoma"/>
            </a:endParaRPr>
          </a:p>
          <a:p>
            <a:pPr algn="l">
              <a:defRPr/>
            </a:pPr>
            <a:r>
              <a:rPr lang="en-US" altLang="ko-KR" sz="1300">
                <a:latin typeface="Tahoma"/>
              </a:rPr>
              <a:t>                </a:t>
            </a:r>
            <a:r>
              <a:rPr lang="en-US" altLang="ko-KR" sz="1300">
                <a:solidFill>
                  <a:schemeClr val="accent6"/>
                </a:solidFill>
                <a:latin typeface="Tahoma"/>
              </a:rPr>
              <a:t>continue</a:t>
            </a:r>
            <a:endParaRPr lang="en-US" altLang="ko-KR" sz="1300">
              <a:solidFill>
                <a:schemeClr val="accent6"/>
              </a:solidFill>
              <a:latin typeface="Tahoma"/>
            </a:endParaRPr>
          </a:p>
          <a:p>
            <a:pPr algn="l">
              <a:defRPr/>
            </a:pPr>
            <a:r>
              <a:rPr lang="en-US" altLang="ko-KR" sz="1300">
                <a:latin typeface="Tahoma"/>
              </a:rPr>
              <a:t>            action_type </a:t>
            </a:r>
            <a:r>
              <a:rPr lang="en-US" altLang="ko-KR" sz="1300">
                <a:solidFill>
                  <a:schemeClr val="accent1"/>
                </a:solidFill>
                <a:latin typeface="Tahoma"/>
              </a:rPr>
              <a:t>=</a:t>
            </a:r>
            <a:r>
              <a:rPr lang="en-US" altLang="ko-KR" sz="1300">
                <a:latin typeface="Tahoma"/>
              </a:rPr>
              <a:t> teleop_cfg[i]["type"]</a:t>
            </a:r>
            <a:endParaRPr lang="en-US" altLang="ko-KR" sz="1300">
              <a:latin typeface="Tahoma"/>
            </a:endParaRPr>
          </a:p>
          <a:p>
            <a:pPr algn="l">
              <a:defRPr/>
            </a:pPr>
            <a:r>
              <a:rPr lang="en-US" altLang="ko-KR" sz="1300">
                <a:latin typeface="Tahoma"/>
              </a:rPr>
              <a:t>            self.</a:t>
            </a:r>
            <a:r>
              <a:rPr lang="en-US" altLang="ko-KR" sz="1300">
                <a:solidFill>
                  <a:schemeClr val="accent4"/>
                </a:solidFill>
                <a:latin typeface="Tahoma"/>
              </a:rPr>
              <a:t>add_command</a:t>
            </a:r>
            <a:r>
              <a:rPr lang="en-US" altLang="ko-KR" sz="1300">
                <a:latin typeface="Tahoma"/>
              </a:rPr>
              <a:t>(i, teleop_cfg[i]) </a:t>
            </a:r>
            <a:r>
              <a:rPr lang="en-US" altLang="ko-KR" sz="1300">
                <a:solidFill>
                  <a:srgbClr val="ff0000"/>
                </a:solidFill>
                <a:latin typeface="Tahoma"/>
              </a:rPr>
              <a:t>#</a:t>
            </a:r>
            <a:r>
              <a:rPr lang="ko-KR" altLang="en-US" sz="1300">
                <a:solidFill>
                  <a:srgbClr val="ff0000"/>
                </a:solidFill>
                <a:latin typeface="Tahoma"/>
              </a:rPr>
              <a:t>명령 목록에 명령 추가</a:t>
            </a:r>
            <a:endParaRPr lang="ko-KR" altLang="en-US" sz="1300">
              <a:solidFill>
                <a:srgbClr val="ff0000"/>
              </a:solidFill>
              <a:latin typeface="Tahoma"/>
            </a:endParaRPr>
          </a:p>
          <a:p>
            <a:pPr algn="l">
              <a:defRPr/>
            </a:pPr>
            <a:endParaRPr lang="en-US" altLang="ko-KR" sz="1300">
              <a:latin typeface="Tahoma"/>
            </a:endParaRPr>
          </a:p>
          <a:p>
            <a:pPr algn="l">
              <a:defRPr/>
            </a:pPr>
            <a:r>
              <a:rPr lang="en-US" altLang="ko-KR" sz="1300">
                <a:latin typeface="Tahoma"/>
              </a:rPr>
              <a:t>            </a:t>
            </a:r>
            <a:r>
              <a:rPr lang="en-US" altLang="ko-KR" sz="1300">
                <a:solidFill>
                  <a:srgbClr val="ff0000"/>
                </a:solidFill>
                <a:latin typeface="Tahoma"/>
              </a:rPr>
              <a:t>#action_type</a:t>
            </a:r>
            <a:r>
              <a:rPr lang="ko-KR" altLang="en-US" sz="1300">
                <a:solidFill>
                  <a:srgbClr val="ff0000"/>
                </a:solidFill>
                <a:latin typeface="Tahoma"/>
              </a:rPr>
              <a:t>은 </a:t>
            </a:r>
            <a:r>
              <a:rPr lang="en-US" altLang="ko-KR" sz="1300">
                <a:solidFill>
                  <a:srgbClr val="ff0000"/>
                </a:solidFill>
                <a:latin typeface="Tahoma"/>
              </a:rPr>
              <a:t>topic, action, service </a:t>
            </a:r>
            <a:r>
              <a:rPr lang="ko-KR" altLang="en-US" sz="1300">
                <a:solidFill>
                  <a:srgbClr val="ff0000"/>
                </a:solidFill>
                <a:latin typeface="Tahoma"/>
              </a:rPr>
              <a:t>로 나뉩</a:t>
            </a:r>
            <a:endParaRPr lang="ko-KR" altLang="en-US" sz="1300">
              <a:solidFill>
                <a:srgbClr val="ff0000"/>
              </a:solidFill>
              <a:latin typeface="Tahoma"/>
            </a:endParaRPr>
          </a:p>
          <a:p>
            <a:pPr algn="l">
              <a:defRPr/>
            </a:pPr>
            <a:r>
              <a:rPr lang="en-US" altLang="ko-KR" sz="1300">
                <a:latin typeface="Tahoma"/>
              </a:rPr>
              <a:t>            </a:t>
            </a:r>
            <a:r>
              <a:rPr lang="en-US" altLang="ko-KR" sz="1300">
                <a:solidFill>
                  <a:schemeClr val="accent6"/>
                </a:solidFill>
                <a:latin typeface="Tahoma"/>
              </a:rPr>
              <a:t>if</a:t>
            </a:r>
            <a:r>
              <a:rPr lang="en-US" altLang="ko-KR" sz="1300">
                <a:latin typeface="Tahoma"/>
              </a:rPr>
              <a:t> action_type </a:t>
            </a:r>
            <a:r>
              <a:rPr lang="en-US" altLang="ko-KR" sz="1300">
                <a:solidFill>
                  <a:schemeClr val="accent1"/>
                </a:solidFill>
                <a:latin typeface="Tahoma"/>
              </a:rPr>
              <a:t>==</a:t>
            </a:r>
            <a:r>
              <a:rPr lang="en-US" altLang="ko-KR" sz="1300">
                <a:latin typeface="Tahoma"/>
              </a:rPr>
              <a:t> "topic":</a:t>
            </a:r>
            <a:endParaRPr lang="en-US" altLang="ko-KR" sz="1300">
              <a:latin typeface="Tahoma"/>
            </a:endParaRPr>
          </a:p>
          <a:p>
            <a:pPr algn="l">
              <a:defRPr/>
            </a:pPr>
            <a:r>
              <a:rPr lang="en-US" altLang="ko-KR" sz="1300">
                <a:latin typeface="Tahoma"/>
              </a:rPr>
              <a:t>                self.</a:t>
            </a:r>
            <a:r>
              <a:rPr lang="en-US" altLang="ko-KR" sz="1300">
                <a:solidFill>
                  <a:schemeClr val="accent4"/>
                </a:solidFill>
                <a:latin typeface="Tahoma"/>
              </a:rPr>
              <a:t>register_topic</a:t>
            </a:r>
            <a:r>
              <a:rPr lang="en-US" altLang="ko-KR" sz="1300">
                <a:latin typeface="Tahoma"/>
              </a:rPr>
              <a:t>(i, teleop_cfg[i]) </a:t>
            </a:r>
            <a:r>
              <a:rPr lang="en-US" altLang="ko-KR" sz="1300">
                <a:solidFill>
                  <a:srgbClr val="ff0000"/>
                </a:solidFill>
                <a:latin typeface="Tahoma"/>
              </a:rPr>
              <a:t>#</a:t>
            </a:r>
            <a:r>
              <a:rPr lang="ko-KR" altLang="en-US" sz="1300">
                <a:solidFill>
                  <a:srgbClr val="ff0000"/>
                </a:solidFill>
                <a:latin typeface="Tahoma"/>
              </a:rPr>
              <a:t>조이스틱 명령에 대한 주제 </a:t>
            </a:r>
            <a:r>
              <a:rPr lang="en-US" altLang="ko-KR" sz="1300">
                <a:solidFill>
                  <a:srgbClr val="ff0000"/>
                </a:solidFill>
                <a:latin typeface="Tahoma"/>
              </a:rPr>
              <a:t>publisher </a:t>
            </a:r>
            <a:r>
              <a:rPr lang="ko-KR" altLang="en-US" sz="1300">
                <a:solidFill>
                  <a:srgbClr val="ff0000"/>
                </a:solidFill>
                <a:latin typeface="Tahoma"/>
              </a:rPr>
              <a:t>실행</a:t>
            </a:r>
            <a:endParaRPr lang="ko-KR" altLang="en-US" sz="1300">
              <a:solidFill>
                <a:srgbClr val="ff0000"/>
              </a:solidFill>
              <a:latin typeface="Tahoma"/>
            </a:endParaRPr>
          </a:p>
          <a:p>
            <a:pPr algn="l">
              <a:defRPr/>
            </a:pPr>
            <a:r>
              <a:rPr lang="en-US" altLang="ko-KR" sz="1300">
                <a:latin typeface="Tahoma"/>
              </a:rPr>
              <a:t>            </a:t>
            </a:r>
            <a:r>
              <a:rPr lang="en-US" altLang="ko-KR" sz="1300">
                <a:solidFill>
                  <a:schemeClr val="accent6"/>
                </a:solidFill>
                <a:latin typeface="Tahoma"/>
              </a:rPr>
              <a:t>elif</a:t>
            </a:r>
            <a:r>
              <a:rPr lang="en-US" altLang="ko-KR" sz="1300">
                <a:latin typeface="Tahoma"/>
              </a:rPr>
              <a:t> action_type </a:t>
            </a:r>
            <a:r>
              <a:rPr lang="en-US" altLang="ko-KR" sz="1300">
                <a:solidFill>
                  <a:schemeClr val="accent1"/>
                </a:solidFill>
                <a:latin typeface="Tahoma"/>
              </a:rPr>
              <a:t>==</a:t>
            </a:r>
            <a:r>
              <a:rPr lang="en-US" altLang="ko-KR" sz="1300">
                <a:latin typeface="Tahoma"/>
              </a:rPr>
              <a:t> "action":</a:t>
            </a:r>
            <a:endParaRPr lang="en-US" altLang="ko-KR" sz="1300">
              <a:latin typeface="Tahoma"/>
            </a:endParaRPr>
          </a:p>
          <a:p>
            <a:pPr algn="l">
              <a:defRPr/>
            </a:pPr>
            <a:r>
              <a:rPr lang="en-US" altLang="ko-KR" sz="1300">
                <a:latin typeface="Tahoma"/>
              </a:rPr>
              <a:t>                self.</a:t>
            </a:r>
            <a:r>
              <a:rPr lang="en-US" altLang="ko-KR" sz="1300">
                <a:solidFill>
                  <a:schemeClr val="accent4"/>
                </a:solidFill>
                <a:latin typeface="Tahoma"/>
              </a:rPr>
              <a:t>register_action</a:t>
            </a:r>
            <a:r>
              <a:rPr lang="en-US" altLang="ko-KR" sz="1300">
                <a:latin typeface="Tahoma"/>
              </a:rPr>
              <a:t>(i, teleop_cfg[i]) </a:t>
            </a:r>
            <a:r>
              <a:rPr lang="en-US" altLang="ko-KR" sz="1300">
                <a:solidFill>
                  <a:srgbClr val="ff0000"/>
                </a:solidFill>
                <a:latin typeface="Tahoma"/>
              </a:rPr>
              <a:t>#</a:t>
            </a:r>
            <a:r>
              <a:rPr lang="ko-KR" altLang="en-US" sz="1300">
                <a:solidFill>
                  <a:srgbClr val="ff0000"/>
                </a:solidFill>
                <a:latin typeface="Tahoma"/>
              </a:rPr>
              <a:t>조이스틱 명령에 대한 작업 클라이언트 실행</a:t>
            </a:r>
            <a:endParaRPr lang="ko-KR" altLang="en-US" sz="1300">
              <a:solidFill>
                <a:srgbClr val="ff0000"/>
              </a:solidFill>
              <a:latin typeface="Tahoma"/>
            </a:endParaRPr>
          </a:p>
          <a:p>
            <a:pPr algn="l">
              <a:defRPr/>
            </a:pPr>
            <a:r>
              <a:rPr lang="en-US" altLang="ko-KR" sz="1300">
                <a:latin typeface="Tahoma"/>
              </a:rPr>
              <a:t>            </a:t>
            </a:r>
            <a:r>
              <a:rPr lang="en-US" altLang="ko-KR" sz="1300">
                <a:solidFill>
                  <a:schemeClr val="accent6"/>
                </a:solidFill>
                <a:latin typeface="Tahoma"/>
              </a:rPr>
              <a:t>elif</a:t>
            </a:r>
            <a:r>
              <a:rPr lang="en-US" altLang="ko-KR" sz="1300">
                <a:latin typeface="Tahoma"/>
              </a:rPr>
              <a:t> action_type </a:t>
            </a:r>
            <a:r>
              <a:rPr lang="en-US" altLang="ko-KR" sz="1300">
                <a:solidFill>
                  <a:schemeClr val="accent1"/>
                </a:solidFill>
                <a:latin typeface="Tahoma"/>
              </a:rPr>
              <a:t>==</a:t>
            </a:r>
            <a:r>
              <a:rPr lang="en-US" altLang="ko-KR" sz="1300">
                <a:latin typeface="Tahoma"/>
              </a:rPr>
              <a:t> ＂service＂:</a:t>
            </a:r>
            <a:endParaRPr lang="en-US" altLang="ko-KR" sz="1300">
              <a:latin typeface="Tahoma"/>
            </a:endParaRPr>
          </a:p>
          <a:p>
            <a:pPr algn="l">
              <a:defRPr/>
            </a:pPr>
            <a:r>
              <a:rPr lang="en-US" altLang="ko-KR" sz="1300">
                <a:latin typeface="Tahoma"/>
              </a:rPr>
              <a:t>                self.</a:t>
            </a:r>
            <a:r>
              <a:rPr lang="en-US" altLang="ko-KR" sz="1300">
                <a:solidFill>
                  <a:schemeClr val="accent4"/>
                </a:solidFill>
                <a:latin typeface="Tahoma"/>
              </a:rPr>
              <a:t>register_service</a:t>
            </a:r>
            <a:r>
              <a:rPr lang="en-US" altLang="ko-KR" sz="1300">
                <a:latin typeface="Tahoma"/>
              </a:rPr>
              <a:t>(I, teleop_cfg[i]) </a:t>
            </a:r>
            <a:r>
              <a:rPr lang="en-US" altLang="ko-KR" sz="1300">
                <a:solidFill>
                  <a:srgbClr val="ff0000"/>
                </a:solidFill>
                <a:latin typeface="Tahoma"/>
              </a:rPr>
              <a:t>#</a:t>
            </a:r>
            <a:r>
              <a:rPr lang="ko-KR" altLang="en-US" sz="1300">
                <a:solidFill>
                  <a:srgbClr val="ff0000"/>
                </a:solidFill>
                <a:latin typeface="Tahoma"/>
              </a:rPr>
              <a:t>조이스틱 명령에 대한 </a:t>
            </a:r>
            <a:r>
              <a:rPr lang="en-US" altLang="ko-KR" sz="1300">
                <a:solidFill>
                  <a:srgbClr val="ff0000"/>
                </a:solidFill>
                <a:latin typeface="Tahoma"/>
              </a:rPr>
              <a:t>AsyncServiceProxy </a:t>
            </a:r>
            <a:r>
              <a:rPr lang="ko-KR" altLang="en-US" sz="1300">
                <a:solidFill>
                  <a:srgbClr val="ff0000"/>
                </a:solidFill>
                <a:latin typeface="Tahoma"/>
              </a:rPr>
              <a:t>실행</a:t>
            </a:r>
            <a:endParaRPr lang="ko-KR" altLang="en-US" sz="1300">
              <a:solidFill>
                <a:srgbClr val="ff0000"/>
              </a:solidFill>
              <a:latin typeface="Tahoma"/>
            </a:endParaRPr>
          </a:p>
          <a:p>
            <a:pPr algn="l">
              <a:defRPr/>
            </a:pPr>
            <a:r>
              <a:rPr lang="en-US" altLang="ko-KR" sz="1300">
                <a:latin typeface="Tahoma"/>
              </a:rPr>
              <a:t>            </a:t>
            </a:r>
            <a:r>
              <a:rPr lang="en-US" altLang="ko-KR" sz="1300">
                <a:solidFill>
                  <a:schemeClr val="accent6"/>
                </a:solidFill>
                <a:latin typeface="Tahoma"/>
              </a:rPr>
              <a:t>else</a:t>
            </a:r>
            <a:r>
              <a:rPr lang="en-US" altLang="ko-KR" sz="1300">
                <a:latin typeface="Tahoma"/>
              </a:rPr>
              <a:t>:</a:t>
            </a:r>
            <a:endParaRPr lang="en-US" altLang="ko-KR" sz="1300">
              <a:latin typeface="Tahoma"/>
            </a:endParaRPr>
          </a:p>
          <a:p>
            <a:pPr algn="l">
              <a:defRPr/>
            </a:pPr>
            <a:r>
              <a:rPr lang="en-US" altLang="ko-KR" sz="1300">
                <a:latin typeface="Tahoma"/>
              </a:rPr>
              <a:t>                rospy.</a:t>
            </a:r>
            <a:r>
              <a:rPr lang="en-US" altLang="ko-KR" sz="1300">
                <a:solidFill>
                  <a:schemeClr val="accent4"/>
                </a:solidFill>
                <a:latin typeface="Tahoma"/>
              </a:rPr>
              <a:t>logerr</a:t>
            </a:r>
            <a:r>
              <a:rPr lang="en-US" altLang="ko-KR" sz="1300">
                <a:latin typeface="Tahoma"/>
              </a:rPr>
              <a:t>("unknown type '%s' for command '%s'", action_type, i)</a:t>
            </a:r>
            <a:endParaRPr lang="en-US" altLang="ko-KR" sz="1300">
              <a:latin typeface="Tahoma"/>
            </a:endParaRPr>
          </a:p>
          <a:p>
            <a:pPr algn="l">
              <a:defRPr/>
            </a:pPr>
            <a:endParaRPr lang="en-US" altLang="ko-KR" sz="1300">
              <a:latin typeface="Tahoma"/>
            </a:endParaRPr>
          </a:p>
          <a:p>
            <a:pPr algn="l">
              <a:defRPr/>
            </a:pPr>
            <a:r>
              <a:rPr lang="en-US" altLang="ko-KR" sz="1300">
                <a:latin typeface="Tahoma"/>
              </a:rPr>
              <a:t>        </a:t>
            </a:r>
            <a:r>
              <a:rPr lang="en-US" altLang="ko-KR" sz="1300">
                <a:solidFill>
                  <a:srgbClr val="ff0000"/>
                </a:solidFill>
                <a:latin typeface="Tahoma"/>
              </a:rPr>
              <a:t>#subscriber(</a:t>
            </a:r>
            <a:r>
              <a:rPr lang="ko-KR" altLang="en-US" sz="1300">
                <a:solidFill>
                  <a:srgbClr val="ff0000"/>
                </a:solidFill>
                <a:latin typeface="Tahoma"/>
              </a:rPr>
              <a:t>토픽</a:t>
            </a:r>
            <a:r>
              <a:rPr lang="en-US" altLang="ko-KR" sz="1300">
                <a:solidFill>
                  <a:srgbClr val="ff0000"/>
                </a:solidFill>
                <a:latin typeface="Tahoma"/>
              </a:rPr>
              <a:t>, </a:t>
            </a:r>
            <a:r>
              <a:rPr lang="ko-KR" altLang="en-US" sz="1300">
                <a:solidFill>
                  <a:srgbClr val="ff0000"/>
                </a:solidFill>
                <a:latin typeface="Tahoma"/>
              </a:rPr>
              <a:t>메시지 종류</a:t>
            </a:r>
            <a:r>
              <a:rPr lang="en-US" altLang="ko-KR" sz="1300">
                <a:solidFill>
                  <a:srgbClr val="ff0000"/>
                </a:solidFill>
                <a:latin typeface="Tahoma"/>
              </a:rPr>
              <a:t>, callback </a:t>
            </a:r>
            <a:r>
              <a:rPr lang="ko-KR" altLang="en-US" sz="1300">
                <a:solidFill>
                  <a:srgbClr val="ff0000"/>
                </a:solidFill>
                <a:latin typeface="Tahoma"/>
              </a:rPr>
              <a:t>함수</a:t>
            </a:r>
            <a:r>
              <a:rPr lang="en-US" altLang="ko-KR" sz="1300">
                <a:solidFill>
                  <a:srgbClr val="ff0000"/>
                </a:solidFill>
                <a:latin typeface="Tahoma"/>
              </a:rPr>
              <a:t>)</a:t>
            </a:r>
            <a:endParaRPr lang="en-US" altLang="ko-KR" sz="1300">
              <a:solidFill>
                <a:srgbClr val="ff0000"/>
              </a:solidFill>
              <a:latin typeface="Tahoma"/>
            </a:endParaRPr>
          </a:p>
          <a:p>
            <a:pPr algn="l">
              <a:defRPr/>
            </a:pPr>
            <a:r>
              <a:rPr lang="en-US" altLang="ko-KR" sz="1300">
                <a:latin typeface="Tahoma"/>
              </a:rPr>
              <a:t>        rospy.</a:t>
            </a:r>
            <a:r>
              <a:rPr lang="en-US" altLang="ko-KR" sz="1300">
                <a:solidFill>
                  <a:schemeClr val="accent6"/>
                </a:solidFill>
                <a:latin typeface="Tahoma"/>
              </a:rPr>
              <a:t>Subscriber</a:t>
            </a:r>
            <a:r>
              <a:rPr lang="en-US" altLang="ko-KR" sz="1300">
                <a:latin typeface="Tahoma"/>
              </a:rPr>
              <a:t>("joy", sensor_msgs.msg.</a:t>
            </a:r>
            <a:r>
              <a:rPr lang="en-US" altLang="ko-KR" sz="1300">
                <a:solidFill>
                  <a:schemeClr val="accent6"/>
                </a:solidFill>
                <a:latin typeface="Tahoma"/>
              </a:rPr>
              <a:t>Joy</a:t>
            </a:r>
            <a:r>
              <a:rPr lang="en-US" altLang="ko-KR" sz="1300">
                <a:latin typeface="Tahoma"/>
              </a:rPr>
              <a:t>, self.joy_callback)</a:t>
            </a:r>
            <a:endParaRPr lang="en-US" altLang="ko-KR" sz="1300">
              <a:latin typeface="Tahoma"/>
            </a:endParaRPr>
          </a:p>
          <a:p>
            <a:pPr algn="l">
              <a:defRPr/>
            </a:pPr>
            <a:endParaRPr lang="en-US" altLang="ko-KR" sz="1300">
              <a:latin typeface="Tahoma"/>
            </a:endParaRPr>
          </a:p>
          <a:p>
            <a:pPr algn="l">
              <a:defRPr/>
            </a:pPr>
            <a:r>
              <a:rPr lang="en-US" altLang="ko-KR" sz="1300">
                <a:latin typeface="Tahoma"/>
              </a:rPr>
              <a:t>        rospy.</a:t>
            </a:r>
            <a:r>
              <a:rPr lang="en-US" altLang="ko-KR" sz="1300">
                <a:solidFill>
                  <a:schemeClr val="accent6"/>
                </a:solidFill>
                <a:latin typeface="Tahoma"/>
              </a:rPr>
              <a:t>Timer</a:t>
            </a:r>
            <a:r>
              <a:rPr lang="en-US" altLang="ko-KR" sz="1300">
                <a:latin typeface="Tahoma"/>
              </a:rPr>
              <a:t>(rospy.</a:t>
            </a:r>
            <a:r>
              <a:rPr lang="en-US" altLang="ko-KR" sz="1300">
                <a:solidFill>
                  <a:schemeClr val="accent6"/>
                </a:solidFill>
                <a:latin typeface="Tahoma"/>
              </a:rPr>
              <a:t>Duration</a:t>
            </a:r>
            <a:r>
              <a:rPr lang="en-US" altLang="ko-KR" sz="1300">
                <a:latin typeface="Tahoma"/>
              </a:rPr>
              <a:t>(2.0), self.update_actions) #</a:t>
            </a:r>
            <a:r>
              <a:rPr lang="ko-KR" altLang="en-US" sz="1300">
                <a:latin typeface="Tahoma"/>
              </a:rPr>
              <a:t>저주파 </a:t>
            </a:r>
            <a:r>
              <a:rPr lang="en-US" altLang="ko-KR" sz="1300">
                <a:latin typeface="Tahoma"/>
              </a:rPr>
              <a:t>action </a:t>
            </a:r>
            <a:r>
              <a:rPr lang="ko-KR" altLang="en-US" sz="1300">
                <a:latin typeface="Tahoma"/>
              </a:rPr>
              <a:t>업데이트 실행</a:t>
            </a:r>
            <a:endParaRPr lang="ko-KR" altLang="en-US" sz="1300">
              <a:latin typeface="Tahoma"/>
            </a:endParaRPr>
          </a:p>
          <a:p>
            <a:pPr algn="l">
              <a:defRPr/>
            </a:pPr>
            <a:endParaRPr lang="ko-KR" altLang="en-US" sz="500">
              <a:latin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Outline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MuSHR</a:t>
            </a:r>
            <a:r>
              <a:rPr lang="ko-KR" altLang="en-US"/>
              <a:t>의 </a:t>
            </a:r>
            <a:r>
              <a:rPr lang="en-US" altLang="ko-KR"/>
              <a:t>teleop.launch </a:t>
            </a:r>
            <a:r>
              <a:rPr lang="ko-KR" altLang="en-US"/>
              <a:t>에서의 블록 다이어그램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MuSHR</a:t>
            </a:r>
            <a:r>
              <a:rPr lang="ko-KR" altLang="en-US"/>
              <a:t>의 자율 주행 모드에서의 블록 다이어그램</a:t>
            </a:r>
            <a:endParaRPr lang="ko-KR" altLang="en-US"/>
          </a:p>
          <a:p>
            <a:pPr marL="342900" lvl="0" indent="-34290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Char char="u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맑은 고딕"/>
                <a:cs typeface="Tahoma"/>
              </a:rPr>
              <a:t>VESC_DRIVER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맑은 고딕"/>
              <a:cs typeface="Tahoma"/>
            </a:endParaRPr>
          </a:p>
          <a:p>
            <a:pPr marL="342900" lvl="0" indent="-34290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Char char="u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맑은 고딕"/>
                <a:cs typeface="Tahoma"/>
              </a:rPr>
              <a:t>JOY_TELEOP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racecar_state.py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JOY_TELEOP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class </a:t>
            </a:r>
            <a:r>
              <a:rPr lang="en-US" altLang="ko-KR">
                <a:solidFill>
                  <a:srgbClr val="ffc000"/>
                </a:solidFill>
              </a:rPr>
              <a:t>JoyTeleop</a:t>
            </a:r>
            <a:r>
              <a:rPr lang="en-US" altLang="ko-KR"/>
              <a:t> functions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295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</a:rPr>
              <a:t>def</a:t>
            </a:r>
            <a:r>
              <a:rPr lang="en-US" altLang="ko-KR">
                <a:latin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</a:rPr>
              <a:t>joy_callback</a:t>
            </a:r>
            <a:r>
              <a:rPr lang="en-US" altLang="ko-KR">
                <a:latin typeface="Tahoma"/>
              </a:rPr>
              <a:t>(self, data)</a:t>
            </a:r>
            <a:endParaRPr lang="en-US" altLang="ko-KR">
              <a:latin typeface="Tahom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2380" y="1917447"/>
            <a:ext cx="8578739" cy="259549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def</a:t>
            </a:r>
            <a:r>
              <a:rPr lang="en-US" altLang="ko-KR">
                <a:latin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</a:rPr>
              <a:t>joy_callback</a:t>
            </a:r>
            <a:r>
              <a:rPr lang="en-US" altLang="ko-KR">
                <a:latin typeface="Tahoma"/>
              </a:rPr>
              <a:t>(self, data):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try</a:t>
            </a:r>
            <a:r>
              <a:rPr lang="en-US" altLang="ko-KR">
                <a:latin typeface="Tahoma"/>
              </a:rPr>
              <a:t>: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    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for</a:t>
            </a:r>
            <a:r>
              <a:rPr lang="en-US" altLang="ko-KR">
                <a:latin typeface="Tahoma"/>
              </a:rPr>
              <a:t> c </a:t>
            </a:r>
            <a:r>
              <a:rPr lang="en-US" altLang="ko-KR">
                <a:solidFill>
                  <a:schemeClr val="accent1"/>
                </a:solidFill>
                <a:latin typeface="Tahoma"/>
              </a:rPr>
              <a:t>in</a:t>
            </a:r>
            <a:r>
              <a:rPr lang="en-US" altLang="ko-KR">
                <a:latin typeface="Tahoma"/>
              </a:rPr>
              <a:t> self.command_list: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        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if</a:t>
            </a:r>
            <a:r>
              <a:rPr lang="en-US" altLang="ko-KR">
                <a:latin typeface="Tahoma"/>
              </a:rPr>
              <a:t> self.</a:t>
            </a:r>
            <a:r>
              <a:rPr lang="en-US" altLang="ko-KR">
                <a:solidFill>
                  <a:schemeClr val="accent4"/>
                </a:solidFill>
                <a:latin typeface="Tahoma"/>
              </a:rPr>
              <a:t>match_command</a:t>
            </a:r>
            <a:r>
              <a:rPr lang="en-US" altLang="ko-KR">
                <a:latin typeface="Tahoma"/>
              </a:rPr>
              <a:t>(c, data.buttons): 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#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버튼의 명령과 일치한 것을</a:t>
            </a:r>
            <a:endParaRPr lang="ko-KR" altLang="en-US">
              <a:solidFill>
                <a:srgbClr val="ff0000"/>
              </a:solidFill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            self.</a:t>
            </a:r>
            <a:r>
              <a:rPr lang="en-US" altLang="ko-KR">
                <a:solidFill>
                  <a:schemeClr val="accent4"/>
                </a:solidFill>
                <a:latin typeface="Tahoma"/>
              </a:rPr>
              <a:t>run_command</a:t>
            </a:r>
            <a:r>
              <a:rPr lang="en-US" altLang="ko-KR">
                <a:latin typeface="Tahoma"/>
              </a:rPr>
              <a:t>(c, data) 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#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실행</a:t>
            </a:r>
            <a:endParaRPr lang="ko-KR" altLang="en-US">
              <a:solidFill>
                <a:srgbClr val="ff0000"/>
              </a:solidFill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            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#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오직 한번에 명령 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1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개만 실행</a:t>
            </a:r>
            <a:endParaRPr lang="ko-KR" altLang="en-US">
              <a:solidFill>
                <a:srgbClr val="ff0000"/>
              </a:solidFill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            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break</a:t>
            </a:r>
            <a:endParaRPr lang="en-US" altLang="ko-KR">
              <a:solidFill>
                <a:schemeClr val="accent6"/>
              </a:solidFill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except</a:t>
            </a:r>
            <a:r>
              <a:rPr lang="en-US" altLang="ko-KR">
                <a:latin typeface="Tahoma"/>
              </a:rPr>
              <a:t> 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JoyTeleopException</a:t>
            </a:r>
            <a:r>
              <a:rPr lang="en-US" altLang="ko-KR">
                <a:latin typeface="Tahoma"/>
              </a:rPr>
              <a:t> 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as</a:t>
            </a:r>
            <a:r>
              <a:rPr lang="en-US" altLang="ko-KR">
                <a:latin typeface="Tahoma"/>
              </a:rPr>
              <a:t> e: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    rospy.</a:t>
            </a:r>
            <a:r>
              <a:rPr lang="en-US" altLang="ko-KR">
                <a:solidFill>
                  <a:schemeClr val="accent4"/>
                </a:solidFill>
                <a:latin typeface="Tahoma"/>
              </a:rPr>
              <a:t>logerr</a:t>
            </a:r>
            <a:r>
              <a:rPr lang="en-US" altLang="ko-KR">
                <a:latin typeface="Tahoma"/>
              </a:rPr>
              <a:t>("error while parsing joystick input: %s", </a:t>
            </a:r>
            <a:r>
              <a:rPr lang="en-US" altLang="ko-KR">
                <a:solidFill>
                  <a:schemeClr val="accent4"/>
                </a:solidFill>
                <a:latin typeface="Tahoma"/>
              </a:rPr>
              <a:t>str</a:t>
            </a:r>
            <a:r>
              <a:rPr lang="en-US" altLang="ko-KR">
                <a:latin typeface="Tahoma"/>
              </a:rPr>
              <a:t>(e))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self.old_buttons </a:t>
            </a:r>
            <a:r>
              <a:rPr lang="en-US" altLang="ko-KR">
                <a:solidFill>
                  <a:schemeClr val="accent1"/>
                </a:solidFill>
                <a:latin typeface="Tahoma"/>
              </a:rPr>
              <a:t>=</a:t>
            </a:r>
            <a:r>
              <a:rPr lang="en-US" altLang="ko-KR">
                <a:latin typeface="Tahoma"/>
              </a:rPr>
              <a:t> data.buttons 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#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누른 버튼을 </a:t>
            </a:r>
            <a:r>
              <a:rPr lang="en-US" altLang="ko-KR">
                <a:solidFill>
                  <a:srgbClr val="ff0000"/>
                </a:solidFill>
                <a:latin typeface="Tahoma"/>
              </a:rPr>
              <a:t>old_button</a:t>
            </a:r>
            <a:r>
              <a:rPr lang="ko-KR" altLang="en-US">
                <a:solidFill>
                  <a:srgbClr val="ff0000"/>
                </a:solidFill>
                <a:latin typeface="Tahoma"/>
              </a:rPr>
              <a:t>변수에 기록 </a:t>
            </a:r>
            <a:r>
              <a:rPr lang="en-US" altLang="ko-KR">
                <a:solidFill>
                  <a:srgbClr val="ff0000"/>
                </a:solidFill>
                <a:latin typeface="Tahoma"/>
                <a:sym typeface="Wingdings"/>
              </a:rPr>
              <a:t> </a:t>
            </a:r>
            <a:r>
              <a:rPr lang="ko-KR" altLang="en-US">
                <a:solidFill>
                  <a:srgbClr val="ff0000"/>
                </a:solidFill>
                <a:latin typeface="Tahoma"/>
                <a:sym typeface="Wingdings"/>
              </a:rPr>
              <a:t>해당 변수는 </a:t>
            </a:r>
            <a:r>
              <a:rPr lang="en-US" altLang="ko-KR">
                <a:solidFill>
                  <a:srgbClr val="ff0000"/>
                </a:solidFill>
                <a:latin typeface="Tahoma"/>
                <a:sym typeface="Wingdings"/>
              </a:rPr>
              <a:t>run_command </a:t>
            </a:r>
            <a:r>
              <a:rPr lang="ko-KR" altLang="en-US">
                <a:solidFill>
                  <a:srgbClr val="ff0000"/>
                </a:solidFill>
                <a:latin typeface="Tahoma"/>
                <a:sym typeface="Wingdings"/>
              </a:rPr>
              <a:t>함수에서 사용</a:t>
            </a:r>
            <a:endParaRPr lang="ko-KR" altLang="en-US">
              <a:solidFill>
                <a:srgbClr val="ff0000"/>
              </a:solidFill>
              <a:latin typeface="Tahoma"/>
              <a:sym typeface="Wingdings"/>
            </a:endParaRPr>
          </a:p>
          <a:p>
            <a:pPr algn="l">
              <a:defRPr/>
            </a:pPr>
            <a:endParaRPr lang="ko-KR" altLang="en-US" sz="500">
              <a:latin typeface="Tahom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0078" y="6173195"/>
            <a:ext cx="6583677" cy="29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/>
              <a:t>https://github.com/prl-mushr/vesc/blob/master/vesc_driver/src/vesc_driver.cpp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JOY_TELEOP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subclass </a:t>
            </a:r>
            <a:r>
              <a:rPr lang="en-US" altLang="ko-KR">
                <a:solidFill>
                  <a:srgbClr val="ffc000"/>
                </a:solidFill>
              </a:rPr>
              <a:t>AsyncServiceProxy</a:t>
            </a:r>
            <a:r>
              <a:rPr lang="en-US" altLang="ko-KR"/>
              <a:t> functions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295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__init__</a:t>
            </a:r>
            <a:r>
              <a:rPr lang="en-US" altLang="ko-KR">
                <a:latin typeface="Tahoma"/>
                <a:ea typeface="굴림"/>
                <a:cs typeface="Tahoma"/>
              </a:rPr>
              <a:t>(self, name, service_class, persistent=</a:t>
            </a:r>
            <a:r>
              <a:rPr lang="en-US" altLang="ko-KR">
                <a:solidFill>
                  <a:srgbClr val="4a7ebb"/>
                </a:solidFill>
                <a:latin typeface="Tahoma"/>
                <a:ea typeface="굴림"/>
                <a:cs typeface="Tahoma"/>
              </a:rPr>
              <a:t>True</a:t>
            </a:r>
            <a:r>
              <a:rPr lang="en-US" altLang="ko-KR">
                <a:latin typeface="Tahoma"/>
                <a:ea typeface="굴림"/>
                <a:cs typeface="Tahoma"/>
              </a:rPr>
              <a:t>)</a:t>
            </a:r>
            <a:endParaRPr lang="en-US" altLang="ko-KR">
              <a:latin typeface="Tahoma"/>
              <a:ea typeface="굴림"/>
              <a:cs typeface="Tahom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2380" y="1917447"/>
            <a:ext cx="8578739" cy="173824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>
              <a:latin typeface="Tahoma"/>
            </a:endParaRPr>
          </a:p>
          <a:p>
            <a:pPr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__init__</a:t>
            </a:r>
            <a:r>
              <a:rPr lang="en-US" altLang="ko-KR">
                <a:latin typeface="Tahoma"/>
                <a:ea typeface="굴림"/>
                <a:cs typeface="Tahoma"/>
              </a:rPr>
              <a:t>(self, name, service_class, persistent=</a:t>
            </a:r>
            <a:r>
              <a:rPr lang="en-US" altLang="ko-KR">
                <a:solidFill>
                  <a:srgbClr val="4a7ebb"/>
                </a:solidFill>
                <a:latin typeface="Tahoma"/>
                <a:ea typeface="굴림"/>
                <a:cs typeface="Tahoma"/>
              </a:rPr>
              <a:t>True</a:t>
            </a:r>
            <a:r>
              <a:rPr lang="en-US" altLang="ko-KR">
                <a:latin typeface="Tahoma"/>
                <a:ea typeface="굴림"/>
                <a:cs typeface="Tahoma"/>
              </a:rPr>
              <a:t>):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  <a:ea typeface="굴림"/>
                <a:cs typeface="Tahoma"/>
              </a:rPr>
              <a:t>            </a:t>
            </a: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try</a:t>
            </a:r>
            <a:r>
              <a:rPr lang="en-US" altLang="ko-KR">
                <a:latin typeface="Tahoma"/>
                <a:ea typeface="굴림"/>
                <a:cs typeface="Tahoma"/>
              </a:rPr>
              <a:t>: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  <a:ea typeface="굴림"/>
                <a:cs typeface="Tahoma"/>
              </a:rPr>
              <a:t>                rospy.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wait_for_service</a:t>
            </a:r>
            <a:r>
              <a:rPr lang="en-US" altLang="ko-KR">
                <a:latin typeface="Tahoma"/>
                <a:ea typeface="굴림"/>
                <a:cs typeface="Tahoma"/>
              </a:rPr>
              <a:t>(name, timeout=</a:t>
            </a:r>
            <a:r>
              <a:rPr lang="en-US" altLang="ko-KR">
                <a:solidFill>
                  <a:srgbClr val="4a7ebb"/>
                </a:solidFill>
                <a:latin typeface="Tahoma"/>
                <a:ea typeface="굴림"/>
                <a:cs typeface="Tahoma"/>
              </a:rPr>
              <a:t>2.0</a:t>
            </a:r>
            <a:r>
              <a:rPr lang="en-US" altLang="ko-KR">
                <a:latin typeface="Tahoma"/>
                <a:ea typeface="굴림"/>
                <a:cs typeface="Tahoma"/>
              </a:rPr>
              <a:t>)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  <a:ea typeface="굴림"/>
                <a:cs typeface="Tahoma"/>
              </a:rPr>
              <a:t>            </a:t>
            </a: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except ROSException</a:t>
            </a:r>
            <a:r>
              <a:rPr lang="en-US" altLang="ko-KR">
                <a:latin typeface="Tahoma"/>
                <a:ea typeface="굴림"/>
                <a:cs typeface="Tahoma"/>
              </a:rPr>
              <a:t>: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  <a:ea typeface="굴림"/>
                <a:cs typeface="Tahoma"/>
              </a:rPr>
              <a:t>                </a:t>
            </a: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raise JoyTeleopException</a:t>
            </a:r>
            <a:r>
              <a:rPr lang="en-US" altLang="ko-KR">
                <a:latin typeface="Tahoma"/>
                <a:ea typeface="굴림"/>
                <a:cs typeface="Tahoma"/>
              </a:rPr>
              <a:t>("Service {} is not available".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format</a:t>
            </a:r>
            <a:r>
              <a:rPr lang="en-US" altLang="ko-KR">
                <a:latin typeface="Tahoma"/>
                <a:ea typeface="굴림"/>
                <a:cs typeface="Tahoma"/>
              </a:rPr>
              <a:t>(name))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  <a:ea typeface="굴림"/>
                <a:cs typeface="Tahoma"/>
              </a:rPr>
              <a:t>            self._service_proxy = rospy.</a:t>
            </a: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ServiceProxy</a:t>
            </a:r>
            <a:r>
              <a:rPr lang="en-US" altLang="ko-KR">
                <a:latin typeface="Tahoma"/>
                <a:ea typeface="굴림"/>
                <a:cs typeface="Tahoma"/>
              </a:rPr>
              <a:t>(name, service_class, persistent)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  <a:ea typeface="굴림"/>
                <a:cs typeface="Tahoma"/>
              </a:rPr>
              <a:t>            self._thread = </a:t>
            </a: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Thread</a:t>
            </a:r>
            <a:r>
              <a:rPr lang="en-US" altLang="ko-KR">
                <a:latin typeface="Tahoma"/>
                <a:ea typeface="굴림"/>
                <a:cs typeface="Tahoma"/>
              </a:rPr>
              <a:t>(target=self._service_proxy, args=[]) </a:t>
            </a:r>
            <a:r>
              <a:rPr lang="en-US" altLang="ko-KR">
                <a:solidFill>
                  <a:srgbClr val="ff0000"/>
                </a:solidFill>
                <a:latin typeface="Tahoma"/>
                <a:ea typeface="굴림"/>
                <a:cs typeface="Tahoma"/>
              </a:rPr>
              <a:t>#</a:t>
            </a:r>
            <a:r>
              <a:rPr lang="ko-KR" altLang="en-US">
                <a:solidFill>
                  <a:srgbClr val="ff0000"/>
                </a:solidFill>
                <a:latin typeface="Tahoma"/>
                <a:ea typeface="굴림"/>
                <a:cs typeface="Tahoma"/>
              </a:rPr>
              <a:t>스레드 생성</a:t>
            </a:r>
            <a:endParaRPr lang="ko-KR" altLang="en-US">
              <a:solidFill>
                <a:srgbClr val="ff0000"/>
              </a:solidFill>
              <a:latin typeface="Tahoma"/>
              <a:ea typeface="굴림"/>
              <a:cs typeface="Tahoma"/>
            </a:endParaRPr>
          </a:p>
          <a:p>
            <a:pPr algn="l">
              <a:defRPr/>
            </a:pPr>
            <a:endParaRPr lang="ko-KR" altLang="en-US" sz="500">
              <a:latin typeface="Tahom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0078" y="6173195"/>
            <a:ext cx="6583677" cy="29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/>
              <a:t>https://github.com/prl-mushr/vesc/blob/master/vesc_driver/src/vesc_driver.cpp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JOY_TELEOP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subclass </a:t>
            </a:r>
            <a:r>
              <a:rPr lang="en-US" altLang="ko-KR">
                <a:solidFill>
                  <a:srgbClr val="ffc000"/>
                </a:solidFill>
              </a:rPr>
              <a:t>AsyncServiceProxy</a:t>
            </a:r>
            <a:r>
              <a:rPr lang="en-US" altLang="ko-KR"/>
              <a:t> functions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295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__del__</a:t>
            </a:r>
            <a:r>
              <a:rPr lang="en-US" altLang="ko-KR">
                <a:latin typeface="Tahoma"/>
                <a:ea typeface="굴림"/>
                <a:cs typeface="Tahoma"/>
              </a:rPr>
              <a:t>(self)</a:t>
            </a:r>
            <a:endParaRPr lang="en-US" altLang="ko-KR">
              <a:latin typeface="Tahom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2380" y="1917447"/>
            <a:ext cx="8578739" cy="88099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>
              <a:latin typeface="Tahoma"/>
            </a:endParaRPr>
          </a:p>
          <a:p>
            <a:pPr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__del__</a:t>
            </a:r>
            <a:r>
              <a:rPr lang="en-US" altLang="ko-KR">
                <a:latin typeface="Tahoma"/>
                <a:ea typeface="굴림"/>
                <a:cs typeface="Tahoma"/>
              </a:rPr>
              <a:t>(self): </a:t>
            </a:r>
            <a:r>
              <a:rPr lang="en-US" altLang="ko-KR">
                <a:solidFill>
                  <a:srgbClr val="ff0000"/>
                </a:solidFill>
                <a:latin typeface="Tahoma"/>
                <a:ea typeface="굴림"/>
                <a:cs typeface="Tahoma"/>
              </a:rPr>
              <a:t>#</a:t>
            </a:r>
            <a:r>
              <a:rPr lang="ko-KR" altLang="en-US">
                <a:solidFill>
                  <a:srgbClr val="ff0000"/>
                </a:solidFill>
                <a:latin typeface="Tahoma"/>
                <a:ea typeface="굴림"/>
                <a:cs typeface="Tahoma"/>
              </a:rPr>
              <a:t>스레드 종료 요청</a:t>
            </a:r>
            <a:endParaRPr lang="ko-KR" altLang="en-US">
              <a:solidFill>
                <a:srgbClr val="ff0000"/>
              </a:solidFill>
              <a:latin typeface="Tahoma"/>
              <a:ea typeface="굴림"/>
              <a:cs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  <a:ea typeface="굴림"/>
                <a:cs typeface="Tahoma"/>
              </a:rPr>
              <a:t>            </a:t>
            </a: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if</a:t>
            </a:r>
            <a:r>
              <a:rPr lang="en-US" altLang="ko-KR">
                <a:latin typeface="Tahoma"/>
                <a:ea typeface="굴림"/>
                <a:cs typeface="Tahoma"/>
              </a:rPr>
              <a:t> self._thread.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is_alive</a:t>
            </a:r>
            <a:r>
              <a:rPr lang="en-US" altLang="ko-KR">
                <a:latin typeface="Tahoma"/>
                <a:ea typeface="굴림"/>
                <a:cs typeface="Tahoma"/>
              </a:rPr>
              <a:t>(): </a:t>
            </a:r>
            <a:r>
              <a:rPr lang="en-US" altLang="ko-KR">
                <a:solidFill>
                  <a:srgbClr val="ff0000"/>
                </a:solidFill>
                <a:latin typeface="Tahoma"/>
                <a:ea typeface="굴림"/>
                <a:cs typeface="Tahoma"/>
              </a:rPr>
              <a:t>#</a:t>
            </a:r>
            <a:r>
              <a:rPr lang="ko-KR" altLang="en-US">
                <a:solidFill>
                  <a:srgbClr val="ff0000"/>
                </a:solidFill>
                <a:latin typeface="Tahoma"/>
                <a:ea typeface="굴림"/>
                <a:cs typeface="Tahoma"/>
              </a:rPr>
              <a:t>스레드가 살아있는지 확인</a:t>
            </a:r>
            <a:endParaRPr lang="ko-KR" altLang="en-US">
              <a:solidFill>
                <a:srgbClr val="ff0000"/>
              </a:solidFill>
              <a:latin typeface="Tahoma"/>
              <a:ea typeface="굴림"/>
              <a:cs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  <a:ea typeface="굴림"/>
                <a:cs typeface="Tahoma"/>
              </a:rPr>
              <a:t>                self._thread.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join</a:t>
            </a:r>
            <a:r>
              <a:rPr lang="en-US" altLang="ko-KR">
                <a:latin typeface="Tahoma"/>
                <a:ea typeface="굴림"/>
                <a:cs typeface="Tahoma"/>
              </a:rPr>
              <a:t>(</a:t>
            </a:r>
            <a:r>
              <a:rPr lang="en-US" altLang="ko-KR">
                <a:solidFill>
                  <a:srgbClr val="4a7ebb"/>
                </a:solidFill>
                <a:latin typeface="Tahoma"/>
                <a:ea typeface="굴림"/>
                <a:cs typeface="Tahoma"/>
              </a:rPr>
              <a:t>1.0</a:t>
            </a:r>
            <a:r>
              <a:rPr lang="en-US" altLang="ko-KR">
                <a:latin typeface="Tahoma"/>
                <a:ea typeface="굴림"/>
                <a:cs typeface="Tahoma"/>
              </a:rPr>
              <a:t>)</a:t>
            </a:r>
            <a:r>
              <a:rPr lang="en-US" altLang="ko-KR">
                <a:solidFill>
                  <a:srgbClr val="ff0000"/>
                </a:solidFill>
                <a:latin typeface="Tahoma"/>
                <a:ea typeface="굴림"/>
                <a:cs typeface="Tahoma"/>
              </a:rPr>
              <a:t> #(</a:t>
            </a:r>
            <a:r>
              <a:rPr lang="ko-KR" altLang="en-US">
                <a:solidFill>
                  <a:srgbClr val="ff0000"/>
                </a:solidFill>
                <a:latin typeface="Tahoma"/>
                <a:ea typeface="굴림"/>
                <a:cs typeface="Tahoma"/>
              </a:rPr>
              <a:t>자식</a:t>
            </a:r>
            <a:r>
              <a:rPr lang="en-US" altLang="ko-KR">
                <a:solidFill>
                  <a:srgbClr val="ff0000"/>
                </a:solidFill>
                <a:latin typeface="Tahoma"/>
                <a:ea typeface="굴림"/>
                <a:cs typeface="Tahoma"/>
              </a:rPr>
              <a:t>)</a:t>
            </a:r>
            <a:r>
              <a:rPr lang="ko-KR" altLang="en-US">
                <a:solidFill>
                  <a:srgbClr val="ff0000"/>
                </a:solidFill>
                <a:latin typeface="Tahoma"/>
                <a:ea typeface="굴림"/>
                <a:cs typeface="Tahoma"/>
              </a:rPr>
              <a:t> 스레드의 종료를 대기</a:t>
            </a:r>
            <a:endParaRPr lang="ko-KR" altLang="en-US">
              <a:solidFill>
                <a:srgbClr val="ff0000"/>
              </a:solidFill>
              <a:latin typeface="Tahoma"/>
              <a:ea typeface="굴림"/>
              <a:cs typeface="Tahoma"/>
            </a:endParaRPr>
          </a:p>
          <a:p>
            <a:pPr algn="l">
              <a:defRPr/>
            </a:pPr>
            <a:endParaRPr lang="ko-KR" altLang="en-US" sz="500">
              <a:latin typeface="Tahom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0078" y="6173195"/>
            <a:ext cx="6583677" cy="29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/>
              <a:t>https://github.com/prl-mushr/vesc/blob/master/vesc_driver/src/vesc_driver.cpp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JOY_TELEOP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subclass </a:t>
            </a:r>
            <a:r>
              <a:rPr lang="en-US" altLang="ko-KR">
                <a:solidFill>
                  <a:srgbClr val="ffc000"/>
                </a:solidFill>
              </a:rPr>
              <a:t>AsyncServiceProxy</a:t>
            </a:r>
            <a:r>
              <a:rPr lang="en-US" altLang="ko-KR"/>
              <a:t> functions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295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__call__</a:t>
            </a:r>
            <a:r>
              <a:rPr lang="en-US" altLang="ko-KR">
                <a:latin typeface="Tahoma"/>
                <a:ea typeface="굴림"/>
                <a:cs typeface="Tahoma"/>
              </a:rPr>
              <a:t>(self, request)</a:t>
            </a:r>
            <a:endParaRPr lang="en-US" altLang="ko-KR">
              <a:latin typeface="Tahom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2380" y="1917447"/>
            <a:ext cx="8578739" cy="216687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__call__</a:t>
            </a:r>
            <a:r>
              <a:rPr lang="en-US" altLang="ko-KR">
                <a:latin typeface="Tahoma"/>
                <a:ea typeface="굴림"/>
                <a:cs typeface="Tahoma"/>
              </a:rPr>
              <a:t>(self, request): </a:t>
            </a:r>
            <a:r>
              <a:rPr lang="en-US" altLang="ko-KR">
                <a:solidFill>
                  <a:srgbClr val="ff0000"/>
                </a:solidFill>
                <a:latin typeface="Tahoma"/>
                <a:ea typeface="굴림"/>
                <a:cs typeface="Tahoma"/>
              </a:rPr>
              <a:t>#</a:t>
            </a:r>
            <a:r>
              <a:rPr lang="ko-KR" altLang="en-US">
                <a:solidFill>
                  <a:srgbClr val="ff0000"/>
                </a:solidFill>
                <a:latin typeface="Tahoma"/>
                <a:ea typeface="굴림"/>
                <a:cs typeface="Tahoma"/>
              </a:rPr>
              <a:t>스레드 요청</a:t>
            </a:r>
            <a:endParaRPr lang="ko-KR" altLang="en-US">
              <a:solidFill>
                <a:srgbClr val="ff0000"/>
              </a:solidFill>
              <a:latin typeface="Tahoma"/>
              <a:ea typeface="굴림"/>
              <a:cs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  <a:ea typeface="굴림"/>
                <a:cs typeface="Tahoma"/>
              </a:rPr>
              <a:t>            </a:t>
            </a: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if</a:t>
            </a:r>
            <a:r>
              <a:rPr lang="en-US" altLang="ko-KR">
                <a:latin typeface="Tahoma"/>
                <a:ea typeface="굴림"/>
                <a:cs typeface="Tahoma"/>
              </a:rPr>
              <a:t> self._thread.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is_alive</a:t>
            </a:r>
            <a:r>
              <a:rPr lang="en-US" altLang="ko-KR">
                <a:latin typeface="Tahoma"/>
                <a:ea typeface="굴림"/>
                <a:cs typeface="Tahoma"/>
              </a:rPr>
              <a:t>(): </a:t>
            </a:r>
            <a:r>
              <a:rPr lang="en-US" altLang="ko-KR">
                <a:solidFill>
                  <a:srgbClr val="ff0000"/>
                </a:solidFill>
                <a:latin typeface="Tahoma"/>
                <a:ea typeface="굴림"/>
                <a:cs typeface="Tahoma"/>
              </a:rPr>
              <a:t>#</a:t>
            </a:r>
            <a:r>
              <a:rPr lang="ko-KR" altLang="en-US">
                <a:solidFill>
                  <a:srgbClr val="ff0000"/>
                </a:solidFill>
                <a:latin typeface="Tahoma"/>
                <a:ea typeface="굴림"/>
                <a:cs typeface="Tahoma"/>
              </a:rPr>
              <a:t>스레드가 살아있는지 확인</a:t>
            </a:r>
            <a:endParaRPr lang="ko-KR" altLang="en-US">
              <a:solidFill>
                <a:srgbClr val="ff0000"/>
              </a:solidFill>
              <a:latin typeface="Tahoma"/>
              <a:ea typeface="굴림"/>
              <a:cs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  <a:ea typeface="굴림"/>
                <a:cs typeface="Tahoma"/>
              </a:rPr>
              <a:t>                self._thread.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join</a:t>
            </a:r>
            <a:r>
              <a:rPr lang="en-US" altLang="ko-KR">
                <a:latin typeface="Tahoma"/>
                <a:ea typeface="굴림"/>
                <a:cs typeface="Tahoma"/>
              </a:rPr>
              <a:t>(</a:t>
            </a:r>
            <a:r>
              <a:rPr lang="en-US" altLang="ko-KR">
                <a:solidFill>
                  <a:srgbClr val="4a7ebb"/>
                </a:solidFill>
                <a:latin typeface="Tahoma"/>
                <a:ea typeface="굴림"/>
                <a:cs typeface="Tahoma"/>
              </a:rPr>
              <a:t>0.01</a:t>
            </a:r>
            <a:r>
              <a:rPr lang="en-US" altLang="ko-KR">
                <a:latin typeface="Tahoma"/>
                <a:ea typeface="굴림"/>
                <a:cs typeface="Tahoma"/>
              </a:rPr>
              <a:t>) </a:t>
            </a:r>
            <a:r>
              <a:rPr lang="en-US" altLang="ko-KR">
                <a:solidFill>
                  <a:srgbClr val="ff0000"/>
                </a:solidFill>
                <a:latin typeface="Tahoma"/>
                <a:ea typeface="굴림"/>
                <a:cs typeface="Tahoma"/>
              </a:rPr>
              <a:t>#(</a:t>
            </a:r>
            <a:r>
              <a:rPr lang="ko-KR" altLang="en-US">
                <a:solidFill>
                  <a:srgbClr val="ff0000"/>
                </a:solidFill>
                <a:latin typeface="Tahoma"/>
                <a:ea typeface="굴림"/>
                <a:cs typeface="Tahoma"/>
              </a:rPr>
              <a:t>자식</a:t>
            </a:r>
            <a:r>
              <a:rPr lang="en-US" altLang="ko-KR">
                <a:solidFill>
                  <a:srgbClr val="ff0000"/>
                </a:solidFill>
                <a:latin typeface="Tahoma"/>
                <a:ea typeface="굴림"/>
                <a:cs typeface="Tahoma"/>
              </a:rPr>
              <a:t>)</a:t>
            </a:r>
            <a:r>
              <a:rPr lang="ko-KR" altLang="en-US">
                <a:solidFill>
                  <a:srgbClr val="ff0000"/>
                </a:solidFill>
                <a:latin typeface="Tahoma"/>
                <a:ea typeface="굴림"/>
                <a:cs typeface="Tahoma"/>
              </a:rPr>
              <a:t> 스레드의 종료를 대기</a:t>
            </a:r>
            <a:endParaRPr lang="ko-KR" altLang="en-US">
              <a:solidFill>
                <a:srgbClr val="ff0000"/>
              </a:solidFill>
              <a:latin typeface="Tahoma"/>
              <a:ea typeface="굴림"/>
              <a:cs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  <a:ea typeface="굴림"/>
                <a:cs typeface="Tahoma"/>
              </a:rPr>
              <a:t>                </a:t>
            </a: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if</a:t>
            </a:r>
            <a:r>
              <a:rPr lang="en-US" altLang="ko-KR">
                <a:latin typeface="Tahoma"/>
                <a:ea typeface="굴림"/>
                <a:cs typeface="Tahoma"/>
              </a:rPr>
              <a:t> self._thread.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is_alive</a:t>
            </a:r>
            <a:r>
              <a:rPr lang="en-US" altLang="ko-KR">
                <a:latin typeface="Tahoma"/>
                <a:ea typeface="굴림"/>
                <a:cs typeface="Tahoma"/>
              </a:rPr>
              <a:t>():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  <a:ea typeface="굴림"/>
                <a:cs typeface="Tahoma"/>
              </a:rPr>
              <a:t>                    </a:t>
            </a: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return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rgbClr val="4a7ebb"/>
                </a:solidFill>
                <a:latin typeface="Tahoma"/>
                <a:ea typeface="굴림"/>
                <a:cs typeface="Tahoma"/>
              </a:rPr>
              <a:t>False</a:t>
            </a:r>
            <a:endParaRPr lang="en-US" altLang="ko-KR">
              <a:solidFill>
                <a:srgbClr val="4a7ebb"/>
              </a:solidFill>
              <a:latin typeface="Tahoma"/>
              <a:ea typeface="굴림"/>
              <a:cs typeface="Tahoma"/>
            </a:endParaRPr>
          </a:p>
          <a:p>
            <a:pPr algn="l">
              <a:defRPr/>
            </a:pPr>
            <a:endParaRPr lang="en-US" altLang="ko-KR">
              <a:latin typeface="Tahoma"/>
              <a:ea typeface="굴림"/>
              <a:cs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  <a:ea typeface="굴림"/>
                <a:cs typeface="Tahoma"/>
              </a:rPr>
              <a:t>            self._thread = </a:t>
            </a: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Thread</a:t>
            </a:r>
            <a:r>
              <a:rPr lang="en-US" altLang="ko-KR">
                <a:latin typeface="Tahoma"/>
                <a:ea typeface="굴림"/>
                <a:cs typeface="Tahoma"/>
              </a:rPr>
              <a:t>(target=self._service_proxy, args=[request])</a:t>
            </a:r>
            <a:endParaRPr lang="en-US" altLang="ko-KR">
              <a:latin typeface="Tahoma"/>
              <a:ea typeface="굴림"/>
              <a:cs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  <a:ea typeface="굴림"/>
                <a:cs typeface="Tahoma"/>
              </a:rPr>
              <a:t>            self._thread.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start</a:t>
            </a:r>
            <a:r>
              <a:rPr lang="en-US" altLang="ko-KR">
                <a:latin typeface="Tahoma"/>
                <a:ea typeface="굴림"/>
                <a:cs typeface="Tahoma"/>
              </a:rPr>
              <a:t>() </a:t>
            </a:r>
            <a:r>
              <a:rPr lang="en-US" altLang="ko-KR">
                <a:solidFill>
                  <a:srgbClr val="ff0000"/>
                </a:solidFill>
                <a:latin typeface="Tahoma"/>
                <a:ea typeface="굴림"/>
                <a:cs typeface="Tahoma"/>
              </a:rPr>
              <a:t>#</a:t>
            </a:r>
            <a:r>
              <a:rPr lang="ko-KR" altLang="en-US">
                <a:solidFill>
                  <a:srgbClr val="ff0000"/>
                </a:solidFill>
                <a:latin typeface="Tahoma"/>
                <a:ea typeface="굴림"/>
                <a:cs typeface="Tahoma"/>
              </a:rPr>
              <a:t>스레드 시작</a:t>
            </a:r>
            <a:endParaRPr lang="ko-KR" altLang="en-US">
              <a:solidFill>
                <a:srgbClr val="ff0000"/>
              </a:solidFill>
              <a:latin typeface="Tahoma"/>
              <a:ea typeface="굴림"/>
              <a:cs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  <a:ea typeface="굴림"/>
                <a:cs typeface="Tahoma"/>
              </a:rPr>
              <a:t>            </a:t>
            </a: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return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rgbClr val="4a7ebb"/>
                </a:solidFill>
                <a:latin typeface="Tahoma"/>
                <a:ea typeface="굴림"/>
                <a:cs typeface="Tahoma"/>
              </a:rPr>
              <a:t>True</a:t>
            </a:r>
            <a:endParaRPr lang="en-US" altLang="ko-KR">
              <a:solidFill>
                <a:srgbClr val="4a7ebb"/>
              </a:solidFill>
              <a:latin typeface="Tahoma"/>
              <a:ea typeface="굴림"/>
              <a:cs typeface="Tahoma"/>
            </a:endParaRPr>
          </a:p>
          <a:p>
            <a:pPr algn="l">
              <a:defRPr/>
            </a:pPr>
            <a:endParaRPr lang="ko-KR" altLang="en-US" sz="500">
              <a:latin typeface="Tahom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0078" y="6173195"/>
            <a:ext cx="6583677" cy="29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/>
              <a:t>https://github.com/prl-mushr/vesc/blob/master/vesc_driver/src/vesc_driver.cpp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JOY_TELEOP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class </a:t>
            </a:r>
            <a:r>
              <a:rPr lang="en-US" altLang="ko-KR">
                <a:solidFill>
                  <a:srgbClr val="ffc000"/>
                </a:solidFill>
              </a:rPr>
              <a:t>JoyTeleop</a:t>
            </a:r>
            <a:r>
              <a:rPr lang="en-US" altLang="ko-KR"/>
              <a:t> functions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295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register_action</a:t>
            </a:r>
            <a:r>
              <a:rPr lang="en-US" altLang="ko-KR">
                <a:latin typeface="Tahoma"/>
              </a:rPr>
              <a:t>(self, name, command)</a:t>
            </a:r>
            <a:endParaRPr lang="en-US" altLang="ko-KR">
              <a:latin typeface="Tahom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2380" y="1917447"/>
            <a:ext cx="8578739" cy="280504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>
              <a:latin typeface="Tahoma"/>
            </a:endParaRPr>
          </a:p>
          <a:p>
            <a:pPr algn="l">
              <a:defRPr/>
            </a:pPr>
            <a:r>
              <a:rPr lang="en-US" altLang="ko-KR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>
                <a:latin typeface="Tahoma"/>
                <a:ea typeface="굴림"/>
                <a:cs typeface="Tahoma"/>
              </a:rPr>
              <a:t> </a:t>
            </a:r>
            <a:r>
              <a:rPr lang="en-US" altLang="ko-KR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register_action</a:t>
            </a:r>
            <a:r>
              <a:rPr lang="en-US" altLang="ko-KR">
                <a:latin typeface="Tahoma"/>
              </a:rPr>
              <a:t>(self, name, command):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action_name </a:t>
            </a:r>
            <a:r>
              <a:rPr lang="en-US" altLang="ko-KR">
                <a:solidFill>
                  <a:schemeClr val="accent1"/>
                </a:solidFill>
                <a:latin typeface="Tahoma"/>
              </a:rPr>
              <a:t>=</a:t>
            </a:r>
            <a:r>
              <a:rPr lang="en-US" altLang="ko-KR">
                <a:latin typeface="Tahoma"/>
              </a:rPr>
              <a:t> command["action_name"]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try</a:t>
            </a:r>
            <a:r>
              <a:rPr lang="en-US" altLang="ko-KR">
                <a:latin typeface="Tahoma"/>
              </a:rPr>
              <a:t>: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    action_type </a:t>
            </a:r>
            <a:r>
              <a:rPr lang="en-US" altLang="ko-KR">
                <a:solidFill>
                  <a:schemeClr val="accent1"/>
                </a:solidFill>
                <a:latin typeface="Tahoma"/>
              </a:rPr>
              <a:t>=</a:t>
            </a:r>
            <a:r>
              <a:rPr lang="en-US" altLang="ko-KR">
                <a:latin typeface="Tahoma"/>
              </a:rPr>
              <a:t> self.</a:t>
            </a:r>
            <a:r>
              <a:rPr lang="en-US" altLang="ko-KR">
                <a:solidFill>
                  <a:schemeClr val="accent4"/>
                </a:solidFill>
                <a:latin typeface="Tahoma"/>
              </a:rPr>
              <a:t>get_message_type</a:t>
            </a:r>
            <a:r>
              <a:rPr lang="en-US" altLang="ko-KR">
                <a:latin typeface="Tahoma"/>
              </a:rPr>
              <a:t>(self.</a:t>
            </a:r>
            <a:r>
              <a:rPr lang="en-US" altLang="ko-KR">
                <a:solidFill>
                  <a:schemeClr val="accent4"/>
                </a:solidFill>
                <a:latin typeface="Tahoma"/>
              </a:rPr>
              <a:t>get_action_type</a:t>
            </a:r>
            <a:r>
              <a:rPr lang="en-US" altLang="ko-KR">
                <a:latin typeface="Tahoma"/>
              </a:rPr>
              <a:t>(action_name)) #</a:t>
            </a:r>
            <a:r>
              <a:rPr lang="ko-KR" altLang="en-US">
                <a:latin typeface="Tahoma"/>
              </a:rPr>
              <a:t>동작 메시지 타입</a:t>
            </a:r>
            <a:endParaRPr lang="ko-KR" altLang="en-US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    self.al_clients[action_name] </a:t>
            </a:r>
            <a:r>
              <a:rPr lang="en-US" altLang="ko-KR">
                <a:solidFill>
                  <a:schemeClr val="accent1"/>
                </a:solidFill>
                <a:latin typeface="Tahoma"/>
              </a:rPr>
              <a:t>=</a:t>
            </a:r>
            <a:r>
              <a:rPr lang="en-US" altLang="ko-KR">
                <a:latin typeface="Tahoma"/>
              </a:rPr>
              <a:t> actionlib.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SimpleActionClient</a:t>
            </a:r>
            <a:r>
              <a:rPr lang="en-US" altLang="ko-KR">
                <a:latin typeface="Tahoma"/>
              </a:rPr>
              <a:t>(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        action_name, action_type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    )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    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if</a:t>
            </a:r>
            <a:r>
              <a:rPr lang="en-US" altLang="ko-KR">
                <a:latin typeface="Tahoma"/>
              </a:rPr>
              <a:t> action_name </a:t>
            </a:r>
            <a:r>
              <a:rPr lang="en-US" altLang="ko-KR">
                <a:solidFill>
                  <a:schemeClr val="accent1"/>
                </a:solidFill>
                <a:latin typeface="Tahoma"/>
              </a:rPr>
              <a:t>in</a:t>
            </a:r>
            <a:r>
              <a:rPr lang="en-US" altLang="ko-KR">
                <a:latin typeface="Tahoma"/>
              </a:rPr>
              <a:t> self.offline_actions: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        self.offline_actions.</a:t>
            </a:r>
            <a:r>
              <a:rPr lang="en-US" altLang="ko-KR">
                <a:solidFill>
                  <a:schemeClr val="accent4"/>
                </a:solidFill>
                <a:latin typeface="Tahoma"/>
              </a:rPr>
              <a:t>remove</a:t>
            </a:r>
            <a:r>
              <a:rPr lang="en-US" altLang="ko-KR">
                <a:latin typeface="Tahoma"/>
              </a:rPr>
              <a:t>(action_name)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except</a:t>
            </a:r>
            <a:r>
              <a:rPr lang="en-US" altLang="ko-KR">
                <a:latin typeface="Tahoma"/>
              </a:rPr>
              <a:t> </a:t>
            </a:r>
            <a:r>
              <a:rPr lang="en-US" altLang="ko-KR">
                <a:solidFill>
                  <a:schemeClr val="accent6"/>
                </a:solidFill>
                <a:latin typeface="Tahoma"/>
              </a:rPr>
              <a:t>JoyTeleopException</a:t>
            </a:r>
            <a:r>
              <a:rPr lang="en-US" altLang="ko-KR">
                <a:latin typeface="Tahoma"/>
              </a:rPr>
              <a:t>: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    if action_name </a:t>
            </a:r>
            <a:r>
              <a:rPr lang="en-US" altLang="ko-KR">
                <a:solidFill>
                  <a:schemeClr val="accent1"/>
                </a:solidFill>
                <a:latin typeface="Tahoma"/>
              </a:rPr>
              <a:t>not in</a:t>
            </a:r>
            <a:r>
              <a:rPr lang="en-US" altLang="ko-KR">
                <a:latin typeface="Tahoma"/>
              </a:rPr>
              <a:t> self.offline_actions:</a:t>
            </a:r>
            <a:endParaRPr lang="en-US" altLang="ko-KR">
              <a:latin typeface="Tahoma"/>
            </a:endParaRPr>
          </a:p>
          <a:p>
            <a:pPr algn="l">
              <a:defRPr/>
            </a:pPr>
            <a:r>
              <a:rPr lang="en-US" altLang="ko-KR">
                <a:latin typeface="Tahoma"/>
              </a:rPr>
              <a:t>                self.offline_actions.</a:t>
            </a:r>
            <a:r>
              <a:rPr lang="en-US" altLang="ko-KR">
                <a:solidFill>
                  <a:schemeClr val="accent4"/>
                </a:solidFill>
                <a:latin typeface="Tahoma"/>
              </a:rPr>
              <a:t>append</a:t>
            </a:r>
            <a:r>
              <a:rPr lang="en-US" altLang="ko-KR">
                <a:latin typeface="Tahoma"/>
              </a:rPr>
              <a:t>(action_name)</a:t>
            </a:r>
            <a:endParaRPr lang="en-US" altLang="ko-KR">
              <a:latin typeface="Tahoma"/>
            </a:endParaRPr>
          </a:p>
          <a:p>
            <a:pPr algn="l">
              <a:defRPr/>
            </a:pPr>
            <a:endParaRPr lang="ko-KR" altLang="en-US" sz="500">
              <a:latin typeface="Tahom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0078" y="6173195"/>
            <a:ext cx="6583677" cy="29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/>
              <a:t>https://github.com/prl-mushr/vesc/blob/master/vesc_driver/src/vesc_driver.cpp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 idx="0"/>
          </p:nvPr>
        </p:nvSpPr>
        <p:spPr>
          <a:xfrm>
            <a:off x="685800" y="2239841"/>
            <a:ext cx="7772400" cy="1470025"/>
          </a:xfrm>
          <a:solidFill>
            <a:srgbClr val="f9fdd3"/>
          </a:solidFill>
        </p:spPr>
        <p:txBody>
          <a:bodyPr/>
          <a:lstStyle/>
          <a:p>
            <a:pPr lvl="0">
              <a:defRPr/>
            </a:pPr>
            <a:r>
              <a:rPr lang="en-US" altLang="ko-KR"/>
              <a:t>racecar_state.py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racecar_state.py</a:t>
            </a:r>
            <a:r>
              <a:rPr lang="ko-KR" altLang="en-US"/>
              <a:t>의 </a:t>
            </a:r>
            <a:r>
              <a:rPr lang="en-US" altLang="ko-KR"/>
              <a:t>import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9386" y="956710"/>
            <a:ext cx="5985228" cy="3675966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4857926"/>
            <a:ext cx="8229600" cy="1612195"/>
          </a:xfrm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lvl="0">
              <a:defRPr/>
            </a:pPr>
            <a:r>
              <a:rPr lang="en-US" altLang="ko-KR" sz="2000"/>
              <a:t>Thread</a:t>
            </a:r>
            <a:r>
              <a:rPr lang="ko-KR" altLang="en-US" sz="2000"/>
              <a:t> 구동에서 임계구역 설정을 위한 </a:t>
            </a:r>
            <a:r>
              <a:rPr lang="en-US" altLang="ko-KR" sz="2000"/>
              <a:t>Lock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다양한 </a:t>
            </a:r>
            <a:r>
              <a:rPr lang="en-US" altLang="ko-KR" sz="2000"/>
              <a:t>message </a:t>
            </a:r>
            <a:r>
              <a:rPr lang="ko-KR" altLang="en-US" sz="2000"/>
              <a:t>타입들</a:t>
            </a:r>
            <a:endParaRPr lang="ko-KR" altLang="en-US" sz="2000"/>
          </a:p>
          <a:p>
            <a:pPr lvl="0">
              <a:defRPr/>
            </a:pPr>
            <a:r>
              <a:rPr lang="en-US" altLang="ko-KR" sz="2000"/>
              <a:t>utils : angle_to_quaternion, quaternion_to_angle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en-US" altLang="ko-KR" sz="2000"/>
              <a:t>               map_to_world, world_to_map</a:t>
            </a:r>
            <a:endParaRPr lang="en-US" altLang="ko-KR" sz="2000"/>
          </a:p>
        </p:txBody>
      </p:sp>
      <p:sp>
        <p:nvSpPr>
          <p:cNvPr id="12" name=""/>
          <p:cNvSpPr/>
          <p:nvPr/>
        </p:nvSpPr>
        <p:spPr>
          <a:xfrm>
            <a:off x="1503123" y="2967410"/>
            <a:ext cx="447617" cy="975886"/>
          </a:xfrm>
          <a:custGeom>
            <a:avLst/>
            <a:gdLst>
              <a:gd name="connsiteX0" fmla="*/ 449501 w 447617"/>
              <a:gd name="connsiteY0" fmla="*/ -1431 h 975886"/>
              <a:gd name="connsiteX1" fmla="*/ -290 w 447617"/>
              <a:gd name="connsiteY1" fmla="*/ 377805 h 975886"/>
              <a:gd name="connsiteX2" fmla="*/ 423043 w 447617"/>
              <a:gd name="connsiteY2" fmla="*/ 977527 h 97588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617" h="975886">
                <a:moveTo>
                  <a:pt x="449501" y="-1431"/>
                </a:moveTo>
                <a:cubicBezTo>
                  <a:pt x="374536" y="61775"/>
                  <a:pt x="4119" y="214645"/>
                  <a:pt x="-290" y="377805"/>
                </a:cubicBezTo>
                <a:cubicBezTo>
                  <a:pt x="-4699" y="540964"/>
                  <a:pt x="352487" y="877573"/>
                  <a:pt x="423043" y="97752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110964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Msg type</a:t>
            </a:r>
            <a:r>
              <a:rPr lang="ko-KR" altLang="en-US"/>
              <a:t>의 예시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120956"/>
            <a:ext cx="5238750" cy="762000"/>
          </a:xfrm>
          <a:prstGeom prst="rect">
            <a:avLst/>
          </a:prstGeom>
        </p:spPr>
      </p:pic>
      <p:sp>
        <p:nvSpPr>
          <p:cNvPr id="5" name="내용 개체 틀 3"/>
          <p:cNvSpPr txBox="1">
            <a:spLocks noGrp="1"/>
          </p:cNvSpPr>
          <p:nvPr>
            <p:ph idx="1"/>
          </p:nvPr>
        </p:nvSpPr>
        <p:spPr>
          <a:xfrm>
            <a:off x="457200" y="772951"/>
            <a:ext cx="4613564" cy="310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/>
              <a:t>PoseStamped.msg</a:t>
            </a:r>
            <a:endParaRPr lang="en-US" altLang="ko-KR" sz="15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" y="2210755"/>
            <a:ext cx="6753225" cy="704850"/>
          </a:xfrm>
          <a:prstGeom prst="rect">
            <a:avLst/>
          </a:prstGeom>
        </p:spPr>
      </p:pic>
      <p:sp>
        <p:nvSpPr>
          <p:cNvPr id="7" name="내용 개체 틀 3"/>
          <p:cNvSpPr txBox="1"/>
          <p:nvPr/>
        </p:nvSpPr>
        <p:spPr>
          <a:xfrm>
            <a:off x="457200" y="1887590"/>
            <a:ext cx="4613564" cy="31078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/>
              <a:buChar char="u"/>
              <a:defRPr sz="2400" b="1" kern="1200">
                <a:solidFill>
                  <a:srgbClr val="993300"/>
                </a:solidFill>
                <a:latin typeface="Tahoma"/>
                <a:ea typeface="+mn-ea"/>
                <a:cs typeface="Tahoma"/>
              </a:defRPr>
            </a:lvl1pPr>
            <a:lvl2pPr marL="628650" indent="-28575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/>
              <a:buChar char="l"/>
              <a:defRPr sz="2000" b="1" kern="1200">
                <a:solidFill>
                  <a:srgbClr val="0000cc"/>
                </a:solidFill>
                <a:latin typeface="Tahoma"/>
                <a:ea typeface="+mn-ea"/>
                <a:cs typeface="Tahoma"/>
              </a:defRPr>
            </a:lvl2pPr>
            <a:lvl3pPr marL="89535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8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3pPr>
            <a:lvl4pPr marL="1162050" indent="-314325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4pPr>
            <a:lvl5pPr marL="1438275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500"/>
              <a:t>Pose.msg</a:t>
            </a:r>
            <a:endParaRPr kumimoji="0" lang="en-US" altLang="ko-KR" sz="15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" y="3217739"/>
            <a:ext cx="4791075" cy="990600"/>
          </a:xfrm>
          <a:prstGeom prst="rect">
            <a:avLst/>
          </a:prstGeom>
        </p:spPr>
      </p:pic>
      <p:sp>
        <p:nvSpPr>
          <p:cNvPr id="9" name="내용 개체 틀 3"/>
          <p:cNvSpPr txBox="1"/>
          <p:nvPr/>
        </p:nvSpPr>
        <p:spPr>
          <a:xfrm>
            <a:off x="457200" y="2915605"/>
            <a:ext cx="4613564" cy="31146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/>
              <a:buChar char="u"/>
              <a:defRPr sz="2400" b="1" kern="1200">
                <a:solidFill>
                  <a:srgbClr val="993300"/>
                </a:solidFill>
                <a:latin typeface="Tahoma"/>
                <a:ea typeface="+mn-ea"/>
                <a:cs typeface="Tahoma"/>
              </a:defRPr>
            </a:lvl1pPr>
            <a:lvl2pPr marL="628650" indent="-28575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/>
              <a:buChar char="l"/>
              <a:defRPr sz="2000" b="1" kern="1200">
                <a:solidFill>
                  <a:srgbClr val="0000cc"/>
                </a:solidFill>
                <a:latin typeface="Tahoma"/>
                <a:ea typeface="+mn-ea"/>
                <a:cs typeface="Tahoma"/>
              </a:defRPr>
            </a:lvl2pPr>
            <a:lvl3pPr marL="89535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8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3pPr>
            <a:lvl4pPr marL="1162050" indent="-314325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4pPr>
            <a:lvl5pPr marL="1438275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500"/>
              <a:t>Point.msg</a:t>
            </a:r>
            <a:endParaRPr kumimoji="0" lang="en-US" altLang="ko-KR" sz="1500"/>
          </a:p>
        </p:txBody>
      </p:sp>
      <p:sp>
        <p:nvSpPr>
          <p:cNvPr id="10" name="내용 개체 틀 3"/>
          <p:cNvSpPr txBox="1"/>
          <p:nvPr/>
        </p:nvSpPr>
        <p:spPr>
          <a:xfrm>
            <a:off x="457200" y="4237874"/>
            <a:ext cx="4613564" cy="31317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/>
              <a:buChar char="u"/>
              <a:defRPr sz="2400" b="1" kern="1200">
                <a:solidFill>
                  <a:srgbClr val="993300"/>
                </a:solidFill>
                <a:latin typeface="Tahoma"/>
                <a:ea typeface="+mn-ea"/>
                <a:cs typeface="Tahoma"/>
              </a:defRPr>
            </a:lvl1pPr>
            <a:lvl2pPr marL="628650" indent="-28575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/>
              <a:buChar char="l"/>
              <a:defRPr sz="2000" b="1" kern="1200">
                <a:solidFill>
                  <a:srgbClr val="0000cc"/>
                </a:solidFill>
                <a:latin typeface="Tahoma"/>
                <a:ea typeface="+mn-ea"/>
                <a:cs typeface="Tahoma"/>
              </a:defRPr>
            </a:lvl2pPr>
            <a:lvl3pPr marL="89535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8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3pPr>
            <a:lvl4pPr marL="1162050" indent="-314325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4pPr>
            <a:lvl5pPr marL="1438275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500"/>
              <a:t>Quaternion.msg</a:t>
            </a:r>
            <a:endParaRPr lang="en-US" altLang="ko-KR" sz="1500" b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7200" y="4590575"/>
            <a:ext cx="5686425" cy="1438275"/>
          </a:xfrm>
          <a:prstGeom prst="rect">
            <a:avLst/>
          </a:prstGeom>
        </p:spPr>
      </p:pic>
      <p:sp>
        <p:nvSpPr>
          <p:cNvPr id="13" name="내용 개체 틀 3"/>
          <p:cNvSpPr txBox="1"/>
          <p:nvPr/>
        </p:nvSpPr>
        <p:spPr>
          <a:xfrm>
            <a:off x="457200" y="6112898"/>
            <a:ext cx="7365077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/>
              <a:buChar char="u"/>
              <a:defRPr sz="2400" b="1" kern="1200">
                <a:solidFill>
                  <a:srgbClr val="993300"/>
                </a:solidFill>
                <a:latin typeface="Tahoma"/>
                <a:ea typeface="+mn-ea"/>
                <a:cs typeface="Tahoma"/>
              </a:defRPr>
            </a:lvl1pPr>
            <a:lvl2pPr marL="628650" indent="-28575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/>
              <a:buChar char="l"/>
              <a:defRPr sz="2000" b="1" kern="1200">
                <a:solidFill>
                  <a:srgbClr val="0000cc"/>
                </a:solidFill>
                <a:latin typeface="Tahoma"/>
                <a:ea typeface="+mn-ea"/>
                <a:cs typeface="Tahoma"/>
              </a:defRPr>
            </a:lvl2pPr>
            <a:lvl3pPr marL="89535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8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3pPr>
            <a:lvl4pPr marL="1162050" indent="-314325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4pPr>
            <a:lvl5pPr marL="1438275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0" lang="en-US" altLang="ko-KR" sz="1000">
                <a:solidFill>
                  <a:schemeClr val="tx1"/>
                </a:solidFill>
                <a:latin typeface="+mn-lt"/>
              </a:rPr>
              <a:t>https://github.com/ros/common_msgs/tree/noetic-devel/geometry_msgs/msg</a:t>
            </a:r>
            <a:endParaRPr kumimoji="0" lang="en-US" altLang="ko-KR" sz="10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class RacecarState : __init__(1)</a:t>
            </a:r>
            <a:endParaRPr lang="en-US" altLang="ko-KR"/>
          </a:p>
        </p:txBody>
      </p:sp>
      <p:sp>
        <p:nvSpPr>
          <p:cNvPr id="10" name="object 5"/>
          <p:cNvSpPr txBox="1"/>
          <p:nvPr/>
        </p:nvSpPr>
        <p:spPr>
          <a:xfrm>
            <a:off x="4927987" y="3366007"/>
            <a:ext cx="575310" cy="215393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400" b="0" spc="-5">
                <a:solidFill>
                  <a:srgbClr val="ffffff"/>
                </a:solidFill>
                <a:latin typeface="맑은 고딕"/>
                <a:cs typeface="맑은 고딕"/>
              </a:rPr>
              <a:t>Mas</a:t>
            </a:r>
            <a:r>
              <a:rPr sz="1400" b="0" spc="-20">
                <a:solidFill>
                  <a:srgbClr val="ffffff"/>
                </a:solidFill>
                <a:latin typeface="맑은 고딕"/>
                <a:cs typeface="맑은 고딕"/>
              </a:rPr>
              <a:t>t</a:t>
            </a:r>
            <a:r>
              <a:rPr sz="1400" b="0" spc="-5">
                <a:solidFill>
                  <a:srgbClr val="ffffff"/>
                </a:solidFill>
                <a:latin typeface="맑은 고딕"/>
                <a:cs typeface="맑은 고딕"/>
              </a:rPr>
              <a:t>er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6672961" y="4849621"/>
            <a:ext cx="469265" cy="436754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95"/>
              </a:spcBef>
              <a:defRPr/>
            </a:pPr>
            <a:r>
              <a:rPr sz="1400" b="0" spc="-5">
                <a:solidFill>
                  <a:srgbClr val="ffffff"/>
                </a:solidFill>
                <a:latin typeface="맑은 고딕"/>
                <a:cs typeface="맑은 고딕"/>
              </a:rPr>
              <a:t>Sub  </a:t>
            </a:r>
            <a:r>
              <a:rPr sz="1400" b="0" spc="-10">
                <a:solidFill>
                  <a:srgbClr val="ffffff"/>
                </a:solidFill>
                <a:latin typeface="맑은 고딕"/>
                <a:cs typeface="맑은 고딕"/>
              </a:rPr>
              <a:t>Node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4" name="object 9"/>
          <p:cNvSpPr txBox="1"/>
          <p:nvPr/>
        </p:nvSpPr>
        <p:spPr>
          <a:xfrm>
            <a:off x="3414653" y="4849621"/>
            <a:ext cx="469265" cy="436754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 marR="5080" indent="66040">
              <a:lnSpc>
                <a:spcPct val="100000"/>
              </a:lnSpc>
              <a:spcBef>
                <a:spcPts val="95"/>
              </a:spcBef>
              <a:defRPr/>
            </a:pPr>
            <a:r>
              <a:rPr sz="1400" b="0" spc="-5">
                <a:solidFill>
                  <a:srgbClr val="ffffff"/>
                </a:solidFill>
                <a:latin typeface="맑은 고딕"/>
                <a:cs typeface="맑은 고딕"/>
              </a:rPr>
              <a:t>Pub  </a:t>
            </a:r>
            <a:r>
              <a:rPr sz="1400" b="0" spc="-10">
                <a:solidFill>
                  <a:srgbClr val="ffffff"/>
                </a:solidFill>
                <a:latin typeface="맑은 고딕"/>
                <a:cs typeface="맑은 고딕"/>
              </a:rPr>
              <a:t>Node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26" name="object 9"/>
          <p:cNvSpPr txBox="1"/>
          <p:nvPr/>
        </p:nvSpPr>
        <p:spPr>
          <a:xfrm>
            <a:off x="2689358" y="3139384"/>
            <a:ext cx="469265" cy="43249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 marR="5080" indent="66040">
              <a:lnSpc>
                <a:spcPct val="100000"/>
              </a:lnSpc>
              <a:spcBef>
                <a:spcPts val="95"/>
              </a:spcBef>
              <a:defRPr/>
            </a:pPr>
            <a:r>
              <a:rPr lang="en-US" altLang="ko-KR" b="0" spc="-5">
                <a:solidFill>
                  <a:schemeClr val="bg1"/>
                </a:solidFill>
                <a:latin typeface="맑은 고딕"/>
                <a:cs typeface="맑은 고딕"/>
              </a:rPr>
              <a:t>Pub  </a:t>
            </a:r>
            <a:r>
              <a:rPr lang="en-US" altLang="ko-KR" b="0" spc="-10">
                <a:solidFill>
                  <a:schemeClr val="bg1"/>
                </a:solidFill>
                <a:latin typeface="맑은 고딕"/>
                <a:cs typeface="맑은 고딕"/>
              </a:rPr>
              <a:t>Node</a:t>
            </a:r>
            <a:endParaRPr lang="en-US" altLang="ko-KR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27" name="object 9"/>
          <p:cNvSpPr txBox="1"/>
          <p:nvPr/>
        </p:nvSpPr>
        <p:spPr>
          <a:xfrm>
            <a:off x="5983674" y="3133502"/>
            <a:ext cx="469265" cy="438373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 marR="5080" indent="66040">
              <a:lnSpc>
                <a:spcPct val="100000"/>
              </a:lnSpc>
              <a:spcBef>
                <a:spcPts val="95"/>
              </a:spcBef>
              <a:defRPr/>
            </a:pPr>
            <a:r>
              <a:rPr lang="en-US" altLang="ko-KR" b="0" spc="-5">
                <a:solidFill>
                  <a:schemeClr val="bg1"/>
                </a:solidFill>
                <a:latin typeface="맑은 고딕"/>
                <a:cs typeface="맑은 고딕"/>
              </a:rPr>
              <a:t>Sub  </a:t>
            </a:r>
            <a:r>
              <a:rPr lang="en-US" altLang="ko-KR" b="0" spc="-10">
                <a:solidFill>
                  <a:schemeClr val="bg1"/>
                </a:solidFill>
                <a:latin typeface="맑은 고딕"/>
                <a:cs typeface="맑은 고딕"/>
              </a:rPr>
              <a:t>Node</a:t>
            </a:r>
            <a:endParaRPr lang="en-US" altLang="ko-KR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28" name="object 9"/>
          <p:cNvSpPr txBox="1"/>
          <p:nvPr/>
        </p:nvSpPr>
        <p:spPr>
          <a:xfrm>
            <a:off x="4053014" y="1569172"/>
            <a:ext cx="850257" cy="227626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 marR="5080" indent="66040">
              <a:lnSpc>
                <a:spcPct val="100000"/>
              </a:lnSpc>
              <a:spcBef>
                <a:spcPts val="95"/>
              </a:spcBef>
              <a:defRPr/>
            </a:pPr>
            <a:r>
              <a:rPr lang="en-US" altLang="ko-KR">
                <a:solidFill>
                  <a:schemeClr val="bg1"/>
                </a:solidFill>
                <a:latin typeface="맑은 고딕"/>
                <a:cs typeface="맑은 고딕"/>
              </a:rPr>
              <a:t>Mster</a:t>
            </a:r>
            <a:endParaRPr lang="en-US" altLang="ko-KR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63636"/>
            <a:ext cx="6808247" cy="4530726"/>
          </a:xfrm>
          <a:prstGeom prst="rect">
            <a:avLst/>
          </a:prstGeom>
        </p:spPr>
      </p:pic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948288" y="1727023"/>
            <a:ext cx="4781197" cy="377472"/>
          </a:xfrm>
        </p:spPr>
        <p:txBody>
          <a:bodyPr vert="horz" wrap="square" lIns="91440" tIns="45720" rIns="91440" bIns="45720" anchor="t" anchorCtr="0">
            <a:normAutofit fontScale="92500"/>
          </a:bodyPr>
          <a:lstStyle/>
          <a:p>
            <a:pPr marL="0" lvl="0" indent="0">
              <a:buNone/>
              <a:defRPr/>
            </a:pPr>
            <a:r>
              <a:rPr lang="en-US" altLang="ko-KR" sz="2000"/>
              <a:t>get_param(”</a:t>
            </a:r>
            <a:r>
              <a:rPr lang="ko-KR" altLang="en-US" sz="2000"/>
              <a:t>파라미터이름</a:t>
            </a:r>
            <a:r>
              <a:rPr lang="en-US" altLang="ko-KR" sz="2000"/>
              <a:t>”,</a:t>
            </a:r>
            <a:r>
              <a:rPr lang="ko-KR" altLang="en-US" sz="2000"/>
              <a:t> </a:t>
            </a:r>
            <a:r>
              <a:rPr lang="en-US" altLang="ko-KR" sz="2000"/>
              <a:t>default </a:t>
            </a:r>
            <a:r>
              <a:rPr lang="ko-KR" altLang="en-US" sz="2000"/>
              <a:t>값</a:t>
            </a:r>
            <a:r>
              <a:rPr lang="en-US" altLang="ko-KR" sz="2000"/>
              <a:t>)</a:t>
            </a:r>
            <a:endParaRPr lang="en-US" altLang="ko-KR" sz="2000"/>
          </a:p>
        </p:txBody>
      </p:sp>
      <p:sp>
        <p:nvSpPr>
          <p:cNvPr id="42" name="내용 개체 틀 2"/>
          <p:cNvSpPr>
            <a:spLocks noGrp="1"/>
          </p:cNvSpPr>
          <p:nvPr/>
        </p:nvSpPr>
        <p:spPr>
          <a:xfrm>
            <a:off x="3897841" y="2364492"/>
            <a:ext cx="4781197" cy="37747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Autofit/>
          </a:bodyPr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파라미터가 있으면 파라미터 값으로 초기화 없으면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0.0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 으로 초기화한다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설정되어 있는 </a:t>
            </a:r>
            <a:r>
              <a:rPr lang="en-US" altLang="ko-KR"/>
              <a:t>Parameter </a:t>
            </a:r>
            <a:r>
              <a:rPr lang="ko-KR" altLang="en-US"/>
              <a:t>예시</a:t>
            </a:r>
            <a:endParaRPr lang="en-US" altLang="ko-KR"/>
          </a:p>
        </p:txBody>
      </p:sp>
      <p:sp>
        <p:nvSpPr>
          <p:cNvPr id="14" name="내용 개체 틀 3"/>
          <p:cNvSpPr txBox="1"/>
          <p:nvPr/>
        </p:nvSpPr>
        <p:spPr>
          <a:xfrm>
            <a:off x="457199" y="5927032"/>
            <a:ext cx="7365077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/>
              <a:buChar char="u"/>
              <a:defRPr sz="2400" b="1" kern="1200">
                <a:solidFill>
                  <a:srgbClr val="993300"/>
                </a:solidFill>
                <a:latin typeface="Tahoma"/>
                <a:ea typeface="+mn-ea"/>
                <a:cs typeface="Tahoma"/>
              </a:defRPr>
            </a:lvl1pPr>
            <a:lvl2pPr marL="628650" indent="-28575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/>
              <a:buChar char="l"/>
              <a:defRPr sz="2000" b="1" kern="1200">
                <a:solidFill>
                  <a:srgbClr val="0000cc"/>
                </a:solidFill>
                <a:latin typeface="Tahoma"/>
                <a:ea typeface="+mn-ea"/>
                <a:cs typeface="Tahoma"/>
              </a:defRPr>
            </a:lvl2pPr>
            <a:lvl3pPr marL="89535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8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3pPr>
            <a:lvl4pPr marL="1162050" indent="-314325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4pPr>
            <a:lvl5pPr marL="1438275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60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0" lang="en-US" altLang="ko-KR" sz="1000">
                <a:solidFill>
                  <a:schemeClr val="tx1"/>
                </a:solidFill>
                <a:latin typeface="+mn-lt"/>
              </a:rPr>
              <a:t>https://github.com/prl-mushr/vesc/blob/master/vesc_main/config/racecar-uw-nano/vesc.yaml</a:t>
            </a:r>
            <a:endParaRPr kumimoji="0" lang="en-US" altLang="ko-KR" sz="100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199" y="1449272"/>
            <a:ext cx="7906335" cy="39290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 idx="0"/>
          </p:nvPr>
        </p:nvSpPr>
        <p:spPr>
          <a:xfrm>
            <a:off x="376881" y="2388122"/>
            <a:ext cx="8458200" cy="1470025"/>
          </a:xfrm>
          <a:solidFill>
            <a:srgbClr val="f9fdd3"/>
          </a:solidFill>
        </p:spPr>
        <p:txBody>
          <a:bodyPr/>
          <a:lstStyle/>
          <a:p>
            <a:pPr lvl="0">
              <a:defRPr/>
            </a:pPr>
            <a:r>
              <a:rPr lang="en-US" altLang="ko-KR"/>
              <a:t>MuSHR</a:t>
            </a:r>
            <a:r>
              <a:rPr lang="ko-KR" altLang="en-US"/>
              <a:t>의 </a:t>
            </a:r>
            <a:r>
              <a:rPr lang="en-US" altLang="ko-KR"/>
              <a:t>teleop.launch </a:t>
            </a:r>
            <a:r>
              <a:rPr lang="ko-KR" altLang="en-US"/>
              <a:t>에서의 블록 다이어그램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class RacecarState : __init__(2)</a:t>
            </a:r>
            <a:endParaRPr lang="en-US" altLang="ko-KR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073" y="2501675"/>
            <a:ext cx="4949825" cy="1854649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60286"/>
            <a:ext cx="6244845" cy="1221316"/>
          </a:xfrm>
          <a:prstGeom prst="rect">
            <a:avLst/>
          </a:prstGeom>
        </p:spPr>
      </p:pic>
      <p:sp>
        <p:nvSpPr>
          <p:cNvPr id="33" name="내용 개체 틀 2"/>
          <p:cNvSpPr>
            <a:spLocks noGrp="1"/>
          </p:cNvSpPr>
          <p:nvPr>
            <p:ph idx="1"/>
          </p:nvPr>
        </p:nvSpPr>
        <p:spPr>
          <a:xfrm>
            <a:off x="0" y="4399315"/>
            <a:ext cx="8229600" cy="1612195"/>
          </a:xfrm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lvl="0">
              <a:defRPr/>
            </a:pPr>
            <a:r>
              <a:rPr lang="ko-KR" altLang="en-US" sz="2000"/>
              <a:t>첫번째 그림에서 </a:t>
            </a:r>
            <a:r>
              <a:rPr lang="en-US" altLang="ko-KR" sz="2000"/>
              <a:t>FORCE_IN_BOUNDS</a:t>
            </a:r>
            <a:r>
              <a:rPr lang="ko-KR" altLang="en-US" sz="2000"/>
              <a:t>는 맵이 있는 경우에만 </a:t>
            </a:r>
            <a:r>
              <a:rPr lang="en-US" altLang="ko-KR" sz="2000"/>
              <a:t>true</a:t>
            </a:r>
            <a:r>
              <a:rPr lang="ko-KR" altLang="en-US" sz="2000"/>
              <a:t>로 설정된다</a:t>
            </a:r>
            <a:r>
              <a:rPr lang="en-US" altLang="ko-KR" sz="2000"/>
              <a:t>.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두번째 그림에서 맵이 있는 경우에 </a:t>
            </a:r>
            <a:r>
              <a:rPr lang="en-US" altLang="ko-KR" sz="2000"/>
              <a:t>map</a:t>
            </a:r>
            <a:r>
              <a:rPr lang="ko-KR" altLang="en-US" sz="2000"/>
              <a:t>을 받아온다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r>
              <a:rPr lang="en-US" altLang="ko-KR" sz="2000"/>
              <a:t>(permissible_region, map_info</a:t>
            </a:r>
            <a:r>
              <a:rPr lang="ko-KR" altLang="en-US" sz="2000"/>
              <a:t>의 형태</a:t>
            </a:r>
            <a:r>
              <a:rPr lang="en-US" altLang="ko-KR" sz="2000"/>
              <a:t>)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class RacecarState : __init__(3)</a:t>
            </a:r>
            <a:endParaRPr lang="en-US" altLang="ko-KR"/>
          </a:p>
        </p:txBody>
      </p:sp>
      <p:sp>
        <p:nvSpPr>
          <p:cNvPr id="17" name="TextBox 16"/>
          <p:cNvSpPr txBox="1"/>
          <p:nvPr/>
        </p:nvSpPr>
        <p:spPr>
          <a:xfrm>
            <a:off x="4345498" y="3349877"/>
            <a:ext cx="45803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http://prod.danawa.com/info/?pcode=8714942</a:t>
            </a:r>
            <a:endParaRPr lang="ko-KR" altLang="en-US" sz="800">
              <a:solidFill>
                <a:schemeClr val="bg1"/>
              </a:solidFill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33966"/>
            <a:ext cx="4938665" cy="3916207"/>
          </a:xfrm>
          <a:prstGeom prst="rect">
            <a:avLst/>
          </a:prstGeom>
        </p:spPr>
      </p:pic>
      <p:sp>
        <p:nvSpPr>
          <p:cNvPr id="25" name="내용 개체 틀 2"/>
          <p:cNvSpPr>
            <a:spLocks noGrp="1"/>
          </p:cNvSpPr>
          <p:nvPr/>
        </p:nvSpPr>
        <p:spPr>
          <a:xfrm>
            <a:off x="0" y="4743273"/>
            <a:ext cx="8229600" cy="161219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 lnSpcReduction="10000"/>
          </a:bodyPr>
          <a:p>
            <a:pPr marL="342900" lvl="0" indent="-34290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Char char="u"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가장 최근의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time stamp, speed, steering angle,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주행 기록계로부터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footprint(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지나온 경로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로 변환한 값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 맵으로부터 주행기록계로 변환한 값을 초기화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  <a:p>
            <a:pPr marL="342900" lvl="0" indent="-34290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Char char="u"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Lock()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을 이용해서 임계구역 설정을 위한 함수 선언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class RacecarState : __init__(4)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775177"/>
            <a:ext cx="5206711" cy="3307645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904191" y="2569986"/>
            <a:ext cx="4781197" cy="1718028"/>
          </a:xfrm>
        </p:spPr>
        <p:txBody>
          <a:bodyPr vert="horz" wrap="square" lIns="91440" tIns="45720" rIns="91440" bIns="45720" anchor="t" anchorCtr="0">
            <a:normAutofit fontScale="85000" lnSpcReduction="20000"/>
          </a:bodyPr>
          <a:lstStyle/>
          <a:p>
            <a:pPr marL="0" lvl="0" indent="0">
              <a:buNone/>
              <a:defRPr/>
            </a:pPr>
            <a:r>
              <a:rPr lang="en-US" altLang="ko-KR" sz="2000"/>
              <a:t>“</a:t>
            </a:r>
            <a:r>
              <a:rPr lang="ko-KR" altLang="en-US" sz="2000"/>
              <a:t>왼쪽 앞바퀴 앞으로 가기</a:t>
            </a:r>
            <a:r>
              <a:rPr lang="en-US" altLang="ko-KR" sz="2000"/>
              <a:t>”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en-US" altLang="ko-KR" sz="2000"/>
              <a:t>“</a:t>
            </a:r>
            <a:r>
              <a:rPr lang="ko-KR" altLang="en-US" sz="2000"/>
              <a:t>오른쪽 앞바퀴 앞으로 가기</a:t>
            </a:r>
            <a:r>
              <a:rPr lang="en-US" altLang="ko-KR" sz="2000"/>
              <a:t>”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en-US" altLang="ko-KR" sz="2000"/>
              <a:t>“</a:t>
            </a:r>
            <a:r>
              <a:rPr lang="ko-KR" altLang="en-US" sz="2000"/>
              <a:t>왼쪽 뒷바퀴 앞으로 가기</a:t>
            </a:r>
            <a:r>
              <a:rPr lang="en-US" altLang="ko-KR" sz="2000"/>
              <a:t>”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en-US" altLang="ko-KR" sz="2000"/>
              <a:t>“</a:t>
            </a:r>
            <a:r>
              <a:rPr lang="ko-KR" altLang="en-US" sz="2000"/>
              <a:t>오른쪽 뒷바퀴 앞으로 가기</a:t>
            </a:r>
            <a:r>
              <a:rPr lang="en-US" altLang="ko-KR" sz="2000"/>
              <a:t>”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en-US" altLang="ko-KR" sz="2000"/>
              <a:t>“</a:t>
            </a:r>
            <a:r>
              <a:rPr lang="ko-KR" altLang="en-US" sz="2000"/>
              <a:t>왼쪽 앞바퀴 조향</a:t>
            </a:r>
            <a:r>
              <a:rPr lang="en-US" altLang="ko-KR" sz="2000"/>
              <a:t>”</a:t>
            </a:r>
            <a:r>
              <a:rPr lang="ko-KR" altLang="en-US" sz="2000"/>
              <a:t> </a:t>
            </a:r>
            <a:r>
              <a:rPr lang="en-US" altLang="ko-KR" sz="2000"/>
              <a:t>(servo motor</a:t>
            </a:r>
            <a:r>
              <a:rPr lang="ko-KR" altLang="en-US" sz="2000"/>
              <a:t>는 앞바퀴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en-US" altLang="ko-KR" sz="2000"/>
              <a:t>“</a:t>
            </a:r>
            <a:r>
              <a:rPr lang="ko-KR" altLang="en-US" sz="2000"/>
              <a:t>오른쪽 앞바퀴 조향</a:t>
            </a:r>
            <a:r>
              <a:rPr lang="en-US" altLang="ko-KR" sz="2000"/>
              <a:t>”</a:t>
            </a:r>
            <a:r>
              <a:rPr lang="ko-KR" altLang="en-US" sz="2000"/>
              <a:t> </a:t>
            </a:r>
            <a:r>
              <a:rPr lang="en-US" altLang="ko-KR" sz="2000"/>
              <a:t>(servo motor</a:t>
            </a:r>
            <a:r>
              <a:rPr lang="ko-KR" altLang="en-US" sz="2000"/>
              <a:t>는 앞바퀴</a:t>
            </a:r>
            <a:r>
              <a:rPr lang="en-US" altLang="ko-KR" sz="2000"/>
              <a:t>)</a:t>
            </a:r>
            <a:endParaRPr lang="en-US" altLang="ko-KR" sz="2000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84056" y="1074560"/>
            <a:ext cx="2102379" cy="1401586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/>
        </p:nvSpPr>
        <p:spPr>
          <a:xfrm>
            <a:off x="3889020" y="4627386"/>
            <a:ext cx="4781197" cy="171802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 lnSpcReduction="10000"/>
          </a:bodyPr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11" name="내용 개체 틀 2"/>
          <p:cNvSpPr>
            <a:spLocks noGrp="1"/>
          </p:cNvSpPr>
          <p:nvPr/>
        </p:nvSpPr>
        <p:spPr>
          <a:xfrm>
            <a:off x="3968395" y="4671483"/>
            <a:ext cx="4781197" cy="171802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 lnSpcReduction="10000"/>
          </a:bodyPr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12" name="내용 개체 틀 2"/>
          <p:cNvSpPr>
            <a:spLocks noGrp="1"/>
          </p:cNvSpPr>
          <p:nvPr/>
        </p:nvSpPr>
        <p:spPr>
          <a:xfrm>
            <a:off x="4003674" y="4662664"/>
            <a:ext cx="3828696" cy="106538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 lnSpcReduction="10000"/>
          </a:bodyPr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JointState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 메시지 타입안에 있는 각 메시지들의 값들을 초기화</a:t>
            </a:r>
            <a:endPara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class RacecarState : __init__(5)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75480"/>
            <a:ext cx="4927201" cy="4988984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/>
        </p:nvSpPr>
        <p:spPr>
          <a:xfrm>
            <a:off x="2614083" y="905581"/>
            <a:ext cx="4572000" cy="106538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TransformBroadcaster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은 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‘/tf’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 메시지 토픽에 대한 변환 업데이트를 전송하는 편리한 방법이다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9" name="내용 개체 틀 2"/>
          <p:cNvSpPr>
            <a:spLocks noGrp="1"/>
          </p:cNvSpPr>
          <p:nvPr/>
        </p:nvSpPr>
        <p:spPr>
          <a:xfrm>
            <a:off x="2956278" y="2746374"/>
            <a:ext cx="5083527" cy="36865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Publisher(”topic”, message type, queue size)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10" name="내용 개체 틀 2"/>
          <p:cNvSpPr>
            <a:spLocks noGrp="1"/>
          </p:cNvSpPr>
          <p:nvPr/>
        </p:nvSpPr>
        <p:spPr>
          <a:xfrm>
            <a:off x="2949927" y="3244673"/>
            <a:ext cx="6194073" cy="36865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Subscriber(”topic”, message type, 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메시지 전달할 함수</a:t>
            </a: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, queue size)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class RacecarState : clip_angle</a:t>
            </a:r>
            <a:endParaRPr lang="en-US" altLang="ko-KR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32992" y="1264356"/>
            <a:ext cx="5278016" cy="3438525"/>
          </a:xfrm>
          <a:prstGeom prst="rect">
            <a:avLst/>
          </a:prstGeom>
        </p:spPr>
      </p:pic>
      <p:sp>
        <p:nvSpPr>
          <p:cNvPr id="23" name="내용 개체 틀 2"/>
          <p:cNvSpPr>
            <a:spLocks noGrp="1"/>
          </p:cNvSpPr>
          <p:nvPr/>
        </p:nvSpPr>
        <p:spPr>
          <a:xfrm>
            <a:off x="0" y="4954940"/>
            <a:ext cx="8229600" cy="161219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marL="342900" lvl="0" indent="-34290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Char char="u"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angle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-pi ~ pi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범위로 고정을 시키는 함수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  <a:p>
            <a:pPr marL="342900" lvl="0" indent="-34290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Char char="u"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val &gt; pi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 면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2pi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를 빼주고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val &lt; -pi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 면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2pi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를 더해준다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class RacecarState :</a:t>
            </a:r>
            <a:r>
              <a:rPr lang="ko-KR" altLang="en-US"/>
              <a:t> </a:t>
            </a:r>
            <a:r>
              <a:rPr lang="en-US" altLang="ko-KR"/>
              <a:t>Call_back </a:t>
            </a:r>
            <a:r>
              <a:rPr lang="ko-KR" altLang="en-US"/>
              <a:t>함수 종류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idx="1"/>
          </p:nvPr>
        </p:nvSpPr>
        <p:spPr>
          <a:xfrm>
            <a:off x="457199" y="1501891"/>
            <a:ext cx="7714211" cy="345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/>
              <a:t>1. Init_pose_cb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 speed_cb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 Servo_cb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 Timer_cb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현재 </a:t>
            </a:r>
            <a:r>
              <a:rPr lang="en-US" altLang="ko-KR"/>
              <a:t>racecar_state </a:t>
            </a:r>
            <a:r>
              <a:rPr lang="ko-KR" altLang="en-US"/>
              <a:t>에서는 총 </a:t>
            </a:r>
            <a:r>
              <a:rPr lang="en-US" altLang="ko-KR"/>
              <a:t>4</a:t>
            </a:r>
            <a:r>
              <a:rPr lang="ko-KR" altLang="en-US"/>
              <a:t>가지 </a:t>
            </a:r>
            <a:r>
              <a:rPr lang="en-US" altLang="ko-KR"/>
              <a:t>call_back </a:t>
            </a:r>
            <a:r>
              <a:rPr lang="ko-KR" altLang="en-US"/>
              <a:t>함수를 사용하고 있음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class RacecarState : init_pose_cb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90991"/>
            <a:ext cx="4345762" cy="5540600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/>
        </p:nvSpPr>
        <p:spPr>
          <a:xfrm>
            <a:off x="4572000" y="814915"/>
            <a:ext cx="4572000" cy="6508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미터단위의 맵에 대하여 차량의 상태를 얻는다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rx_trans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array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로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 x,y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좌표를 가져온다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rx_rot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은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steering angle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을 가져온다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00" y="1769885"/>
            <a:ext cx="4572000" cy="6508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픽셀단위의 맵에 대하여 차량의 상태를 얻는다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world_to_map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 함수를 이용하여 미터 단위의 맵에서의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x,y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 좌표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steering angle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을 변환하여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map_rx_pose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에 넣어준다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4572000" y="2883604"/>
            <a:ext cx="4572000" cy="6508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이 없거나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이 있는데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map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경계 안에 차량이 있다면 차량의 상태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(x, y,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angle)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을 업데이트한다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9" name="내용 개체 틀 2"/>
          <p:cNvSpPr>
            <a:spLocks noGrp="1"/>
          </p:cNvSpPr>
          <p:nvPr/>
        </p:nvSpPr>
        <p:spPr>
          <a:xfrm>
            <a:off x="4571999" y="4482393"/>
            <a:ext cx="4572000" cy="6508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주행 기록계를 통해서 차량이 어디있는지를 계산한다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class RacecarState : speed_cb, servo_cb</a:t>
            </a:r>
            <a:endParaRPr lang="en-US" altLang="ko-KR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57287"/>
            <a:ext cx="5715000" cy="4543425"/>
          </a:xfrm>
          <a:prstGeom prst="rect">
            <a:avLst/>
          </a:prstGeom>
        </p:spPr>
      </p:pic>
      <p:sp>
        <p:nvSpPr>
          <p:cNvPr id="17" name="내용 개체 틀 2"/>
          <p:cNvSpPr>
            <a:spLocks noGrp="1"/>
          </p:cNvSpPr>
          <p:nvPr/>
        </p:nvSpPr>
        <p:spPr>
          <a:xfrm>
            <a:off x="4166305" y="2154059"/>
            <a:ext cx="4572000" cy="6508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vesc_msgs.msg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VescStateStamped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 타입의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메시지에 담긴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rpm speed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m/s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speed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로 변환하여 저장한다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18" name="내용 개체 틀 2"/>
          <p:cNvSpPr>
            <a:spLocks noGrp="1"/>
          </p:cNvSpPr>
          <p:nvPr/>
        </p:nvSpPr>
        <p:spPr>
          <a:xfrm>
            <a:off x="4212873" y="4476043"/>
            <a:ext cx="4572000" cy="6508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std_msgs.msg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FLOAT64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 타입의 메시지에 담긴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servo angle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을 차량 바퀴의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rad angle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로 바꾼다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class RacecarState : timer_cb(1)</a:t>
            </a:r>
            <a:endParaRPr lang="en-US" altLang="ko-KR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46470"/>
            <a:ext cx="4922544" cy="5544100"/>
          </a:xfrm>
          <a:prstGeom prst="rect">
            <a:avLst/>
          </a:prstGeom>
        </p:spPr>
      </p:pic>
      <p:sp>
        <p:nvSpPr>
          <p:cNvPr id="17" name="내용 개체 틀 2"/>
          <p:cNvSpPr>
            <a:spLocks noGrp="1"/>
          </p:cNvSpPr>
          <p:nvPr/>
        </p:nvSpPr>
        <p:spPr>
          <a:xfrm>
            <a:off x="4175124" y="1422045"/>
            <a:ext cx="4572000" cy="6508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맵과 주행 기록계 사이에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tf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가 존재하지 않으면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tf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를 가지고 온다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18" name="내용 개체 틀 2"/>
          <p:cNvSpPr>
            <a:spLocks noGrp="1"/>
          </p:cNvSpPr>
          <p:nvPr/>
        </p:nvSpPr>
        <p:spPr>
          <a:xfrm>
            <a:off x="3736622" y="3717570"/>
            <a:ext cx="4572000" cy="6508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quaternion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으로부터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euler angle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을 구하는 함수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19" name="내용 개체 틀 2"/>
          <p:cNvSpPr>
            <a:spLocks noGrp="1"/>
          </p:cNvSpPr>
          <p:nvPr/>
        </p:nvSpPr>
        <p:spPr>
          <a:xfrm>
            <a:off x="3633257" y="4187470"/>
            <a:ext cx="4572000" cy="6508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/tf topic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을 주행 기록계로부터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으로 변환을 해서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Broadcast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한다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99218"/>
            <a:ext cx="4907286" cy="52595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class RacecarState : timer_cb(2)</a:t>
            </a:r>
            <a:endParaRPr lang="en-US" altLang="ko-KR"/>
          </a:p>
        </p:txBody>
      </p:sp>
      <p:sp>
        <p:nvSpPr>
          <p:cNvPr id="6" name="내용 개체 틀 2"/>
          <p:cNvSpPr>
            <a:spLocks noGrp="1"/>
          </p:cNvSpPr>
          <p:nvPr/>
        </p:nvSpPr>
        <p:spPr>
          <a:xfrm>
            <a:off x="2936523" y="1030110"/>
            <a:ext cx="2437694" cy="41275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dt =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시간변화량을 나타냄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3760612" y="1587499"/>
            <a:ext cx="5268736" cy="41275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정규분포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(SPEED_OFFSET*last_speed,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SPEED_NOISE,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뽑는갯수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3778251" y="2692399"/>
            <a:ext cx="5268736" cy="41275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정규분포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(STEERING_ANGLE_OFFSET*last_steering_angle,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STEERING_ANGLE_NOISE,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뽑는갯수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10" name="내용 개체 틀 2"/>
          <p:cNvSpPr>
            <a:spLocks noGrp="1"/>
          </p:cNvSpPr>
          <p:nvPr/>
        </p:nvSpPr>
        <p:spPr>
          <a:xfrm>
            <a:off x="3771900" y="4679244"/>
            <a:ext cx="5268736" cy="41275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새로운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x,y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좌표와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steering angle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을 가지고 온다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teleop.launch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50165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Roslaunch mushr_base</a:t>
            </a:r>
            <a:r>
              <a:rPr lang="ko-KR" altLang="en-US"/>
              <a:t> </a:t>
            </a:r>
            <a:r>
              <a:rPr lang="en-US" altLang="ko-KR"/>
              <a:t>teleop.launch</a:t>
            </a:r>
            <a:r>
              <a:rPr lang="ko-KR" altLang="en-US"/>
              <a:t>는</a:t>
            </a:r>
            <a:r>
              <a:rPr lang="en-US" altLang="ko-KR"/>
              <a:t> </a:t>
            </a:r>
            <a:r>
              <a:rPr lang="ko-KR" altLang="en-US"/>
              <a:t>다음과 같이 구성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7700" y="1762897"/>
            <a:ext cx="6616657" cy="4852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class RacecarState : get_map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82813"/>
            <a:ext cx="5384758" cy="4357512"/>
          </a:xfrm>
          <a:prstGeom prst="rect">
            <a:avLst/>
          </a:prstGeom>
        </p:spPr>
      </p:pic>
      <p:sp>
        <p:nvSpPr>
          <p:cNvPr id="9" name="내용 개체 틀 2"/>
          <p:cNvSpPr>
            <a:spLocks noGrp="1"/>
          </p:cNvSpPr>
          <p:nvPr/>
        </p:nvSpPr>
        <p:spPr>
          <a:xfrm>
            <a:off x="4353984" y="2509307"/>
            <a:ext cx="4572000" cy="6508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service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방식으로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map_server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로 부터 맵을 받아온다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10" name="내용 개체 틀 2"/>
          <p:cNvSpPr>
            <a:spLocks noGrp="1"/>
          </p:cNvSpPr>
          <p:nvPr/>
        </p:nvSpPr>
        <p:spPr>
          <a:xfrm>
            <a:off x="4409369" y="3429000"/>
            <a:ext cx="4572000" cy="6508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받아온 맵 정보를 바탕으로 배열을 만든다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.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맵 상에서 차량이 위치할 수 있는 부분은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True,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차량이 위치할 수 없는 부분은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False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로 설정한다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  <p:sp>
        <p:nvSpPr>
          <p:cNvPr id="11" name="내용 개체 틀 2"/>
          <p:cNvSpPr>
            <a:spLocks noGrp="1"/>
          </p:cNvSpPr>
          <p:nvPr/>
        </p:nvSpPr>
        <p:spPr>
          <a:xfrm>
            <a:off x="4409371" y="4628444"/>
            <a:ext cx="4572000" cy="6508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차량이 위치할 수 있는 위치인지 아닌지의 정보 배열 정보와 맵 정보를 반환한다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993300"/>
                </a:solidFill>
                <a:latin typeface="Tahoma"/>
                <a:ea typeface="+mn-ea"/>
                <a:cs typeface="Tahoma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993300"/>
              </a:solidFill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참고문헌</a:t>
            </a:r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056747"/>
            <a:ext cx="8229600" cy="5016500"/>
          </a:xfrm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>
              <a:defRPr/>
            </a:pPr>
            <a:r>
              <a:rPr lang="en-US" altLang="ko-KR">
                <a:hlinkClick r:id="rId2"/>
              </a:rPr>
              <a:t>https://github.com/davheld/tf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tf )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3"/>
              </a:rPr>
              <a:t>https://github.com/ros/common_msgs</a:t>
            </a:r>
            <a:r>
              <a:rPr lang="en-US" altLang="ko-KR"/>
              <a:t> ( msg )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4"/>
              </a:rPr>
              <a:t>https://github.com/prl-mushr/mushr_base/blob/master/mushr_base/src/racecar_state.py</a:t>
            </a:r>
            <a:r>
              <a:rPr lang="en-US" altLang="ko-KR"/>
              <a:t> ( racercar_state )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5"/>
              </a:rPr>
              <a:t>https://github.com/prl-mushr/vesc/blob/master/vesc_main/config/racecar-mit/vesc.yaml  </a:t>
            </a:r>
            <a:r>
              <a:rPr lang="en-US" altLang="ko-KR"/>
              <a:t>(vesc.yaml)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teleop.launch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7193" y="6126163"/>
            <a:ext cx="8663051" cy="4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100">
                <a:hlinkClick r:id="rId2"/>
              </a:rPr>
              <a:t>https://github.com/prl-mushr/mushr_base/blob/master/mushr_base/launch/teleop.launch</a:t>
            </a:r>
            <a:endParaRPr lang="en-US" altLang="ko-KR" sz="1100"/>
          </a:p>
          <a:p>
            <a:pPr algn="l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" y="1814256"/>
            <a:ext cx="7854572" cy="21399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teleop.lauch</a:t>
            </a:r>
            <a:r>
              <a:rPr lang="ko-KR" altLang="en-US"/>
              <a:t>의 블록 다이어그램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342900" lvl="1" indent="0">
              <a:buClr>
                <a:schemeClr val="tx1"/>
              </a:buClr>
              <a:buNone/>
              <a:defRPr/>
            </a:pPr>
            <a:endParaRPr lang="en-US" altLang="ko-KR" sz="1600" b="0">
              <a:solidFill>
                <a:schemeClr val="tx1"/>
              </a:solidFill>
            </a:endParaRPr>
          </a:p>
          <a:p>
            <a:pPr marL="342900" lvl="1" indent="0">
              <a:buClr>
                <a:schemeClr val="tx1"/>
              </a:buClr>
              <a:buNone/>
              <a:defRPr/>
            </a:pPr>
            <a:endParaRPr lang="en-US" altLang="ko-KR" sz="1600" b="0">
              <a:solidFill>
                <a:schemeClr val="tx1"/>
              </a:solidFill>
            </a:endParaRPr>
          </a:p>
          <a:p>
            <a:pPr marL="342900" lvl="1" indent="0">
              <a:buClr>
                <a:schemeClr val="tx1"/>
              </a:buClr>
              <a:buNone/>
              <a:defRPr/>
            </a:pPr>
            <a:endParaRPr lang="en-US" altLang="ko-KR" sz="1600" b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286752"/>
            <a:ext cx="9144000" cy="266232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568412" y="5995358"/>
            <a:ext cx="78465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>
                <a:hlinkClick r:id="rId3"/>
              </a:rPr>
              <a:t>https://github.com/prl-mushr/mushr_base/tree/master/mushr_base/launch/includes</a:t>
            </a:r>
            <a:endParaRPr lang="ko-KR" altLang="en-US" sz="1100"/>
          </a:p>
          <a:p>
            <a:pPr lvl="0">
              <a:defRPr/>
            </a:pPr>
            <a:endParaRPr lang="ko-KR" altLang="en-US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노드 상태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3200" y="2230800"/>
            <a:ext cx="5223742" cy="234119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426942" y="2939735"/>
            <a:ext cx="3624649" cy="1182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b="1"/>
              <a:t>노드는 활성화 되었지만</a:t>
            </a:r>
            <a:endParaRPr lang="ko-KR" altLang="en-US" sz="1800" b="1"/>
          </a:p>
          <a:p>
            <a:pPr lvl="0">
              <a:defRPr/>
            </a:pPr>
            <a:r>
              <a:rPr lang="ko-KR" altLang="en-US" sz="1800" b="1"/>
              <a:t> 다른 노드로 </a:t>
            </a:r>
            <a:r>
              <a:rPr lang="en-US" altLang="ko-KR" sz="1800" b="1"/>
              <a:t>topic </a:t>
            </a:r>
            <a:r>
              <a:rPr lang="ko-KR" altLang="en-US" sz="1800" b="1"/>
              <a:t>을 넘겨주거나 받아오는 구성이 없다</a:t>
            </a:r>
            <a:r>
              <a:rPr lang="en-US" altLang="ko-KR" sz="1800" b="1"/>
              <a:t>.</a:t>
            </a:r>
            <a:endParaRPr lang="en-US" altLang="ko-KR" sz="1800" b="1"/>
          </a:p>
          <a:p>
            <a:pPr lvl="0">
              <a:defRPr/>
            </a:pPr>
            <a:r>
              <a:rPr lang="en-US" altLang="ko-KR" sz="1800" b="1"/>
              <a:t>teleop.launch</a:t>
            </a:r>
            <a:endParaRPr lang="ko-KR" altLang="en-US" sz="1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 idx="0"/>
          </p:nvPr>
        </p:nvSpPr>
        <p:spPr>
          <a:xfrm>
            <a:off x="376881" y="2388122"/>
            <a:ext cx="8458200" cy="1470025"/>
          </a:xfrm>
          <a:solidFill>
            <a:srgbClr val="f9fdd3"/>
          </a:solidFill>
        </p:spPr>
        <p:txBody>
          <a:bodyPr/>
          <a:lstStyle/>
          <a:p>
            <a:pPr lvl="0">
              <a:defRPr/>
            </a:pPr>
            <a:r>
              <a:rPr lang="en-US" altLang="ko-KR"/>
              <a:t>MuSHR</a:t>
            </a:r>
            <a:r>
              <a:rPr lang="ko-KR" altLang="en-US"/>
              <a:t>의 자율주행에서의 블록 다이어그램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MuSHR </a:t>
            </a:r>
            <a:r>
              <a:rPr lang="ko-KR" altLang="en-US"/>
              <a:t>자율주행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2811"/>
            <a:ext cx="8229600" cy="4643352"/>
          </a:xfrm>
        </p:spPr>
        <p:txBody>
          <a:bodyPr/>
          <a:lstStyle/>
          <a:p>
            <a:pPr marL="342720" lvl="0" indent="-342720">
              <a:buFont typeface="Arial"/>
              <a:buChar char="•"/>
              <a:defRPr/>
            </a:pPr>
            <a:r>
              <a:rPr lang="en-US" altLang="ko-KR"/>
              <a:t>roslaunch mushr_base teleop.launch</a:t>
            </a:r>
            <a:endParaRPr lang="en-US" altLang="ko-KR"/>
          </a:p>
          <a:p>
            <a:pPr marL="342720" lvl="0" indent="-342720">
              <a:buFont typeface="Arial"/>
              <a:buChar char="•"/>
              <a:defRPr/>
            </a:pPr>
            <a:r>
              <a:rPr lang="en-US" altLang="ko-KR"/>
              <a:t>roslaunch mushr_pf real.launch</a:t>
            </a:r>
            <a:endParaRPr lang="en-US" altLang="ko-KR"/>
          </a:p>
          <a:p>
            <a:pPr marL="342720" lvl="0" indent="-342720">
              <a:buFont typeface="Arial"/>
              <a:buChar char="•"/>
              <a:defRPr/>
            </a:pPr>
            <a:r>
              <a:rPr lang="en-US" altLang="ko-KR"/>
              <a:t>roslaunch mushr_rhc_ros real.launch </a:t>
            </a:r>
            <a:r>
              <a:rPr lang="ko-KR" altLang="en-US"/>
              <a:t> 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영남대학교 대학원 정보통신공학과 차세대 네트워킹 연구실 (YNU-ANTL)</ep:Company>
  <ep:Words>3153</ep:Words>
  <ep:PresentationFormat>화면 슬라이드 쇼(4:3)</ep:PresentationFormat>
  <ep:Paragraphs>647</ep:Paragraphs>
  <ep:Slides>41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ep:HeadingPairs>
  <ep:TitlesOfParts>
    <vt:vector size="42" baseType="lpstr">
      <vt:lpstr>1_디자인 사용자 지정</vt:lpstr>
      <vt:lpstr>자율주행 자동차 해커톤</vt:lpstr>
      <vt:lpstr>Outline</vt:lpstr>
      <vt:lpstr>MuSHR의 teleop.launch 에서의 블록 다이어그램</vt:lpstr>
      <vt:lpstr>teleop.launch</vt:lpstr>
      <vt:lpstr>teleop.launch</vt:lpstr>
      <vt:lpstr>teleop.lauch의 블록 다이어그램</vt:lpstr>
      <vt:lpstr>노드 상태</vt:lpstr>
      <vt:lpstr>MuSHR의 자율주행에서의 블록 다이어그램</vt:lpstr>
      <vt:lpstr>MuSHR 자율주행</vt:lpstr>
      <vt:lpstr>MuSHR 자율주행 모드에서 실행하는 launch 파일</vt:lpstr>
      <vt:lpstr>VESC_DRIVER</vt:lpstr>
      <vt:lpstr>VESC_DRIVER callback funtions</vt:lpstr>
      <vt:lpstr>VESC DRIVER callback functions</vt:lpstr>
      <vt:lpstr>VESC DRIVER callback functions</vt:lpstr>
      <vt:lpstr>VESC DRIVER callback functions</vt:lpstr>
      <vt:lpstr>JOY_TELEOP</vt:lpstr>
      <vt:lpstr>JOY_TELEOP</vt:lpstr>
      <vt:lpstr>JOY_TELEOP</vt:lpstr>
      <vt:lpstr>JOY_TELEOP</vt:lpstr>
      <vt:lpstr>JOY_TELEOP</vt:lpstr>
      <vt:lpstr>JOY_TELEOP</vt:lpstr>
      <vt:lpstr>JOY_TELEOP</vt:lpstr>
      <vt:lpstr>JOY_TELEOP</vt:lpstr>
      <vt:lpstr>JOY_TELEOP</vt:lpstr>
      <vt:lpstr>class RacecarState : timer_cb(2)</vt:lpstr>
      <vt:lpstr>class RacecarState : get_map</vt:lpstr>
      <vt:lpstr>참고문헌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2001-05-02T14:02:58.000</dcterms:created>
  <dc:creator>김영탁</dc:creator>
  <cp:lastModifiedBy>Lee Su Young</cp:lastModifiedBy>
  <dcterms:modified xsi:type="dcterms:W3CDTF">2021-02-02T06:54:01.041</dcterms:modified>
  <cp:revision>2296</cp:revision>
  <dc:title>YNU-ANTL 논문/세미나 발표양식</dc:title>
  <cp:version>1000.0000.01</cp:version>
</cp:coreProperties>
</file>