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71" r:id="rId4"/>
    <p:sldId id="272" r:id="rId5"/>
    <p:sldId id="311" r:id="rId6"/>
    <p:sldId id="312" r:id="rId7"/>
    <p:sldId id="305" r:id="rId8"/>
    <p:sldId id="309" r:id="rId9"/>
    <p:sldId id="310" r:id="rId10"/>
    <p:sldId id="602" r:id="rId11"/>
    <p:sldId id="279" r:id="rId12"/>
    <p:sldId id="603" r:id="rId13"/>
    <p:sldId id="303" r:id="rId14"/>
    <p:sldId id="604" r:id="rId15"/>
    <p:sldId id="605" r:id="rId16"/>
    <p:sldId id="304" r:id="rId17"/>
    <p:sldId id="313" r:id="rId18"/>
    <p:sldId id="306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01" r:id="rId31"/>
    <p:sldId id="268" r:id="rId32"/>
    <p:sldId id="269" r:id="rId33"/>
    <p:sldId id="297" r:id="rId34"/>
    <p:sldId id="298" r:id="rId35"/>
    <p:sldId id="300" r:id="rId36"/>
    <p:sldId id="299" r:id="rId37"/>
    <p:sldId id="301" r:id="rId38"/>
    <p:sldId id="302" r:id="rId39"/>
    <p:sldId id="679" r:id="rId40"/>
    <p:sldId id="680" r:id="rId41"/>
    <p:sldId id="683" r:id="rId42"/>
    <p:sldId id="678" r:id="rId43"/>
    <p:sldId id="259" r:id="rId44"/>
    <p:sldId id="681" r:id="rId45"/>
    <p:sldId id="682" r:id="rId46"/>
    <p:sldId id="296" r:id="rId47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8E5F"/>
    <a:srgbClr val="F9F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65" autoAdjust="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39"/>
        <p:guide pos="3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59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008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의 계좌는 </a:t>
            </a:r>
            <a:r>
              <a:rPr lang="en-US" altLang="ko-KR" dirty="0"/>
              <a:t>10,000</a:t>
            </a:r>
            <a:r>
              <a:rPr lang="ko-KR" altLang="en-US" dirty="0"/>
              <a:t>원을 뺄 생각을 하고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의 계좌가 </a:t>
            </a:r>
            <a:r>
              <a:rPr lang="en-US" altLang="ko-KR" dirty="0"/>
              <a:t>B</a:t>
            </a:r>
            <a:r>
              <a:rPr lang="ko-KR" altLang="en-US" dirty="0"/>
              <a:t>의 계좌에 </a:t>
            </a:r>
            <a:r>
              <a:rPr lang="en-US" altLang="ko-KR" dirty="0"/>
              <a:t>10,000</a:t>
            </a:r>
            <a:r>
              <a:rPr lang="ko-KR" altLang="en-US" dirty="0"/>
              <a:t>원을 송금한다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의 계좌는 </a:t>
            </a:r>
            <a:r>
              <a:rPr lang="en-US" altLang="ko-KR" dirty="0"/>
              <a:t>10,000</a:t>
            </a:r>
            <a:r>
              <a:rPr lang="ko-KR" altLang="en-US" dirty="0"/>
              <a:t>원을 받았다는 걸 인지하고</a:t>
            </a:r>
            <a:r>
              <a:rPr lang="en-US" altLang="ko-KR" dirty="0"/>
              <a:t>, A</a:t>
            </a:r>
            <a:r>
              <a:rPr lang="ko-KR" altLang="en-US" dirty="0"/>
              <a:t>의 계좌에 </a:t>
            </a:r>
            <a:r>
              <a:rPr lang="en-US" altLang="ko-KR" dirty="0"/>
              <a:t>10,000</a:t>
            </a:r>
            <a:r>
              <a:rPr lang="ko-KR" altLang="en-US" dirty="0"/>
              <a:t>원을 받았다고 전송한다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A, B </a:t>
            </a:r>
            <a:r>
              <a:rPr lang="ko-KR" altLang="en-US" dirty="0"/>
              <a:t>계좌 각각 차감과 증가가 동시에 발생하였다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69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학생은 시험문제를 푼다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시험문제를 모두 푼 학생은 선생님에게 전송한다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선생님은 학생의 시험지를 채점한다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채점이 다 된 시험지를 학생에게 전송한다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학생은 선생님이 전송한 시험지를 받아 결과를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4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735782" y="6633885"/>
            <a:ext cx="34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  <a:p>
            <a:pPr algn="r">
              <a:defRPr/>
            </a:pP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yu07na06@ynu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hshinyong.tistory.com/entry/nodelet" TargetMode="External"/><Relationship Id="rId3" Type="http://schemas.openxmlformats.org/officeDocument/2006/relationships/hyperlink" Target="https://github.com/prl-mushr/mushr_base/blob/master/mushr_base/src/joy_teleop.py" TargetMode="External"/><Relationship Id="rId7" Type="http://schemas.openxmlformats.org/officeDocument/2006/relationships/hyperlink" Target="https://github.com/prl-mushr/mushr_base/tree/master/ackermann_cmd_mux" TargetMode="External"/><Relationship Id="rId2" Type="http://schemas.openxmlformats.org/officeDocument/2006/relationships/hyperlink" Target="http://docs.ros.org/en/melodic/api/joy_teleop/html/classjoy__teleop_1_1JoyTeleop.html#a516453461d2a639d0b696398eb57e7c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l-mushr/mushr_base/blob/master/ackermann_cmd_mux/param/mux.yaml" TargetMode="External"/><Relationship Id="rId5" Type="http://schemas.openxmlformats.org/officeDocument/2006/relationships/hyperlink" Target="https://enssionaut.com/board_robotics/974" TargetMode="External"/><Relationship Id="rId4" Type="http://schemas.openxmlformats.org/officeDocument/2006/relationships/hyperlink" Target="https://changun516.tistory.com/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/>
                <a:ea typeface="맑은 고딕"/>
              </a:rPr>
              <a:t>자율주행 자동차 </a:t>
            </a:r>
            <a:r>
              <a:rPr lang="ko-KR" altLang="en-US" dirty="0" err="1">
                <a:latin typeface="맑은 고딕"/>
                <a:ea typeface="맑은 고딕"/>
              </a:rPr>
              <a:t>해커톤</a:t>
            </a:r>
            <a:r>
              <a:rPr lang="en-US" altLang="ko-KR" dirty="0">
                <a:latin typeface="맑은 고딕"/>
                <a:ea typeface="맑은 고딕"/>
              </a:rPr>
              <a:t/>
            </a:r>
            <a:br>
              <a:rPr lang="en-US" altLang="ko-KR" dirty="0">
                <a:latin typeface="맑은 고딕"/>
                <a:ea typeface="맑은 고딕"/>
              </a:rPr>
            </a:br>
            <a:r>
              <a:rPr lang="en-US" altLang="ko-KR" dirty="0">
                <a:latin typeface="맑은 고딕"/>
                <a:ea typeface="맑은 고딕"/>
              </a:rPr>
              <a:t>HW </a:t>
            </a:r>
            <a:r>
              <a:rPr lang="ko-KR" altLang="en-US" dirty="0">
                <a:latin typeface="맑은 고딕"/>
                <a:ea typeface="맑은 고딕"/>
              </a:rPr>
              <a:t>형상 변경 및 </a:t>
            </a:r>
            <a:r>
              <a:rPr lang="en-US" altLang="ko-KR">
                <a:latin typeface="맑은 고딕"/>
                <a:ea typeface="맑은 고딕"/>
              </a:rPr>
              <a:t>SW </a:t>
            </a:r>
            <a:r>
              <a:rPr lang="ko-KR" altLang="en-US" dirty="0">
                <a:latin typeface="맑은 고딕"/>
                <a:ea typeface="맑은 고딕"/>
              </a:rPr>
              <a:t>세부사항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>
                <a:solidFill>
                  <a:srgbClr val="990000"/>
                </a:solidFill>
              </a:rPr>
              <a:t>YU-ANTL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 dirty="0"/>
              <a:t>February 8 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Dept. of Information &amp; Comm.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  <a:r>
              <a:rPr lang="ko-KR" altLang="en-US" dirty="0"/>
              <a:t>이 </a:t>
            </a:r>
            <a:r>
              <a:rPr lang="en-US" altLang="ko-KR" dirty="0"/>
              <a:t>topics</a:t>
            </a:r>
            <a:r>
              <a:rPr lang="ko-KR" altLang="en-US" dirty="0"/>
              <a:t>을 통해 통신</a:t>
            </a:r>
            <a:endParaRPr lang="en-US" altLang="ko-KR" dirty="0"/>
          </a:p>
          <a:p>
            <a:pPr lvl="1"/>
            <a:r>
              <a:rPr lang="en-US" altLang="ko-KR" sz="1800" dirty="0">
                <a:solidFill>
                  <a:schemeClr val="tx1"/>
                </a:solidFill>
              </a:rPr>
              <a:t>Node</a:t>
            </a:r>
            <a:r>
              <a:rPr lang="ko-KR" altLang="en-US" sz="1800" dirty="0">
                <a:solidFill>
                  <a:schemeClr val="tx1"/>
                </a:solidFill>
              </a:rPr>
              <a:t>는 </a:t>
            </a:r>
            <a:r>
              <a:rPr lang="en-US" altLang="ko-KR" sz="1800" dirty="0">
                <a:solidFill>
                  <a:schemeClr val="tx1"/>
                </a:solidFill>
              </a:rPr>
              <a:t>topic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en-US" altLang="ko-KR" sz="1800" dirty="0">
                <a:solidFill>
                  <a:schemeClr val="tx1"/>
                </a:solidFill>
              </a:rPr>
              <a:t>Subscribe</a:t>
            </a:r>
            <a:r>
              <a:rPr lang="ko-KR" altLang="en-US" sz="1800" dirty="0">
                <a:solidFill>
                  <a:schemeClr val="tx1"/>
                </a:solidFill>
              </a:rPr>
              <a:t>하거나 </a:t>
            </a:r>
            <a:r>
              <a:rPr lang="en-US" altLang="ko-KR" sz="1800" dirty="0">
                <a:solidFill>
                  <a:schemeClr val="tx1"/>
                </a:solidFill>
              </a:rPr>
              <a:t>Publish</a:t>
            </a:r>
            <a:r>
              <a:rPr lang="ko-KR" altLang="en-US" sz="1800" dirty="0">
                <a:solidFill>
                  <a:schemeClr val="tx1"/>
                </a:solidFill>
              </a:rPr>
              <a:t>할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일반적으로 </a:t>
            </a:r>
            <a:r>
              <a:rPr lang="en-US" altLang="ko-KR" sz="1800" dirty="0">
                <a:solidFill>
                  <a:schemeClr val="tx1"/>
                </a:solidFill>
              </a:rPr>
              <a:t>Publisher 1</a:t>
            </a:r>
            <a:r>
              <a:rPr lang="ko-KR" altLang="en-US" sz="1800" dirty="0">
                <a:solidFill>
                  <a:schemeClr val="tx1"/>
                </a:solidFill>
              </a:rPr>
              <a:t>명과 </a:t>
            </a:r>
            <a:r>
              <a:rPr lang="en-US" altLang="ko-KR" sz="1800" dirty="0">
                <a:solidFill>
                  <a:schemeClr val="tx1"/>
                </a:solidFill>
              </a:rPr>
              <a:t>Subscriber</a:t>
            </a:r>
            <a:r>
              <a:rPr lang="ko-KR" altLang="en-US" sz="1800" dirty="0">
                <a:solidFill>
                  <a:schemeClr val="tx1"/>
                </a:solidFill>
              </a:rPr>
              <a:t>은 </a:t>
            </a:r>
            <a:r>
              <a:rPr lang="en-US" altLang="ko-KR" sz="1800" dirty="0">
                <a:solidFill>
                  <a:schemeClr val="tx1"/>
                </a:solidFill>
              </a:rPr>
              <a:t>n</a:t>
            </a:r>
            <a:r>
              <a:rPr lang="ko-KR" altLang="en-US" sz="1800" dirty="0">
                <a:solidFill>
                  <a:schemeClr val="tx1"/>
                </a:solidFill>
              </a:rPr>
              <a:t>명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dirty="0"/>
              <a:t>지속적으로 발생하는 센서 데이터에 적합</a:t>
            </a:r>
            <a:endParaRPr lang="en-US" altLang="ko-KR" dirty="0"/>
          </a:p>
          <a:p>
            <a:r>
              <a:rPr lang="ko-KR" altLang="en-US" dirty="0" err="1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비동기 통신</a:t>
            </a:r>
            <a:endParaRPr lang="en-US" altLang="ko-KR" dirty="0"/>
          </a:p>
          <a:p>
            <a:pPr lvl="1"/>
            <a:r>
              <a:rPr lang="en-US" altLang="ko-KR" sz="1800" dirty="0">
                <a:solidFill>
                  <a:schemeClr val="tx1"/>
                </a:solidFill>
              </a:rPr>
              <a:t>Publisher : </a:t>
            </a:r>
            <a:r>
              <a:rPr lang="ko-KR" altLang="en-US" sz="1800" dirty="0">
                <a:solidFill>
                  <a:schemeClr val="tx1"/>
                </a:solidFill>
              </a:rPr>
              <a:t>메시지 송신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/>
            <a:r>
              <a:rPr lang="en-US" altLang="ko-KR" sz="1800" dirty="0">
                <a:solidFill>
                  <a:schemeClr val="tx1"/>
                </a:solidFill>
              </a:rPr>
              <a:t>Subscriber : </a:t>
            </a:r>
            <a:r>
              <a:rPr lang="ko-KR" altLang="en-US" sz="1800" dirty="0">
                <a:solidFill>
                  <a:schemeClr val="tx1"/>
                </a:solidFill>
              </a:rPr>
              <a:t>메시지 수신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693664" y="2886487"/>
            <a:ext cx="1494536" cy="718408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8016" y="4400169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Publisher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65264" y="4400169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Subscriber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0534" y="5662612"/>
            <a:ext cx="1494536" cy="6842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5" idx="0"/>
          </p:cNvCxnSpPr>
          <p:nvPr/>
        </p:nvCxnSpPr>
        <p:spPr>
          <a:xfrm>
            <a:off x="4815840" y="3999865"/>
            <a:ext cx="0" cy="40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6" idx="0"/>
          </p:cNvCxnSpPr>
          <p:nvPr/>
        </p:nvCxnSpPr>
        <p:spPr>
          <a:xfrm>
            <a:off x="7943088" y="3992245"/>
            <a:ext cx="0" cy="40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15840" y="3992245"/>
            <a:ext cx="3127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4" idx="2"/>
          </p:cNvCxnSpPr>
          <p:nvPr/>
        </p:nvCxnSpPr>
        <p:spPr>
          <a:xfrm flipV="1">
            <a:off x="6440932" y="3604895"/>
            <a:ext cx="0" cy="38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7385" y="3686171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8372" y="3686788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1045" y="6011275"/>
            <a:ext cx="111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Subscribe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0759" y="6009731"/>
            <a:ext cx="95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105070" y="6285227"/>
            <a:ext cx="1839425" cy="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5794" y="6123087"/>
            <a:ext cx="293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https://changun516.tistory.com/27</a:t>
            </a:r>
          </a:p>
        </p:txBody>
      </p:sp>
      <p:cxnSp>
        <p:nvCxnSpPr>
          <p:cNvPr id="23" name="직선 연결선 22"/>
          <p:cNvCxnSpPr>
            <a:stCxn id="7" idx="3"/>
          </p:cNvCxnSpPr>
          <p:nvPr/>
        </p:nvCxnSpPr>
        <p:spPr>
          <a:xfrm flipV="1">
            <a:off x="7105070" y="5991225"/>
            <a:ext cx="838018" cy="134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</p:cNvCxnSpPr>
          <p:nvPr/>
        </p:nvCxnSpPr>
        <p:spPr>
          <a:xfrm>
            <a:off x="4815840" y="5290185"/>
            <a:ext cx="0" cy="748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03508" y="6020583"/>
            <a:ext cx="794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7930758" y="5306050"/>
            <a:ext cx="12330" cy="705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JOY_TELEO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JoyTeleop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register_topic</a:t>
            </a:r>
            <a:r>
              <a:rPr lang="en-US" altLang="ko-KR" dirty="0">
                <a:cs typeface="Tahoma"/>
              </a:rPr>
              <a:t>(self, name, command)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8315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register_topic</a:t>
            </a:r>
            <a:r>
              <a:rPr lang="en-US" altLang="ko-KR" dirty="0">
                <a:cs typeface="Tahoma"/>
              </a:rPr>
              <a:t>(self, name, command):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조이스틱 명령을 위해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topic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게시자 추가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if </a:t>
            </a:r>
            <a:r>
              <a:rPr lang="en-US" altLang="ko-KR" dirty="0">
                <a:cs typeface="Tahoma"/>
              </a:rPr>
              <a:t>command["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"].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startswith</a:t>
            </a:r>
            <a:r>
              <a:rPr lang="en-US" altLang="ko-KR" dirty="0">
                <a:cs typeface="Tahoma"/>
              </a:rPr>
              <a:t>("/"):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startswith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() : ”/”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문자열을 발견 시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True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 = command["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"]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#topic 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설정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else: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CAR_NAME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+</a:t>
            </a:r>
            <a:r>
              <a:rPr lang="en-US" altLang="ko-KR" dirty="0">
                <a:cs typeface="Tahoma"/>
              </a:rPr>
              <a:t> command["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"]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 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직접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topic 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설정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try: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message_type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의해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topic type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결정</a:t>
            </a:r>
            <a:endParaRPr lang="en-US" altLang="ko-KR" dirty="0">
              <a:solidFill>
                <a:schemeClr val="accent6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topic_type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get_message_type</a:t>
            </a:r>
            <a:r>
              <a:rPr lang="en-US" altLang="ko-KR" dirty="0">
                <a:cs typeface="Tahoma"/>
              </a:rPr>
              <a:t>(command["</a:t>
            </a:r>
            <a:r>
              <a:rPr lang="en-US" altLang="ko-KR" dirty="0" err="1">
                <a:cs typeface="Tahoma"/>
              </a:rPr>
              <a:t>message_type</a:t>
            </a:r>
            <a:r>
              <a:rPr lang="en-US" altLang="ko-KR" dirty="0">
                <a:cs typeface="Tahoma"/>
              </a:rPr>
              <a:t>"])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self.publishers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] = </a:t>
            </a:r>
            <a:r>
              <a:rPr lang="en-US" altLang="ko-KR" dirty="0" err="1">
                <a:cs typeface="Tahoma"/>
              </a:rPr>
              <a:t>rospy.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Publisher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topic_name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topic_type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queue_size</a:t>
            </a:r>
            <a:r>
              <a:rPr lang="en-US" altLang="ko-KR" dirty="0">
                <a:cs typeface="Tahoma"/>
              </a:rPr>
              <a:t>=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1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게시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except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JoyTeleopException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as</a:t>
            </a:r>
            <a:r>
              <a:rPr lang="en-US" altLang="ko-KR" dirty="0">
                <a:cs typeface="Tahoma"/>
              </a:rPr>
              <a:t> e: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예외처리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rospy.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logerr</a:t>
            </a:r>
            <a:r>
              <a:rPr lang="en-US" altLang="ko-KR" dirty="0">
                <a:cs typeface="Tahoma"/>
              </a:rPr>
              <a:t>("could not register topic for command {}: {}".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format</a:t>
            </a:r>
            <a:r>
              <a:rPr lang="en-US" altLang="ko-KR" dirty="0">
                <a:cs typeface="Tahoma"/>
              </a:rPr>
              <a:t>(name,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str</a:t>
            </a:r>
            <a:r>
              <a:rPr lang="en-US" altLang="ko-KR" dirty="0">
                <a:cs typeface="Tahoma"/>
              </a:rPr>
              <a:t>(e)))</a:t>
            </a:r>
          </a:p>
          <a:p>
            <a:pPr algn="l">
              <a:defRPr/>
            </a:pPr>
            <a:endParaRPr lang="ko-KR" altLang="en-US" sz="500" dirty="0">
              <a:latin typeface="Tahom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555" b="15717"/>
          <a:stretch/>
        </p:blipFill>
        <p:spPr>
          <a:xfrm>
            <a:off x="4082590" y="4968240"/>
            <a:ext cx="4878529" cy="104394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28612" y="6170678"/>
            <a:ext cx="848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https://github.com/prl-mushr/mushr_base/blob/master/mushr_base/src/joy_teleop.py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>
            <a:stCxn id="30" idx="3"/>
          </p:cNvCxnSpPr>
          <p:nvPr/>
        </p:nvCxnSpPr>
        <p:spPr>
          <a:xfrm>
            <a:off x="7252760" y="6119643"/>
            <a:ext cx="8380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서비스를 통해 </a:t>
            </a:r>
            <a:r>
              <a:rPr lang="en-US" altLang="ko-KR" dirty="0"/>
              <a:t>Node</a:t>
            </a:r>
            <a:r>
              <a:rPr lang="ko-KR" altLang="en-US" dirty="0"/>
              <a:t>간의 요청 및 응답 통신 구현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서비스 서버가 서비스를 공고하면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서비스 클라이언트가 이 서비스에 접근</a:t>
            </a:r>
            <a:endParaRPr lang="en-US" altLang="ko-KR" sz="1800" dirty="0"/>
          </a:p>
          <a:p>
            <a:r>
              <a:rPr lang="ko-KR" altLang="en-US" dirty="0"/>
              <a:t>클라이언트 요청이 있을 때만 서버에서 응답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요청과 응답이 끊기면 노드 접속 끊음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dirty="0"/>
              <a:t>양방향</a:t>
            </a:r>
            <a:r>
              <a:rPr lang="en-US" altLang="ko-KR" dirty="0"/>
              <a:t>, </a:t>
            </a:r>
            <a:r>
              <a:rPr lang="ko-KR" altLang="en-US" dirty="0"/>
              <a:t>동기 통신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서비스 서버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서비스 클라이언트간 통신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5794" y="6123087"/>
            <a:ext cx="293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https://changun516.tistory.com/27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41354" y="3001411"/>
            <a:ext cx="1494536" cy="718408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5706" y="4515093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12954" y="4515093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8224" y="5777536"/>
            <a:ext cx="1494536" cy="6842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28" idx="0"/>
          </p:cNvCxnSpPr>
          <p:nvPr/>
        </p:nvCxnSpPr>
        <p:spPr>
          <a:xfrm>
            <a:off x="4963530" y="4114789"/>
            <a:ext cx="0" cy="40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9" idx="0"/>
          </p:cNvCxnSpPr>
          <p:nvPr/>
        </p:nvCxnSpPr>
        <p:spPr>
          <a:xfrm>
            <a:off x="8090778" y="4107169"/>
            <a:ext cx="0" cy="40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63530" y="4107169"/>
            <a:ext cx="3127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3" idx="2"/>
          </p:cNvCxnSpPr>
          <p:nvPr/>
        </p:nvCxnSpPr>
        <p:spPr>
          <a:xfrm flipV="1">
            <a:off x="6588622" y="3719819"/>
            <a:ext cx="0" cy="38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8" idx="2"/>
          </p:cNvCxnSpPr>
          <p:nvPr/>
        </p:nvCxnSpPr>
        <p:spPr>
          <a:xfrm flipH="1">
            <a:off x="4963528" y="5405109"/>
            <a:ext cx="2" cy="7329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0" idx="1"/>
          </p:cNvCxnSpPr>
          <p:nvPr/>
        </p:nvCxnSpPr>
        <p:spPr>
          <a:xfrm>
            <a:off x="4963528" y="6119643"/>
            <a:ext cx="794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9" idx="2"/>
          </p:cNvCxnSpPr>
          <p:nvPr/>
        </p:nvCxnSpPr>
        <p:spPr>
          <a:xfrm flipV="1">
            <a:off x="8090778" y="5405109"/>
            <a:ext cx="0" cy="732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75075" y="3801095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26062" y="3801712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735" y="6126199"/>
            <a:ext cx="111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58449" y="6124655"/>
            <a:ext cx="95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7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JOY_TELEOP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JoyTeleop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register_service</a:t>
            </a:r>
            <a:r>
              <a:rPr lang="en-US" altLang="ko-KR" dirty="0">
                <a:cs typeface="Tahoma"/>
              </a:rPr>
              <a:t>(self, name, command)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32624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register_service</a:t>
            </a:r>
            <a:r>
              <a:rPr lang="en-US" altLang="ko-KR" dirty="0">
                <a:cs typeface="Tahoma"/>
              </a:rPr>
              <a:t>(self, name, command):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조이스틱 명령을 위해 비동기 스레드 추가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 = command["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"]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#service 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설정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try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#service 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의해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service type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결정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service_type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get_service_type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)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서비스 클라이언트 스레드 생성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self.srv_clients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] =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rgbClr val="FF6600"/>
                </a:solidFill>
                <a:cs typeface="Tahoma"/>
              </a:rPr>
              <a:t>AsyncServiceProxy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service_type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in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self.offline_services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self.offline_services.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remove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except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rgbClr val="FF6600"/>
                </a:solidFill>
                <a:cs typeface="Tahoma"/>
              </a:rPr>
              <a:t>JoyTeleopException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예외처리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cs typeface="Tahoma"/>
              </a:rPr>
              <a:t>not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in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self.offline_services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self.offline_services.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append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service_name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endParaRPr lang="ko-KR" altLang="en-US" sz="500" dirty="0">
              <a:latin typeface="Tahom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12" y="6170678"/>
            <a:ext cx="848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https://github.com/prl-mushr/mushr_base/blob/master/mushr_base/src/joy_teleop.py</a:t>
            </a:r>
          </a:p>
        </p:txBody>
      </p:sp>
    </p:spTree>
    <p:extLst>
      <p:ext uri="{BB962C8B-B14F-4D97-AF65-F5344CB8AC3E}">
        <p14:creationId xmlns:p14="http://schemas.microsoft.com/office/powerpoint/2010/main" val="20872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구조와 유사</a:t>
            </a:r>
            <a:endParaRPr lang="en-US" altLang="ko-KR" dirty="0"/>
          </a:p>
          <a:p>
            <a:pPr lvl="1"/>
            <a:r>
              <a:rPr lang="ko-KR" altLang="en-US" sz="1800" dirty="0">
                <a:solidFill>
                  <a:schemeClr val="tx1"/>
                </a:solidFill>
              </a:rPr>
              <a:t>메시지 전송 방식 자체는 </a:t>
            </a:r>
            <a:r>
              <a:rPr lang="ko-KR" altLang="en-US" sz="1800" dirty="0" err="1">
                <a:solidFill>
                  <a:schemeClr val="tx1"/>
                </a:solidFill>
              </a:rPr>
              <a:t>비동기식</a:t>
            </a:r>
            <a:r>
              <a:rPr lang="ko-KR" altLang="en-US" sz="1800" dirty="0">
                <a:solidFill>
                  <a:schemeClr val="tx1"/>
                </a:solidFill>
              </a:rPr>
              <a:t> 토픽과 동일</a:t>
            </a:r>
            <a:endParaRPr lang="en-US" altLang="ko-KR" sz="1800" dirty="0"/>
          </a:p>
          <a:p>
            <a:r>
              <a:rPr lang="ko-KR" altLang="en-US" dirty="0"/>
              <a:t>요청 중간 피드백이 필요한 경우 사용</a:t>
            </a:r>
            <a:endParaRPr lang="en-US" altLang="ko-KR" dirty="0"/>
          </a:p>
          <a:p>
            <a:r>
              <a:rPr lang="ko-KR" altLang="en-US" dirty="0"/>
              <a:t>양방향</a:t>
            </a:r>
            <a:r>
              <a:rPr lang="en-US" altLang="ko-KR" dirty="0"/>
              <a:t>, </a:t>
            </a:r>
            <a:r>
              <a:rPr lang="ko-KR" altLang="en-US" dirty="0"/>
              <a:t>비동기 통신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작업 취소 </a:t>
            </a:r>
            <a:r>
              <a:rPr lang="en-US" altLang="ko-KR" dirty="0">
                <a:solidFill>
                  <a:schemeClr val="tx1"/>
                </a:solidFill>
              </a:rPr>
              <a:t>(preempt)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178" y="5524635"/>
            <a:ext cx="1494536" cy="6842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67354" y="5152208"/>
            <a:ext cx="0" cy="734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1" idx="1"/>
          </p:cNvCxnSpPr>
          <p:nvPr/>
        </p:nvCxnSpPr>
        <p:spPr>
          <a:xfrm>
            <a:off x="4467354" y="5866742"/>
            <a:ext cx="8778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6188" y="5473328"/>
            <a:ext cx="1338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Status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1532" y="5642040"/>
            <a:ext cx="133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</a:t>
            </a:r>
          </a:p>
          <a:p>
            <a:r>
              <a:rPr lang="en-US" altLang="ko-KR" dirty="0"/>
              <a:t>Cancel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653467" y="5152208"/>
            <a:ext cx="0" cy="734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1" idx="3"/>
          </p:cNvCxnSpPr>
          <p:nvPr/>
        </p:nvCxnSpPr>
        <p:spPr>
          <a:xfrm flipH="1">
            <a:off x="6839714" y="5866742"/>
            <a:ext cx="813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5794" y="6123087"/>
            <a:ext cx="293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https://changun516.tistory.com/27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65883" y="2748509"/>
            <a:ext cx="1494536" cy="718408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10235" y="4262191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Action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7483" y="4262191"/>
            <a:ext cx="1755648" cy="890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Action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28" idx="0"/>
          </p:cNvCxnSpPr>
          <p:nvPr/>
        </p:nvCxnSpPr>
        <p:spPr>
          <a:xfrm>
            <a:off x="4488059" y="3861887"/>
            <a:ext cx="0" cy="40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9" idx="0"/>
          </p:cNvCxnSpPr>
          <p:nvPr/>
        </p:nvCxnSpPr>
        <p:spPr>
          <a:xfrm>
            <a:off x="7615307" y="3854267"/>
            <a:ext cx="0" cy="40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88059" y="3854267"/>
            <a:ext cx="3127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7" idx="2"/>
          </p:cNvCxnSpPr>
          <p:nvPr/>
        </p:nvCxnSpPr>
        <p:spPr>
          <a:xfrm flipV="1">
            <a:off x="6113151" y="3466917"/>
            <a:ext cx="0" cy="38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9604" y="3548193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50591" y="3548810"/>
            <a:ext cx="133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5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JOY_TELEOP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JoyTeleop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</a:t>
            </a:r>
            <a:r>
              <a:rPr lang="en-US" altLang="ko-KR">
                <a:latin typeface="Tahoma"/>
              </a:rPr>
              <a:t>(self, name, command)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32624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</a:t>
            </a:r>
            <a:r>
              <a:rPr lang="en-US" altLang="ko-KR" dirty="0">
                <a:latin typeface="Tahoma"/>
              </a:rPr>
              <a:t>(self, name, command): </a:t>
            </a:r>
            <a:r>
              <a:rPr lang="en-US" altLang="ko-KR" dirty="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latin typeface="Tahoma"/>
              </a:rPr>
              <a:t>조이스틱 명령을 위해 </a:t>
            </a:r>
            <a:r>
              <a:rPr lang="en-US" altLang="ko-KR" dirty="0">
                <a:solidFill>
                  <a:srgbClr val="FF0000"/>
                </a:solidFill>
                <a:latin typeface="Tahoma"/>
              </a:rPr>
              <a:t>action client </a:t>
            </a:r>
            <a:r>
              <a:rPr lang="ko-KR" altLang="en-US" dirty="0">
                <a:solidFill>
                  <a:srgbClr val="FF0000"/>
                </a:solidFill>
                <a:latin typeface="Tahoma"/>
              </a:rPr>
              <a:t>추가</a:t>
            </a:r>
            <a:endParaRPr lang="en-US" altLang="ko-KR" dirty="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 dirty="0">
                <a:latin typeface="Tahoma"/>
              </a:rPr>
              <a:t> command["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"] </a:t>
            </a:r>
            <a:r>
              <a:rPr lang="en-US" altLang="ko-KR" dirty="0">
                <a:solidFill>
                  <a:srgbClr val="FF0000"/>
                </a:solidFill>
                <a:latin typeface="Tahoma"/>
              </a:rPr>
              <a:t>#action name </a:t>
            </a:r>
            <a:r>
              <a:rPr lang="ko-KR" altLang="en-US" dirty="0">
                <a:solidFill>
                  <a:srgbClr val="FF0000"/>
                </a:solidFill>
                <a:latin typeface="Tahoma"/>
              </a:rPr>
              <a:t>설정</a:t>
            </a:r>
            <a:endParaRPr lang="en-US" altLang="ko-KR" dirty="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latin typeface="Tahoma"/>
              </a:rPr>
              <a:t>try</a:t>
            </a:r>
            <a:r>
              <a:rPr lang="en-US" altLang="ko-KR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#action 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의해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action type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결정</a:t>
            </a:r>
            <a:endParaRPr lang="en-US" altLang="ko-KR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</a:t>
            </a:r>
            <a:r>
              <a:rPr lang="en-US" altLang="ko-KR" dirty="0" err="1">
                <a:latin typeface="Tahoma"/>
              </a:rPr>
              <a:t>action_type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latin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</a:rPr>
              <a:t>get_message_type</a:t>
            </a:r>
            <a:r>
              <a:rPr lang="en-US" altLang="ko-KR" dirty="0">
                <a:latin typeface="Tahoma"/>
              </a:rPr>
              <a:t>(</a:t>
            </a:r>
            <a:r>
              <a:rPr lang="en-US" altLang="ko-KR" dirty="0" err="1">
                <a:latin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</a:rPr>
              <a:t>get_action_type</a:t>
            </a:r>
            <a:r>
              <a:rPr lang="en-US" altLang="ko-KR" dirty="0">
                <a:latin typeface="Tahoma"/>
              </a:rPr>
              <a:t>(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))</a:t>
            </a: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#Action Client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</a:t>
            </a:r>
            <a:r>
              <a:rPr lang="en-US" altLang="ko-KR" dirty="0" err="1">
                <a:latin typeface="Tahoma"/>
              </a:rPr>
              <a:t>self.al_clients</a:t>
            </a:r>
            <a:r>
              <a:rPr lang="en-US" altLang="ko-KR" dirty="0">
                <a:latin typeface="Tahoma"/>
              </a:rPr>
              <a:t>[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] </a:t>
            </a:r>
            <a:r>
              <a:rPr lang="en-US" altLang="ko-KR" dirty="0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latin typeface="Tahoma"/>
              </a:rPr>
              <a:t>actionlib.</a:t>
            </a:r>
            <a:r>
              <a:rPr lang="en-US" altLang="ko-KR" dirty="0" err="1">
                <a:solidFill>
                  <a:schemeClr val="accent6"/>
                </a:solidFill>
                <a:latin typeface="Tahoma"/>
              </a:rPr>
              <a:t>SimpleActionClient</a:t>
            </a:r>
            <a:r>
              <a:rPr lang="en-US" altLang="ko-KR" dirty="0">
                <a:latin typeface="Tahoma"/>
              </a:rPr>
              <a:t>(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, </a:t>
            </a:r>
            <a:r>
              <a:rPr lang="en-US" altLang="ko-KR" dirty="0" err="1">
                <a:latin typeface="Tahoma"/>
              </a:rPr>
              <a:t>action_type</a:t>
            </a:r>
            <a:r>
              <a:rPr lang="en-US" altLang="ko-KR" dirty="0">
                <a:latin typeface="Tahoma"/>
              </a:rPr>
              <a:t>)</a:t>
            </a:r>
          </a:p>
          <a:p>
            <a:pPr algn="l">
              <a:defRPr/>
            </a:pPr>
            <a:endParaRPr lang="en-US" altLang="ko-KR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latin typeface="Tahoma"/>
              </a:rPr>
              <a:t>self.offline_actions</a:t>
            </a:r>
            <a:r>
              <a:rPr lang="en-US" altLang="ko-KR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    </a:t>
            </a:r>
            <a:r>
              <a:rPr lang="en-US" altLang="ko-KR" dirty="0" err="1">
                <a:latin typeface="Tahoma"/>
              </a:rPr>
              <a:t>self.offline_actions.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</a:rPr>
              <a:t>remove</a:t>
            </a:r>
            <a:r>
              <a:rPr lang="en-US" altLang="ko-KR" dirty="0">
                <a:latin typeface="Tahoma"/>
              </a:rPr>
              <a:t>(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)</a:t>
            </a:r>
          </a:p>
          <a:p>
            <a:pPr algn="l">
              <a:defRPr/>
            </a:pPr>
            <a:endParaRPr lang="en-US" altLang="ko-KR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latin typeface="Tahoma"/>
              </a:rPr>
              <a:t>except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solidFill>
                  <a:srgbClr val="FF6600"/>
                </a:solidFill>
                <a:latin typeface="Tahoma"/>
              </a:rPr>
              <a:t>JoyTeleopException</a:t>
            </a:r>
            <a:r>
              <a:rPr lang="en-US" altLang="ko-KR" dirty="0">
                <a:latin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latin typeface="Tahoma"/>
              </a:rPr>
              <a:t>예외처리</a:t>
            </a:r>
            <a:endParaRPr lang="en-US" altLang="ko-KR" dirty="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if 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Tahoma"/>
              </a:rPr>
              <a:t>not in</a:t>
            </a:r>
            <a:r>
              <a:rPr lang="en-US" altLang="ko-KR" dirty="0">
                <a:latin typeface="Tahoma"/>
              </a:rPr>
              <a:t> </a:t>
            </a:r>
            <a:r>
              <a:rPr lang="en-US" altLang="ko-KR" dirty="0" err="1">
                <a:latin typeface="Tahoma"/>
              </a:rPr>
              <a:t>self.offline_actions</a:t>
            </a:r>
            <a:r>
              <a:rPr lang="en-US" altLang="ko-KR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latin typeface="Tahoma"/>
              </a:rPr>
              <a:t>                </a:t>
            </a:r>
            <a:r>
              <a:rPr lang="en-US" altLang="ko-KR" dirty="0" err="1">
                <a:latin typeface="Tahoma"/>
              </a:rPr>
              <a:t>self.offline_actions.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</a:rPr>
              <a:t>append</a:t>
            </a:r>
            <a:r>
              <a:rPr lang="en-US" altLang="ko-KR" dirty="0">
                <a:latin typeface="Tahoma"/>
              </a:rPr>
              <a:t>(</a:t>
            </a:r>
            <a:r>
              <a:rPr lang="en-US" altLang="ko-KR" dirty="0" err="1">
                <a:latin typeface="Tahoma"/>
              </a:rPr>
              <a:t>action_name</a:t>
            </a:r>
            <a:r>
              <a:rPr lang="en-US" altLang="ko-KR" dirty="0">
                <a:latin typeface="Tahoma"/>
              </a:rPr>
              <a:t>)</a:t>
            </a:r>
          </a:p>
          <a:p>
            <a:pPr algn="l">
              <a:defRPr/>
            </a:pPr>
            <a:endParaRPr lang="ko-KR" altLang="en-US" sz="500" dirty="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612" y="6170678"/>
            <a:ext cx="848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https://github.com/prl-mushr/mushr_base/blob/master/mushr_base/src/joy_teleop.py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039" y="5972274"/>
            <a:ext cx="8503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https://docs.ros.org/en/diamondback/api/actionlib/html/classactionlib_1_1SimpleActionClient.html</a:t>
            </a:r>
          </a:p>
        </p:txBody>
      </p:sp>
    </p:spTree>
    <p:extLst>
      <p:ext uri="{BB962C8B-B14F-4D97-AF65-F5344CB8AC3E}">
        <p14:creationId xmlns:p14="http://schemas.microsoft.com/office/powerpoint/2010/main" val="42173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JOY_TELEOP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JoyTeleop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match_command</a:t>
            </a:r>
            <a:r>
              <a:rPr lang="en-US" altLang="ko-KR" dirty="0">
                <a:cs typeface="Tahoma"/>
              </a:rPr>
              <a:t>(self, c, buttons)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41242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match_command</a:t>
            </a:r>
            <a:r>
              <a:rPr lang="en-US" altLang="ko-KR" dirty="0">
                <a:cs typeface="Tahoma"/>
              </a:rPr>
              <a:t>(self, c, buttons):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조이스틱 구성과 일치하는 명령을 찾는 함수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#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argwhere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()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특정 데이터의 위치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flatten()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다차원 배열을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1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차원으로 변경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button_indexes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argwhere</a:t>
            </a:r>
            <a:r>
              <a:rPr lang="en-US" altLang="ko-KR" dirty="0">
                <a:cs typeface="Tahoma"/>
              </a:rPr>
              <a:t>(buttons).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flatten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두개의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array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의 형태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(shape)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와 요소들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(elements)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가 동일하면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 True,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아니면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False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반환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#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yaml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파일 참고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buttons_match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array_equal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self.command_list</a:t>
            </a:r>
            <a:r>
              <a:rPr lang="en-US" altLang="ko-KR" dirty="0">
                <a:cs typeface="Tahoma"/>
              </a:rPr>
              <a:t>[c]["buttons"], </a:t>
            </a:r>
            <a:r>
              <a:rPr lang="en-US" altLang="ko-KR" dirty="0" err="1">
                <a:cs typeface="Tahoma"/>
              </a:rPr>
              <a:t>button_indexes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buttons_match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return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True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any_commands_matched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any</a:t>
            </a:r>
            <a:r>
              <a:rPr lang="en-US" altLang="ko-KR" dirty="0">
                <a:cs typeface="Tahoma"/>
              </a:rPr>
              <a:t>( [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array_equal</a:t>
            </a:r>
            <a:r>
              <a:rPr lang="en-US" altLang="ko-KR" dirty="0">
                <a:cs typeface="Tahoma"/>
              </a:rPr>
              <a:t>(command["buttons"], </a:t>
            </a:r>
            <a:r>
              <a:rPr lang="en-US" altLang="ko-KR" dirty="0" err="1">
                <a:cs typeface="Tahoma"/>
              </a:rPr>
              <a:t>button_indexes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for</a:t>
            </a:r>
            <a:r>
              <a:rPr lang="en-US" altLang="ko-KR" dirty="0">
                <a:cs typeface="Tahoma"/>
              </a:rPr>
              <a:t> name, command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in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self.command_list.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iteritems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return</a:t>
            </a:r>
            <a:r>
              <a:rPr lang="en-US" altLang="ko-KR" dirty="0">
                <a:cs typeface="Tahoma"/>
              </a:rPr>
              <a:t> (</a:t>
            </a:r>
            <a:r>
              <a:rPr lang="en-US" altLang="ko-KR" dirty="0" err="1">
                <a:cs typeface="Tahoma"/>
              </a:rPr>
              <a:t>buttons_match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or</a:t>
            </a:r>
            <a:r>
              <a:rPr lang="en-US" altLang="ko-KR" dirty="0">
                <a:cs typeface="Tahoma"/>
              </a:rPr>
              <a:t> (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최종 결과 반환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not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any_commands_matched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5"/>
                </a:solidFill>
                <a:cs typeface="Tahoma"/>
              </a:rPr>
              <a:t>and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self.command_list</a:t>
            </a:r>
            <a:r>
              <a:rPr lang="en-US" altLang="ko-KR" dirty="0">
                <a:cs typeface="Tahoma"/>
              </a:rPr>
              <a:t>[c]["</a:t>
            </a:r>
            <a:r>
              <a:rPr lang="en-US" altLang="ko-KR" dirty="0" err="1">
                <a:cs typeface="Tahoma"/>
              </a:rPr>
              <a:t>is_default</a:t>
            </a:r>
            <a:r>
              <a:rPr lang="en-US" altLang="ko-KR" dirty="0">
                <a:cs typeface="Tahoma"/>
              </a:rPr>
              <a:t>"]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)</a:t>
            </a:r>
          </a:p>
          <a:p>
            <a:pPr algn="l">
              <a:defRPr/>
            </a:pPr>
            <a:endParaRPr lang="ko-KR" altLang="en-US" sz="500" dirty="0">
              <a:latin typeface="Tahom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12" y="6170678"/>
            <a:ext cx="848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https://github.com/prl-mushr/mushr_base/blob/master/mushr_base/src/joy_teleop.py</a:t>
            </a:r>
          </a:p>
        </p:txBody>
      </p:sp>
    </p:spTree>
    <p:extLst>
      <p:ext uri="{BB962C8B-B14F-4D97-AF65-F5344CB8AC3E}">
        <p14:creationId xmlns:p14="http://schemas.microsoft.com/office/powerpoint/2010/main" val="7693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JOY_TELEOP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JoyTeleop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match_command</a:t>
            </a:r>
            <a:r>
              <a:rPr lang="en-US" altLang="ko-KR" dirty="0">
                <a:cs typeface="Tahoma"/>
              </a:rPr>
              <a:t>(self, c, buttons)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8612" y="6170678"/>
            <a:ext cx="8486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https://github.com/prl-mushr/mushr_base/blob/master/mushr_base/src/joy_teleop.py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8" y="1902480"/>
            <a:ext cx="4510088" cy="4098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4" y="3050928"/>
            <a:ext cx="2809875" cy="2413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12594" y="2754685"/>
            <a:ext cx="231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joy_teleop.yaml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파일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612" y="5991300"/>
            <a:ext cx="748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https://github.com/prl-mushr/mushr_base/blob/master/mushr_base/config/joy_teleop.yaml</a:t>
            </a:r>
          </a:p>
        </p:txBody>
      </p:sp>
    </p:spTree>
    <p:extLst>
      <p:ext uri="{BB962C8B-B14F-4D97-AF65-F5344CB8AC3E}">
        <p14:creationId xmlns:p14="http://schemas.microsoft.com/office/powerpoint/2010/main" val="25779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 dirty="0"/>
              <a:t>JOY_TELEOP(continue)</a:t>
            </a:r>
          </a:p>
        </p:txBody>
      </p:sp>
    </p:spTree>
    <p:extLst>
      <p:ext uri="{BB962C8B-B14F-4D97-AF65-F5344CB8AC3E}">
        <p14:creationId xmlns:p14="http://schemas.microsoft.com/office/powerpoint/2010/main" val="36234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B0880-1C9F-4068-B86E-596A601BC38D}"/>
              </a:ext>
            </a:extLst>
          </p:cNvPr>
          <p:cNvSpPr txBox="1"/>
          <p:nvPr/>
        </p:nvSpPr>
        <p:spPr>
          <a:xfrm>
            <a:off x="457200" y="1531682"/>
            <a:ext cx="8229600" cy="4801314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800" b="1" dirty="0"/>
              <a:t> </a:t>
            </a:r>
            <a:r>
              <a:rPr lang="ko-KR" altLang="en-US" sz="1800" b="1" dirty="0" err="1">
                <a:solidFill>
                  <a:schemeClr val="accent4"/>
                </a:solidFill>
              </a:rPr>
              <a:t>add_command</a:t>
            </a:r>
            <a:r>
              <a:rPr lang="ko-KR" altLang="en-US" sz="1800" b="1" dirty="0"/>
              <a:t>(</a:t>
            </a:r>
            <a:r>
              <a:rPr lang="ko-KR" altLang="en-US" sz="1800" b="1" dirty="0" err="1"/>
              <a:t>self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name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command</a:t>
            </a:r>
            <a:r>
              <a:rPr lang="ko-KR" altLang="en-US" sz="1800" b="1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"""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"""</a:t>
            </a:r>
          </a:p>
          <a:p>
            <a:pPr algn="just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       #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Check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default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command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is_default</a:t>
            </a:r>
            <a:r>
              <a:rPr lang="ko-KR" altLang="en-US" sz="1800" dirty="0"/>
              <a:t>"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is_default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False</a:t>
            </a:r>
            <a:endParaRPr lang="ko-KR" altLang="en-US" sz="1800" dirty="0">
              <a:solidFill>
                <a:schemeClr val="accent1"/>
              </a:solidFill>
            </a:endParaRP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</a:t>
            </a:r>
            <a:r>
              <a:rPr lang="ko-KR" altLang="en-US" sz="1800" b="1" dirty="0"/>
              <a:t>"</a:t>
            </a:r>
            <a:r>
              <a:rPr lang="ko-KR" altLang="en-US" sz="1800" b="1" dirty="0" err="1"/>
              <a:t>topic</a:t>
            </a:r>
            <a:r>
              <a:rPr lang="ko-KR" altLang="en-US" sz="1800" b="1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deadman_buttons</a:t>
            </a:r>
            <a:r>
              <a:rPr lang="ko-KR" altLang="en-US" sz="1800" dirty="0"/>
              <a:t>"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deadman_buttons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[]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buttons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deadman_buttons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</a:t>
            </a:r>
            <a:r>
              <a:rPr lang="ko-KR" altLang="en-US" sz="1800" b="1" dirty="0"/>
              <a:t>"</a:t>
            </a:r>
            <a:r>
              <a:rPr lang="ko-KR" altLang="en-US" sz="1800" b="1" dirty="0" err="1"/>
              <a:t>action</a:t>
            </a:r>
            <a:r>
              <a:rPr lang="ko-KR" altLang="en-US" sz="1800" b="1" dirty="0"/>
              <a:t>"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action_goal</a:t>
            </a:r>
            <a:r>
              <a:rPr lang="ko-KR" altLang="en-US" sz="1800" dirty="0"/>
              <a:t>"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action_goal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{}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</a:t>
            </a:r>
            <a:r>
              <a:rPr lang="ko-KR" altLang="en-US" sz="1800" b="1" dirty="0"/>
              <a:t>"</a:t>
            </a:r>
            <a:r>
              <a:rPr lang="ko-KR" altLang="en-US" sz="1800" b="1" dirty="0" err="1"/>
              <a:t>service</a:t>
            </a:r>
            <a:r>
              <a:rPr lang="ko-KR" altLang="en-US" sz="1800" b="1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service_request</a:t>
            </a:r>
            <a:r>
              <a:rPr lang="ko-KR" altLang="en-US" sz="1800" dirty="0"/>
              <a:t>"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service_request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{}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</a:t>
            </a:r>
            <a:r>
              <a:rPr lang="ko-KR" altLang="en-US" sz="1800" dirty="0" err="1"/>
              <a:t>name</a:t>
            </a:r>
            <a:r>
              <a:rPr lang="ko-KR" altLang="en-US" sz="1800" dirty="0"/>
              <a:t>]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command</a:t>
            </a:r>
            <a:endParaRPr lang="ko-KR" altLang="en-US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25E908-0D66-4CD0-BA23-7C95A552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r>
              <a:rPr lang="en-US" altLang="ko-KR" dirty="0"/>
              <a:t>add</a:t>
            </a:r>
            <a:r>
              <a:rPr lang="ko-KR" altLang="en-US" dirty="0"/>
              <a:t>_</a:t>
            </a:r>
            <a:r>
              <a:rPr lang="ko-KR" altLang="en-US" dirty="0" err="1"/>
              <a:t>command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CFDEA-C57E-45BB-A976-520A07AD9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07" b="65464"/>
          <a:stretch/>
        </p:blipFill>
        <p:spPr>
          <a:xfrm>
            <a:off x="4998134" y="2173506"/>
            <a:ext cx="3887345" cy="128890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F40EDD-17A5-4309-888A-93996327CC0E}"/>
              </a:ext>
            </a:extLst>
          </p:cNvPr>
          <p:cNvCxnSpPr/>
          <p:nvPr/>
        </p:nvCxnSpPr>
        <p:spPr>
          <a:xfrm>
            <a:off x="6941806" y="2340528"/>
            <a:ext cx="13465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93D7AA-BE25-41EA-AB1A-21A9AF4998B0}"/>
              </a:ext>
            </a:extLst>
          </p:cNvPr>
          <p:cNvCxnSpPr>
            <a:cxnSpLocks/>
          </p:cNvCxnSpPr>
          <p:nvPr/>
        </p:nvCxnSpPr>
        <p:spPr>
          <a:xfrm>
            <a:off x="5223461" y="3429000"/>
            <a:ext cx="142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993300"/>
                </a:solidFill>
                <a:latin typeface="Tahoma"/>
                <a:ea typeface="맑은 고딕"/>
                <a:cs typeface="Tahoma"/>
              </a:rPr>
              <a:t>JOY_TELEOP</a:t>
            </a:r>
          </a:p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lang="en-US" altLang="ko-KR" dirty="0" err="1"/>
              <a:t>Rviz</a:t>
            </a:r>
            <a:r>
              <a:rPr lang="ko-KR" altLang="en-US" dirty="0"/>
              <a:t>상에서 하드웨어 형상 변경</a:t>
            </a:r>
            <a:endParaRPr lang="en-US" altLang="ko-KR" dirty="0"/>
          </a:p>
          <a:p>
            <a:pPr>
              <a:buFont typeface="Wingdings"/>
              <a:buChar char="u"/>
              <a:defRPr/>
            </a:pPr>
            <a:r>
              <a:rPr lang="en-US" altLang="ko-KR" dirty="0" err="1"/>
              <a:t>MuSHR</a:t>
            </a:r>
            <a:r>
              <a:rPr lang="ko-KR" altLang="en-US" dirty="0"/>
              <a:t>의 </a:t>
            </a:r>
            <a:r>
              <a:rPr lang="en-US" altLang="ko-KR" dirty="0"/>
              <a:t>Mux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94BDB2-98E8-4B5F-8F32-C15CE062AA80}"/>
              </a:ext>
            </a:extLst>
          </p:cNvPr>
          <p:cNvCxnSpPr/>
          <p:nvPr/>
        </p:nvCxnSpPr>
        <p:spPr>
          <a:xfrm flipV="1">
            <a:off x="2662813" y="1919235"/>
            <a:ext cx="3315956" cy="773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5D93AC1-46B1-43F8-90EC-57223FB6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B4D25-AF66-4264-9750-712C255A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79" y="933683"/>
            <a:ext cx="8229600" cy="5016500"/>
          </a:xfrm>
        </p:spPr>
        <p:txBody>
          <a:bodyPr/>
          <a:lstStyle/>
          <a:p>
            <a:r>
              <a:rPr lang="ko-KR" altLang="en-US" dirty="0" err="1"/>
              <a:t>run_command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A2B13-7872-4F28-AD04-CC4AF57E9C46}"/>
              </a:ext>
            </a:extLst>
          </p:cNvPr>
          <p:cNvSpPr txBox="1"/>
          <p:nvPr/>
        </p:nvSpPr>
        <p:spPr>
          <a:xfrm>
            <a:off x="320879" y="1504941"/>
            <a:ext cx="8502242" cy="480131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800" b="1" dirty="0"/>
              <a:t> 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run_command</a:t>
            </a:r>
            <a:r>
              <a:rPr lang="ko-KR" altLang="en-US" sz="1800" b="1" dirty="0"/>
              <a:t>(</a:t>
            </a:r>
            <a:r>
              <a:rPr lang="ko-KR" altLang="en-US" sz="1800" b="1" dirty="0" err="1"/>
              <a:t>self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command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joy_state</a:t>
            </a:r>
            <a:r>
              <a:rPr lang="ko-KR" altLang="en-US" sz="1800" b="1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"""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joystick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""</a:t>
            </a:r>
            <a:r>
              <a:rPr lang="ko-KR" altLang="en-US" sz="1800" dirty="0"/>
              <a:t>"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topic</a:t>
            </a:r>
            <a:r>
              <a:rPr lang="ko-KR" altLang="en-US" sz="1800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run_topic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joy_state</a:t>
            </a:r>
            <a:r>
              <a:rPr lang="ko-KR" altLang="en-US" sz="1800" dirty="0"/>
              <a:t>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action</a:t>
            </a:r>
            <a:r>
              <a:rPr lang="ko-KR" altLang="en-US" sz="1800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action_name</a:t>
            </a:r>
            <a:r>
              <a:rPr lang="ko-KR" altLang="en-US" sz="1800" dirty="0"/>
              <a:t>"]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self.offline_actions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rospy.</a:t>
            </a:r>
            <a:r>
              <a:rPr lang="ko-KR" altLang="en-US" sz="1800" dirty="0" err="1">
                <a:solidFill>
                  <a:schemeClr val="accent4"/>
                </a:solidFill>
              </a:rPr>
              <a:t>logerr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"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 {} </a:t>
            </a:r>
            <a:r>
              <a:rPr lang="ko-KR" altLang="en-US" sz="1800" dirty="0" err="1"/>
              <a:t>was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not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played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because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action</a:t>
            </a:r>
            <a:r>
              <a:rPr lang="ko-KR" altLang="en-US" sz="1800" dirty="0"/>
              <a:t> "</a:t>
            </a:r>
          </a:p>
          <a:p>
            <a:pPr algn="just"/>
            <a:r>
              <a:rPr lang="ko-KR" altLang="en-US" sz="1800" dirty="0"/>
              <a:t>                    "</a:t>
            </a:r>
            <a:r>
              <a:rPr lang="ko-KR" altLang="en-US" sz="1800" dirty="0" err="1"/>
              <a:t>server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was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unavailable</a:t>
            </a:r>
            <a:r>
              <a:rPr lang="ko-KR" altLang="en-US" sz="1800" dirty="0"/>
              <a:t>. </a:t>
            </a:r>
            <a:r>
              <a:rPr lang="ko-KR" altLang="en-US" sz="1800" dirty="0" err="1"/>
              <a:t>Trying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reconnect</a:t>
            </a:r>
            <a:r>
              <a:rPr lang="ko-KR" altLang="en-US" sz="1800" dirty="0"/>
              <a:t>...".</a:t>
            </a:r>
            <a:r>
              <a:rPr lang="ko-KR" altLang="en-US" sz="1800" dirty="0" err="1">
                <a:solidFill>
                  <a:schemeClr val="accent4"/>
                </a:solidFill>
              </a:rPr>
              <a:t>format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   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action_name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            )</a:t>
            </a:r>
          </a:p>
          <a:p>
            <a:pPr algn="just"/>
            <a:r>
              <a:rPr lang="ko-KR" altLang="en-US" sz="1800" dirty="0"/>
              <a:t>                )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register_action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])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joy_state.buttons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!=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self.old_buttons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run_action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joy_state</a:t>
            </a:r>
            <a:r>
              <a:rPr lang="ko-KR" altLang="en-US" sz="1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9C679-8AA3-43F3-8B66-F8B76458289E}"/>
              </a:ext>
            </a:extLst>
          </p:cNvPr>
          <p:cNvSpPr txBox="1"/>
          <p:nvPr/>
        </p:nvSpPr>
        <p:spPr>
          <a:xfrm>
            <a:off x="5978769" y="1765346"/>
            <a:ext cx="113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#Slide 5,6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9AF8D3-3FC8-4775-88A8-E0E59FB509E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35086" y="6223517"/>
            <a:ext cx="1106993" cy="1654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C13ECA-040B-406A-9A97-42E62AB56791}"/>
              </a:ext>
            </a:extLst>
          </p:cNvPr>
          <p:cNvSpPr txBox="1"/>
          <p:nvPr/>
        </p:nvSpPr>
        <p:spPr>
          <a:xfrm>
            <a:off x="4242079" y="6235104"/>
            <a:ext cx="113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#Slide 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01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3AC1-46B1-43F8-90EC-57223FB6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B4D25-AF66-4264-9750-712C255A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13" y="936625"/>
            <a:ext cx="8767187" cy="5016500"/>
          </a:xfrm>
        </p:spPr>
        <p:txBody>
          <a:bodyPr/>
          <a:lstStyle/>
          <a:p>
            <a:r>
              <a:rPr lang="ko-KR" altLang="en-US" dirty="0" err="1"/>
              <a:t>run_command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A9153-03FF-4EC5-8371-ACB972FAAF74}"/>
              </a:ext>
            </a:extLst>
          </p:cNvPr>
          <p:cNvSpPr txBox="1"/>
          <p:nvPr/>
        </p:nvSpPr>
        <p:spPr>
          <a:xfrm>
            <a:off x="349180" y="1505049"/>
            <a:ext cx="8445640" cy="507831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type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==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service</a:t>
            </a:r>
            <a:r>
              <a:rPr lang="ko-KR" altLang="en-US" sz="1800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service_name</a:t>
            </a:r>
            <a:r>
              <a:rPr lang="ko-KR" altLang="en-US" sz="1800" dirty="0"/>
              <a:t>"]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self.offline_services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rospy.</a:t>
            </a:r>
            <a:r>
              <a:rPr lang="ko-KR" altLang="en-US" sz="1800" dirty="0" err="1">
                <a:solidFill>
                  <a:schemeClr val="accent4"/>
                </a:solidFill>
              </a:rPr>
              <a:t>logerr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"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 {} </a:t>
            </a:r>
            <a:r>
              <a:rPr lang="ko-KR" altLang="en-US" sz="1800" dirty="0" err="1"/>
              <a:t>was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not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played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because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service</a:t>
            </a:r>
            <a:r>
              <a:rPr lang="ko-KR" altLang="en-US" sz="1800" dirty="0"/>
              <a:t> "</a:t>
            </a:r>
          </a:p>
          <a:p>
            <a:pPr algn="just"/>
            <a:r>
              <a:rPr lang="ko-KR" altLang="en-US" sz="1800" dirty="0"/>
              <a:t>                    "</a:t>
            </a:r>
            <a:r>
              <a:rPr lang="ko-KR" altLang="en-US" sz="1800" dirty="0" err="1"/>
              <a:t>server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was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unavailable</a:t>
            </a:r>
            <a:r>
              <a:rPr lang="ko-KR" altLang="en-US" sz="1800" dirty="0"/>
              <a:t>. </a:t>
            </a:r>
            <a:r>
              <a:rPr lang="ko-KR" altLang="en-US" sz="1800" dirty="0" err="1"/>
              <a:t>Trying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reconnect</a:t>
            </a:r>
            <a:r>
              <a:rPr lang="ko-KR" altLang="en-US" sz="1800" dirty="0"/>
              <a:t>...".</a:t>
            </a:r>
            <a:r>
              <a:rPr lang="ko-KR" altLang="en-US" sz="1800" dirty="0" err="1">
                <a:solidFill>
                  <a:schemeClr val="accent4"/>
                </a:solidFill>
              </a:rPr>
              <a:t>format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   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service_name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            ))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register_service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])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joy_state.buttons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!=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self.old_buttons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run_service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joy_state</a:t>
            </a:r>
            <a:r>
              <a:rPr lang="ko-KR" altLang="en-US" sz="1800" dirty="0"/>
              <a:t>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raise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"</a:t>
            </a:r>
            <a:r>
              <a:rPr lang="ko-KR" altLang="en-US" sz="1800" dirty="0" err="1"/>
              <a:t>command</a:t>
            </a:r>
            <a:r>
              <a:rPr lang="ko-KR" altLang="en-US" sz="1800" dirty="0"/>
              <a:t> {} </a:t>
            </a:r>
            <a:r>
              <a:rPr lang="ko-KR" altLang="en-US" sz="1800" dirty="0" err="1"/>
              <a:t>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neither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topic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publisher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action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service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client</a:t>
            </a:r>
            <a:r>
              <a:rPr lang="ko-KR" altLang="en-US" sz="1800" dirty="0"/>
              <a:t>".</a:t>
            </a:r>
            <a:r>
              <a:rPr lang="ko-KR" altLang="en-US" sz="1800" dirty="0" err="1"/>
              <a:t>format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command</a:t>
            </a:r>
            <a:endParaRPr lang="ko-KR" altLang="en-US" sz="1800" dirty="0"/>
          </a:p>
          <a:p>
            <a:pPr algn="just"/>
            <a:r>
              <a:rPr lang="ko-KR" altLang="en-US" sz="1800" dirty="0"/>
              <a:t>                )</a:t>
            </a:r>
          </a:p>
          <a:p>
            <a:pPr algn="just"/>
            <a:r>
              <a:rPr lang="ko-KR" altLang="en-US" sz="1800" dirty="0"/>
              <a:t>            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CB8929-00DD-4D60-9FEF-3617BEC0CB0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85420" y="4612831"/>
            <a:ext cx="1106993" cy="1654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3EBA78-45CF-4A53-9FBA-952F61BA7840}"/>
              </a:ext>
            </a:extLst>
          </p:cNvPr>
          <p:cNvSpPr txBox="1"/>
          <p:nvPr/>
        </p:nvSpPr>
        <p:spPr>
          <a:xfrm>
            <a:off x="4292413" y="4624418"/>
            <a:ext cx="113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#Slide 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944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663E-3EDD-47B6-B384-48EF8345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81CF-E5EE-4FDF-87C1-1A3977E2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7568"/>
            <a:ext cx="8229600" cy="5016500"/>
          </a:xfrm>
        </p:spPr>
        <p:txBody>
          <a:bodyPr/>
          <a:lstStyle/>
          <a:p>
            <a:r>
              <a:rPr lang="en-US" altLang="ko-KR" dirty="0" err="1"/>
              <a:t>run_topic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3BB59-4055-4ADD-A2AD-7B24A51A5513}"/>
              </a:ext>
            </a:extLst>
          </p:cNvPr>
          <p:cNvSpPr txBox="1"/>
          <p:nvPr/>
        </p:nvSpPr>
        <p:spPr>
          <a:xfrm>
            <a:off x="457200" y="1401822"/>
            <a:ext cx="8390374" cy="507831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800" b="1" dirty="0"/>
              <a:t> 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run_topic</a:t>
            </a:r>
            <a:r>
              <a:rPr lang="ko-KR" altLang="en-US" sz="1800" b="1" dirty="0"/>
              <a:t>(</a:t>
            </a:r>
            <a:r>
              <a:rPr lang="ko-KR" altLang="en-US" sz="1800" b="1" dirty="0" err="1"/>
              <a:t>self</a:t>
            </a:r>
            <a:r>
              <a:rPr lang="ko-KR" altLang="en-US" sz="1800" b="1" dirty="0"/>
              <a:t>, c, </a:t>
            </a:r>
            <a:r>
              <a:rPr lang="ko-KR" altLang="en-US" sz="1800" b="1" dirty="0" err="1"/>
              <a:t>joy_state</a:t>
            </a:r>
            <a:r>
              <a:rPr lang="ko-KR" altLang="en-US" sz="1800" b="1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[c]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msg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get_message_type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message_type</a:t>
            </a:r>
            <a:r>
              <a:rPr lang="ko-KR" altLang="en-US" sz="1800" dirty="0"/>
              <a:t>"])()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message_value</a:t>
            </a:r>
            <a:r>
              <a:rPr lang="ko-KR" altLang="en-US" sz="1800" dirty="0"/>
              <a:t>"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param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message_value</a:t>
            </a:r>
            <a:r>
              <a:rPr lang="ko-KR" altLang="en-US" sz="1800" dirty="0"/>
              <a:t>"]: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set_member</a:t>
            </a:r>
            <a:r>
              <a:rPr lang="ko-KR" altLang="en-US" sz="1800" dirty="0"/>
              <a:t>(</a:t>
            </a:r>
            <a:r>
              <a:rPr lang="ko-KR" altLang="en-US" sz="1800" dirty="0" err="1"/>
              <a:t>msg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param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"], </a:t>
            </a:r>
            <a:r>
              <a:rPr lang="ko-KR" altLang="en-US" sz="1800" dirty="0" err="1"/>
              <a:t>param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value</a:t>
            </a:r>
            <a:r>
              <a:rPr lang="ko-KR" altLang="en-US" sz="1800" dirty="0"/>
              <a:t>"])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mapping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axis_mappings</a:t>
            </a:r>
            <a:r>
              <a:rPr lang="ko-KR" altLang="en-US" sz="1800" dirty="0"/>
              <a:t>"]: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4"/>
                </a:solidFill>
              </a:rPr>
              <a:t>len</a:t>
            </a:r>
            <a:r>
              <a:rPr lang="ko-KR" altLang="en-US" sz="1800" dirty="0"/>
              <a:t>(</a:t>
            </a:r>
            <a:r>
              <a:rPr lang="ko-KR" altLang="en-US" sz="1800" dirty="0" err="1"/>
              <a:t>joy_state.axes</a:t>
            </a:r>
            <a:r>
              <a:rPr lang="ko-KR" altLang="en-US" sz="1800" dirty="0"/>
              <a:t>) </a:t>
            </a:r>
            <a:r>
              <a:rPr lang="ko-KR" altLang="en-US" sz="1800" dirty="0">
                <a:solidFill>
                  <a:schemeClr val="accent1"/>
                </a:solidFill>
              </a:rPr>
              <a:t>&lt;=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mapping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axis</a:t>
            </a:r>
            <a:r>
              <a:rPr lang="ko-KR" altLang="en-US" sz="1800" dirty="0"/>
              <a:t>"]: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rospy.</a:t>
            </a:r>
            <a:r>
              <a:rPr lang="ko-KR" altLang="en-US" sz="1800" dirty="0" err="1">
                <a:solidFill>
                  <a:schemeClr val="accent4"/>
                </a:solidFill>
              </a:rPr>
              <a:t>logerr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    "</a:t>
            </a:r>
            <a:r>
              <a:rPr lang="ko-KR" altLang="en-US" sz="1800" dirty="0" err="1"/>
              <a:t>Joystick</a:t>
            </a:r>
            <a:r>
              <a:rPr lang="ko-KR" altLang="en-US" sz="1800" dirty="0"/>
              <a:t> </a:t>
            </a:r>
            <a:r>
              <a:rPr lang="ko-KR" altLang="en-US" sz="1800" dirty="0" err="1"/>
              <a:t>has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only</a:t>
            </a:r>
            <a:r>
              <a:rPr lang="ko-KR" altLang="en-US" sz="1800" dirty="0"/>
              <a:t> {} </a:t>
            </a:r>
            <a:r>
              <a:rPr lang="ko-KR" altLang="en-US" sz="1800" dirty="0" err="1"/>
              <a:t>axes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indexed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from</a:t>
            </a:r>
            <a:r>
              <a:rPr lang="ko-KR" altLang="en-US" sz="1800" dirty="0"/>
              <a:t> 0), </a:t>
            </a:r>
            <a:r>
              <a:rPr lang="ko-KR" altLang="en-US" sz="1800" dirty="0" err="1"/>
              <a:t>but</a:t>
            </a:r>
            <a:r>
              <a:rPr lang="ko-KR" altLang="en-US" sz="1800" dirty="0"/>
              <a:t> #{} </a:t>
            </a:r>
            <a:r>
              <a:rPr lang="ko-KR" altLang="en-US" sz="1800" dirty="0" err="1"/>
              <a:t>was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referenced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config</a:t>
            </a:r>
            <a:r>
              <a:rPr lang="ko-KR" altLang="en-US" sz="1800" dirty="0"/>
              <a:t>.".</a:t>
            </a:r>
            <a:r>
              <a:rPr lang="ko-KR" altLang="en-US" sz="1800" dirty="0" err="1"/>
              <a:t>format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        </a:t>
            </a:r>
            <a:r>
              <a:rPr lang="ko-KR" altLang="en-US" sz="1800" dirty="0" err="1">
                <a:solidFill>
                  <a:schemeClr val="accent4"/>
                </a:solidFill>
              </a:rPr>
              <a:t>len</a:t>
            </a:r>
            <a:r>
              <a:rPr lang="ko-KR" altLang="en-US" sz="1800" dirty="0"/>
              <a:t>(</a:t>
            </a:r>
            <a:r>
              <a:rPr lang="ko-KR" altLang="en-US" sz="1800" dirty="0" err="1"/>
              <a:t>joy_state.axes</a:t>
            </a:r>
            <a:r>
              <a:rPr lang="ko-KR" altLang="en-US" sz="1800" dirty="0"/>
              <a:t>), </a:t>
            </a:r>
            <a:r>
              <a:rPr lang="ko-KR" altLang="en-US" sz="1800" dirty="0" err="1"/>
              <a:t>mapping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axis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                )</a:t>
            </a:r>
          </a:p>
          <a:p>
            <a:pPr algn="just"/>
            <a:r>
              <a:rPr lang="ko-KR" altLang="en-US" sz="1800" dirty="0"/>
              <a:t>                    )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val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 0.0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C508C-D19E-465C-AC5D-B812CDC01C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18503" y="2356192"/>
            <a:ext cx="1106993" cy="1654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BD3D3E-FE21-4B11-A629-C0CCD3718722}"/>
              </a:ext>
            </a:extLst>
          </p:cNvPr>
          <p:cNvSpPr txBox="1"/>
          <p:nvPr/>
        </p:nvSpPr>
        <p:spPr>
          <a:xfrm>
            <a:off x="5125496" y="2367779"/>
            <a:ext cx="113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#Slide 10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816F7D-FD9A-4484-B115-DB8D7F6F65B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33197" y="3445246"/>
            <a:ext cx="1106993" cy="1654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BDCE7A-03AC-43E1-AAE2-26352791E888}"/>
              </a:ext>
            </a:extLst>
          </p:cNvPr>
          <p:cNvSpPr txBox="1"/>
          <p:nvPr/>
        </p:nvSpPr>
        <p:spPr>
          <a:xfrm>
            <a:off x="4040190" y="3456833"/>
            <a:ext cx="113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#Slide 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41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663E-3EDD-47B6-B384-48EF8345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81CF-E5EE-4FDF-87C1-1A3977E2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r>
              <a:rPr lang="en-US" altLang="ko-KR" dirty="0" err="1"/>
              <a:t>run_topic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E2C29-DE5E-496F-AD76-6545F853C2A9}"/>
              </a:ext>
            </a:extLst>
          </p:cNvPr>
          <p:cNvSpPr txBox="1"/>
          <p:nvPr/>
        </p:nvSpPr>
        <p:spPr>
          <a:xfrm>
            <a:off x="457199" y="1531769"/>
            <a:ext cx="8229599" cy="341632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val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joy_state.axes</a:t>
            </a:r>
            <a:r>
              <a:rPr lang="ko-KR" altLang="en-US" sz="1800" dirty="0"/>
              <a:t>[</a:t>
            </a:r>
            <a:r>
              <a:rPr lang="ko-KR" altLang="en-US" sz="1800" dirty="0" err="1"/>
              <a:t>mapping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axis</a:t>
            </a:r>
            <a:r>
              <a:rPr lang="ko-KR" altLang="en-US" sz="1800" dirty="0"/>
              <a:t>"]] </a:t>
            </a:r>
            <a:r>
              <a:rPr lang="ko-KR" altLang="en-US" sz="1800" dirty="0">
                <a:solidFill>
                  <a:schemeClr val="accent1"/>
                </a:solidFill>
              </a:rPr>
              <a:t>*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mapping.</a:t>
            </a:r>
            <a:r>
              <a:rPr lang="ko-KR" altLang="en-US" sz="1800" dirty="0" err="1">
                <a:solidFill>
                  <a:schemeClr val="accent4"/>
                </a:solidFill>
              </a:rPr>
              <a:t>get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            "</a:t>
            </a:r>
            <a:r>
              <a:rPr lang="ko-KR" altLang="en-US" sz="1800" dirty="0" err="1"/>
              <a:t>scale</a:t>
            </a:r>
            <a:r>
              <a:rPr lang="ko-KR" altLang="en-US" sz="1800" dirty="0"/>
              <a:t>", </a:t>
            </a:r>
            <a:r>
              <a:rPr lang="ko-KR" altLang="en-US" sz="1800" dirty="0">
                <a:solidFill>
                  <a:schemeClr val="accent1"/>
                </a:solidFill>
              </a:rPr>
              <a:t>1.0</a:t>
            </a:r>
          </a:p>
          <a:p>
            <a:pPr algn="just"/>
            <a:r>
              <a:rPr lang="ko-KR" altLang="en-US" sz="1800" dirty="0"/>
              <a:t>                    ) </a:t>
            </a:r>
            <a:r>
              <a:rPr lang="ko-KR" altLang="en-US" sz="1800" dirty="0">
                <a:solidFill>
                  <a:schemeClr val="accent1"/>
                </a:solidFill>
              </a:rPr>
              <a:t>+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mapping.</a:t>
            </a:r>
            <a:r>
              <a:rPr lang="ko-KR" altLang="en-US" sz="1800" dirty="0" err="1">
                <a:solidFill>
                  <a:schemeClr val="accent4"/>
                </a:solidFill>
              </a:rPr>
              <a:t>get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offset</a:t>
            </a:r>
            <a:r>
              <a:rPr lang="ko-KR" altLang="en-US" sz="1800" dirty="0"/>
              <a:t>", </a:t>
            </a:r>
            <a:r>
              <a:rPr lang="ko-KR" altLang="en-US" sz="1800" dirty="0">
                <a:solidFill>
                  <a:schemeClr val="accent1"/>
                </a:solidFill>
              </a:rPr>
              <a:t>0.0</a:t>
            </a:r>
            <a:r>
              <a:rPr lang="ko-KR" altLang="en-US" sz="1800" dirty="0"/>
              <a:t>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set_member</a:t>
            </a:r>
            <a:r>
              <a:rPr lang="ko-KR" altLang="en-US" sz="1800" dirty="0"/>
              <a:t>(</a:t>
            </a:r>
            <a:r>
              <a:rPr lang="ko-KR" altLang="en-US" sz="1800" dirty="0" err="1"/>
              <a:t>msg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mapping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"], </a:t>
            </a:r>
            <a:r>
              <a:rPr lang="ko-KR" altLang="en-US" sz="1800" dirty="0" err="1"/>
              <a:t>val</a:t>
            </a:r>
            <a:r>
              <a:rPr lang="ko-KR" altLang="en-US" sz="1800" dirty="0"/>
              <a:t>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"] </a:t>
            </a:r>
            <a:r>
              <a:rPr lang="ko-KR" altLang="en-US" sz="1800" dirty="0">
                <a:solidFill>
                  <a:schemeClr val="accent1"/>
                </a:solidFill>
              </a:rPr>
              <a:t>!=</a:t>
            </a:r>
            <a:r>
              <a:rPr lang="ko-KR" altLang="en-US" sz="1800" dirty="0"/>
              <a:t> "/</a:t>
            </a:r>
            <a:r>
              <a:rPr lang="ko-KR" altLang="en-US" sz="1800" dirty="0" err="1"/>
              <a:t>dev</a:t>
            </a:r>
            <a:r>
              <a:rPr lang="ko-KR" altLang="en-US" sz="1800" dirty="0"/>
              <a:t>/</a:t>
            </a:r>
            <a:r>
              <a:rPr lang="ko-KR" altLang="en-US" sz="1800" dirty="0" err="1"/>
              <a:t>null</a:t>
            </a:r>
            <a:r>
              <a:rPr lang="ko-KR" altLang="en-US" sz="1800" dirty="0"/>
              <a:t>":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6"/>
                </a:solidFill>
              </a:rPr>
              <a:t>CAR_NAME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+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else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"]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self.publishers</a:t>
            </a:r>
            <a:r>
              <a:rPr lang="ko-KR" altLang="en-US" sz="1800" dirty="0"/>
              <a:t>[</a:t>
            </a:r>
            <a:r>
              <a:rPr lang="ko-KR" altLang="en-US" sz="1800" dirty="0" err="1"/>
              <a:t>topic_name</a:t>
            </a:r>
            <a:r>
              <a:rPr lang="ko-KR" altLang="en-US" sz="1800" dirty="0"/>
              <a:t>].</a:t>
            </a:r>
            <a:r>
              <a:rPr lang="ko-KR" altLang="en-US" sz="1800" dirty="0" err="1">
                <a:solidFill>
                  <a:schemeClr val="accent4"/>
                </a:solidFill>
              </a:rPr>
              <a:t>publish</a:t>
            </a:r>
            <a:r>
              <a:rPr lang="ko-KR" altLang="en-US" sz="1800" dirty="0"/>
              <a:t>(</a:t>
            </a:r>
            <a:r>
              <a:rPr lang="ko-KR" altLang="en-US" sz="1800" dirty="0" err="1"/>
              <a:t>msg</a:t>
            </a:r>
            <a:r>
              <a:rPr lang="ko-KR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947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834C-1202-4655-88AB-07236AE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F23E-BB8D-4EDD-9F0C-BD41C7A6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r>
              <a:rPr lang="en-US" altLang="ko-KR" dirty="0" err="1"/>
              <a:t>run_action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EC97-60B1-4665-BE4A-5B73169A1116}"/>
              </a:ext>
            </a:extLst>
          </p:cNvPr>
          <p:cNvSpPr txBox="1"/>
          <p:nvPr/>
        </p:nvSpPr>
        <p:spPr>
          <a:xfrm>
            <a:off x="457200" y="1472273"/>
            <a:ext cx="7466202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/>
              <a:t> </a:t>
            </a:r>
            <a:r>
              <a:rPr lang="ko-KR" altLang="en-US" sz="18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800" b="1" dirty="0"/>
              <a:t> </a:t>
            </a:r>
            <a:r>
              <a:rPr lang="ko-KR" altLang="en-US" sz="1800" b="1" dirty="0" err="1">
                <a:solidFill>
                  <a:schemeClr val="accent4"/>
                </a:solidFill>
              </a:rPr>
              <a:t>run_action</a:t>
            </a:r>
            <a:r>
              <a:rPr lang="ko-KR" altLang="en-US" sz="1800" b="1" dirty="0"/>
              <a:t>(</a:t>
            </a:r>
            <a:r>
              <a:rPr lang="ko-KR" altLang="en-US" sz="1800" b="1" dirty="0" err="1"/>
              <a:t>self</a:t>
            </a:r>
            <a:r>
              <a:rPr lang="ko-KR" altLang="en-US" sz="1800" b="1" dirty="0"/>
              <a:t>, c, </a:t>
            </a:r>
            <a:r>
              <a:rPr lang="ko-KR" altLang="en-US" sz="1800" b="1" dirty="0" err="1"/>
              <a:t>joy_state</a:t>
            </a:r>
            <a:r>
              <a:rPr lang="ko-KR" altLang="en-US" sz="1800" b="1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self.command_list</a:t>
            </a:r>
            <a:r>
              <a:rPr lang="ko-KR" altLang="en-US" sz="1800" dirty="0"/>
              <a:t>[c]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goal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self.get_message_type</a:t>
            </a:r>
            <a:r>
              <a:rPr lang="ko-KR" altLang="en-US" sz="1800" dirty="0"/>
              <a:t>(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get_action_type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action_name</a:t>
            </a:r>
            <a:r>
              <a:rPr lang="ko-KR" altLang="en-US" sz="1800" dirty="0"/>
              <a:t>"])[:</a:t>
            </a:r>
            <a:r>
              <a:rPr lang="ko-KR" altLang="en-US" sz="1800" dirty="0">
                <a:solidFill>
                  <a:schemeClr val="accent1"/>
                </a:solidFill>
              </a:rPr>
              <a:t>-6</a:t>
            </a:r>
            <a:r>
              <a:rPr lang="ko-KR" altLang="en-US" sz="1800" dirty="0"/>
              <a:t>] </a:t>
            </a:r>
            <a:r>
              <a:rPr lang="ko-KR" altLang="en-US" sz="1800" dirty="0">
                <a:solidFill>
                  <a:schemeClr val="accent1"/>
                </a:solidFill>
              </a:rPr>
              <a:t>+</a:t>
            </a:r>
            <a:r>
              <a:rPr lang="ko-KR" altLang="en-US" sz="1800" dirty="0"/>
              <a:t> "</a:t>
            </a:r>
            <a:r>
              <a:rPr lang="ko-KR" altLang="en-US" sz="1800" dirty="0" err="1"/>
              <a:t>Goal</a:t>
            </a:r>
            <a:r>
              <a:rPr lang="ko-KR" altLang="en-US" sz="1800" dirty="0"/>
              <a:t>"</a:t>
            </a:r>
          </a:p>
          <a:p>
            <a:pPr algn="just"/>
            <a:r>
              <a:rPr lang="ko-KR" altLang="en-US" sz="1800" dirty="0"/>
              <a:t>        )()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genpy.message.</a:t>
            </a:r>
            <a:r>
              <a:rPr lang="ko-KR" altLang="en-US" sz="1800" dirty="0" err="1">
                <a:solidFill>
                  <a:schemeClr val="accent4"/>
                </a:solidFill>
              </a:rPr>
              <a:t>fill_message_args</a:t>
            </a:r>
            <a:r>
              <a:rPr lang="ko-KR" altLang="en-US" sz="1800" dirty="0"/>
              <a:t>(</a:t>
            </a:r>
            <a:r>
              <a:rPr lang="ko-KR" altLang="en-US" sz="1800" dirty="0" err="1"/>
              <a:t>goal</a:t>
            </a:r>
            <a:r>
              <a:rPr lang="ko-KR" altLang="en-US" sz="1800" dirty="0"/>
              <a:t>, [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action_goal</a:t>
            </a:r>
            <a:r>
              <a:rPr lang="ko-KR" altLang="en-US" sz="1800" dirty="0"/>
              <a:t>"]])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self.al_clients</a:t>
            </a:r>
            <a:r>
              <a:rPr lang="ko-KR" altLang="en-US" sz="1800" dirty="0"/>
              <a:t>[</a:t>
            </a:r>
            <a:r>
              <a:rPr lang="ko-KR" altLang="en-US" sz="1800" dirty="0" err="1"/>
              <a:t>cmd</a:t>
            </a:r>
            <a:r>
              <a:rPr lang="ko-KR" altLang="en-US" sz="1800" dirty="0"/>
              <a:t>["</a:t>
            </a:r>
            <a:r>
              <a:rPr lang="ko-KR" altLang="en-US" sz="1800" dirty="0" err="1"/>
              <a:t>action_name</a:t>
            </a:r>
            <a:r>
              <a:rPr lang="ko-KR" altLang="en-US" sz="1800" dirty="0"/>
              <a:t>"]].</a:t>
            </a:r>
            <a:r>
              <a:rPr lang="ko-KR" altLang="en-US" sz="1800" dirty="0" err="1">
                <a:solidFill>
                  <a:schemeClr val="accent4"/>
                </a:solidFill>
              </a:rPr>
              <a:t>send_goal</a:t>
            </a:r>
            <a:r>
              <a:rPr lang="ko-KR" altLang="en-US" sz="1800" dirty="0"/>
              <a:t>(</a:t>
            </a:r>
            <a:r>
              <a:rPr lang="ko-KR" altLang="en-US" sz="1800" dirty="0" err="1"/>
              <a:t>goal</a:t>
            </a:r>
            <a:r>
              <a:rPr lang="ko-KR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00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834C-1202-4655-88AB-07236AE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F23E-BB8D-4EDD-9F0C-BD41C7A6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r>
              <a:rPr lang="en-US" altLang="ko-KR" dirty="0" err="1"/>
              <a:t>run_service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EC97-60B1-4665-BE4A-5B73169A1116}"/>
              </a:ext>
            </a:extLst>
          </p:cNvPr>
          <p:cNvSpPr txBox="1"/>
          <p:nvPr/>
        </p:nvSpPr>
        <p:spPr>
          <a:xfrm>
            <a:off x="457199" y="1472273"/>
            <a:ext cx="8229599" cy="341632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6"/>
                </a:solidFill>
              </a:rPr>
              <a:t>def</a:t>
            </a:r>
            <a:r>
              <a:rPr lang="en-US" altLang="ko-KR" sz="1800" b="1" dirty="0"/>
              <a:t> </a:t>
            </a:r>
            <a:r>
              <a:rPr lang="en-US" altLang="ko-KR" sz="1800" b="1" dirty="0" err="1">
                <a:solidFill>
                  <a:schemeClr val="accent4"/>
                </a:solidFill>
              </a:rPr>
              <a:t>run_service</a:t>
            </a:r>
            <a:r>
              <a:rPr lang="en-US" altLang="ko-KR" sz="1800" b="1" dirty="0"/>
              <a:t>(self, c, </a:t>
            </a:r>
            <a:r>
              <a:rPr lang="en-US" altLang="ko-KR" sz="1800" b="1" dirty="0" err="1"/>
              <a:t>joy_state</a:t>
            </a:r>
            <a:r>
              <a:rPr lang="en-US" altLang="ko-KR" sz="1800" b="1" dirty="0"/>
              <a:t>):</a:t>
            </a:r>
          </a:p>
          <a:p>
            <a:pPr algn="just"/>
            <a:r>
              <a:rPr lang="en-US" altLang="ko-KR" sz="1800" dirty="0"/>
              <a:t>       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=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self.command_list</a:t>
            </a:r>
            <a:r>
              <a:rPr lang="en-US" altLang="ko-KR" sz="1800" dirty="0"/>
              <a:t>[c]</a:t>
            </a:r>
          </a:p>
          <a:p>
            <a:pPr algn="just"/>
            <a:r>
              <a:rPr lang="en-US" altLang="ko-KR" sz="1800" dirty="0"/>
              <a:t>        request </a:t>
            </a:r>
            <a:r>
              <a:rPr lang="en-US" altLang="ko-KR" sz="1800" dirty="0">
                <a:solidFill>
                  <a:schemeClr val="accent1"/>
                </a:solidFill>
              </a:rPr>
              <a:t>=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self.</a:t>
            </a:r>
            <a:r>
              <a:rPr lang="en-US" altLang="ko-KR" sz="1800" dirty="0" err="1">
                <a:solidFill>
                  <a:schemeClr val="accent4"/>
                </a:solidFill>
              </a:rPr>
              <a:t>get_service_type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["</a:t>
            </a:r>
            <a:r>
              <a:rPr lang="en-US" altLang="ko-KR" sz="1800" dirty="0" err="1"/>
              <a:t>service_name</a:t>
            </a:r>
            <a:r>
              <a:rPr lang="en-US" altLang="ko-KR" sz="1800" dirty="0"/>
              <a:t>"]).</a:t>
            </a:r>
            <a:r>
              <a:rPr lang="en-US" altLang="ko-KR" sz="1800" dirty="0">
                <a:solidFill>
                  <a:schemeClr val="accent4"/>
                </a:solidFill>
              </a:rPr>
              <a:t>_</a:t>
            </a:r>
            <a:r>
              <a:rPr lang="en-US" altLang="ko-KR" sz="1800" dirty="0" err="1">
                <a:solidFill>
                  <a:schemeClr val="accent4"/>
                </a:solidFill>
              </a:rPr>
              <a:t>request_class</a:t>
            </a:r>
            <a:r>
              <a:rPr lang="en-US" altLang="ko-KR" sz="1800" dirty="0"/>
              <a:t>()</a:t>
            </a:r>
          </a:p>
          <a:p>
            <a:pPr algn="just"/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should work for requests, too</a:t>
            </a:r>
          </a:p>
          <a:p>
            <a:pPr algn="just"/>
            <a:r>
              <a:rPr lang="en-US" altLang="ko-KR" sz="1800" dirty="0"/>
              <a:t>        </a:t>
            </a:r>
            <a:r>
              <a:rPr lang="en-US" altLang="ko-KR" sz="1800" dirty="0" err="1"/>
              <a:t>genpy.message.</a:t>
            </a:r>
            <a:r>
              <a:rPr lang="en-US" altLang="ko-KR" sz="1800" dirty="0" err="1">
                <a:solidFill>
                  <a:schemeClr val="accent4"/>
                </a:solidFill>
              </a:rPr>
              <a:t>fill_message_args</a:t>
            </a:r>
            <a:r>
              <a:rPr lang="en-US" altLang="ko-KR" sz="1800" dirty="0"/>
              <a:t>(request, [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["</a:t>
            </a:r>
            <a:r>
              <a:rPr lang="en-US" altLang="ko-KR" sz="1800" dirty="0" err="1"/>
              <a:t>service_request</a:t>
            </a:r>
            <a:r>
              <a:rPr lang="en-US" altLang="ko-KR" sz="1800" dirty="0"/>
              <a:t>"]])</a:t>
            </a:r>
          </a:p>
          <a:p>
            <a:pPr algn="just"/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chemeClr val="accent6"/>
                </a:solidFill>
              </a:rPr>
              <a:t>if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not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self.srv_clients</a:t>
            </a:r>
            <a:r>
              <a:rPr lang="en-US" altLang="ko-KR" sz="1800" dirty="0"/>
              <a:t>[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["</a:t>
            </a:r>
            <a:r>
              <a:rPr lang="en-US" altLang="ko-KR" sz="1800" dirty="0" err="1"/>
              <a:t>service_name</a:t>
            </a:r>
            <a:r>
              <a:rPr lang="en-US" altLang="ko-KR" sz="1800" dirty="0"/>
              <a:t>"]](request):</a:t>
            </a:r>
          </a:p>
          <a:p>
            <a:pPr algn="just"/>
            <a:r>
              <a:rPr lang="en-US" altLang="ko-KR" sz="1800" dirty="0"/>
              <a:t>            </a:t>
            </a:r>
            <a:r>
              <a:rPr lang="en-US" altLang="ko-KR" sz="1800" dirty="0" err="1"/>
              <a:t>rospy.</a:t>
            </a:r>
            <a:r>
              <a:rPr lang="en-US" altLang="ko-KR" sz="1800" dirty="0" err="1">
                <a:solidFill>
                  <a:schemeClr val="accent4"/>
                </a:solidFill>
              </a:rPr>
              <a:t>loginfo</a:t>
            </a:r>
            <a:r>
              <a:rPr lang="en-US" altLang="ko-KR" sz="1800" dirty="0"/>
              <a:t>(</a:t>
            </a:r>
          </a:p>
          <a:p>
            <a:pPr algn="just"/>
            <a:r>
              <a:rPr lang="en-US" altLang="ko-KR" sz="1800" dirty="0"/>
              <a:t>                "Not sending new service request for command {} because previous request has not </a:t>
            </a:r>
            <a:r>
              <a:rPr lang="en-US" altLang="ko-KR" sz="1800" dirty="0" err="1"/>
              <a:t>finished".</a:t>
            </a:r>
            <a:r>
              <a:rPr lang="en-US" altLang="ko-KR" sz="1800" dirty="0" err="1">
                <a:solidFill>
                  <a:schemeClr val="accent4"/>
                </a:solidFill>
              </a:rPr>
              <a:t>format</a:t>
            </a:r>
            <a:r>
              <a:rPr lang="en-US" altLang="ko-KR" sz="1800" dirty="0"/>
              <a:t>(</a:t>
            </a:r>
          </a:p>
          <a:p>
            <a:pPr algn="just"/>
            <a:r>
              <a:rPr lang="en-US" altLang="ko-KR" sz="1800" dirty="0"/>
              <a:t>                    c</a:t>
            </a:r>
          </a:p>
          <a:p>
            <a:pPr algn="just"/>
            <a:r>
              <a:rPr lang="en-US" altLang="ko-KR" sz="1800" dirty="0"/>
              <a:t>                )</a:t>
            </a:r>
          </a:p>
          <a:p>
            <a:pPr algn="just"/>
            <a:r>
              <a:rPr lang="en-US" altLang="ko-KR" sz="1800" dirty="0"/>
              <a:t>            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811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E632D-56CB-4CB9-91EA-5A5F3D07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B6290-2F88-45AD-B770-F8F57EC4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set_member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818CC-F340-4A01-9E1D-02DAA6E67C48}"/>
              </a:ext>
            </a:extLst>
          </p:cNvPr>
          <p:cNvSpPr txBox="1"/>
          <p:nvPr/>
        </p:nvSpPr>
        <p:spPr>
          <a:xfrm>
            <a:off x="457199" y="1784924"/>
            <a:ext cx="6765721" cy="2308324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800" b="1" dirty="0"/>
              <a:t> </a:t>
            </a:r>
            <a:r>
              <a:rPr lang="ko-KR" altLang="en-US" sz="1800" b="1" dirty="0" err="1">
                <a:solidFill>
                  <a:schemeClr val="accent4"/>
                </a:solidFill>
              </a:rPr>
              <a:t>set_member</a:t>
            </a:r>
            <a:r>
              <a:rPr lang="ko-KR" altLang="en-US" sz="1800" b="1" dirty="0"/>
              <a:t>(</a:t>
            </a:r>
            <a:r>
              <a:rPr lang="ko-KR" altLang="en-US" sz="1800" b="1" dirty="0" err="1"/>
              <a:t>self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msg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member</a:t>
            </a:r>
            <a:r>
              <a:rPr lang="ko-KR" altLang="en-US" sz="1800" b="1" dirty="0"/>
              <a:t>, </a:t>
            </a:r>
            <a:r>
              <a:rPr lang="ko-KR" altLang="en-US" sz="1800" b="1" dirty="0" err="1"/>
              <a:t>value</a:t>
            </a:r>
            <a:r>
              <a:rPr lang="ko-KR" altLang="en-US" sz="1800" b="1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ml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member.</a:t>
            </a:r>
            <a:r>
              <a:rPr lang="ko-KR" altLang="en-US" sz="1800" dirty="0" err="1">
                <a:solidFill>
                  <a:schemeClr val="accent4"/>
                </a:solidFill>
              </a:rPr>
              <a:t>split</a:t>
            </a:r>
            <a:r>
              <a:rPr lang="ko-KR" altLang="en-US" sz="1800" dirty="0"/>
              <a:t>(".")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4"/>
                </a:solidFill>
              </a:rPr>
              <a:t>len</a:t>
            </a:r>
            <a:r>
              <a:rPr lang="ko-KR" altLang="en-US" sz="1800" dirty="0"/>
              <a:t>(</a:t>
            </a:r>
            <a:r>
              <a:rPr lang="ko-KR" altLang="en-US" sz="1800" dirty="0" err="1"/>
              <a:t>ml</a:t>
            </a:r>
            <a:r>
              <a:rPr lang="ko-KR" altLang="en-US" sz="1800" dirty="0"/>
              <a:t>) &lt; </a:t>
            </a:r>
            <a:r>
              <a:rPr lang="ko-KR" altLang="en-US" sz="1800" dirty="0">
                <a:solidFill>
                  <a:schemeClr val="accent1"/>
                </a:solidFill>
              </a:rPr>
              <a:t>1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return</a:t>
            </a:r>
            <a:endParaRPr lang="ko-KR" altLang="en-US" sz="1800" dirty="0">
              <a:solidFill>
                <a:schemeClr val="accent6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msg</a:t>
            </a:r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ml</a:t>
            </a:r>
            <a:r>
              <a:rPr lang="ko-KR" altLang="en-US" sz="1800" dirty="0"/>
              <a:t>[:</a:t>
            </a:r>
            <a:r>
              <a:rPr lang="ko-KR" altLang="en-US" sz="1800" dirty="0">
                <a:solidFill>
                  <a:schemeClr val="accent1"/>
                </a:solidFill>
              </a:rPr>
              <a:t>-1</a:t>
            </a:r>
            <a:r>
              <a:rPr lang="ko-KR" altLang="en-US" sz="1800" dirty="0"/>
              <a:t>]: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4"/>
                </a:solidFill>
              </a:rPr>
              <a:t>getattr</a:t>
            </a:r>
            <a:r>
              <a:rPr lang="ko-KR" altLang="en-US" sz="1800" dirty="0"/>
              <a:t>(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i</a:t>
            </a:r>
            <a:r>
              <a:rPr lang="ko-KR" altLang="en-US" sz="1800" dirty="0"/>
              <a:t>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4"/>
                </a:solidFill>
              </a:rPr>
              <a:t>setattr</a:t>
            </a:r>
            <a:r>
              <a:rPr lang="ko-KR" altLang="en-US" sz="1800" dirty="0"/>
              <a:t>(</a:t>
            </a:r>
            <a:r>
              <a:rPr lang="ko-KR" altLang="en-US" sz="1800" dirty="0" err="1"/>
              <a:t>target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ml</a:t>
            </a:r>
            <a:r>
              <a:rPr lang="ko-KR" altLang="en-US" sz="1800" dirty="0"/>
              <a:t>[</a:t>
            </a:r>
            <a:r>
              <a:rPr lang="ko-KR" altLang="en-US" sz="1800" dirty="0">
                <a:solidFill>
                  <a:schemeClr val="accent1"/>
                </a:solidFill>
              </a:rPr>
              <a:t>-1</a:t>
            </a:r>
            <a:r>
              <a:rPr lang="ko-KR" altLang="en-US" sz="1800" dirty="0"/>
              <a:t>], </a:t>
            </a:r>
            <a:r>
              <a:rPr lang="ko-KR" altLang="en-US" sz="1800" dirty="0" err="1"/>
              <a:t>value</a:t>
            </a:r>
            <a:r>
              <a:rPr lang="ko-KR" altLang="en-US" sz="18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404C5A-F95C-4861-A202-878AF054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63" y="4266286"/>
            <a:ext cx="3267513" cy="2028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548DA-58A6-4E74-ABA8-90209BD9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266286"/>
            <a:ext cx="4757236" cy="185987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080C90-34BF-4C2E-B088-7C80646D803E}"/>
              </a:ext>
            </a:extLst>
          </p:cNvPr>
          <p:cNvCxnSpPr/>
          <p:nvPr/>
        </p:nvCxnSpPr>
        <p:spPr>
          <a:xfrm>
            <a:off x="4647501" y="5360565"/>
            <a:ext cx="7717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F6F1E-762F-4428-8B49-4681A64BD00B}"/>
              </a:ext>
            </a:extLst>
          </p:cNvPr>
          <p:cNvSpPr/>
          <p:nvPr/>
        </p:nvSpPr>
        <p:spPr>
          <a:xfrm>
            <a:off x="5989739" y="4768509"/>
            <a:ext cx="2697061" cy="140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5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D2DB-2AA6-4F1F-8191-31A21B2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8250-631A-4079-BD49-43F369A1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0750"/>
            <a:ext cx="8229600" cy="5016500"/>
          </a:xfrm>
        </p:spPr>
        <p:txBody>
          <a:bodyPr/>
          <a:lstStyle/>
          <a:p>
            <a:r>
              <a:rPr lang="en-US" altLang="ko-KR" dirty="0" err="1"/>
              <a:t>get_message_type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C83AD-F59A-4A79-AFFC-860EF1AC0F47}"/>
              </a:ext>
            </a:extLst>
          </p:cNvPr>
          <p:cNvSpPr txBox="1"/>
          <p:nvPr/>
        </p:nvSpPr>
        <p:spPr>
          <a:xfrm>
            <a:off x="457200" y="1386837"/>
            <a:ext cx="8229600" cy="477053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600" b="1" dirty="0"/>
              <a:t> </a:t>
            </a:r>
            <a:r>
              <a:rPr lang="ko-KR" altLang="en-US" sz="1600" b="1" dirty="0" err="1">
                <a:solidFill>
                  <a:schemeClr val="accent4"/>
                </a:solidFill>
              </a:rPr>
              <a:t>get_message_type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self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type_name</a:t>
            </a:r>
            <a:r>
              <a:rPr lang="ko-KR" altLang="en-US" sz="1600" b="1" dirty="0"/>
              <a:t>):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type_name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1"/>
                </a:solidFill>
              </a:rPr>
              <a:t>not</a:t>
            </a:r>
            <a:r>
              <a:rPr lang="ko-KR" altLang="en-US" sz="1600" dirty="0">
                <a:solidFill>
                  <a:schemeClr val="accent1"/>
                </a:solidFill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</a:rPr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self.message_types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try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/>
              <a:t>package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message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type_name.</a:t>
            </a:r>
            <a:r>
              <a:rPr lang="ko-KR" altLang="en-US" sz="1600" dirty="0" err="1">
                <a:solidFill>
                  <a:schemeClr val="accent4"/>
                </a:solidFill>
              </a:rPr>
              <a:t>split</a:t>
            </a:r>
            <a:r>
              <a:rPr lang="ko-KR" altLang="en-US" sz="1600" dirty="0"/>
              <a:t>("</a:t>
            </a:r>
            <a:r>
              <a:rPr lang="ko-KR" altLang="en-US" sz="1600" dirty="0">
                <a:solidFill>
                  <a:schemeClr val="accent1"/>
                </a:solidFill>
              </a:rPr>
              <a:t>/</a:t>
            </a:r>
            <a:r>
              <a:rPr lang="ko-KR" altLang="en-US" sz="1600" dirty="0"/>
              <a:t>")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/>
              <a:t>mod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importlib.</a:t>
            </a:r>
            <a:r>
              <a:rPr lang="ko-KR" altLang="en-US" sz="1600" dirty="0" err="1">
                <a:solidFill>
                  <a:schemeClr val="accent4"/>
                </a:solidFill>
              </a:rPr>
              <a:t>import_module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package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1"/>
                </a:solidFill>
              </a:rPr>
              <a:t>+</a:t>
            </a:r>
            <a:r>
              <a:rPr lang="ko-KR" altLang="en-US" sz="1600" dirty="0"/>
              <a:t> ".</a:t>
            </a:r>
            <a:r>
              <a:rPr lang="ko-KR" altLang="en-US" sz="1600" dirty="0" err="1"/>
              <a:t>msg</a:t>
            </a:r>
            <a:r>
              <a:rPr lang="ko-KR" altLang="en-US" sz="1600" dirty="0"/>
              <a:t>")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/>
              <a:t>self.message_types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type_name</a:t>
            </a:r>
            <a:r>
              <a:rPr lang="ko-KR" altLang="en-US" sz="1600" dirty="0"/>
              <a:t>] </a:t>
            </a:r>
            <a:r>
              <a:rPr lang="ko-KR" altLang="en-US" sz="1600" dirty="0">
                <a:solidFill>
                  <a:schemeClr val="accent1"/>
                </a:solidFill>
              </a:rPr>
              <a:t>=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4"/>
                </a:solidFill>
              </a:rPr>
              <a:t>getattr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mod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message</a:t>
            </a:r>
            <a:r>
              <a:rPr lang="ko-KR" altLang="en-US" sz="1600" dirty="0"/>
              <a:t>)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except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ValueError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raise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message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format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")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except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ImportError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raise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600" dirty="0"/>
              <a:t>(</a:t>
            </a:r>
          </a:p>
          <a:p>
            <a:pPr algn="just"/>
            <a:r>
              <a:rPr lang="ko-KR" altLang="en-US" sz="1600" dirty="0"/>
              <a:t>                    "</a:t>
            </a:r>
            <a:r>
              <a:rPr lang="ko-KR" altLang="en-US" sz="1600" dirty="0" err="1"/>
              <a:t>module</a:t>
            </a:r>
            <a:r>
              <a:rPr lang="ko-KR" altLang="en-US" sz="1600" dirty="0"/>
              <a:t> {} </a:t>
            </a:r>
            <a:r>
              <a:rPr lang="ko-KR" altLang="en-US" sz="1600" dirty="0" err="1"/>
              <a:t>could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loaded</a:t>
            </a:r>
            <a:r>
              <a:rPr lang="ko-KR" altLang="en-US" sz="1600" dirty="0"/>
              <a:t>".</a:t>
            </a:r>
            <a:r>
              <a:rPr lang="ko-KR" altLang="en-US" sz="1600" dirty="0" err="1">
                <a:solidFill>
                  <a:schemeClr val="accent4"/>
                </a:solidFill>
              </a:rPr>
              <a:t>format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package</a:t>
            </a:r>
            <a:r>
              <a:rPr lang="ko-KR" altLang="en-US" sz="1600" dirty="0"/>
              <a:t>)</a:t>
            </a:r>
          </a:p>
          <a:p>
            <a:pPr algn="just"/>
            <a:r>
              <a:rPr lang="ko-KR" altLang="en-US" sz="1600" dirty="0"/>
              <a:t>                )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except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AttributeError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raise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600" dirty="0"/>
              <a:t>(</a:t>
            </a:r>
          </a:p>
          <a:p>
            <a:pPr algn="just"/>
            <a:r>
              <a:rPr lang="ko-KR" altLang="en-US" sz="1600" dirty="0"/>
              <a:t>                    "</a:t>
            </a:r>
            <a:r>
              <a:rPr lang="ko-KR" altLang="en-US" sz="1600" dirty="0" err="1"/>
              <a:t>message</a:t>
            </a:r>
            <a:r>
              <a:rPr lang="ko-KR" altLang="en-US" sz="1600" dirty="0"/>
              <a:t> {} </a:t>
            </a:r>
            <a:r>
              <a:rPr lang="ko-KR" altLang="en-US" sz="1600" dirty="0" err="1"/>
              <a:t>could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loaded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from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module</a:t>
            </a:r>
            <a:r>
              <a:rPr lang="ko-KR" altLang="en-US" sz="1600" dirty="0"/>
              <a:t> {}".</a:t>
            </a:r>
            <a:r>
              <a:rPr lang="ko-KR" altLang="en-US" sz="1600" dirty="0" err="1">
                <a:solidFill>
                  <a:schemeClr val="accent4"/>
                </a:solidFill>
              </a:rPr>
              <a:t>format</a:t>
            </a:r>
            <a:r>
              <a:rPr lang="ko-KR" altLang="en-US" sz="1600" dirty="0"/>
              <a:t>(</a:t>
            </a:r>
          </a:p>
          <a:p>
            <a:pPr algn="just"/>
            <a:r>
              <a:rPr lang="ko-KR" altLang="en-US" sz="1600" dirty="0"/>
              <a:t>                        </a:t>
            </a:r>
            <a:r>
              <a:rPr lang="ko-KR" altLang="en-US" sz="1600" dirty="0" err="1"/>
              <a:t>package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message</a:t>
            </a:r>
            <a:endParaRPr lang="ko-KR" altLang="en-US" sz="1600" dirty="0"/>
          </a:p>
          <a:p>
            <a:pPr algn="just"/>
            <a:r>
              <a:rPr lang="ko-KR" altLang="en-US" sz="1600" dirty="0"/>
              <a:t>                    )</a:t>
            </a:r>
          </a:p>
          <a:p>
            <a:pPr algn="just"/>
            <a:r>
              <a:rPr lang="ko-KR" altLang="en-US" sz="1600" dirty="0"/>
              <a:t>                )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self.message_types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type_name</a:t>
            </a:r>
            <a:r>
              <a:rPr lang="ko-KR" alt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744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9F824-56EE-4C1D-A9DB-6A35CAA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0A124-CF18-4657-B21A-CB13DF8B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r>
              <a:rPr lang="en-US" altLang="ko-KR" dirty="0" err="1"/>
              <a:t>get_action_type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71E2-2CC3-489F-8979-71EE02A43A9B}"/>
              </a:ext>
            </a:extLst>
          </p:cNvPr>
          <p:cNvSpPr txBox="1"/>
          <p:nvPr/>
        </p:nvSpPr>
        <p:spPr>
          <a:xfrm>
            <a:off x="457200" y="1501391"/>
            <a:ext cx="8229600" cy="181588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600" b="1" dirty="0"/>
              <a:t> </a:t>
            </a:r>
            <a:r>
              <a:rPr lang="ko-KR" altLang="en-US" sz="1600" b="1" dirty="0" err="1">
                <a:solidFill>
                  <a:schemeClr val="accent4"/>
                </a:solidFill>
              </a:rPr>
              <a:t>get_action_type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self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action_name</a:t>
            </a:r>
            <a:r>
              <a:rPr lang="ko-KR" altLang="en-US" sz="1600" b="1" dirty="0"/>
              <a:t>):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try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rostopic</a:t>
            </a:r>
            <a:r>
              <a:rPr lang="ko-KR" altLang="en-US" sz="1600" dirty="0">
                <a:solidFill>
                  <a:schemeClr val="accent4"/>
                </a:solidFill>
              </a:rPr>
              <a:t>._</a:t>
            </a:r>
            <a:r>
              <a:rPr lang="ko-KR" altLang="en-US" sz="1600" dirty="0" err="1">
                <a:solidFill>
                  <a:schemeClr val="accent4"/>
                </a:solidFill>
              </a:rPr>
              <a:t>get_topic_type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rospy.</a:t>
            </a:r>
            <a:r>
              <a:rPr lang="ko-KR" altLang="en-US" sz="1600" dirty="0" err="1">
                <a:solidFill>
                  <a:schemeClr val="accent4"/>
                </a:solidFill>
              </a:rPr>
              <a:t>resolve_name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action_name</a:t>
            </a:r>
            <a:r>
              <a:rPr lang="ko-KR" altLang="en-US" sz="1600" dirty="0"/>
              <a:t>) </a:t>
            </a:r>
            <a:r>
              <a:rPr lang="ko-KR" altLang="en-US" sz="1600" dirty="0">
                <a:solidFill>
                  <a:schemeClr val="accent1"/>
                </a:solidFill>
              </a:rPr>
              <a:t>+</a:t>
            </a:r>
            <a:r>
              <a:rPr lang="ko-KR" altLang="en-US" sz="1600" dirty="0"/>
              <a:t> "/</a:t>
            </a:r>
            <a:r>
              <a:rPr lang="ko-KR" altLang="en-US" sz="1600" dirty="0" err="1"/>
              <a:t>goal</a:t>
            </a:r>
            <a:r>
              <a:rPr lang="ko-KR" altLang="en-US" sz="1600" dirty="0"/>
              <a:t>")[</a:t>
            </a:r>
          </a:p>
          <a:p>
            <a:pPr algn="just"/>
            <a:r>
              <a:rPr lang="ko-KR" altLang="en-US" sz="1600" dirty="0"/>
              <a:t>                0</a:t>
            </a:r>
          </a:p>
          <a:p>
            <a:pPr algn="just"/>
            <a:r>
              <a:rPr lang="ko-KR" altLang="en-US" sz="1600" dirty="0"/>
              <a:t>            ][:</a:t>
            </a:r>
            <a:r>
              <a:rPr lang="ko-KR" altLang="en-US" sz="1600" dirty="0">
                <a:solidFill>
                  <a:schemeClr val="accent1"/>
                </a:solidFill>
              </a:rPr>
              <a:t>-4</a:t>
            </a:r>
            <a:r>
              <a:rPr lang="ko-KR" altLang="en-US" sz="1600" dirty="0"/>
              <a:t>]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except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TypeError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raise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could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find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action</a:t>
            </a:r>
            <a:r>
              <a:rPr lang="ko-KR" altLang="en-US" sz="1600" dirty="0"/>
              <a:t> {}".</a:t>
            </a:r>
            <a:r>
              <a:rPr lang="ko-KR" altLang="en-US" sz="1600" dirty="0" err="1">
                <a:solidFill>
                  <a:schemeClr val="accent4"/>
                </a:solidFill>
              </a:rPr>
              <a:t>format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action_name</a:t>
            </a:r>
            <a:r>
              <a:rPr lang="ko-KR" altLang="en-US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5175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61B9-4775-46F6-B88E-4F047A1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joy_teleop</a:t>
            </a:r>
            <a:r>
              <a:rPr lang="en-US" altLang="ko-KR" dirty="0"/>
              <a:t>-(10)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86192-9BAC-4923-9792-9FACB749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get_service_type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692A7-8A1B-44FD-B739-AA679B259ABE}"/>
              </a:ext>
            </a:extLst>
          </p:cNvPr>
          <p:cNvSpPr txBox="1"/>
          <p:nvPr/>
        </p:nvSpPr>
        <p:spPr>
          <a:xfrm>
            <a:off x="457200" y="1640598"/>
            <a:ext cx="8229600" cy="280076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600" dirty="0"/>
              <a:t>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def</a:t>
            </a:r>
            <a:r>
              <a:rPr lang="ko-KR" altLang="en-US" sz="1600" b="1" dirty="0"/>
              <a:t> </a:t>
            </a:r>
            <a:r>
              <a:rPr lang="ko-KR" altLang="en-US" sz="1600" b="1" dirty="0" err="1">
                <a:solidFill>
                  <a:schemeClr val="accent4"/>
                </a:solidFill>
              </a:rPr>
              <a:t>get_service_type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self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service_name</a:t>
            </a:r>
            <a:r>
              <a:rPr lang="ko-KR" altLang="en-US" sz="1600" b="1" dirty="0"/>
              <a:t>):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service_name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1"/>
                </a:solidFill>
              </a:rPr>
              <a:t>not</a:t>
            </a:r>
            <a:r>
              <a:rPr lang="ko-KR" altLang="en-US" sz="1600" dirty="0">
                <a:solidFill>
                  <a:schemeClr val="accent1"/>
                </a:solidFill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</a:rPr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self.service_types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try</a:t>
            </a:r>
            <a:r>
              <a:rPr lang="ko-KR" altLang="en-US" sz="1600" dirty="0"/>
              <a:t>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/>
              <a:t>self.service_types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service_name</a:t>
            </a:r>
            <a:r>
              <a:rPr lang="ko-KR" altLang="en-US" sz="1600" dirty="0"/>
              <a:t>] </a:t>
            </a:r>
            <a:r>
              <a:rPr lang="ko-KR" altLang="en-US" sz="1600" dirty="0">
                <a:solidFill>
                  <a:schemeClr val="accent1"/>
                </a:solidFill>
              </a:rPr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rosservice.</a:t>
            </a:r>
            <a:r>
              <a:rPr lang="ko-KR" altLang="en-US" sz="1600" dirty="0" err="1">
                <a:solidFill>
                  <a:schemeClr val="accent4"/>
                </a:solidFill>
              </a:rPr>
              <a:t>get_service_class_by_name</a:t>
            </a:r>
            <a:r>
              <a:rPr lang="ko-KR" altLang="en-US" sz="1600" dirty="0"/>
              <a:t>(</a:t>
            </a:r>
          </a:p>
          <a:p>
            <a:pPr algn="just"/>
            <a:r>
              <a:rPr lang="ko-KR" altLang="en-US" sz="1600" dirty="0"/>
              <a:t>                    </a:t>
            </a:r>
            <a:r>
              <a:rPr lang="ko-KR" altLang="en-US" sz="1600" dirty="0" err="1"/>
              <a:t>service_name</a:t>
            </a:r>
            <a:endParaRPr lang="ko-KR" altLang="en-US" sz="1600" dirty="0"/>
          </a:p>
          <a:p>
            <a:pPr algn="just"/>
            <a:r>
              <a:rPr lang="ko-KR" altLang="en-US" sz="1600" dirty="0"/>
              <a:t>                )</a:t>
            </a:r>
          </a:p>
          <a:p>
            <a:pPr algn="just"/>
            <a:r>
              <a:rPr lang="ko-KR" altLang="en-US" sz="1600" dirty="0"/>
              <a:t>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except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ROSServiceException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as</a:t>
            </a:r>
            <a:r>
              <a:rPr lang="ko-KR" altLang="en-US" sz="1600" dirty="0"/>
              <a:t> e:</a:t>
            </a:r>
          </a:p>
          <a:p>
            <a:pPr algn="just"/>
            <a:r>
              <a:rPr lang="ko-KR" altLang="en-US" sz="1600" dirty="0"/>
              <a:t>        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raise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JoyTeleopException</a:t>
            </a:r>
            <a:r>
              <a:rPr lang="ko-KR" altLang="en-US" sz="1600" dirty="0"/>
              <a:t>(</a:t>
            </a:r>
          </a:p>
          <a:p>
            <a:pPr algn="just"/>
            <a:r>
              <a:rPr lang="ko-KR" altLang="en-US" sz="1600" dirty="0"/>
              <a:t>                    "</a:t>
            </a:r>
            <a:r>
              <a:rPr lang="ko-KR" altLang="en-US" sz="1600" dirty="0" err="1"/>
              <a:t>service</a:t>
            </a:r>
            <a:r>
              <a:rPr lang="ko-KR" altLang="en-US" sz="1600" dirty="0"/>
              <a:t> {} </a:t>
            </a:r>
            <a:r>
              <a:rPr lang="ko-KR" altLang="en-US" sz="1600" dirty="0" err="1"/>
              <a:t>could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loaded</a:t>
            </a:r>
            <a:r>
              <a:rPr lang="ko-KR" altLang="en-US" sz="1600" dirty="0"/>
              <a:t>: {}".</a:t>
            </a:r>
            <a:r>
              <a:rPr lang="ko-KR" altLang="en-US" sz="1600" dirty="0" err="1">
                <a:solidFill>
                  <a:schemeClr val="accent4"/>
                </a:solidFill>
              </a:rPr>
              <a:t>format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service_name</a:t>
            </a:r>
            <a:r>
              <a:rPr lang="ko-KR" altLang="en-US" sz="1600" dirty="0"/>
              <a:t>, </a:t>
            </a:r>
            <a:r>
              <a:rPr lang="ko-KR" altLang="en-US" sz="1600" dirty="0" err="1">
                <a:solidFill>
                  <a:schemeClr val="accent4"/>
                </a:solidFill>
              </a:rPr>
              <a:t>str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))</a:t>
            </a:r>
          </a:p>
          <a:p>
            <a:pPr algn="just"/>
            <a:r>
              <a:rPr lang="ko-KR" altLang="en-US" sz="1600" dirty="0"/>
              <a:t>                )</a:t>
            </a:r>
          </a:p>
          <a:p>
            <a:pPr algn="just"/>
            <a:r>
              <a:rPr lang="ko-KR" altLang="en-US" sz="1600" dirty="0"/>
              <a:t>        </a:t>
            </a:r>
            <a:r>
              <a:rPr lang="ko-KR" altLang="en-US" sz="1600" dirty="0" err="1">
                <a:solidFill>
                  <a:schemeClr val="accent6"/>
                </a:solidFill>
              </a:rPr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self.service_types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service_name</a:t>
            </a:r>
            <a:r>
              <a:rPr lang="ko-KR" alt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609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err="1"/>
              <a:t>Rviz</a:t>
            </a:r>
            <a:r>
              <a:rPr lang="ko-KR" altLang="en-US" dirty="0"/>
              <a:t>상에서 하드웨어 형상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63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Rviz</a:t>
            </a:r>
            <a:r>
              <a:rPr lang="ko-KR" altLang="en-US" dirty="0"/>
              <a:t>상에 하드웨어 형상 </a:t>
            </a:r>
            <a:r>
              <a:rPr lang="en-US" altLang="ko-KR" dirty="0"/>
              <a:t>– </a:t>
            </a:r>
            <a:r>
              <a:rPr lang="en-US" altLang="ko-KR" dirty="0" err="1"/>
              <a:t>teleop.launch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C2929-F71C-40DD-823D-3244D996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60" y="1263796"/>
            <a:ext cx="4651480" cy="2293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FFA41-C9EE-4775-BC17-8CC9149B2833}"/>
              </a:ext>
            </a:extLst>
          </p:cNvPr>
          <p:cNvSpPr txBox="1"/>
          <p:nvPr/>
        </p:nvSpPr>
        <p:spPr>
          <a:xfrm>
            <a:off x="0" y="4251749"/>
            <a:ext cx="654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Rviz</a:t>
            </a:r>
            <a:r>
              <a:rPr lang="ko-KR" altLang="en-US" sz="1800" b="1" dirty="0"/>
              <a:t>상에 하드웨어 </a:t>
            </a:r>
            <a:r>
              <a:rPr lang="en-US" altLang="ko-KR" sz="1800" b="1" dirty="0"/>
              <a:t>3D model</a:t>
            </a:r>
            <a:r>
              <a:rPr lang="ko-KR" altLang="en-US" sz="1800" b="1" dirty="0"/>
              <a:t>이 나오게 하기 위해선 </a:t>
            </a:r>
            <a:r>
              <a:rPr lang="en-US" altLang="ko-KR" sz="1800" b="1" dirty="0" err="1"/>
              <a:t>teleop.launch</a:t>
            </a:r>
            <a:r>
              <a:rPr lang="ko-KR" altLang="en-US" sz="1800" b="1" dirty="0"/>
              <a:t>를 실행 </a:t>
            </a:r>
            <a:r>
              <a:rPr lang="ko-KR" altLang="en-US" sz="1800" b="1" dirty="0" err="1"/>
              <a:t>해야한다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Rviz</a:t>
            </a:r>
            <a:r>
              <a:rPr lang="ko-KR" altLang="en-US" dirty="0"/>
              <a:t>상에 하드웨어 형상 </a:t>
            </a:r>
            <a:r>
              <a:rPr lang="en-US" altLang="ko-KR" dirty="0"/>
              <a:t>– </a:t>
            </a:r>
            <a:r>
              <a:rPr lang="en-US" altLang="ko-KR" dirty="0" err="1"/>
              <a:t>teleop.launch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ECA79-3E96-407A-A0C7-027ABC1D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936625"/>
            <a:ext cx="5724525" cy="39959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16E880-00C4-443A-935B-B9EA99AC0A47}"/>
              </a:ext>
            </a:extLst>
          </p:cNvPr>
          <p:cNvSpPr/>
          <p:nvPr/>
        </p:nvSpPr>
        <p:spPr>
          <a:xfrm>
            <a:off x="1709736" y="1277799"/>
            <a:ext cx="5253125" cy="66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CD499-8B02-48B6-B4AB-D561E76A8BEA}"/>
              </a:ext>
            </a:extLst>
          </p:cNvPr>
          <p:cNvSpPr txBox="1"/>
          <p:nvPr/>
        </p:nvSpPr>
        <p:spPr>
          <a:xfrm>
            <a:off x="0" y="5101604"/>
            <a:ext cx="6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Parameter “</a:t>
            </a:r>
            <a:r>
              <a:rPr lang="en-US" altLang="ko-KR" sz="1800" b="1" dirty="0" err="1"/>
              <a:t>robot_description</a:t>
            </a:r>
            <a:r>
              <a:rPr lang="en-US" altLang="ko-KR" sz="1800" b="1" dirty="0"/>
              <a:t>”</a:t>
            </a:r>
            <a:r>
              <a:rPr lang="ko-KR" altLang="en-US" sz="1800" b="1" dirty="0"/>
              <a:t>에 “</a:t>
            </a:r>
            <a:r>
              <a:rPr lang="en-US" altLang="ko-KR" sz="1800" b="1" dirty="0"/>
              <a:t>racecar-</a:t>
            </a:r>
            <a:r>
              <a:rPr lang="en-US" altLang="ko-KR" sz="1800" b="1" dirty="0" err="1"/>
              <a:t>uw</a:t>
            </a:r>
            <a:r>
              <a:rPr lang="en-US" altLang="ko-KR" sz="1800" b="1" dirty="0"/>
              <a:t>-</a:t>
            </a:r>
            <a:r>
              <a:rPr lang="en-US" altLang="ko-KR" sz="1800" b="1" dirty="0" err="1"/>
              <a:t>nano.urdf</a:t>
            </a:r>
            <a:r>
              <a:rPr lang="en-US" altLang="ko-KR" sz="1800" b="1" dirty="0"/>
              <a:t>”</a:t>
            </a:r>
            <a:r>
              <a:rPr lang="ko-KR" altLang="en-US" sz="1800" b="1" dirty="0"/>
              <a:t>의 정보가 들어가도록 만든다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racecar-</a:t>
            </a:r>
            <a:r>
              <a:rPr lang="en-US" altLang="ko-KR" dirty="0" err="1"/>
              <a:t>uw</a:t>
            </a:r>
            <a:r>
              <a:rPr lang="en-US" altLang="ko-KR" dirty="0"/>
              <a:t>-</a:t>
            </a:r>
            <a:r>
              <a:rPr lang="en-US" altLang="ko-KR" dirty="0" err="1"/>
              <a:t>nano.urdf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9B6466-C163-49DD-8E3A-9B1194E7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428226"/>
            <a:ext cx="692467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233A4-D04F-4414-9817-FD532763F4E1}"/>
              </a:ext>
            </a:extLst>
          </p:cNvPr>
          <p:cNvSpPr txBox="1"/>
          <p:nvPr/>
        </p:nvSpPr>
        <p:spPr>
          <a:xfrm>
            <a:off x="-1" y="4430485"/>
            <a:ext cx="764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800" b="1" dirty="0"/>
              <a:t>위 사진을 보면 </a:t>
            </a:r>
            <a:r>
              <a:rPr lang="en-US" altLang="ko-KR" sz="1800" b="1" dirty="0"/>
              <a:t>link</a:t>
            </a:r>
            <a:r>
              <a:rPr lang="ko-KR" altLang="en-US" sz="1800" b="1" dirty="0"/>
              <a:t>를 정의하고 </a:t>
            </a:r>
            <a:r>
              <a:rPr lang="en-US" altLang="ko-KR" sz="1800" b="1" dirty="0"/>
              <a:t>visual </a:t>
            </a:r>
            <a:r>
              <a:rPr lang="ko-KR" altLang="en-US" sz="1800" b="1" dirty="0"/>
              <a:t>파트에서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 형식을 이용하는 것을 볼 수 있다</a:t>
            </a:r>
            <a:r>
              <a:rPr lang="en-US" altLang="ko-KR" sz="1800" b="1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stl</a:t>
            </a:r>
            <a:r>
              <a:rPr lang="ko-KR" altLang="en-US" sz="1800" b="1" dirty="0"/>
              <a:t> 파일들은 </a:t>
            </a:r>
            <a:r>
              <a:rPr lang="en-US" altLang="ko-KR" sz="1800" b="1" dirty="0"/>
              <a:t>3D modeling</a:t>
            </a:r>
            <a:r>
              <a:rPr lang="ko-KR" altLang="en-US" sz="1800" b="1" dirty="0"/>
              <a:t>을 위한 파일 형식들이다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48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Ex) </a:t>
            </a:r>
            <a:r>
              <a:rPr lang="en-US" altLang="ko-KR" dirty="0" err="1"/>
              <a:t>mushr_base_nano.stl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8BE4B-7288-4458-983A-46B72837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36625"/>
            <a:ext cx="65341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Ex) </a:t>
            </a:r>
            <a:r>
              <a:rPr lang="en-US" altLang="ko-KR" dirty="0" err="1"/>
              <a:t>mushr_base_nano.dae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60AC9C-F980-43FC-A276-FD6FC9D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54" y="936625"/>
            <a:ext cx="6635692" cy="3670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57626-DFB3-4C20-8772-25C4C7269418}"/>
              </a:ext>
            </a:extLst>
          </p:cNvPr>
          <p:cNvSpPr txBox="1"/>
          <p:nvPr/>
        </p:nvSpPr>
        <p:spPr>
          <a:xfrm>
            <a:off x="0" y="4945852"/>
            <a:ext cx="764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ko-KR" altLang="en-US" sz="1800" b="1" dirty="0"/>
              <a:t> 파일 형식은 열 수 없어서 </a:t>
            </a:r>
            <a:r>
              <a:rPr lang="en-US" altLang="ko-KR" sz="1800" b="1" dirty="0"/>
              <a:t>*.dwg </a:t>
            </a:r>
            <a:r>
              <a:rPr lang="ko-KR" altLang="en-US" sz="1800" b="1" dirty="0"/>
              <a:t>파일 형식으로 바꿔서 파일을 열어보았다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427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racecar-</a:t>
            </a:r>
            <a:r>
              <a:rPr lang="en-US" altLang="ko-KR" dirty="0" err="1"/>
              <a:t>uw</a:t>
            </a:r>
            <a:r>
              <a:rPr lang="en-US" altLang="ko-KR" dirty="0"/>
              <a:t>-</a:t>
            </a:r>
            <a:r>
              <a:rPr lang="en-US" altLang="ko-KR" dirty="0" err="1"/>
              <a:t>nano.urdf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7E065F-E80D-4B73-B3AC-F8717B0E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848354"/>
            <a:ext cx="6924675" cy="2743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1F996D-A6E5-47A7-9DAF-B77AD32906DA}"/>
              </a:ext>
            </a:extLst>
          </p:cNvPr>
          <p:cNvSpPr/>
          <p:nvPr/>
        </p:nvSpPr>
        <p:spPr>
          <a:xfrm>
            <a:off x="1474845" y="2058026"/>
            <a:ext cx="6008135" cy="323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96B18-F118-407B-9050-C286053DAF57}"/>
              </a:ext>
            </a:extLst>
          </p:cNvPr>
          <p:cNvSpPr txBox="1"/>
          <p:nvPr/>
        </p:nvSpPr>
        <p:spPr>
          <a:xfrm>
            <a:off x="0" y="4367721"/>
            <a:ext cx="7642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3D modeling </a:t>
            </a:r>
            <a:r>
              <a:rPr lang="ko-KR" altLang="en-US" sz="1800" b="1" dirty="0"/>
              <a:t>파일인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파일을 </a:t>
            </a:r>
            <a:r>
              <a:rPr lang="en-US" altLang="ko-KR" sz="1800" b="1" dirty="0"/>
              <a:t>3D </a:t>
            </a:r>
            <a:r>
              <a:rPr lang="ko-KR" altLang="en-US" sz="1800" b="1" dirty="0" err="1"/>
              <a:t>프린팅할때</a:t>
            </a:r>
            <a:r>
              <a:rPr lang="ko-KR" altLang="en-US" sz="1800" b="1" dirty="0"/>
              <a:t> 만든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stl</a:t>
            </a:r>
            <a:r>
              <a:rPr lang="ko-KR" altLang="en-US" sz="1800" b="1" dirty="0"/>
              <a:t> 파일로 교체를 했는데 </a:t>
            </a:r>
            <a:r>
              <a:rPr lang="en-US" altLang="ko-KR" sz="1800" b="1" dirty="0" err="1"/>
              <a:t>rviz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상에서 변화가 없었다</a:t>
            </a:r>
            <a:r>
              <a:rPr lang="en-US" altLang="ko-KR" sz="1800" b="1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*.</a:t>
            </a:r>
            <a:r>
              <a:rPr lang="en-US" altLang="ko-KR" sz="1800" b="1" dirty="0" err="1"/>
              <a:t>stl</a:t>
            </a:r>
            <a:r>
              <a:rPr lang="ko-KR" altLang="en-US" sz="1800" b="1" dirty="0"/>
              <a:t>파일을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ko-KR" altLang="en-US" sz="1800" b="1" dirty="0"/>
              <a:t>파일로 변환을 하여 다시 바꿔봤지만 </a:t>
            </a:r>
            <a:r>
              <a:rPr lang="en-US" altLang="ko-KR" sz="1800" b="1" dirty="0" err="1"/>
              <a:t>rviz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상에서 변화가 없었다</a:t>
            </a:r>
            <a:r>
              <a:rPr lang="en-US" altLang="ko-KR" sz="1800" b="1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800" b="1" dirty="0"/>
              <a:t>이 파일의 주석부분에 </a:t>
            </a:r>
            <a:r>
              <a:rPr lang="en-US" altLang="ko-KR" sz="1800" b="1" dirty="0" err="1"/>
              <a:t>mushr_nano.urdf.xacro</a:t>
            </a:r>
            <a:r>
              <a:rPr lang="ko-KR" altLang="en-US" sz="1800" b="1" dirty="0"/>
              <a:t>에 의해서 </a:t>
            </a:r>
            <a:r>
              <a:rPr lang="ko-KR" altLang="en-US" sz="1800" b="1" dirty="0" err="1"/>
              <a:t>자동발생된다라고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적혀있어서</a:t>
            </a:r>
            <a:r>
              <a:rPr lang="ko-KR" altLang="en-US" sz="1800" b="1" dirty="0"/>
              <a:t> 다른 파일을 탐색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DAF18E-328F-4660-BDB4-5B994A17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31504"/>
            <a:ext cx="9144000" cy="69207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CA0941-3D2D-4F02-9FDD-ACDE782B1906}"/>
              </a:ext>
            </a:extLst>
          </p:cNvPr>
          <p:cNvSpPr/>
          <p:nvPr/>
        </p:nvSpPr>
        <p:spPr>
          <a:xfrm>
            <a:off x="3229542" y="3815612"/>
            <a:ext cx="6008135" cy="323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mushr_nano.urdf.xacro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A6753C-6819-40FB-B31D-ABDED6D4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" y="936624"/>
            <a:ext cx="4502173" cy="5464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823287-ABED-4FE2-AA03-E7AD76F7414B}"/>
              </a:ext>
            </a:extLst>
          </p:cNvPr>
          <p:cNvSpPr txBox="1"/>
          <p:nvPr/>
        </p:nvSpPr>
        <p:spPr>
          <a:xfrm>
            <a:off x="4500694" y="936623"/>
            <a:ext cx="4502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*.</a:t>
            </a:r>
            <a:r>
              <a:rPr lang="en-US" altLang="ko-KR" sz="1800" b="1" dirty="0" err="1"/>
              <a:t>xacro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파일은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urdf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파일의 값 변환 및 수정을 간편하게 만들어주는 파일 형식이다</a:t>
            </a:r>
            <a:r>
              <a:rPr lang="en-US" altLang="ko-KR" sz="1800" b="1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800" b="1" dirty="0"/>
              <a:t>이 파일에서는 여러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urdf.xacro</a:t>
            </a:r>
            <a:r>
              <a:rPr lang="ko-KR" altLang="en-US" sz="1800" b="1" dirty="0"/>
              <a:t> 파일들을 </a:t>
            </a:r>
            <a:r>
              <a:rPr lang="en-US" altLang="ko-KR" sz="1800" b="1" dirty="0" err="1"/>
              <a:t>includ</a:t>
            </a:r>
            <a:r>
              <a:rPr lang="ko-KR" altLang="en-US" sz="1800" b="1" dirty="0"/>
              <a:t>해주고 다른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urdf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파일들과 마찬가지로 </a:t>
            </a:r>
            <a:r>
              <a:rPr lang="en-US" altLang="ko-KR" sz="1800" b="1" dirty="0"/>
              <a:t>link, joint</a:t>
            </a:r>
            <a:r>
              <a:rPr lang="ko-KR" altLang="en-US" sz="1800" b="1" dirty="0"/>
              <a:t>를 이용해서 하드웨어를 </a:t>
            </a:r>
            <a:r>
              <a:rPr lang="ko-KR" altLang="en-US" sz="1800" b="1" dirty="0" err="1"/>
              <a:t>형상화한다</a:t>
            </a:r>
            <a:r>
              <a:rPr lang="en-US" altLang="ko-KR" sz="1800" b="1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가장 중요한 </a:t>
            </a:r>
            <a:r>
              <a:rPr lang="en-US" altLang="ko-KR" sz="1800" b="1" dirty="0" err="1"/>
              <a:t>mushr_base_nano.urdf.xacro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파일을 탐색</a:t>
            </a:r>
          </a:p>
        </p:txBody>
      </p:sp>
    </p:spTree>
    <p:extLst>
      <p:ext uri="{BB962C8B-B14F-4D97-AF65-F5344CB8AC3E}">
        <p14:creationId xmlns:p14="http://schemas.microsoft.com/office/powerpoint/2010/main" val="1330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mushr_base_nano.urdf.xacro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0E375B-89D9-47C6-BFD8-EBA359A8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541"/>
            <a:ext cx="5226341" cy="51166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F2CFB-57DE-431A-96E7-D5577298F07F}"/>
              </a:ext>
            </a:extLst>
          </p:cNvPr>
          <p:cNvSpPr txBox="1"/>
          <p:nvPr/>
        </p:nvSpPr>
        <p:spPr>
          <a:xfrm>
            <a:off x="5226341" y="1867161"/>
            <a:ext cx="391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base_link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visual </a:t>
            </a:r>
            <a:r>
              <a:rPr lang="ko-KR" altLang="en-US" sz="1800" b="1" dirty="0"/>
              <a:t>파트에 </a:t>
            </a:r>
            <a:r>
              <a:rPr lang="en-US" altLang="ko-KR" sz="1800" b="1" dirty="0"/>
              <a:t>3D modeling </a:t>
            </a:r>
            <a:r>
              <a:rPr lang="ko-KR" altLang="en-US" sz="1800" b="1" dirty="0"/>
              <a:t>파일 중 하나인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dae</a:t>
            </a:r>
            <a:r>
              <a:rPr lang="ko-KR" altLang="en-US" sz="1800" b="1" dirty="0"/>
              <a:t>파일을 이용</a:t>
            </a:r>
            <a:endParaRPr lang="en-US" altLang="ko-KR" sz="1800" b="1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algn="l"/>
            <a:endParaRPr lang="en-US" altLang="ko-KR" sz="1800" b="1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b="1" dirty="0"/>
              <a:t>3D </a:t>
            </a:r>
            <a:r>
              <a:rPr lang="ko-KR" altLang="en-US" sz="1800" b="1" dirty="0" err="1"/>
              <a:t>프린팅할</a:t>
            </a:r>
            <a:r>
              <a:rPr lang="ko-KR" altLang="en-US" sz="1800" b="1" dirty="0"/>
              <a:t> 때 사용했던 </a:t>
            </a:r>
            <a:r>
              <a:rPr lang="en-US" altLang="ko-KR" sz="1800" b="1" dirty="0"/>
              <a:t>*.</a:t>
            </a:r>
            <a:r>
              <a:rPr lang="en-US" altLang="ko-KR" sz="1800" b="1" dirty="0" err="1"/>
              <a:t>stl</a:t>
            </a:r>
            <a:r>
              <a:rPr lang="en-US" altLang="ko-KR" sz="1800" b="1" dirty="0"/>
              <a:t>, *.</a:t>
            </a:r>
            <a:r>
              <a:rPr lang="en-US" altLang="ko-KR" sz="1800" b="1" dirty="0" err="1"/>
              <a:t>dae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파일로 교체했지만 </a:t>
            </a:r>
            <a:r>
              <a:rPr lang="en-US" altLang="ko-KR" sz="1800" b="1" dirty="0" err="1"/>
              <a:t>rviz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상에서는 변화가 없었다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528525-1C0C-43DD-90D3-B3F532A10E7A}"/>
              </a:ext>
            </a:extLst>
          </p:cNvPr>
          <p:cNvSpPr/>
          <p:nvPr/>
        </p:nvSpPr>
        <p:spPr>
          <a:xfrm>
            <a:off x="1208014" y="4918672"/>
            <a:ext cx="3607267" cy="323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 </a:t>
            </a:r>
            <a:r>
              <a:rPr lang="ko-KR" altLang="en-US"/>
              <a:t>자율주행 모드에서 실행하는 </a:t>
            </a:r>
            <a:r>
              <a:rPr lang="en-US" altLang="ko-KR"/>
              <a:t>launch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8B15D5-35EC-4CCA-8633-FDBE8DC2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9067"/>
            <a:ext cx="5972175" cy="50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40659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221328"/>
            <a:ext cx="8046721" cy="520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 </a:t>
            </a: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JoyTeleop</a:t>
            </a:r>
            <a:r>
              <a:rPr lang="en-US" altLang="ko-KR" dirty="0">
                <a:latin typeface="Tahoma"/>
                <a:ea typeface="굴림"/>
                <a:cs typeface="Tahoma"/>
              </a:rPr>
              <a:t>: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joy_callback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data);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register_topic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name, command);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name, command);</a:t>
            </a:r>
          </a:p>
          <a:p>
            <a:pPr lvl="1" algn="l">
              <a:defRPr/>
            </a:pPr>
            <a:endParaRPr lang="en-US" altLang="ko-KR" dirty="0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AsyncServiceProxy</a:t>
            </a:r>
            <a:r>
              <a:rPr lang="en-US" altLang="ko-KR" dirty="0">
                <a:latin typeface="Tahoma"/>
                <a:ea typeface="굴림"/>
                <a:cs typeface="Tahoma"/>
              </a:rPr>
              <a:t>(object):</a:t>
            </a:r>
          </a:p>
          <a:p>
            <a:pPr lvl="2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name,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service_class</a:t>
            </a:r>
            <a:r>
              <a:rPr lang="en-US" altLang="ko-KR" dirty="0">
                <a:latin typeface="Tahoma"/>
                <a:ea typeface="굴림"/>
                <a:cs typeface="Tahoma"/>
              </a:rPr>
              <a:t>, persistent=True);</a:t>
            </a:r>
          </a:p>
          <a:p>
            <a:pPr lvl="2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__del__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(self);</a:t>
            </a:r>
          </a:p>
          <a:p>
            <a:pPr lvl="2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__call__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request);</a:t>
            </a:r>
          </a:p>
          <a:p>
            <a:pPr lvl="2" algn="l">
              <a:defRPr/>
            </a:pPr>
            <a:endParaRPr lang="en-US" altLang="ko-KR" dirty="0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register_service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name, command);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match_command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c, buttons);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add_command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name, command);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run_command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command,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joy_state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run_topic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c,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joy_state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run_action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c,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joy_state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run_service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c,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joy_state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set_member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msg</a:t>
            </a:r>
            <a:r>
              <a:rPr lang="en-US" altLang="ko-KR" dirty="0">
                <a:latin typeface="Tahoma"/>
                <a:ea typeface="굴림"/>
                <a:cs typeface="Tahoma"/>
              </a:rPr>
              <a:t>, member, value);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get_message_type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type_name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get_action_type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action_name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get_service_type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service_name</a:t>
            </a:r>
            <a:r>
              <a:rPr lang="en-US" altLang="ko-KR" dirty="0">
                <a:latin typeface="Tahoma"/>
                <a:ea typeface="굴림"/>
                <a:cs typeface="Tahoma"/>
              </a:rPr>
              <a:t>);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update_actions</a:t>
            </a:r>
            <a:r>
              <a:rPr lang="en-US" altLang="ko-KR" dirty="0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evt</a:t>
            </a:r>
            <a:r>
              <a:rPr lang="en-US" altLang="ko-KR" dirty="0">
                <a:latin typeface="Tahoma"/>
                <a:ea typeface="굴림"/>
                <a:cs typeface="Tahoma"/>
              </a:rPr>
              <a:t>=None);</a:t>
            </a:r>
          </a:p>
          <a:p>
            <a:pPr lvl="1" algn="l">
              <a:defRPr/>
            </a:pPr>
            <a:endParaRPr lang="en-US" altLang="ko-KR" dirty="0">
              <a:latin typeface="Tahoma"/>
              <a:ea typeface="굴림"/>
              <a:cs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999" y="6299210"/>
            <a:ext cx="8564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100" dirty="0"/>
              <a:t>http://docs.ros.org/en/melodic/api/joy_teleop/html/classjoy__teleop_1_1JoyTeleop.html#a516453461d2a639d0b696398eb57e7c7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14375" y="405765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 </a:t>
            </a:r>
            <a:r>
              <a:rPr lang="ko-KR" altLang="en-US"/>
              <a:t>자율주행 모드에서 실행하는 </a:t>
            </a:r>
            <a:r>
              <a:rPr lang="en-US" altLang="ko-KR"/>
              <a:t>launch </a:t>
            </a:r>
            <a:r>
              <a:rPr lang="ko-KR" altLang="en-US"/>
              <a:t>파일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227CD1-B4BD-402D-AA35-8AD0449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09945"/>
            <a:ext cx="6760563" cy="1674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28347-6208-4F63-8E72-2F0DBA97EF9D}"/>
              </a:ext>
            </a:extLst>
          </p:cNvPr>
          <p:cNvSpPr txBox="1"/>
          <p:nvPr/>
        </p:nvSpPr>
        <p:spPr>
          <a:xfrm>
            <a:off x="660486" y="5530577"/>
            <a:ext cx="6411646" cy="453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550B1-160A-448E-B176-87DD1313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2868"/>
            <a:ext cx="6229173" cy="30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MuSHR</a:t>
            </a:r>
            <a:r>
              <a:rPr lang="ko-KR" altLang="en-US" dirty="0"/>
              <a:t>의 </a:t>
            </a:r>
            <a:r>
              <a:rPr lang="en-US" altLang="ko-KR" dirty="0" err="1"/>
              <a:t>mux.yaml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870BF-0F30-418F-AA23-316608D0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61" y="936626"/>
            <a:ext cx="3474719" cy="1547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074A2-1064-4890-974D-25EA1B5D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3" y="936626"/>
            <a:ext cx="5348288" cy="51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 </a:t>
            </a:r>
            <a:r>
              <a:rPr lang="ko-KR" altLang="en-US"/>
              <a:t>자율주행 모드에서 실행하는 </a:t>
            </a:r>
            <a:r>
              <a:rPr lang="en-US" altLang="ko-KR"/>
              <a:t>launch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37454"/>
            <a:ext cx="9144000" cy="35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teleop.launch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Roslaunch mushr_base</a:t>
            </a:r>
            <a:r>
              <a:rPr lang="ko-KR" altLang="en-US"/>
              <a:t> </a:t>
            </a:r>
            <a:r>
              <a:rPr lang="en-US" altLang="ko-KR"/>
              <a:t>teleop.launch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다음과 같이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700" y="1762897"/>
            <a:ext cx="6616657" cy="4852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60328-5280-44B6-AAC6-91D188F460BC}"/>
              </a:ext>
            </a:extLst>
          </p:cNvPr>
          <p:cNvSpPr txBox="1"/>
          <p:nvPr/>
        </p:nvSpPr>
        <p:spPr>
          <a:xfrm>
            <a:off x="740779" y="4514127"/>
            <a:ext cx="5208607" cy="486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mux.launch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/>
              <a:t>mushr_base</a:t>
            </a:r>
            <a:r>
              <a:rPr lang="en-US" altLang="ko-KR" dirty="0"/>
              <a:t>/</a:t>
            </a:r>
            <a:r>
              <a:rPr lang="en-US" altLang="ko-KR" dirty="0" err="1"/>
              <a:t>ackermann_cmd_mux</a:t>
            </a:r>
            <a:r>
              <a:rPr lang="en-US" altLang="ko-KR" dirty="0"/>
              <a:t>/launch/</a:t>
            </a:r>
            <a:r>
              <a:rPr lang="ko-KR" altLang="en-US" dirty="0"/>
              <a:t> </a:t>
            </a:r>
            <a:r>
              <a:rPr lang="en-US" altLang="ko-KR" dirty="0" err="1"/>
              <a:t>mux.launch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다음과 같이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600C6-0C34-48A5-9967-7D1245A9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7" y="2109787"/>
            <a:ext cx="8053403" cy="40147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34E9FC-5137-429D-9273-58536D01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009900"/>
            <a:ext cx="4819650" cy="349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31561-E258-4E22-8841-DF69631DFE6A}"/>
              </a:ext>
            </a:extLst>
          </p:cNvPr>
          <p:cNvSpPr txBox="1"/>
          <p:nvPr/>
        </p:nvSpPr>
        <p:spPr>
          <a:xfrm>
            <a:off x="979188" y="2601947"/>
            <a:ext cx="222818" cy="1819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36E42-73CF-4B76-A345-A5DD2003C40D}"/>
              </a:ext>
            </a:extLst>
          </p:cNvPr>
          <p:cNvSpPr txBox="1"/>
          <p:nvPr/>
        </p:nvSpPr>
        <p:spPr>
          <a:xfrm>
            <a:off x="979188" y="4256053"/>
            <a:ext cx="222819" cy="1931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D1D8F-50F4-4997-8DD0-92A49DA9F98E}"/>
              </a:ext>
            </a:extLst>
          </p:cNvPr>
          <p:cNvSpPr txBox="1"/>
          <p:nvPr/>
        </p:nvSpPr>
        <p:spPr>
          <a:xfrm>
            <a:off x="979188" y="5008007"/>
            <a:ext cx="222819" cy="1931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4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ackermann_cmd_mux.launch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/>
              <a:t>Ackermann_cmd_launch.launch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다음과 같이 구성</a:t>
            </a: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094AE-145C-4C6F-BD93-006ED776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9" y="2006600"/>
            <a:ext cx="871760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참고문헌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056747"/>
            <a:ext cx="8229600" cy="5016500"/>
          </a:xfrm>
        </p:spPr>
        <p:txBody>
          <a:bodyPr vert="horz" wrap="square" lIns="91440" tIns="45720" rIns="91440" bIns="45720" anchor="t" anchorCtr="0">
            <a:normAutofit fontScale="92500" lnSpcReduction="20000"/>
          </a:bodyPr>
          <a:lstStyle/>
          <a:p>
            <a:pPr lvl="0">
              <a:defRPr/>
            </a:pPr>
            <a:r>
              <a:rPr lang="en-US" altLang="ko-KR" dirty="0">
                <a:hlinkClick r:id="rId2"/>
              </a:rPr>
              <a:t>http://docs.ros.org/en/melodic/api/joy_teleop/html/classjoy__teleop_1_1JoyTeleop.html#a516453461d2a639d0b696398eb57e7c7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3"/>
              </a:rPr>
              <a:t>https://github.com/prl-mushr/mushr_base/blob/master/mushr_base/src/joy_teleop.py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4"/>
              </a:rPr>
              <a:t>https://changun516.tistory.com/27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5"/>
              </a:rPr>
              <a:t>https://enssionaut.com/board_robotics/974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6"/>
              </a:rPr>
              <a:t>https://github.com/prl-mushr/mushr_base/blob/master/ackermann_cmd_mux/param/mux.yaml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7"/>
              </a:rPr>
              <a:t>https://github.com/prl-mushr/mushr_base/tree/master/ackermann_cmd_mux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8"/>
              </a:rPr>
              <a:t>https://ahshinyong.tistory.com/entry/nodelet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366229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(self):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CAR_NAME</a:t>
            </a:r>
            <a:r>
              <a:rPr lang="en-US" altLang="ko-KR">
                <a:latin typeface="Tahoma"/>
              </a:rPr>
              <a:t> =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get_param</a:t>
            </a:r>
            <a:r>
              <a:rPr lang="en-US" altLang="ko-KR">
                <a:latin typeface="Tahoma"/>
              </a:rPr>
              <a:t>("~car_name", "/car")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파라미터로 등록된 이름을 읽음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if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not</a:t>
            </a:r>
            <a:r>
              <a:rPr lang="en-US" altLang="ko-KR">
                <a:latin typeface="Tahoma"/>
              </a:rPr>
              <a:t>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 CAR_NAME</a:t>
            </a:r>
            <a:r>
              <a:rPr lang="en-US" altLang="ko-KR">
                <a:latin typeface="Tahoma"/>
              </a:rPr>
              <a:t>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endswith</a:t>
            </a:r>
            <a:r>
              <a:rPr lang="en-US" altLang="ko-KR">
                <a:latin typeface="Tahoma"/>
              </a:rPr>
              <a:t>("/"):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#”/”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로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끝나는 문자가 아니라면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,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CAR_NAME</a:t>
            </a:r>
            <a:r>
              <a:rPr lang="en-US" altLang="ko-KR">
                <a:latin typeface="Tahoma"/>
              </a:rPr>
              <a:t> += "/“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#”/”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추가</a:t>
            </a: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if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not</a:t>
            </a:r>
            <a:r>
              <a:rPr lang="en-US" altLang="ko-KR">
                <a:latin typeface="Tahoma"/>
              </a:rPr>
              <a:t>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has_param</a:t>
            </a:r>
            <a:r>
              <a:rPr lang="en-US" altLang="ko-KR">
                <a:latin typeface="Tahoma"/>
              </a:rPr>
              <a:t>("teleop"):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파라미터가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teleop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가지고 있지 않다면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오류 출력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logfatal</a:t>
            </a:r>
            <a:r>
              <a:rPr lang="en-US" altLang="ko-KR">
                <a:latin typeface="Tahoma"/>
              </a:rPr>
              <a:t>("no configuration was found, taking node down")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raise JoyTeleopException</a:t>
            </a:r>
            <a:r>
              <a:rPr lang="en-US" altLang="ko-KR">
                <a:latin typeface="Tahoma"/>
              </a:rPr>
              <a:t>("no config")</a:t>
            </a: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#</a:t>
            </a:r>
            <a:r>
              <a:rPr lang="ko-KR" altLang="en-US">
                <a:latin typeface="Tahoma"/>
              </a:rPr>
              <a:t>게시자</a:t>
            </a:r>
            <a:r>
              <a:rPr lang="en-US" altLang="ko-KR">
                <a:latin typeface="Tahoma"/>
              </a:rPr>
              <a:t>,  </a:t>
            </a:r>
            <a:r>
              <a:rPr lang="ko-KR" altLang="en-US">
                <a:latin typeface="Tahoma"/>
              </a:rPr>
              <a:t>서비스 클라이언트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서비스 타입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메시지 타입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명령 목록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오프라인 동작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오프라인 서비스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self.publishers = {}; self.al_clients = {}; self.srv_clients = {}; self.service_types = {};</a:t>
            </a: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self.message_types = {}; self.command_list = {}; self.offline_actions = []; self.offline_services = [];</a:t>
            </a: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self.old_buttons = []</a:t>
            </a: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teleop_cfg =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get_param</a:t>
            </a:r>
            <a:r>
              <a:rPr lang="en-US" altLang="ko-KR">
                <a:latin typeface="Tahoma"/>
              </a:rPr>
              <a:t>("teleop")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파라미터로 등록된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teleop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읽음</a:t>
            </a: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functions(continue)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630" y="1857965"/>
            <a:ext cx="8578739" cy="444737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</a:t>
            </a:r>
            <a:r>
              <a:rPr lang="en-US" altLang="ko-KR" sz="1300" dirty="0">
                <a:solidFill>
                  <a:schemeClr val="accent6"/>
                </a:solidFill>
                <a:latin typeface="Tahoma"/>
              </a:rPr>
              <a:t>for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self.command_list</a:t>
            </a:r>
            <a:r>
              <a:rPr lang="en-US" altLang="ko-KR" sz="1300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 err="1">
                <a:latin typeface="Tahoma"/>
              </a:rPr>
              <a:t>rospy.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logerr</a:t>
            </a:r>
            <a:r>
              <a:rPr lang="en-US" altLang="ko-KR" sz="1300" dirty="0">
                <a:latin typeface="Tahoma"/>
              </a:rPr>
              <a:t>("command {} was </a:t>
            </a:r>
            <a:r>
              <a:rPr lang="en-US" altLang="ko-KR" sz="1300" dirty="0" err="1">
                <a:latin typeface="Tahoma"/>
              </a:rPr>
              <a:t>duplicated".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format</a:t>
            </a:r>
            <a:r>
              <a:rPr lang="en-US" altLang="ko-KR" sz="1300" dirty="0">
                <a:latin typeface="Tahoma"/>
              </a:rPr>
              <a:t>(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))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>
                <a:solidFill>
                  <a:schemeClr val="accent6"/>
                </a:solidFill>
                <a:latin typeface="Tahoma"/>
              </a:rPr>
              <a:t>continue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 err="1">
                <a:latin typeface="Tahoma"/>
              </a:rPr>
              <a:t>action_type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[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]["type"]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 err="1">
                <a:latin typeface="Tahoma"/>
              </a:rPr>
              <a:t>self.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add_command</a:t>
            </a:r>
            <a:r>
              <a:rPr lang="en-US" altLang="ko-KR" sz="1300" dirty="0">
                <a:latin typeface="Tahoma"/>
              </a:rPr>
              <a:t>(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,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[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]) 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명령 목록에 명령 추가</a:t>
            </a:r>
          </a:p>
          <a:p>
            <a:pPr algn="l">
              <a:defRPr/>
            </a:pPr>
            <a:endParaRPr lang="en-US" altLang="ko-KR" sz="1300" dirty="0"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#</a:t>
            </a:r>
            <a:r>
              <a:rPr lang="en-US" altLang="ko-KR" sz="1300" dirty="0" err="1">
                <a:solidFill>
                  <a:srgbClr val="FF0000"/>
                </a:solidFill>
                <a:latin typeface="Tahoma"/>
              </a:rPr>
              <a:t>action_type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은 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topic, action, service 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로 </a:t>
            </a:r>
            <a:r>
              <a:rPr lang="ko-KR" altLang="en-US" sz="1300" dirty="0" err="1">
                <a:solidFill>
                  <a:srgbClr val="FF0000"/>
                </a:solidFill>
                <a:latin typeface="Tahoma"/>
              </a:rPr>
              <a:t>나뉩</a:t>
            </a:r>
            <a:endParaRPr lang="ko-KR" altLang="en-US" sz="1300" dirty="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action_type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 dirty="0">
                <a:latin typeface="Tahoma"/>
              </a:rPr>
              <a:t> "topic":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 err="1">
                <a:latin typeface="Tahoma"/>
              </a:rPr>
              <a:t>self.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register_topic</a:t>
            </a:r>
            <a:r>
              <a:rPr lang="en-US" altLang="ko-KR" sz="1300" dirty="0">
                <a:latin typeface="Tahoma"/>
              </a:rPr>
              <a:t>(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,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[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]) </a:t>
            </a:r>
            <a:r>
              <a:rPr lang="en-US" altLang="ko-KR" sz="1200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cs typeface="Tahoma"/>
              </a:rPr>
              <a:t>조이스틱 명령을 위해 </a:t>
            </a:r>
            <a:r>
              <a:rPr lang="en-US" altLang="ko-KR" sz="1200" dirty="0">
                <a:solidFill>
                  <a:srgbClr val="FF0000"/>
                </a:solidFill>
                <a:cs typeface="Tahoma"/>
              </a:rPr>
              <a:t>topic </a:t>
            </a:r>
            <a:r>
              <a:rPr lang="ko-KR" altLang="en-US" sz="1200" dirty="0">
                <a:solidFill>
                  <a:srgbClr val="FF0000"/>
                </a:solidFill>
                <a:cs typeface="Tahoma"/>
              </a:rPr>
              <a:t>게시자 </a:t>
            </a:r>
            <a:r>
              <a:rPr lang="ko-KR" altLang="en-US" sz="1200" dirty="0" smtClean="0">
                <a:solidFill>
                  <a:srgbClr val="FF0000"/>
                </a:solidFill>
                <a:cs typeface="Tahoma"/>
              </a:rPr>
              <a:t>추가</a:t>
            </a:r>
            <a:endParaRPr lang="ko-KR" altLang="en-US" sz="1300" dirty="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elif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action_type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 dirty="0">
                <a:latin typeface="Tahoma"/>
              </a:rPr>
              <a:t> "action":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 err="1">
                <a:latin typeface="Tahoma"/>
              </a:rPr>
              <a:t>self.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register_action</a:t>
            </a:r>
            <a:r>
              <a:rPr lang="en-US" altLang="ko-KR" sz="1300" dirty="0">
                <a:latin typeface="Tahoma"/>
              </a:rPr>
              <a:t>(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,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[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])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ko-KR" altLang="en-US" sz="1200" dirty="0">
                <a:solidFill>
                  <a:srgbClr val="FF0000"/>
                </a:solidFill>
              </a:rPr>
              <a:t>조이스틱 명령을 위해 </a:t>
            </a:r>
            <a:r>
              <a:rPr lang="en-US" altLang="ko-KR" sz="1200" dirty="0">
                <a:solidFill>
                  <a:srgbClr val="FF0000"/>
                </a:solidFill>
              </a:rPr>
              <a:t>action client </a:t>
            </a:r>
            <a:r>
              <a:rPr lang="ko-KR" altLang="en-US" sz="1200" dirty="0">
                <a:solidFill>
                  <a:srgbClr val="FF0000"/>
                </a:solidFill>
              </a:rPr>
              <a:t>추가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sz="1300" dirty="0" smtClean="0">
                <a:latin typeface="Tahoma"/>
              </a:rPr>
              <a:t>            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elif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 err="1">
                <a:latin typeface="Tahoma"/>
              </a:rPr>
              <a:t>action_type</a:t>
            </a:r>
            <a:r>
              <a:rPr lang="en-US" altLang="ko-KR" sz="1300" dirty="0">
                <a:latin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 dirty="0">
                <a:latin typeface="Tahoma"/>
              </a:rPr>
              <a:t> ＂service＂: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 err="1">
                <a:latin typeface="Tahoma"/>
              </a:rPr>
              <a:t>self.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register_service</a:t>
            </a:r>
            <a:r>
              <a:rPr lang="en-US" altLang="ko-KR" sz="1300" dirty="0">
                <a:latin typeface="Tahoma"/>
              </a:rPr>
              <a:t>(I, </a:t>
            </a:r>
            <a:r>
              <a:rPr lang="en-US" altLang="ko-KR" sz="1300" dirty="0" err="1">
                <a:latin typeface="Tahoma"/>
              </a:rPr>
              <a:t>teleop_cfg</a:t>
            </a:r>
            <a:r>
              <a:rPr lang="en-US" altLang="ko-KR" sz="1300" dirty="0">
                <a:latin typeface="Tahoma"/>
              </a:rPr>
              <a:t>[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]) </a:t>
            </a:r>
            <a:r>
              <a:rPr lang="en-US" altLang="ko-KR" sz="1200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sz="1200" dirty="0">
                <a:solidFill>
                  <a:srgbClr val="FF0000"/>
                </a:solidFill>
                <a:cs typeface="Tahoma"/>
              </a:rPr>
              <a:t>조이스틱 명령을 위해 비동기 스레드 추가</a:t>
            </a:r>
            <a:endParaRPr lang="en-US" altLang="ko-KR" sz="1200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sz="1300" dirty="0" smtClean="0">
                <a:latin typeface="Tahoma"/>
              </a:rPr>
              <a:t>            </a:t>
            </a:r>
            <a:r>
              <a:rPr lang="en-US" altLang="ko-KR" sz="1300" dirty="0">
                <a:solidFill>
                  <a:schemeClr val="accent6"/>
                </a:solidFill>
                <a:latin typeface="Tahoma"/>
              </a:rPr>
              <a:t>else</a:t>
            </a:r>
            <a:r>
              <a:rPr lang="en-US" altLang="ko-KR" sz="1300" dirty="0">
                <a:latin typeface="Tahoma"/>
              </a:rPr>
              <a:t>: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        </a:t>
            </a:r>
            <a:r>
              <a:rPr lang="en-US" altLang="ko-KR" sz="1300" dirty="0" err="1">
                <a:latin typeface="Tahoma"/>
              </a:rPr>
              <a:t>rospy.</a:t>
            </a:r>
            <a:r>
              <a:rPr lang="en-US" altLang="ko-KR" sz="1300" dirty="0" err="1">
                <a:solidFill>
                  <a:schemeClr val="accent4"/>
                </a:solidFill>
                <a:latin typeface="Tahoma"/>
              </a:rPr>
              <a:t>logerr</a:t>
            </a:r>
            <a:r>
              <a:rPr lang="en-US" altLang="ko-KR" sz="1300" dirty="0">
                <a:latin typeface="Tahoma"/>
              </a:rPr>
              <a:t>("unknown type '%s' for command '%s'", </a:t>
            </a:r>
            <a:r>
              <a:rPr lang="en-US" altLang="ko-KR" sz="1300" dirty="0" err="1">
                <a:latin typeface="Tahoma"/>
              </a:rPr>
              <a:t>action_type</a:t>
            </a:r>
            <a:r>
              <a:rPr lang="en-US" altLang="ko-KR" sz="1300" dirty="0">
                <a:latin typeface="Tahoma"/>
              </a:rPr>
              <a:t>, </a:t>
            </a:r>
            <a:r>
              <a:rPr lang="en-US" altLang="ko-KR" sz="1300" dirty="0" err="1">
                <a:latin typeface="Tahoma"/>
              </a:rPr>
              <a:t>i</a:t>
            </a:r>
            <a:r>
              <a:rPr lang="en-US" altLang="ko-KR" sz="1300" dirty="0">
                <a:latin typeface="Tahoma"/>
              </a:rPr>
              <a:t>)</a:t>
            </a:r>
          </a:p>
          <a:p>
            <a:pPr algn="l">
              <a:defRPr/>
            </a:pPr>
            <a:endParaRPr lang="en-US" altLang="ko-KR" sz="1300" dirty="0"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#subscriber(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토픽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메시지 종류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, callback </a:t>
            </a:r>
            <a:r>
              <a:rPr lang="ko-KR" altLang="en-US" sz="1300" dirty="0">
                <a:solidFill>
                  <a:srgbClr val="FF0000"/>
                </a:solidFill>
                <a:latin typeface="Tahoma"/>
              </a:rPr>
              <a:t>함수</a:t>
            </a:r>
            <a:r>
              <a:rPr lang="en-US" altLang="ko-KR" sz="1300" dirty="0">
                <a:solidFill>
                  <a:srgbClr val="FF0000"/>
                </a:solidFill>
                <a:latin typeface="Tahoma"/>
              </a:rPr>
              <a:t>)</a:t>
            </a: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</a:t>
            </a:r>
            <a:r>
              <a:rPr lang="en-US" altLang="ko-KR" sz="1300" dirty="0" err="1">
                <a:latin typeface="Tahoma"/>
              </a:rPr>
              <a:t>rospy.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Subscriber</a:t>
            </a:r>
            <a:r>
              <a:rPr lang="en-US" altLang="ko-KR" sz="1300" dirty="0">
                <a:latin typeface="Tahoma"/>
              </a:rPr>
              <a:t>("joy", </a:t>
            </a:r>
            <a:r>
              <a:rPr lang="en-US" altLang="ko-KR" sz="1300" dirty="0" err="1">
                <a:latin typeface="Tahoma"/>
              </a:rPr>
              <a:t>sensor_msgs.msg.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Joy</a:t>
            </a:r>
            <a:r>
              <a:rPr lang="en-US" altLang="ko-KR" sz="1300" dirty="0">
                <a:latin typeface="Tahoma"/>
              </a:rPr>
              <a:t>, </a:t>
            </a:r>
            <a:r>
              <a:rPr lang="en-US" altLang="ko-KR" sz="1300" dirty="0" err="1">
                <a:latin typeface="Tahoma"/>
              </a:rPr>
              <a:t>self.joy_callback</a:t>
            </a:r>
            <a:r>
              <a:rPr lang="en-US" altLang="ko-KR" sz="1300" dirty="0">
                <a:latin typeface="Tahoma"/>
              </a:rPr>
              <a:t>)</a:t>
            </a:r>
          </a:p>
          <a:p>
            <a:pPr algn="l">
              <a:defRPr/>
            </a:pPr>
            <a:endParaRPr lang="en-US" altLang="ko-KR" sz="1300" dirty="0">
              <a:latin typeface="Tahoma"/>
            </a:endParaRPr>
          </a:p>
          <a:p>
            <a:pPr algn="l">
              <a:defRPr/>
            </a:pPr>
            <a:r>
              <a:rPr lang="en-US" altLang="ko-KR" sz="1300" dirty="0">
                <a:latin typeface="Tahoma"/>
              </a:rPr>
              <a:t>        </a:t>
            </a:r>
            <a:r>
              <a:rPr lang="en-US" altLang="ko-KR" sz="1300" dirty="0" err="1">
                <a:latin typeface="Tahoma"/>
              </a:rPr>
              <a:t>rospy.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Timer</a:t>
            </a:r>
            <a:r>
              <a:rPr lang="en-US" altLang="ko-KR" sz="1300" dirty="0">
                <a:latin typeface="Tahoma"/>
              </a:rPr>
              <a:t>(</a:t>
            </a:r>
            <a:r>
              <a:rPr lang="en-US" altLang="ko-KR" sz="1300" dirty="0" err="1">
                <a:latin typeface="Tahoma"/>
              </a:rPr>
              <a:t>rospy.</a:t>
            </a:r>
            <a:r>
              <a:rPr lang="en-US" altLang="ko-KR" sz="1300" dirty="0" err="1">
                <a:solidFill>
                  <a:schemeClr val="accent6"/>
                </a:solidFill>
                <a:latin typeface="Tahoma"/>
              </a:rPr>
              <a:t>Duration</a:t>
            </a:r>
            <a:r>
              <a:rPr lang="en-US" altLang="ko-KR" sz="1300" dirty="0">
                <a:latin typeface="Tahoma"/>
              </a:rPr>
              <a:t>(2.0), </a:t>
            </a:r>
            <a:r>
              <a:rPr lang="en-US" altLang="ko-KR" sz="1300" dirty="0" err="1">
                <a:latin typeface="Tahoma"/>
              </a:rPr>
              <a:t>self.update_actions</a:t>
            </a:r>
            <a:r>
              <a:rPr lang="en-US" altLang="ko-KR" sz="1300" dirty="0">
                <a:latin typeface="Tahoma"/>
              </a:rPr>
              <a:t>) #</a:t>
            </a:r>
            <a:r>
              <a:rPr lang="ko-KR" altLang="en-US" sz="1300" dirty="0">
                <a:latin typeface="Tahoma"/>
              </a:rPr>
              <a:t>저주파 </a:t>
            </a:r>
            <a:r>
              <a:rPr lang="en-US" altLang="ko-KR" sz="1300" dirty="0">
                <a:latin typeface="Tahoma"/>
              </a:rPr>
              <a:t>action </a:t>
            </a:r>
            <a:r>
              <a:rPr lang="ko-KR" altLang="en-US" sz="1300" dirty="0">
                <a:latin typeface="Tahoma"/>
              </a:rPr>
              <a:t>업데이트 실행</a:t>
            </a:r>
          </a:p>
          <a:p>
            <a:pPr algn="l">
              <a:defRPr/>
            </a:pPr>
            <a:endParaRPr lang="ko-KR" altLang="en-US" sz="500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419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TOPIC, SERVICE, ACTION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109663"/>
          <a:ext cx="8229600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259892971"/>
                    </a:ext>
                  </a:extLst>
                </a:gridCol>
                <a:gridCol w="2094807">
                  <a:extLst>
                    <a:ext uri="{9D8B030D-6E8A-4147-A177-3AD203B41FA5}">
                      <a16:colId xmlns:a16="http://schemas.microsoft.com/office/drawing/2014/main" val="4178245602"/>
                    </a:ext>
                  </a:extLst>
                </a:gridCol>
                <a:gridCol w="2211186">
                  <a:extLst>
                    <a:ext uri="{9D8B030D-6E8A-4147-A177-3AD203B41FA5}">
                      <a16:colId xmlns:a16="http://schemas.microsoft.com/office/drawing/2014/main" val="3553298941"/>
                    </a:ext>
                  </a:extLst>
                </a:gridCol>
                <a:gridCol w="2427316">
                  <a:extLst>
                    <a:ext uri="{9D8B030D-6E8A-4147-A177-3AD203B41FA5}">
                      <a16:colId xmlns:a16="http://schemas.microsoft.com/office/drawing/2014/main" val="397276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Topic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Service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6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/>
                        </a:rPr>
                        <a:t>동기</a:t>
                      </a:r>
                      <a:r>
                        <a:rPr lang="en-US" altLang="ko-KR" b="0" dirty="0">
                          <a:effectLst/>
                        </a:rPr>
                        <a:t>/</a:t>
                      </a:r>
                      <a:r>
                        <a:rPr lang="ko-KR" altLang="en-US" b="0" dirty="0">
                          <a:effectLst/>
                        </a:rPr>
                        <a:t>비동기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/>
                        </a:rPr>
                        <a:t>방향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단방향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1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/>
                        </a:rPr>
                        <a:t>참고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연속적으로 데이터를 송수신하는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 처리가 순간적인 현재 상태의 요청 및 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 처리 후 응답까지 오래 걸리거나 중간 피드백이 필요한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215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5794" y="6123087"/>
            <a:ext cx="293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https://changun516.tistory.com/27</a:t>
            </a:r>
          </a:p>
        </p:txBody>
      </p:sp>
    </p:spTree>
    <p:extLst>
      <p:ext uri="{BB962C8B-B14F-4D97-AF65-F5344CB8AC3E}">
        <p14:creationId xmlns:p14="http://schemas.microsoft.com/office/powerpoint/2010/main" val="263999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1615529" y="2771775"/>
            <a:ext cx="6731402" cy="34482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Sync/</a:t>
            </a:r>
            <a:r>
              <a:rPr lang="en-US" altLang="ko-KR" dirty="0" err="1"/>
              <a:t>Asyn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요청과 결과가 동시에 일어난다는 약속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장점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설계 간단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직관적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단점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결과가 주어질때까지 아무것도 못하고 대기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7200" y="6220023"/>
            <a:ext cx="2504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https://private.tistory.com/24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615529" y="2910380"/>
            <a:ext cx="6731402" cy="3237327"/>
            <a:chOff x="1644104" y="2923825"/>
            <a:chExt cx="6731402" cy="3237327"/>
          </a:xfrm>
        </p:grpSpPr>
        <p:sp>
          <p:nvSpPr>
            <p:cNvPr id="8" name="직사각형 7"/>
            <p:cNvSpPr/>
            <p:nvPr/>
          </p:nvSpPr>
          <p:spPr>
            <a:xfrm>
              <a:off x="2753160" y="2923825"/>
              <a:ext cx="1524000" cy="674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A</a:t>
              </a:r>
              <a:r>
                <a:rPr lang="ko-KR" altLang="en-US" b="1" dirty="0">
                  <a:solidFill>
                    <a:schemeClr val="tx1"/>
                  </a:solidFill>
                </a:rPr>
                <a:t>의 계좌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56119" y="2927932"/>
              <a:ext cx="1524000" cy="674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B</a:t>
              </a:r>
              <a:r>
                <a:rPr lang="ko-KR" altLang="en-US" b="1" dirty="0">
                  <a:solidFill>
                    <a:schemeClr val="tx1"/>
                  </a:solidFill>
                </a:rPr>
                <a:t>의 계좌</a:t>
              </a:r>
            </a:p>
          </p:txBody>
        </p:sp>
        <p:cxnSp>
          <p:nvCxnSpPr>
            <p:cNvPr id="11" name="직선 연결선 10"/>
            <p:cNvCxnSpPr>
              <a:stCxn id="8" idx="2"/>
            </p:cNvCxnSpPr>
            <p:nvPr/>
          </p:nvCxnSpPr>
          <p:spPr>
            <a:xfrm>
              <a:off x="3515160" y="3598513"/>
              <a:ext cx="0" cy="2211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6418119" y="3602620"/>
              <a:ext cx="0" cy="20096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401467" y="3795877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318106" y="4633692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15147" y="5587035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318106" y="5587035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515160" y="4293720"/>
              <a:ext cx="29029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3515160" y="5180586"/>
              <a:ext cx="2883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44104" y="3725079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r>
                <a:rPr lang="ko-KR" altLang="en-US" dirty="0"/>
                <a:t>의 계좌에서 </a:t>
              </a:r>
              <a:endParaRPr lang="en-US" altLang="ko-KR" dirty="0"/>
            </a:p>
            <a:p>
              <a:r>
                <a:rPr lang="en-US" altLang="ko-KR" dirty="0"/>
                <a:t>-10,000</a:t>
              </a:r>
              <a:r>
                <a:rPr lang="ko-KR" altLang="en-US" dirty="0"/>
                <a:t>원을 할 예정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8131" y="4411025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r>
                <a:rPr lang="ko-KR" altLang="en-US" dirty="0"/>
                <a:t>의 계좌에 </a:t>
              </a:r>
              <a:endParaRPr lang="en-US" altLang="ko-KR" dirty="0"/>
            </a:p>
            <a:p>
              <a:r>
                <a:rPr lang="en-US" altLang="ko-KR" dirty="0"/>
                <a:t>+10,000</a:t>
              </a:r>
              <a:r>
                <a:rPr lang="ko-KR" altLang="en-US" dirty="0"/>
                <a:t>원을 할 예정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46656" y="5468880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r>
                <a:rPr lang="ko-KR" altLang="en-US" dirty="0"/>
                <a:t>의 계좌에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+10,000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5019" y="5451118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r>
                <a:rPr lang="ko-KR" altLang="en-US" dirty="0"/>
                <a:t>의 계좌에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-10,000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1118" y="4298680"/>
              <a:ext cx="1857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10,000</a:t>
              </a:r>
              <a:r>
                <a:rPr lang="ko-KR" altLang="en-US" dirty="0"/>
                <a:t>원을 전송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4820" y="5190372"/>
              <a:ext cx="2230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10,000</a:t>
              </a:r>
              <a:r>
                <a:rPr lang="ko-KR" altLang="en-US" dirty="0"/>
                <a:t>원 받았다고 전송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84296" y="5853375"/>
              <a:ext cx="354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CC"/>
                  </a:solidFill>
                </a:rPr>
                <a:t>EX) A</a:t>
              </a:r>
              <a:r>
                <a:rPr lang="ko-KR" altLang="en-US" dirty="0">
                  <a:solidFill>
                    <a:srgbClr val="0000CC"/>
                  </a:solidFill>
                </a:rPr>
                <a:t>가 </a:t>
              </a:r>
              <a:r>
                <a:rPr lang="en-US" altLang="ko-KR" dirty="0">
                  <a:solidFill>
                    <a:srgbClr val="0000CC"/>
                  </a:solidFill>
                </a:rPr>
                <a:t>B</a:t>
              </a:r>
              <a:r>
                <a:rPr lang="ko-KR" altLang="en-US" dirty="0">
                  <a:solidFill>
                    <a:srgbClr val="0000CC"/>
                  </a:solidFill>
                </a:rPr>
                <a:t>에게 </a:t>
              </a:r>
              <a:r>
                <a:rPr lang="en-US" altLang="ko-KR" dirty="0">
                  <a:solidFill>
                    <a:srgbClr val="0000CC"/>
                  </a:solidFill>
                </a:rPr>
                <a:t>10,000</a:t>
              </a:r>
              <a:r>
                <a:rPr lang="ko-KR" altLang="en-US" dirty="0">
                  <a:solidFill>
                    <a:srgbClr val="0000CC"/>
                  </a:solidFill>
                </a:rPr>
                <a:t>원 송금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05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Sync/</a:t>
            </a:r>
            <a:r>
              <a:rPr lang="en-US" altLang="ko-KR" dirty="0" err="1"/>
              <a:t>Asyn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09663"/>
            <a:ext cx="8587047" cy="5016500"/>
          </a:xfrm>
        </p:spPr>
        <p:txBody>
          <a:bodyPr/>
          <a:lstStyle/>
          <a:p>
            <a:r>
              <a:rPr lang="ko-KR" altLang="en-US" dirty="0"/>
              <a:t>비동기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요청과 결과가 동시에 일어나지 </a:t>
            </a:r>
            <a:r>
              <a:rPr lang="ko-KR" altLang="en-US" dirty="0" err="1">
                <a:solidFill>
                  <a:schemeClr val="tx1"/>
                </a:solidFill>
              </a:rPr>
              <a:t>않을거라는</a:t>
            </a:r>
            <a:r>
              <a:rPr lang="ko-KR" altLang="en-US" dirty="0">
                <a:solidFill>
                  <a:schemeClr val="tx1"/>
                </a:solidFill>
              </a:rPr>
              <a:t> 약속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장점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자원의 효율적인 사용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결과가 주어지는 </a:t>
            </a:r>
            <a:r>
              <a:rPr lang="ko-KR" altLang="en-US" dirty="0" err="1">
                <a:solidFill>
                  <a:schemeClr val="tx1"/>
                </a:solidFill>
              </a:rPr>
              <a:t>시간동안</a:t>
            </a:r>
            <a:r>
              <a:rPr lang="ko-KR" altLang="en-US" dirty="0">
                <a:solidFill>
                  <a:schemeClr val="tx1"/>
                </a:solidFill>
              </a:rPr>
              <a:t> 다른 작업 가능하기 때문에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/>
              <a:t>단점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동기보다 설계 복잡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199" y="6126163"/>
            <a:ext cx="2504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https://private.tistory.com/24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901279" y="2962275"/>
            <a:ext cx="5680622" cy="321436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786372" y="3100880"/>
            <a:ext cx="5426612" cy="3075762"/>
            <a:chOff x="1824472" y="2923825"/>
            <a:chExt cx="5426612" cy="3075762"/>
          </a:xfrm>
        </p:grpSpPr>
        <p:sp>
          <p:nvSpPr>
            <p:cNvPr id="11" name="직사각형 10"/>
            <p:cNvSpPr/>
            <p:nvPr/>
          </p:nvSpPr>
          <p:spPr>
            <a:xfrm>
              <a:off x="2753160" y="2923825"/>
              <a:ext cx="1524000" cy="674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학생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6119" y="2927932"/>
              <a:ext cx="1524000" cy="674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선생님</a:t>
              </a:r>
            </a:p>
          </p:txBody>
        </p:sp>
        <p:cxnSp>
          <p:nvCxnSpPr>
            <p:cNvPr id="13" name="직선 연결선 12"/>
            <p:cNvCxnSpPr>
              <a:stCxn id="11" idx="2"/>
            </p:cNvCxnSpPr>
            <p:nvPr/>
          </p:nvCxnSpPr>
          <p:spPr>
            <a:xfrm>
              <a:off x="3515160" y="3598513"/>
              <a:ext cx="0" cy="2211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2"/>
            </p:cNvCxnSpPr>
            <p:nvPr/>
          </p:nvCxnSpPr>
          <p:spPr>
            <a:xfrm>
              <a:off x="6418119" y="3602620"/>
              <a:ext cx="0" cy="20096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3401467" y="3795877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8106" y="4633692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415147" y="5587035"/>
              <a:ext cx="200025" cy="2095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515160" y="4293720"/>
              <a:ext cx="29029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3515160" y="5180586"/>
              <a:ext cx="28839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9379" y="3698184"/>
              <a:ext cx="185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시험 문제를 </a:t>
              </a:r>
              <a:endParaRPr lang="en-US" altLang="ko-KR" dirty="0"/>
            </a:p>
            <a:p>
              <a:r>
                <a:rPr lang="ko-KR" altLang="en-US" dirty="0"/>
                <a:t>푸는 중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39715" y="4560073"/>
              <a:ext cx="911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채점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4472" y="5523860"/>
              <a:ext cx="1857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시험 결과 확인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81118" y="4298680"/>
              <a:ext cx="1857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시험지를 </a:t>
              </a:r>
              <a:r>
                <a:rPr lang="ko-KR" altLang="en-US" dirty="0" err="1"/>
                <a:t>건냄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4820" y="5190372"/>
              <a:ext cx="2230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채점 된 시험지를 건넴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3820" y="5691810"/>
              <a:ext cx="354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CC"/>
                  </a:solidFill>
                </a:rPr>
                <a:t>EX) </a:t>
              </a:r>
              <a:r>
                <a:rPr lang="ko-KR" altLang="en-US" dirty="0">
                  <a:solidFill>
                    <a:srgbClr val="0000CC"/>
                  </a:solidFill>
                </a:rPr>
                <a:t>시험날의 학생과 선생님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74902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2729</Words>
  <Application>Microsoft Office PowerPoint</Application>
  <PresentationFormat>화면 슬라이드 쇼(4:3)</PresentationFormat>
  <Paragraphs>521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맑은 고딕</vt:lpstr>
      <vt:lpstr>Arial</vt:lpstr>
      <vt:lpstr>Franklin Gothic Medium</vt:lpstr>
      <vt:lpstr>Tahoma</vt:lpstr>
      <vt:lpstr>Times New Roman</vt:lpstr>
      <vt:lpstr>Wingdings</vt:lpstr>
      <vt:lpstr>1_디자인 사용자 지정</vt:lpstr>
      <vt:lpstr>자율주행 자동차 해커톤 HW 형상 변경 및 SW 세부사항</vt:lpstr>
      <vt:lpstr>Outline</vt:lpstr>
      <vt:lpstr>JOY_TELEOP</vt:lpstr>
      <vt:lpstr>JOY_TELEOP</vt:lpstr>
      <vt:lpstr>JOY_TELEOP</vt:lpstr>
      <vt:lpstr>JOY_TELEOP</vt:lpstr>
      <vt:lpstr>ROS TOPIC, SERVICE, ACTION</vt:lpstr>
      <vt:lpstr>Sync/Asyn</vt:lpstr>
      <vt:lpstr>Sync/Asyn</vt:lpstr>
      <vt:lpstr>ROS Topic</vt:lpstr>
      <vt:lpstr>JOY_TELEO</vt:lpstr>
      <vt:lpstr>ROS Service</vt:lpstr>
      <vt:lpstr>JOY_TELEOP</vt:lpstr>
      <vt:lpstr>ROS Action</vt:lpstr>
      <vt:lpstr>JOY_TELEOP</vt:lpstr>
      <vt:lpstr>JOY_TELEOP</vt:lpstr>
      <vt:lpstr>JOY_TELEOP</vt:lpstr>
      <vt:lpstr>JOY_TELEOP(continue)</vt:lpstr>
      <vt:lpstr>joy_teleop-(1)</vt:lpstr>
      <vt:lpstr>joy_teleop-(2)</vt:lpstr>
      <vt:lpstr>joy_teleop-(3)</vt:lpstr>
      <vt:lpstr>joy_teleop-(4)</vt:lpstr>
      <vt:lpstr>joy_teleop-(5)</vt:lpstr>
      <vt:lpstr>joy_teleop-(6)</vt:lpstr>
      <vt:lpstr>joy_teleop-(7)</vt:lpstr>
      <vt:lpstr>joy_teleop-(7)</vt:lpstr>
      <vt:lpstr>joy_teleop-(8)</vt:lpstr>
      <vt:lpstr>joy_teleop-(9)</vt:lpstr>
      <vt:lpstr>joy_teleop-(10)</vt:lpstr>
      <vt:lpstr>Rviz상에서 하드웨어 형상 변경</vt:lpstr>
      <vt:lpstr>Rviz상에 하드웨어 형상 – teleop.launch</vt:lpstr>
      <vt:lpstr>Rviz상에 하드웨어 형상 – teleop.launch</vt:lpstr>
      <vt:lpstr>racecar-uw-nano.urdf</vt:lpstr>
      <vt:lpstr>Ex) mushr_base_nano.stl</vt:lpstr>
      <vt:lpstr>Ex) mushr_base_nano.dae</vt:lpstr>
      <vt:lpstr>racecar-uw-nano.urdf 수정</vt:lpstr>
      <vt:lpstr>mushr_nano.urdf.xacro</vt:lpstr>
      <vt:lpstr>mushr_base_nano.urdf.xacro</vt:lpstr>
      <vt:lpstr>MuSHR 자율주행 모드에서 실행하는 launch 파일</vt:lpstr>
      <vt:lpstr>MuSHR 자율주행 모드에서 실행하는 launch 파일</vt:lpstr>
      <vt:lpstr>MuSHR의 mux.yaml 파일</vt:lpstr>
      <vt:lpstr>MuSHR 자율주행 모드에서 실행하는 launch 파일</vt:lpstr>
      <vt:lpstr>teleop.launch</vt:lpstr>
      <vt:lpstr>mux.launch</vt:lpstr>
      <vt:lpstr>ackermann_cmd_mux.launch</vt:lpstr>
      <vt:lpstr>참고문헌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IT</cp:lastModifiedBy>
  <cp:revision>2235</cp:revision>
  <cp:lastPrinted>2021-02-05T02:35:21Z</cp:lastPrinted>
  <dcterms:created xsi:type="dcterms:W3CDTF">2001-05-02T14:02:58Z</dcterms:created>
  <dcterms:modified xsi:type="dcterms:W3CDTF">2021-02-08T07:01:16Z</dcterms:modified>
  <cp:version>1000.0000.01</cp:version>
</cp:coreProperties>
</file>