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73" r:id="rId6"/>
    <p:sldId id="274" r:id="rId7"/>
    <p:sldId id="276" r:id="rId8"/>
    <p:sldId id="275" r:id="rId9"/>
    <p:sldId id="277" r:id="rId10"/>
    <p:sldId id="282" r:id="rId11"/>
    <p:sldId id="283" r:id="rId12"/>
    <p:sldId id="278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9" r:id="rId21"/>
    <p:sldId id="28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70" r:id="rId30"/>
    <p:sldId id="27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2/8/15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ilson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major.baek@lge.com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49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동작 방식</a:t>
            </a:r>
            <a:r>
              <a:rPr lang="en-US" altLang="ko-KR" dirty="0" smtClean="0"/>
              <a:t>(</a:t>
            </a:r>
            <a:r>
              <a:rPr lang="en-US" altLang="ko-KR" dirty="0" smtClean="0"/>
              <a:t>3</a:t>
            </a:r>
            <a:r>
              <a:rPr lang="en-US" altLang="ko-KR" dirty="0" smtClean="0"/>
              <a:t>)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43608" y="2492896"/>
            <a:ext cx="1440160" cy="72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</a:t>
            </a:r>
          </a:p>
          <a:p>
            <a:pPr algn="ctr"/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43808" y="2564904"/>
            <a:ext cx="1080120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40005" dist="22987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6"/>
            <a:endCxn id="16" idx="1"/>
          </p:cNvCxnSpPr>
          <p:nvPr/>
        </p:nvCxnSpPr>
        <p:spPr>
          <a:xfrm>
            <a:off x="2483768" y="2852936"/>
            <a:ext cx="360040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3528" y="465313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TV Process:	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gpService</a:t>
            </a:r>
            <a:r>
              <a:rPr lang="en-US" sz="1200" dirty="0"/>
              <a:t>-&gt;cast</a:t>
            </a:r>
            <a:r>
              <a:rPr lang="en-US" sz="1200" dirty="0" smtClean="0"/>
              <a:t>(“</a:t>
            </a:r>
            <a:r>
              <a:rPr lang="en-US" sz="1200" dirty="0" err="1" smtClean="0"/>
              <a:t>epg</a:t>
            </a:r>
            <a:r>
              <a:rPr lang="en-US" sz="1200" dirty="0" smtClean="0"/>
              <a:t>”, </a:t>
            </a:r>
            <a:r>
              <a:rPr lang="en-US" sz="1200" dirty="0"/>
              <a:t>data, </a:t>
            </a:r>
            <a:r>
              <a:rPr lang="en-US" sz="1200" dirty="0" err="1"/>
              <a:t>strlen</a:t>
            </a:r>
            <a:r>
              <a:rPr lang="en-US" sz="1200" dirty="0"/>
              <a:t>(data)+1);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4427984" y="2492896"/>
            <a:ext cx="151216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</a:t>
            </a:r>
          </a:p>
          <a:p>
            <a:pPr algn="ctr"/>
            <a:r>
              <a:rPr lang="en-US" sz="1200" dirty="0" smtClean="0"/>
              <a:t>thread </a:t>
            </a:r>
          </a:p>
          <a:p>
            <a:pPr algn="ctr"/>
            <a:r>
              <a:rPr lang="en-US" sz="1200" dirty="0" smtClean="0"/>
              <a:t>running</a:t>
            </a:r>
            <a:endParaRPr lang="en-US" sz="1200" dirty="0"/>
          </a:p>
        </p:txBody>
      </p:sp>
      <p:cxnSp>
        <p:nvCxnSpPr>
          <p:cNvPr id="10" name="Straight Connector 9"/>
          <p:cNvCxnSpPr>
            <a:stCxn id="16" idx="3"/>
            <a:endCxn id="7" idx="2"/>
          </p:cNvCxnSpPr>
          <p:nvPr/>
        </p:nvCxnSpPr>
        <p:spPr>
          <a:xfrm>
            <a:off x="3923928" y="2888940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>
            <a:off x="7308304" y="2348880"/>
            <a:ext cx="1152128" cy="2016224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nodebus</a:t>
            </a:r>
            <a:endParaRPr lang="en-US" sz="1200" dirty="0" smtClean="0"/>
          </a:p>
          <a:p>
            <a:pPr algn="ctr"/>
            <a:r>
              <a:rPr lang="en-US" sz="1200" dirty="0" smtClean="0"/>
              <a:t>server </a:t>
            </a:r>
          </a:p>
          <a:p>
            <a:pPr algn="ctr"/>
            <a:r>
              <a:rPr lang="en-US" sz="1200" dirty="0" smtClean="0"/>
              <a:t>daemon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84168" y="2780928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43608" y="3573016"/>
            <a:ext cx="1440160" cy="72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EPG</a:t>
            </a:r>
            <a:endParaRPr lang="en-US" dirty="0" smtClean="0"/>
          </a:p>
          <a:p>
            <a:pPr algn="ctr"/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43808" y="3645024"/>
            <a:ext cx="1080120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40005" dist="22987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6"/>
            <a:endCxn id="13" idx="1"/>
          </p:cNvCxnSpPr>
          <p:nvPr/>
        </p:nvCxnSpPr>
        <p:spPr>
          <a:xfrm>
            <a:off x="2483768" y="3933056"/>
            <a:ext cx="360040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27984" y="3573016"/>
            <a:ext cx="151216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</a:t>
            </a:r>
          </a:p>
          <a:p>
            <a:pPr algn="ctr"/>
            <a:r>
              <a:rPr lang="en-US" sz="1200" dirty="0" smtClean="0"/>
              <a:t>thread </a:t>
            </a:r>
          </a:p>
          <a:p>
            <a:pPr algn="ctr"/>
            <a:r>
              <a:rPr lang="en-US" sz="1200" dirty="0" smtClean="0"/>
              <a:t>running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3" idx="3"/>
            <a:endCxn id="17" idx="2"/>
          </p:cNvCxnSpPr>
          <p:nvPr/>
        </p:nvCxnSpPr>
        <p:spPr>
          <a:xfrm>
            <a:off x="3923928" y="3969060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56176" y="407707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5576" y="17008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Cast &amp; Receive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88024" y="5661248"/>
            <a:ext cx="367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EPG Process:	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mycallback</a:t>
            </a:r>
            <a:r>
              <a:rPr lang="en-US" sz="1200" dirty="0" smtClean="0"/>
              <a:t>(void *data, </a:t>
            </a:r>
            <a:r>
              <a:rPr lang="en-US" sz="1200" dirty="0" err="1" smtClean="0"/>
              <a:t>int</a:t>
            </a:r>
            <a:r>
              <a:rPr lang="en-US" sz="1200" dirty="0" smtClean="0"/>
              <a:t> length)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27" idx="2"/>
            <a:endCxn id="21" idx="0"/>
          </p:cNvCxnSpPr>
          <p:nvPr/>
        </p:nvCxnSpPr>
        <p:spPr>
          <a:xfrm rot="16200000" flipH="1">
            <a:off x="4838837" y="3875856"/>
            <a:ext cx="546447" cy="30243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17" idx="6"/>
          </p:cNvCxnSpPr>
          <p:nvPr/>
        </p:nvCxnSpPr>
        <p:spPr>
          <a:xfrm>
            <a:off x="5940152" y="2888940"/>
            <a:ext cx="12700" cy="1080120"/>
          </a:xfrm>
          <a:prstGeom prst="curvedConnector3">
            <a:avLst>
              <a:gd name="adj1" fmla="val 1246666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8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</a:t>
            </a:r>
            <a:r>
              <a:rPr lang="ko-KR" altLang="en-US" dirty="0" smtClean="0"/>
              <a:t>형태 및 전달 방식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2048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형태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 헤더 </a:t>
            </a:r>
            <a:r>
              <a:rPr lang="en-US" altLang="ko-KR" dirty="0" smtClean="0"/>
              <a:t>+</a:t>
            </a:r>
            <a:r>
              <a:rPr lang="ko-KR" altLang="en-US" dirty="0" smtClean="0"/>
              <a:t> </a:t>
            </a:r>
            <a:r>
              <a:rPr lang="en-US" altLang="ko-KR" dirty="0" smtClean="0"/>
              <a:t>Payload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7089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전달 방식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unicast / multicast / broadcast</a:t>
            </a:r>
            <a:endParaRPr lang="en-US" dirty="0"/>
          </a:p>
        </p:txBody>
      </p:sp>
      <p:pic>
        <p:nvPicPr>
          <p:cNvPr id="8" name="Picture 7" descr="Packet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4716016" cy="3043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443711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Command, LUA Script, Binary Data, Python Script ...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350100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r>
              <a:rPr lang="ko-KR" altLang="en-US" dirty="0" smtClean="0"/>
              <a:t> 정의를 통해 메세지의 종류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기</a:t>
            </a:r>
            <a:r>
              <a:rPr lang="ko-KR" altLang="en-US" dirty="0" smtClean="0"/>
              <a:t>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nodebus</a:t>
            </a:r>
            <a:r>
              <a:rPr lang="en-US" dirty="0" smtClean="0"/>
              <a:t> 2</a:t>
            </a:r>
            <a:r>
              <a:rPr lang="ko-KR" altLang="en-US" dirty="0" smtClean="0"/>
              <a:t>차 구</a:t>
            </a:r>
            <a:r>
              <a:rPr lang="ko-KR" altLang="en-US" dirty="0" smtClean="0"/>
              <a:t>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Network </a:t>
            </a:r>
            <a:r>
              <a:rPr lang="ko-KR" altLang="en-US" dirty="0" smtClean="0"/>
              <a:t>확장 </a:t>
            </a:r>
            <a:endParaRPr lang="en-US" altLang="ko-KR" dirty="0" smtClean="0"/>
          </a:p>
          <a:p>
            <a:r>
              <a:rPr lang="ko-KR" altLang="en-US" dirty="0" smtClean="0"/>
              <a:t>설계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자사 </a:t>
            </a:r>
            <a:r>
              <a:rPr lang="en-US" altLang="ko-KR" dirty="0" err="1" smtClean="0"/>
              <a:t>SoC</a:t>
            </a:r>
            <a:r>
              <a:rPr lang="ko-KR" altLang="en-US" dirty="0" smtClean="0"/>
              <a:t> 사전 테스트 및 주요 문제점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발생된 문제의 로그 실시간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실시간 분석을 통한 </a:t>
            </a:r>
            <a:r>
              <a:rPr lang="en-US" altLang="ko-KR" dirty="0" smtClean="0"/>
              <a:t>Alarm</a:t>
            </a:r>
          </a:p>
          <a:p>
            <a:pPr lvl="1"/>
            <a:r>
              <a:rPr lang="ko-KR" altLang="en-US" dirty="0" smtClean="0"/>
              <a:t>미성숙 상태의 개발 과정 상 </a:t>
            </a:r>
            <a:r>
              <a:rPr lang="en-US" altLang="ko-KR" dirty="0" smtClean="0"/>
              <a:t>H/W</a:t>
            </a:r>
            <a:r>
              <a:rPr lang="ko-KR" altLang="en-US" dirty="0" smtClean="0"/>
              <a:t> 기반 자동화 테스트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검색 엔진 구축</a:t>
            </a:r>
            <a:endParaRPr lang="en-US" altLang="ko-KR" dirty="0" smtClean="0"/>
          </a:p>
          <a:p>
            <a:pPr lvl="1"/>
            <a:r>
              <a:rPr lang="en-US" dirty="0" smtClean="0"/>
              <a:t>REST</a:t>
            </a:r>
            <a:r>
              <a:rPr lang="ko-KR" altLang="en-US" dirty="0" smtClean="0"/>
              <a:t> 서비스를 통해 모바일 장치 접근 허</a:t>
            </a:r>
            <a:r>
              <a:rPr lang="ko-KR" altLang="en-US" dirty="0" smtClean="0"/>
              <a:t>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3666131" cy="1196752"/>
          </a:xfrm>
          <a:prstGeom prst="rect">
            <a:avLst/>
          </a:prstGeom>
        </p:spPr>
      </p:pic>
      <p:pic>
        <p:nvPicPr>
          <p:cNvPr id="19" name="Picture 18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3666131" cy="1196752"/>
          </a:xfrm>
          <a:prstGeom prst="rect">
            <a:avLst/>
          </a:prstGeom>
        </p:spPr>
      </p:pic>
      <p:pic>
        <p:nvPicPr>
          <p:cNvPr id="20" name="Picture 19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25144"/>
            <a:ext cx="3666131" cy="1196752"/>
          </a:xfrm>
          <a:prstGeom prst="rect">
            <a:avLst/>
          </a:prstGeom>
        </p:spPr>
      </p:pic>
      <p:sp>
        <p:nvSpPr>
          <p:cNvPr id="21" name="Snip Same Side Corner Rectangle 20"/>
          <p:cNvSpPr/>
          <p:nvPr/>
        </p:nvSpPr>
        <p:spPr>
          <a:xfrm>
            <a:off x="6876256" y="980728"/>
            <a:ext cx="1512168" cy="5040560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nodebus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4008" y="2204864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4008" y="3789040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4008" y="530120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4048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27584" y="1484784"/>
            <a:ext cx="3744416" cy="14401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7584" y="3068960"/>
            <a:ext cx="3744416" cy="14401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27584" y="4653136"/>
            <a:ext cx="3744416" cy="14401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1176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5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ame Side Corner Rectangle 6"/>
          <p:cNvSpPr/>
          <p:nvPr/>
        </p:nvSpPr>
        <p:spPr>
          <a:xfrm>
            <a:off x="4572000" y="1628800"/>
            <a:ext cx="3384376" cy="4608512"/>
          </a:xfrm>
          <a:prstGeom prst="snip2Same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1368152" cy="61994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4716016" y="1988840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6" idx="3"/>
            <a:endCxn id="17" idx="2"/>
          </p:cNvCxnSpPr>
          <p:nvPr/>
        </p:nvCxnSpPr>
        <p:spPr>
          <a:xfrm>
            <a:off x="2771800" y="2226804"/>
            <a:ext cx="1944216" cy="14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1368152" cy="619944"/>
          </a:xfrm>
          <a:prstGeom prst="rect">
            <a:avLst/>
          </a:prstGeom>
        </p:spPr>
      </p:pic>
      <p:pic>
        <p:nvPicPr>
          <p:cNvPr id="21" name="Picture 20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2976"/>
            <a:ext cx="1368152" cy="619944"/>
          </a:xfrm>
          <a:prstGeom prst="rect">
            <a:avLst/>
          </a:prstGeom>
        </p:spPr>
      </p:pic>
      <p:pic>
        <p:nvPicPr>
          <p:cNvPr id="22" name="Picture 21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61048"/>
            <a:ext cx="1368152" cy="619944"/>
          </a:xfrm>
          <a:prstGeom prst="rect">
            <a:avLst/>
          </a:prstGeom>
        </p:spPr>
      </p:pic>
      <p:pic>
        <p:nvPicPr>
          <p:cNvPr id="23" name="Picture 22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09120"/>
            <a:ext cx="1368152" cy="619944"/>
          </a:xfrm>
          <a:prstGeom prst="rect">
            <a:avLst/>
          </a:prstGeom>
        </p:spPr>
      </p:pic>
      <p:pic>
        <p:nvPicPr>
          <p:cNvPr id="24" name="Picture 23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157192"/>
            <a:ext cx="1368152" cy="619944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716016" y="2636912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4716016" y="3284984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4716016" y="3933056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4716016" y="4581128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4716016" y="5229200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71800" y="2852936"/>
            <a:ext cx="1944216" cy="14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71800" y="3573016"/>
            <a:ext cx="1944216" cy="14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71800" y="4221088"/>
            <a:ext cx="1944216" cy="14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71800" y="4797152"/>
            <a:ext cx="1944216" cy="14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71800" y="5445224"/>
            <a:ext cx="1944216" cy="14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11967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nodebus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16216" y="3501008"/>
            <a:ext cx="122413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Bignode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012160" y="2060848"/>
            <a:ext cx="0" cy="36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6"/>
          </p:cNvCxnSpPr>
          <p:nvPr/>
        </p:nvCxnSpPr>
        <p:spPr>
          <a:xfrm flipV="1">
            <a:off x="5580112" y="2204864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80112" y="2852936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80112" y="3501008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580112" y="4149080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80112" y="4797152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580112" y="5445224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2"/>
          </p:cNvCxnSpPr>
          <p:nvPr/>
        </p:nvCxnSpPr>
        <p:spPr>
          <a:xfrm flipV="1">
            <a:off x="6012160" y="3825044"/>
            <a:ext cx="50405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88224" y="42210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88024" y="57332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ame Side Corner Rectangle 6"/>
          <p:cNvSpPr/>
          <p:nvPr/>
        </p:nvSpPr>
        <p:spPr>
          <a:xfrm>
            <a:off x="1979712" y="1556792"/>
            <a:ext cx="5400600" cy="4608512"/>
          </a:xfrm>
          <a:prstGeom prst="snip2Same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123728" y="2132856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123728" y="2780928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2123728" y="3429000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2123728" y="4077072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123728" y="4725144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2123728" y="5373216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79912" y="105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nodebus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23928" y="3645024"/>
            <a:ext cx="122413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Bignode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19872" y="2204864"/>
            <a:ext cx="0" cy="36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6"/>
          </p:cNvCxnSpPr>
          <p:nvPr/>
        </p:nvCxnSpPr>
        <p:spPr>
          <a:xfrm flipV="1">
            <a:off x="2987824" y="2348880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987824" y="2996952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87824" y="3645024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87824" y="4293096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987824" y="4941168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987824" y="5589240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2"/>
          </p:cNvCxnSpPr>
          <p:nvPr/>
        </p:nvCxnSpPr>
        <p:spPr>
          <a:xfrm flipV="1">
            <a:off x="3419872" y="3969060"/>
            <a:ext cx="50405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923928" y="2420888"/>
            <a:ext cx="1728192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LogAnalyzer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419872" y="2780928"/>
            <a:ext cx="50405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419872" y="5301208"/>
            <a:ext cx="50405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923928" y="4941168"/>
            <a:ext cx="1728192" cy="6480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5292080" y="4149080"/>
            <a:ext cx="172819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cxnSp>
        <p:nvCxnSpPr>
          <p:cNvPr id="50" name="Straight Connector 49"/>
          <p:cNvCxnSpPr>
            <a:endCxn id="49" idx="2"/>
          </p:cNvCxnSpPr>
          <p:nvPr/>
        </p:nvCxnSpPr>
        <p:spPr>
          <a:xfrm flipV="1">
            <a:off x="3419872" y="4473116"/>
            <a:ext cx="1872208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36096" y="3068960"/>
            <a:ext cx="1800200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Manager</a:t>
            </a:r>
            <a:endParaRPr lang="en-US" sz="1400" dirty="0"/>
          </a:p>
        </p:txBody>
      </p:sp>
      <p:cxnSp>
        <p:nvCxnSpPr>
          <p:cNvPr id="52" name="Straight Connector 51"/>
          <p:cNvCxnSpPr>
            <a:endCxn id="51" idx="2"/>
          </p:cNvCxnSpPr>
          <p:nvPr/>
        </p:nvCxnSpPr>
        <p:spPr>
          <a:xfrm flipV="1">
            <a:off x="3419872" y="3392996"/>
            <a:ext cx="2016224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17728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ame Side Corner Rectangle 6"/>
          <p:cNvSpPr/>
          <p:nvPr/>
        </p:nvSpPr>
        <p:spPr>
          <a:xfrm>
            <a:off x="539552" y="1628800"/>
            <a:ext cx="8136904" cy="4608512"/>
          </a:xfrm>
          <a:prstGeom prst="snip2Same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83568" y="2204864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683568" y="2852936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683568" y="3501008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683568" y="4149080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683568" y="4797152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683568" y="5445224"/>
            <a:ext cx="86409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79912" y="11247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nodebus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483768" y="3717032"/>
            <a:ext cx="122413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Bignode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979712" y="2276872"/>
            <a:ext cx="0" cy="36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6"/>
          </p:cNvCxnSpPr>
          <p:nvPr/>
        </p:nvCxnSpPr>
        <p:spPr>
          <a:xfrm flipV="1">
            <a:off x="1547664" y="2420888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547664" y="3068960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547664" y="3717032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547664" y="4365104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547664" y="5013176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547664" y="5661248"/>
            <a:ext cx="432048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6" idx="2"/>
          </p:cNvCxnSpPr>
          <p:nvPr/>
        </p:nvCxnSpPr>
        <p:spPr>
          <a:xfrm flipV="1">
            <a:off x="1979712" y="4041068"/>
            <a:ext cx="50405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483768" y="2492896"/>
            <a:ext cx="1728192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LogAnalyzer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979712" y="2852936"/>
            <a:ext cx="50405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79712" y="5373216"/>
            <a:ext cx="504056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483768" y="5013176"/>
            <a:ext cx="1728192" cy="6480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WAS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3851920" y="4221088"/>
            <a:ext cx="1728192" cy="6480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cxnSp>
        <p:nvCxnSpPr>
          <p:cNvPr id="50" name="Straight Connector 49"/>
          <p:cNvCxnSpPr>
            <a:endCxn id="49" idx="2"/>
          </p:cNvCxnSpPr>
          <p:nvPr/>
        </p:nvCxnSpPr>
        <p:spPr>
          <a:xfrm flipV="1">
            <a:off x="1979712" y="4545124"/>
            <a:ext cx="1872208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95936" y="3140968"/>
            <a:ext cx="1800200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Manager</a:t>
            </a:r>
            <a:endParaRPr lang="en-US" sz="1400" dirty="0"/>
          </a:p>
        </p:txBody>
      </p:sp>
      <p:cxnSp>
        <p:nvCxnSpPr>
          <p:cNvPr id="52" name="Straight Connector 51"/>
          <p:cNvCxnSpPr>
            <a:endCxn id="51" idx="2"/>
          </p:cNvCxnSpPr>
          <p:nvPr/>
        </p:nvCxnSpPr>
        <p:spPr>
          <a:xfrm flipV="1">
            <a:off x="1979712" y="3465004"/>
            <a:ext cx="2016224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7020272" y="2780928"/>
            <a:ext cx="1296144" cy="172819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Teardrop 2"/>
          <p:cNvSpPr/>
          <p:nvPr/>
        </p:nvSpPr>
        <p:spPr>
          <a:xfrm>
            <a:off x="6948264" y="4725144"/>
            <a:ext cx="1440160" cy="1224136"/>
          </a:xfrm>
          <a:prstGeom prst="teardro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 smtClean="0"/>
          </a:p>
          <a:p>
            <a:pPr algn="ctr"/>
            <a:r>
              <a:rPr lang="en-US" dirty="0" smtClean="0"/>
              <a:t>WAS</a:t>
            </a:r>
            <a:endParaRPr lang="en-US" dirty="0"/>
          </a:p>
        </p:txBody>
      </p:sp>
      <p:cxnSp>
        <p:nvCxnSpPr>
          <p:cNvPr id="5" name="Straight Connector 4"/>
          <p:cNvCxnSpPr>
            <a:stCxn id="42" idx="6"/>
            <a:endCxn id="3" idx="4"/>
          </p:cNvCxnSpPr>
          <p:nvPr/>
        </p:nvCxnSpPr>
        <p:spPr>
          <a:xfrm>
            <a:off x="4211960" y="5337212"/>
            <a:ext cx="273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7944" y="5589240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Node.js</a:t>
            </a:r>
            <a:r>
              <a:rPr lang="en-US" sz="1200" dirty="0" smtClean="0"/>
              <a:t> NPM </a:t>
            </a:r>
            <a:r>
              <a:rPr lang="en-US" sz="1200" dirty="0" err="1" smtClean="0"/>
              <a:t>nodebus</a:t>
            </a:r>
            <a:r>
              <a:rPr lang="en-US" sz="1200" dirty="0" smtClean="0"/>
              <a:t> library </a:t>
            </a:r>
            <a:r>
              <a:rPr lang="en-US" sz="1200" dirty="0" err="1" smtClean="0"/>
              <a:t>extention</a:t>
            </a:r>
            <a:endParaRPr lang="en-US" sz="1200" dirty="0"/>
          </a:p>
        </p:txBody>
      </p:sp>
      <p:sp>
        <p:nvSpPr>
          <p:cNvPr id="15" name="Plaque 14"/>
          <p:cNvSpPr/>
          <p:nvPr/>
        </p:nvSpPr>
        <p:spPr>
          <a:xfrm>
            <a:off x="5508104" y="1916832"/>
            <a:ext cx="1440160" cy="720080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</a:t>
            </a:r>
          </a:p>
          <a:p>
            <a:pPr algn="ctr"/>
            <a:r>
              <a:rPr lang="en-US" sz="1200" dirty="0" smtClean="0"/>
              <a:t>Search Engine</a:t>
            </a:r>
            <a:endParaRPr lang="en-US" sz="1200" dirty="0"/>
          </a:p>
        </p:txBody>
      </p:sp>
      <p:cxnSp>
        <p:nvCxnSpPr>
          <p:cNvPr id="18" name="Elbow Connector 17"/>
          <p:cNvCxnSpPr>
            <a:stCxn id="15" idx="3"/>
            <a:endCxn id="2" idx="1"/>
          </p:cNvCxnSpPr>
          <p:nvPr/>
        </p:nvCxnSpPr>
        <p:spPr>
          <a:xfrm>
            <a:off x="6948264" y="2276872"/>
            <a:ext cx="720080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9" idx="6"/>
            <a:endCxn id="2" idx="2"/>
          </p:cNvCxnSpPr>
          <p:nvPr/>
        </p:nvCxnSpPr>
        <p:spPr>
          <a:xfrm flipV="1">
            <a:off x="5580112" y="3645024"/>
            <a:ext cx="1440160" cy="9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1430228" cy="648072"/>
          </a:xfrm>
          <a:prstGeom prst="rect">
            <a:avLst/>
          </a:prstGeom>
        </p:spPr>
      </p:pic>
      <p:pic>
        <p:nvPicPr>
          <p:cNvPr id="5" name="Picture 4" descr="Wilson.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420888"/>
            <a:ext cx="4322872" cy="2492896"/>
          </a:xfrm>
          <a:prstGeom prst="rect">
            <a:avLst/>
          </a:prstGeom>
        </p:spPr>
      </p:pic>
      <p:pic>
        <p:nvPicPr>
          <p:cNvPr id="6" name="Picture 5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1430228" cy="648072"/>
          </a:xfrm>
          <a:prstGeom prst="rect">
            <a:avLst/>
          </a:prstGeom>
        </p:spPr>
      </p:pic>
      <p:pic>
        <p:nvPicPr>
          <p:cNvPr id="7" name="Picture 6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1430228" cy="648072"/>
          </a:xfrm>
          <a:prstGeom prst="rect">
            <a:avLst/>
          </a:prstGeom>
        </p:spPr>
      </p:pic>
      <p:pic>
        <p:nvPicPr>
          <p:cNvPr id="8" name="Picture 7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1430228" cy="648072"/>
          </a:xfrm>
          <a:prstGeom prst="rect">
            <a:avLst/>
          </a:prstGeom>
        </p:spPr>
      </p:pic>
      <p:pic>
        <p:nvPicPr>
          <p:cNvPr id="9" name="Picture 8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1128"/>
            <a:ext cx="1430228" cy="648072"/>
          </a:xfrm>
          <a:prstGeom prst="rect">
            <a:avLst/>
          </a:prstGeom>
        </p:spPr>
      </p:pic>
      <p:pic>
        <p:nvPicPr>
          <p:cNvPr id="10" name="Picture 9" descr="Wilson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229200"/>
            <a:ext cx="1430228" cy="64807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2329820" y="2312876"/>
            <a:ext cx="2026156" cy="6120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</p:cNvCxnSpPr>
          <p:nvPr/>
        </p:nvCxnSpPr>
        <p:spPr>
          <a:xfrm>
            <a:off x="2329820" y="2960948"/>
            <a:ext cx="2026156" cy="3240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</p:cNvCxnSpPr>
          <p:nvPr/>
        </p:nvCxnSpPr>
        <p:spPr>
          <a:xfrm flipV="1">
            <a:off x="2329820" y="3573016"/>
            <a:ext cx="2026156" cy="360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</p:cNvCxnSpPr>
          <p:nvPr/>
        </p:nvCxnSpPr>
        <p:spPr>
          <a:xfrm flipV="1">
            <a:off x="2329820" y="3933056"/>
            <a:ext cx="2026156" cy="3240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</p:cNvCxnSpPr>
          <p:nvPr/>
        </p:nvCxnSpPr>
        <p:spPr>
          <a:xfrm flipV="1">
            <a:off x="2329820" y="4293096"/>
            <a:ext cx="2026156" cy="6120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</p:cNvCxnSpPr>
          <p:nvPr/>
        </p:nvCxnSpPr>
        <p:spPr>
          <a:xfrm flipV="1">
            <a:off x="2329820" y="4581128"/>
            <a:ext cx="2026156" cy="97210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67944" y="162880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17 nodes are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6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4127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“10.178.32.65_pioneer”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8186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“10.178.32.65_epg”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2245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“10.175.32.65_pioneer”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263036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“10.175.32.65_epg”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30362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“10.171.32.65_pioneer”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344209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“10.171.32.65_epg”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384795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“10.172.32.65_pioneer”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425381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“10.172.32.65_epg”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4659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“10.169.32.65_pioneer”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506554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“10.169.32.65_epg”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547140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“10.155.32.65_pioneer”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58772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“10.155.32.65_epg”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bignode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2060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dbnode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0152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wasnode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0152" y="32129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lognode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testmanager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16016" y="980728"/>
            <a:ext cx="0" cy="5472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995936" y="1597442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95936" y="2060848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95936" y="2492896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5936" y="2852936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5936" y="3212976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95936" y="3645024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95936" y="4005064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95936" y="4437112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95936" y="4797152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95936" y="5301208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5936" y="5733256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95936" y="6165304"/>
            <a:ext cx="720080" cy="31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6" idx="1"/>
          </p:cNvCxnSpPr>
          <p:nvPr/>
        </p:nvCxnSpPr>
        <p:spPr>
          <a:xfrm flipV="1">
            <a:off x="4716016" y="1669450"/>
            <a:ext cx="1224136" cy="103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16016" y="2348880"/>
            <a:ext cx="1224136" cy="103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16016" y="2924944"/>
            <a:ext cx="1224136" cy="103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716016" y="3501008"/>
            <a:ext cx="1224136" cy="103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16016" y="4077072"/>
            <a:ext cx="1224136" cy="103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24128" y="52292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conceptual modeling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11960" y="6926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9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11967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Off “10.178.32.65”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043608" y="2204864"/>
            <a:ext cx="1224136" cy="1224136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371703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Connect to web page</a:t>
            </a:r>
          </a:p>
          <a:p>
            <a:r>
              <a:rPr lang="en-US" sz="1400" dirty="0" smtClean="0"/>
              <a:t>https://</a:t>
            </a:r>
            <a:r>
              <a:rPr lang="en-US" sz="1400" dirty="0" err="1" smtClean="0"/>
              <a:t>was.wilson.com</a:t>
            </a:r>
            <a:r>
              <a:rPr lang="en-US" sz="1400" dirty="0" smtClean="0"/>
              <a:t>/control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5148064" y="3429000"/>
            <a:ext cx="1224136" cy="1224136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50252" y="350100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all clients list page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22768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nbus_cast</a:t>
            </a:r>
            <a:r>
              <a:rPr lang="en-US" dirty="0" smtClean="0"/>
              <a:t>(“</a:t>
            </a:r>
            <a:r>
              <a:rPr lang="en-US" dirty="0" err="1" smtClean="0"/>
              <a:t>bignode</a:t>
            </a:r>
            <a:r>
              <a:rPr lang="en-US" dirty="0" smtClean="0"/>
              <a:t>”, “get all list”)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83768" y="249289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24128" y="278092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6056" y="479715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target “10.178.32.65”</a:t>
            </a:r>
          </a:p>
          <a:p>
            <a:r>
              <a:rPr lang="en-US" sz="1400" dirty="0" smtClean="0"/>
              <a:t>Set Power Off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55892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nbus_cast</a:t>
            </a:r>
            <a:r>
              <a:rPr lang="en-US" dirty="0" smtClean="0"/>
              <a:t>(“10.178.32.65”, “power off”) </a:t>
            </a:r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5220072" y="5373216"/>
            <a:ext cx="792088" cy="432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Wilson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로그 분석 시스템 </a:t>
            </a:r>
            <a:endParaRPr lang="en-US" altLang="ko-KR" dirty="0" smtClean="0"/>
          </a:p>
          <a:p>
            <a:endParaRPr lang="en-US" dirty="0" smtClean="0"/>
          </a:p>
          <a:p>
            <a:pPr lvl="1"/>
            <a:r>
              <a:rPr lang="en-US" altLang="ko-KR" dirty="0" smtClean="0"/>
              <a:t>Messaging </a:t>
            </a:r>
            <a:r>
              <a:rPr lang="ko-KR" altLang="en-US" dirty="0" smtClean="0"/>
              <a:t>서비스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ko-KR" altLang="en-US" dirty="0" smtClean="0"/>
              <a:t>시나리오 기반 자동화 테스트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ko-KR" altLang="en-US" dirty="0" smtClean="0"/>
              <a:t>로그 분석을 통한 숨은 문제점 발견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 기반 자동화 테스트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ko-KR" altLang="en-US" dirty="0" smtClean="0"/>
              <a:t>메세지의 조합으로 시나리오 작성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테스트 중 오류 발생 등은 실시간 로그 분석을 통해 발견 </a:t>
            </a:r>
            <a:endParaRPr lang="en-US" altLang="ko-KR" dirty="0" smtClean="0"/>
          </a:p>
          <a:p>
            <a:endParaRPr lang="en-US" dirty="0"/>
          </a:p>
          <a:p>
            <a:r>
              <a:rPr lang="en-US" i="1" dirty="0" smtClean="0">
                <a:solidFill>
                  <a:srgbClr val="FF0000"/>
                </a:solidFill>
              </a:rPr>
              <a:t>QA</a:t>
            </a:r>
            <a:r>
              <a:rPr lang="ko-KR" altLang="en-US" i="1" dirty="0" smtClean="0">
                <a:solidFill>
                  <a:srgbClr val="FF0000"/>
                </a:solidFill>
              </a:rPr>
              <a:t> 서버 시스템과의 연동을 통해 실시간 테스트</a:t>
            </a:r>
            <a:r>
              <a:rPr lang="en-US" altLang="ko-KR" i="1" dirty="0" smtClean="0">
                <a:solidFill>
                  <a:srgbClr val="FF0000"/>
                </a:solidFill>
              </a:rPr>
              <a:t>,</a:t>
            </a:r>
            <a:r>
              <a:rPr lang="ko-KR" altLang="en-US" i="1" dirty="0" smtClean="0">
                <a:solidFill>
                  <a:srgbClr val="FF0000"/>
                </a:solidFill>
              </a:rPr>
              <a:t> 모니터링</a:t>
            </a:r>
            <a:r>
              <a:rPr lang="en-US" altLang="ko-KR" i="1" dirty="0" smtClean="0">
                <a:solidFill>
                  <a:srgbClr val="FF0000"/>
                </a:solidFill>
              </a:rPr>
              <a:t>,</a:t>
            </a:r>
            <a:r>
              <a:rPr lang="ko-KR" altLang="en-US" i="1" dirty="0" smtClean="0">
                <a:solidFill>
                  <a:srgbClr val="FF0000"/>
                </a:solidFill>
              </a:rPr>
              <a:t> 분석</a:t>
            </a:r>
            <a:r>
              <a:rPr lang="en-US" altLang="ko-KR" i="1" dirty="0" smtClean="0">
                <a:solidFill>
                  <a:srgbClr val="FF0000"/>
                </a:solidFill>
              </a:rPr>
              <a:t>/</a:t>
            </a:r>
            <a:r>
              <a:rPr lang="ko-KR" altLang="en-US" i="1" dirty="0" smtClean="0">
                <a:solidFill>
                  <a:srgbClr val="FF0000"/>
                </a:solidFill>
              </a:rPr>
              <a:t>분류</a:t>
            </a:r>
            <a:r>
              <a:rPr lang="en-US" altLang="ko-KR" i="1" dirty="0" smtClean="0">
                <a:solidFill>
                  <a:srgbClr val="FF0000"/>
                </a:solidFill>
              </a:rPr>
              <a:t>,</a:t>
            </a:r>
            <a:r>
              <a:rPr lang="ko-KR" altLang="en-US" i="1" dirty="0" smtClean="0">
                <a:solidFill>
                  <a:srgbClr val="FF0000"/>
                </a:solidFill>
              </a:rPr>
              <a:t> 보고 등이 가능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9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실시간 로그 분석 시스템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다양하고 많은 텍스트 로그 발</a:t>
            </a:r>
            <a:r>
              <a:rPr lang="ko-KR" altLang="en-US" dirty="0" smtClean="0"/>
              <a:t>생</a:t>
            </a:r>
            <a:endParaRPr lang="en-US" dirty="0" smtClean="0"/>
          </a:p>
          <a:p>
            <a:pPr lvl="1"/>
            <a:r>
              <a:rPr lang="en-US" dirty="0" err="1" smtClean="0"/>
              <a:t>SoC</a:t>
            </a:r>
            <a:r>
              <a:rPr lang="ko-KR" altLang="en-US" dirty="0" smtClean="0"/>
              <a:t> 단계별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플랫폼 버전 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각종 패치 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테스트용 코드 분기 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로그 사이즈가 </a:t>
            </a:r>
            <a:r>
              <a:rPr lang="en-US" altLang="ko-KR" dirty="0" smtClean="0"/>
              <a:t>1 MB ~ </a:t>
            </a:r>
            <a:r>
              <a:rPr lang="ko-KR" altLang="en-US" dirty="0" smtClean="0"/>
              <a:t>수백 </a:t>
            </a:r>
            <a:r>
              <a:rPr lang="en-US" altLang="ko-KR" dirty="0" smtClean="0"/>
              <a:t>MB</a:t>
            </a:r>
            <a:r>
              <a:rPr lang="ko-KR" altLang="en-US" dirty="0" smtClean="0"/>
              <a:t> 다양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수작업 텍스트 문구 찾기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로그 파일 메일링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불필요한 담당자 지정 등 단순 작업량 과다</a:t>
            </a:r>
            <a:endParaRPr lang="en-US" altLang="ko-KR" dirty="0" smtClean="0"/>
          </a:p>
          <a:p>
            <a:pPr lvl="1"/>
            <a:endParaRPr lang="en-US" dirty="0"/>
          </a:p>
          <a:p>
            <a:pPr lvl="1"/>
            <a:r>
              <a:rPr lang="ko-KR" altLang="en-US" i="1" dirty="0" smtClean="0">
                <a:solidFill>
                  <a:srgbClr val="FF0000"/>
                </a:solidFill>
              </a:rPr>
              <a:t>계속 반복되고 있다</a:t>
            </a:r>
            <a:r>
              <a:rPr lang="en-US" altLang="ko-KR" i="1" dirty="0" smtClean="0">
                <a:solidFill>
                  <a:srgbClr val="FF0000"/>
                </a:solidFill>
              </a:rPr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5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원격 컨트롤 </a:t>
            </a:r>
            <a:r>
              <a:rPr lang="en-US" altLang="ko-KR" dirty="0" smtClean="0"/>
              <a:t>+</a:t>
            </a:r>
            <a:r>
              <a:rPr lang="ko-KR" altLang="en-US" dirty="0" smtClean="0"/>
              <a:t> 실시간 로그 분</a:t>
            </a:r>
            <a:r>
              <a:rPr lang="ko-KR" altLang="en-US" dirty="0" smtClean="0"/>
              <a:t>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nodebus</a:t>
            </a:r>
            <a:r>
              <a:rPr lang="ko-KR" altLang="en-US" dirty="0" smtClean="0"/>
              <a:t>를 통해 원하는 동작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클라이언트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 cast)</a:t>
            </a:r>
          </a:p>
          <a:p>
            <a:pPr lvl="1"/>
            <a:r>
              <a:rPr lang="ko-KR" altLang="en-US" dirty="0" smtClean="0"/>
              <a:t>전체 클라이언트</a:t>
            </a:r>
            <a:r>
              <a:rPr lang="en-US" altLang="ko-KR" dirty="0" smtClean="0"/>
              <a:t>(broad cast)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일부 클라이언트</a:t>
            </a:r>
            <a:r>
              <a:rPr lang="en-US" altLang="ko-KR" dirty="0" smtClean="0"/>
              <a:t>(multi cast)</a:t>
            </a:r>
          </a:p>
          <a:p>
            <a:pPr lvl="1"/>
            <a:endParaRPr lang="en-US" altLang="ko-KR" dirty="0" smtClean="0"/>
          </a:p>
          <a:p>
            <a:r>
              <a:rPr lang="en-US" dirty="0" smtClean="0"/>
              <a:t>Request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에 대하여 실시간 로그를 수집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nodebus</a:t>
            </a:r>
            <a:r>
              <a:rPr lang="ko-KR" altLang="en-US" dirty="0" smtClean="0"/>
              <a:t>를 통해 수집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JSON, TXT, Binary </a:t>
            </a:r>
            <a:r>
              <a:rPr lang="ko-KR" altLang="en-US" dirty="0" smtClean="0"/>
              <a:t>등 지원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로그 분석 및 분류 작업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05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수</a:t>
            </a:r>
            <a:r>
              <a:rPr lang="ko-KR" altLang="en-US" dirty="0" smtClean="0"/>
              <a:t>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클라이언트 부팅 로그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커널 로그 포함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3</a:t>
            </a:r>
            <a:r>
              <a:rPr lang="ko-KR" altLang="en-US" dirty="0" smtClean="0"/>
              <a:t>초 마다 로그 전송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nodebus</a:t>
            </a:r>
            <a:r>
              <a:rPr lang="en-US" altLang="ko-KR" dirty="0" smtClean="0"/>
              <a:t> cast)</a:t>
            </a:r>
          </a:p>
          <a:p>
            <a:endParaRPr lang="en-US" dirty="0" smtClean="0"/>
          </a:p>
          <a:p>
            <a:r>
              <a:rPr lang="ko-KR" altLang="en-US" dirty="0" smtClean="0"/>
              <a:t>각 로그 전송 단위를 </a:t>
            </a:r>
            <a:r>
              <a:rPr lang="en-US" altLang="ko-KR" dirty="0" smtClean="0"/>
              <a:t>versioning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DB </a:t>
            </a:r>
            <a:r>
              <a:rPr lang="ko-KR" altLang="en-US" dirty="0" smtClean="0"/>
              <a:t>저장 시 단위 로그 분석 및 클라이언트간 교차 유사도 분석 수</a:t>
            </a:r>
            <a:r>
              <a:rPr lang="ko-KR" altLang="en-US" dirty="0" smtClean="0"/>
              <a:t>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2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분석 모</a:t>
            </a:r>
            <a:r>
              <a:rPr lang="ko-KR" altLang="en-US" dirty="0" smtClean="0"/>
              <a:t>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6696744" cy="47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1547664" y="1340768"/>
            <a:ext cx="648072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L0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547664" y="2132856"/>
            <a:ext cx="648072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1547664" y="2924944"/>
            <a:ext cx="648072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547664" y="3789040"/>
            <a:ext cx="648072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1547664" y="4581128"/>
            <a:ext cx="648072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L4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195736" y="1628800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11967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</a:t>
            </a:r>
            <a:r>
              <a:rPr lang="ko-KR" altLang="en-US" dirty="0" smtClean="0"/>
              <a:t>변</a:t>
            </a:r>
            <a:r>
              <a:rPr lang="ko-KR" altLang="en-US" dirty="0" smtClean="0"/>
              <a:t>환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26876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N-dimensional </a:t>
            </a:r>
          </a:p>
          <a:p>
            <a:r>
              <a:rPr lang="en-US" dirty="0" smtClean="0"/>
              <a:t>term frequency vector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95736" y="242088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95736" y="3212976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4048" y="22048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V1: &lt;T0, T1, T2, T3...</a:t>
            </a:r>
            <a:r>
              <a:rPr lang="en-US" dirty="0" err="1"/>
              <a:t>T</a:t>
            </a:r>
            <a:r>
              <a:rPr lang="en-US" dirty="0" err="1" smtClean="0"/>
              <a:t>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30689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V1: &lt;T0, T1, T2, T3...</a:t>
            </a:r>
            <a:r>
              <a:rPr lang="en-US" dirty="0" err="1"/>
              <a:t>T</a:t>
            </a:r>
            <a:r>
              <a:rPr lang="en-US" dirty="0" err="1" smtClean="0"/>
              <a:t>n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95736" y="4077072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95736" y="4869160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4048" y="38610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V2: &lt;T0, T1, T2, T3...</a:t>
            </a:r>
            <a:r>
              <a:rPr lang="en-US" dirty="0" err="1"/>
              <a:t>T</a:t>
            </a:r>
            <a:r>
              <a:rPr lang="en-US" dirty="0" err="1" smtClean="0"/>
              <a:t>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76056" y="46531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V3: &lt;T0, T1, T2, T3...</a:t>
            </a:r>
            <a:r>
              <a:rPr lang="en-US" dirty="0" err="1"/>
              <a:t>T</a:t>
            </a:r>
            <a:r>
              <a:rPr lang="en-US" dirty="0" err="1" smtClean="0"/>
              <a:t>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768" y="566124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diff0 = Calculate Vector Distance [ V0, V1]</a:t>
            </a:r>
          </a:p>
          <a:p>
            <a:r>
              <a:rPr lang="en-US" dirty="0" smtClean="0"/>
              <a:t>diff1 = [V1, V2], 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70080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something occurred at version M then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24928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 M &gt;&gt; diff </a:t>
            </a:r>
            <a:r>
              <a:rPr lang="en-US" dirty="0" err="1" smtClean="0"/>
              <a:t>i</a:t>
            </a:r>
            <a:r>
              <a:rPr lang="en-US" dirty="0" smtClean="0"/>
              <a:t>, diff j, diff k..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50100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로그 버전 별 </a:t>
            </a:r>
            <a:r>
              <a:rPr lang="en-US" altLang="ko-KR" dirty="0" smtClean="0"/>
              <a:t>vector diff </a:t>
            </a:r>
            <a:r>
              <a:rPr lang="ko-KR" altLang="en-US" dirty="0" smtClean="0"/>
              <a:t>값으로 이상 현상 발생 검사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443711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8</a:t>
            </a:r>
            <a:r>
              <a:rPr lang="ko-KR" altLang="en-US" i="1" dirty="0" smtClean="0">
                <a:solidFill>
                  <a:srgbClr val="FF0000"/>
                </a:solidFill>
              </a:rPr>
              <a:t>차원 벡터 모델 사용 시 대부분의 이상점 추출되었</a:t>
            </a:r>
            <a:r>
              <a:rPr lang="ko-KR" altLang="en-US" i="1" dirty="0" smtClean="0">
                <a:solidFill>
                  <a:srgbClr val="FF0000"/>
                </a:solidFill>
              </a:rPr>
              <a:t>음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9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간 유사도 검</a:t>
            </a:r>
            <a:r>
              <a:rPr lang="ko-KR" altLang="en-US" dirty="0" smtClean="0"/>
              <a:t>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3"/>
            <a:ext cx="8229600" cy="1872208"/>
          </a:xfrm>
        </p:spPr>
        <p:txBody>
          <a:bodyPr/>
          <a:lstStyle/>
          <a:p>
            <a:r>
              <a:rPr lang="ko-KR" altLang="en-US" dirty="0" smtClean="0"/>
              <a:t>동일 조건의 클라이언트들 사이에서 전송되는 로그들의 각 버전별 </a:t>
            </a:r>
            <a:r>
              <a:rPr lang="en-US" altLang="ko-KR" dirty="0" smtClean="0"/>
              <a:t>diff</a:t>
            </a:r>
            <a:r>
              <a:rPr lang="ko-KR" altLang="en-US" dirty="0" smtClean="0"/>
              <a:t> 값의 평균을 이용</a:t>
            </a:r>
            <a:r>
              <a:rPr lang="ko-KR" altLang="en-US" dirty="0" smtClean="0"/>
              <a:t>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57301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0 ( c1_diff0, c2_diff0, c3_diff0...cn_diff0)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07707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1 ( c1_diff1, c2_diff1, c3_diff1...cn_diff1)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5811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2 ( c1_diff2, c2_diff2, c3_diff2...cn_diff2)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537321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avg0_diff = </a:t>
            </a:r>
            <a:r>
              <a:rPr lang="en-US" dirty="0" err="1" smtClean="0"/>
              <a:t>cacluate</a:t>
            </a:r>
            <a:r>
              <a:rPr lang="en-US" dirty="0" smtClean="0"/>
              <a:t> vector distance between avg_0, avg_1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2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적</a:t>
            </a:r>
            <a:r>
              <a:rPr lang="ko-KR" altLang="en-US" dirty="0" smtClean="0"/>
              <a:t>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동시 접속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여대 클라이언트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일주일간 각종 테스트 로그 수집 분석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쿼드 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PC 1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: Master-Slave</a:t>
            </a:r>
            <a:r>
              <a:rPr lang="ko-KR" altLang="en-US" dirty="0" smtClean="0"/>
              <a:t> 세팅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Slave</a:t>
            </a:r>
            <a:r>
              <a:rPr lang="ko-KR" altLang="en-US" dirty="0" smtClean="0"/>
              <a:t>는 별도 </a:t>
            </a:r>
            <a:r>
              <a:rPr lang="en-US" altLang="ko-KR" dirty="0" smtClean="0"/>
              <a:t>PC.</a:t>
            </a:r>
            <a:endParaRPr lang="en-US" dirty="0" smtClean="0"/>
          </a:p>
          <a:p>
            <a:pPr lvl="1"/>
            <a:r>
              <a:rPr lang="en-US" dirty="0" smtClean="0"/>
              <a:t>WAS</a:t>
            </a:r>
          </a:p>
          <a:p>
            <a:pPr lvl="1"/>
            <a:r>
              <a:rPr lang="ko-KR" altLang="en-US" dirty="0" smtClean="0"/>
              <a:t>분석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기준 약 </a:t>
            </a:r>
            <a:r>
              <a:rPr lang="en-US" altLang="ko-KR" dirty="0" smtClean="0"/>
              <a:t>4MB</a:t>
            </a:r>
            <a:r>
              <a:rPr lang="ko-KR" altLang="en-US" dirty="0" smtClean="0"/>
              <a:t> 메모리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양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일주일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여대 약 </a:t>
            </a:r>
            <a:r>
              <a:rPr lang="en-US" altLang="ko-KR" dirty="0" smtClean="0"/>
              <a:t>1 GB(JSON)</a:t>
            </a:r>
          </a:p>
          <a:p>
            <a:pPr lvl="1"/>
            <a:r>
              <a:rPr lang="en-US" dirty="0" err="1" smtClean="0"/>
              <a:t>MongoDB</a:t>
            </a:r>
            <a:r>
              <a:rPr lang="ko-KR" altLang="en-US" dirty="0" smtClean="0"/>
              <a:t> 내 자체 데이타 크기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5 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RITS - Room </a:t>
            </a:r>
            <a:r>
              <a:rPr lang="en-US" altLang="ko-KR" dirty="0" err="1"/>
              <a:t>IoT</a:t>
            </a:r>
            <a:r>
              <a:rPr lang="en-US" altLang="ko-KR" dirty="0"/>
              <a:t> Sub </a:t>
            </a:r>
            <a:r>
              <a:rPr lang="en-US" altLang="ko-KR" dirty="0" smtClean="0"/>
              <a:t>System</a:t>
            </a:r>
          </a:p>
          <a:p>
            <a:pPr lvl="1"/>
            <a:r>
              <a:rPr lang="en-US" altLang="ko-KR" dirty="0"/>
              <a:t>Data </a:t>
            </a:r>
            <a:r>
              <a:rPr lang="en-US" altLang="ko-KR" dirty="0" smtClean="0"/>
              <a:t>Exchange</a:t>
            </a:r>
          </a:p>
          <a:p>
            <a:pPr lvl="1"/>
            <a:r>
              <a:rPr lang="en-US" altLang="ko-KR" dirty="0"/>
              <a:t>Message Queue</a:t>
            </a:r>
          </a:p>
          <a:p>
            <a:pPr lvl="1"/>
            <a:r>
              <a:rPr lang="en-US" altLang="ko-KR" dirty="0"/>
              <a:t>Push Service</a:t>
            </a:r>
          </a:p>
          <a:p>
            <a:pPr lvl="1"/>
            <a:r>
              <a:rPr lang="en-US" altLang="ko-KR" dirty="0"/>
              <a:t>Remote </a:t>
            </a:r>
            <a:r>
              <a:rPr lang="en-US" altLang="ko-KR" dirty="0" smtClean="0"/>
              <a:t>Control</a:t>
            </a:r>
          </a:p>
          <a:p>
            <a:pPr lvl="1"/>
            <a:r>
              <a:rPr lang="en-US" altLang="ko-KR" dirty="0"/>
              <a:t>Health </a:t>
            </a:r>
            <a:r>
              <a:rPr lang="en-US" altLang="ko-KR" dirty="0" smtClean="0"/>
              <a:t>Check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Real Time Log Analysis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System debugging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Automatic Test System</a:t>
            </a:r>
          </a:p>
          <a:p>
            <a:pPr lvl="1"/>
            <a:r>
              <a:rPr lang="en-US" altLang="ko-KR" dirty="0" smtClean="0"/>
              <a:t>Remote Control</a:t>
            </a:r>
          </a:p>
          <a:p>
            <a:pPr lvl="1"/>
            <a:r>
              <a:rPr lang="en-US" altLang="ko-KR" dirty="0" smtClean="0"/>
              <a:t>Health </a:t>
            </a:r>
            <a:r>
              <a:rPr lang="en-US" altLang="ko-KR" dirty="0" smtClean="0"/>
              <a:t>Check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712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Architecture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32819" y="187211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91576" y="3165057"/>
            <a:ext cx="122413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Mobile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91576" y="4370996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H/W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2420888"/>
            <a:ext cx="4487098" cy="2592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3"/>
            <a:endCxn id="27" idx="1"/>
          </p:cNvCxnSpPr>
          <p:nvPr/>
        </p:nvCxnSpPr>
        <p:spPr>
          <a:xfrm>
            <a:off x="4954642" y="3717032"/>
            <a:ext cx="1888212" cy="882098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784097" y="1718810"/>
            <a:ext cx="34872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20105" y="2895027"/>
            <a:ext cx="34872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842854" y="4059070"/>
            <a:ext cx="34872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27584" y="1988840"/>
            <a:ext cx="3433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 smtClean="0"/>
              <a:t>wilson</a:t>
            </a:r>
            <a:r>
              <a:rPr lang="en-US" altLang="ko-KR" dirty="0" smtClean="0"/>
              <a:t> system server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275856" y="2996952"/>
            <a:ext cx="1656184" cy="93610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nodebus</a:t>
            </a:r>
            <a:r>
              <a:rPr lang="en-US" altLang="ko-KR" sz="1400" dirty="0" smtClean="0"/>
              <a:t> </a:t>
            </a:r>
          </a:p>
          <a:p>
            <a:pPr algn="ctr"/>
            <a:r>
              <a:rPr lang="en-US" altLang="ko-KR" sz="1400" dirty="0" smtClean="0"/>
              <a:t>server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7" idx="3"/>
            <a:endCxn id="25" idx="1"/>
          </p:cNvCxnSpPr>
          <p:nvPr/>
        </p:nvCxnSpPr>
        <p:spPr>
          <a:xfrm flipV="1">
            <a:off x="4954642" y="3435087"/>
            <a:ext cx="1865463" cy="281945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3"/>
            <a:endCxn id="23" idx="1"/>
          </p:cNvCxnSpPr>
          <p:nvPr/>
        </p:nvCxnSpPr>
        <p:spPr>
          <a:xfrm flipV="1">
            <a:off x="4954642" y="2258870"/>
            <a:ext cx="1829455" cy="1458162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70533" y="2357079"/>
            <a:ext cx="2531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nodebus</a:t>
            </a:r>
            <a:r>
              <a:rPr lang="en-US" altLang="ko-KR" sz="1200" dirty="0" smtClean="0"/>
              <a:t> protocol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925777" y="5247202"/>
            <a:ext cx="2531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adaptor: </a:t>
            </a:r>
            <a:r>
              <a:rPr lang="en-US" altLang="ko-KR" sz="1200" dirty="0" err="1" smtClean="0"/>
              <a:t>nodebus</a:t>
            </a:r>
            <a:r>
              <a:rPr lang="en-US" altLang="ko-KR" sz="1200" dirty="0" smtClean="0"/>
              <a:t> client library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132819" y="1471428"/>
            <a:ext cx="106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MyTV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270209" y="2779174"/>
            <a:ext cx="106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“Phone”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8827" y="3975147"/>
            <a:ext cx="169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“H15BringUp”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76056" y="403471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TCP/IP</a:t>
            </a:r>
          </a:p>
          <a:p>
            <a:r>
              <a:rPr lang="en-US" altLang="ko-KR" sz="1400" dirty="0" smtClean="0"/>
              <a:t>Network</a:t>
            </a:r>
            <a:endParaRPr lang="ko-KR" altLang="en-US" sz="1400" dirty="0"/>
          </a:p>
        </p:txBody>
      </p:sp>
      <p:sp>
        <p:nvSpPr>
          <p:cNvPr id="62" name="타원 61"/>
          <p:cNvSpPr/>
          <p:nvPr/>
        </p:nvSpPr>
        <p:spPr>
          <a:xfrm>
            <a:off x="1763688" y="3140968"/>
            <a:ext cx="1478056" cy="8215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Realtime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Analyser</a:t>
            </a:r>
            <a:endParaRPr lang="ko-KR" altLang="en-US" sz="1400" dirty="0"/>
          </a:p>
        </p:txBody>
      </p:sp>
      <p:sp>
        <p:nvSpPr>
          <p:cNvPr id="63" name="타원 62"/>
          <p:cNvSpPr/>
          <p:nvPr/>
        </p:nvSpPr>
        <p:spPr>
          <a:xfrm>
            <a:off x="1403648" y="4077072"/>
            <a:ext cx="1478056" cy="8140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Node.js</a:t>
            </a:r>
          </a:p>
          <a:p>
            <a:pPr algn="ctr"/>
            <a:r>
              <a:rPr lang="en-US" altLang="ko-KR" sz="1400" dirty="0" smtClean="0"/>
              <a:t>WAS</a:t>
            </a:r>
            <a:endParaRPr lang="ko-KR" altLang="en-US" sz="1400" dirty="0"/>
          </a:p>
        </p:txBody>
      </p:sp>
      <p:sp>
        <p:nvSpPr>
          <p:cNvPr id="64" name="타원 63"/>
          <p:cNvSpPr/>
          <p:nvPr/>
        </p:nvSpPr>
        <p:spPr>
          <a:xfrm>
            <a:off x="539552" y="2564904"/>
            <a:ext cx="1517083" cy="7840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MongoDB</a:t>
            </a:r>
            <a:endParaRPr lang="en-US" altLang="ko-KR" sz="14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827584" y="5085184"/>
            <a:ext cx="172819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Dash</a:t>
            </a:r>
          </a:p>
          <a:p>
            <a:pPr algn="ctr"/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699792" y="5085184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Rule</a:t>
            </a:r>
          </a:p>
          <a:p>
            <a:pPr algn="ctr"/>
            <a:r>
              <a:rPr lang="en-US" altLang="ko-KR" dirty="0" smtClean="0"/>
              <a:t>Generator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25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en-US" altLang="ko-KR" dirty="0" smtClean="0"/>
              <a:t>Scalability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Easy Porting to AWS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Highly Configurable</a:t>
            </a:r>
          </a:p>
          <a:p>
            <a:pPr lvl="1"/>
            <a:r>
              <a:rPr lang="en-US" altLang="ko-KR" dirty="0" err="1" smtClean="0"/>
              <a:t>MongoDB</a:t>
            </a:r>
            <a:r>
              <a:rPr lang="en-US" altLang="ko-KR" dirty="0" smtClean="0"/>
              <a:t>, Dynamo, Amazon RDS</a:t>
            </a:r>
          </a:p>
          <a:p>
            <a:pPr lvl="1"/>
            <a:r>
              <a:rPr lang="en-US" altLang="ko-KR" dirty="0" smtClean="0"/>
              <a:t>Kafka, Storm, Flume</a:t>
            </a:r>
          </a:p>
          <a:p>
            <a:pPr lvl="1"/>
            <a:r>
              <a:rPr lang="en-US" altLang="ko-KR" dirty="0" smtClean="0"/>
              <a:t>Elastic Search</a:t>
            </a:r>
          </a:p>
          <a:p>
            <a:pPr lvl="1"/>
            <a:r>
              <a:rPr lang="en-US" altLang="ko-KR" dirty="0" smtClean="0"/>
              <a:t>Zookeeper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94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Messaging 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nodebus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이기종 </a:t>
            </a:r>
            <a:r>
              <a:rPr lang="en-US" altLang="ko-KR" dirty="0" smtClean="0"/>
              <a:t>TPC/IP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RPC</a:t>
            </a:r>
          </a:p>
          <a:p>
            <a:pPr lvl="1"/>
            <a:r>
              <a:rPr lang="ko-KR" altLang="en-US" dirty="0" smtClean="0"/>
              <a:t>호스트 프로세스</a:t>
            </a:r>
            <a:r>
              <a:rPr lang="en-US" altLang="ko-KR" dirty="0" smtClean="0"/>
              <a:t> IPC</a:t>
            </a:r>
          </a:p>
          <a:p>
            <a:pPr lvl="1"/>
            <a:r>
              <a:rPr lang="ko-KR" altLang="en-US" dirty="0" smtClean="0"/>
              <a:t>클라이언트 세션 유지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매우작은 클라이언트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콜백 기반 비동기 </a:t>
            </a:r>
            <a:r>
              <a:rPr lang="en-US" altLang="ko-KR" dirty="0" smtClean="0"/>
              <a:t>I/O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64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nodebus</a:t>
            </a:r>
            <a:r>
              <a:rPr lang="en-US" dirty="0" smtClean="0"/>
              <a:t> 1</a:t>
            </a:r>
            <a:r>
              <a:rPr lang="ko-KR" altLang="en-US" dirty="0" smtClean="0"/>
              <a:t>차 구현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설계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안드로이드 </a:t>
            </a:r>
            <a:r>
              <a:rPr lang="en-US" dirty="0" smtClean="0"/>
              <a:t>AOSP</a:t>
            </a:r>
            <a:r>
              <a:rPr lang="ko-KR" altLang="en-US" dirty="0" smtClean="0"/>
              <a:t> 기반 자사 </a:t>
            </a:r>
            <a:r>
              <a:rPr lang="en-US" altLang="ko-KR" dirty="0" err="1" smtClean="0"/>
              <a:t>SoC</a:t>
            </a:r>
            <a:r>
              <a:rPr lang="ko-KR" altLang="en-US" dirty="0" smtClean="0"/>
              <a:t> 검증 및 선검토 플랫폼 개발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SoC</a:t>
            </a:r>
            <a:r>
              <a:rPr lang="en-US" dirty="0" smtClean="0"/>
              <a:t> </a:t>
            </a:r>
            <a:r>
              <a:rPr lang="ko-KR" altLang="en-US" dirty="0" smtClean="0"/>
              <a:t>검증 용 플랫폼 </a:t>
            </a:r>
            <a:r>
              <a:rPr lang="en-US" altLang="ko-KR" dirty="0" smtClean="0"/>
              <a:t>Pioneer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AOSP</a:t>
            </a:r>
            <a:r>
              <a:rPr lang="ko-KR" altLang="en-US" dirty="0" smtClean="0"/>
              <a:t> 포팅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9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59632" y="3284984"/>
            <a:ext cx="1872208" cy="9361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</a:p>
          <a:p>
            <a:pPr algn="ctr"/>
            <a:r>
              <a:rPr lang="en-US" dirty="0" smtClean="0"/>
              <a:t>Framework C++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552" y="1484784"/>
            <a:ext cx="504056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552" y="2132856"/>
            <a:ext cx="3312368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Framework Java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10800000">
            <a:off x="539552" y="2708920"/>
            <a:ext cx="5040560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27089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9552" y="4365104"/>
            <a:ext cx="5184576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7504" y="4869160"/>
            <a:ext cx="136815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ServiceProcess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99592" y="5157192"/>
            <a:ext cx="136815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ServiceProcess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79712" y="5229200"/>
            <a:ext cx="136815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ServiceProcess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851920" y="5085184"/>
            <a:ext cx="1800200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nodebus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07904" y="3356992"/>
            <a:ext cx="1944216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nodebus</a:t>
            </a:r>
            <a:endParaRPr lang="en-US" dirty="0" smtClean="0"/>
          </a:p>
          <a:p>
            <a:pPr algn="ctr"/>
            <a:r>
              <a:rPr lang="en-US" dirty="0" smtClean="0"/>
              <a:t>C++</a:t>
            </a:r>
          </a:p>
          <a:p>
            <a:pPr algn="ctr"/>
            <a:r>
              <a:rPr lang="en-US" dirty="0" smtClean="0"/>
              <a:t>Framework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95936" y="2060848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nodebus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Java Library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6516216" y="1844824"/>
            <a:ext cx="2304256" cy="216024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TV Platform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 Process</a:t>
            </a:r>
          </a:p>
          <a:p>
            <a:pPr algn="ctr"/>
            <a:endParaRPr lang="en-US" dirty="0"/>
          </a:p>
        </p:txBody>
      </p:sp>
      <p:sp>
        <p:nvSpPr>
          <p:cNvPr id="18" name="Parallelogram 17"/>
          <p:cNvSpPr/>
          <p:nvPr/>
        </p:nvSpPr>
        <p:spPr>
          <a:xfrm>
            <a:off x="6372200" y="4365104"/>
            <a:ext cx="2592288" cy="288032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nodebus</a:t>
            </a:r>
            <a:r>
              <a:rPr lang="en-US" dirty="0" smtClean="0"/>
              <a:t> c library</a:t>
            </a:r>
            <a:endParaRPr lang="en-US" dirty="0"/>
          </a:p>
        </p:txBody>
      </p:sp>
      <p:cxnSp>
        <p:nvCxnSpPr>
          <p:cNvPr id="20" name="Elbow Connector 19"/>
          <p:cNvCxnSpPr>
            <a:endCxn id="14" idx="6"/>
          </p:cNvCxnSpPr>
          <p:nvPr/>
        </p:nvCxnSpPr>
        <p:spPr>
          <a:xfrm rot="10800000" flipV="1">
            <a:off x="5652120" y="4725144"/>
            <a:ext cx="3240360" cy="720080"/>
          </a:xfrm>
          <a:prstGeom prst="bentConnector3">
            <a:avLst>
              <a:gd name="adj1" fmla="val 768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16016" y="4653136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216" y="508518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IPC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1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tification Framework.ppt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92696"/>
            <a:ext cx="7812360" cy="55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2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동작 방식</a:t>
            </a:r>
            <a:r>
              <a:rPr lang="en-US" altLang="ko-KR" dirty="0" smtClean="0"/>
              <a:t> (1)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nodebus</a:t>
            </a:r>
            <a:r>
              <a:rPr lang="en-US" dirty="0" smtClean="0"/>
              <a:t> client</a:t>
            </a:r>
            <a:r>
              <a:rPr lang="ko-KR" altLang="en-US" dirty="0" smtClean="0"/>
              <a:t> 라이브러리를 통해 일반 프로세스를 </a:t>
            </a:r>
            <a:r>
              <a:rPr lang="en-US" altLang="ko-KR" dirty="0" smtClean="0"/>
              <a:t>“node”</a:t>
            </a:r>
            <a:r>
              <a:rPr lang="ko-KR" altLang="en-US" dirty="0" smtClean="0"/>
              <a:t>로 변환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23488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Name &amp; Callback</a:t>
            </a:r>
            <a:r>
              <a:rPr lang="ko-KR" altLang="en-US" dirty="0" smtClean="0"/>
              <a:t> 정의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3968" y="26369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75656" y="3789040"/>
            <a:ext cx="1440160" cy="72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</a:t>
            </a:r>
          </a:p>
          <a:p>
            <a:pPr algn="ctr"/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83968" y="3789040"/>
            <a:ext cx="1080120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40005" dist="22987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6"/>
            <a:endCxn id="16" idx="1"/>
          </p:cNvCxnSpPr>
          <p:nvPr/>
        </p:nvCxnSpPr>
        <p:spPr>
          <a:xfrm flipV="1">
            <a:off x="2915816" y="4113076"/>
            <a:ext cx="1368152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6096" y="378904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“pioneer”</a:t>
            </a:r>
          </a:p>
          <a:p>
            <a:r>
              <a:rPr lang="en-US" dirty="0" smtClean="0"/>
              <a:t>callback: </a:t>
            </a:r>
            <a:r>
              <a:rPr lang="en-US" dirty="0" err="1" smtClean="0"/>
              <a:t>mycallback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23728" y="5085184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NodeAdapter</a:t>
            </a:r>
            <a:r>
              <a:rPr lang="en-US" sz="1200" dirty="0"/>
              <a:t>* </a:t>
            </a:r>
            <a:r>
              <a:rPr lang="en-US" sz="1200" dirty="0" err="1"/>
              <a:t>pNodeAdapter</a:t>
            </a:r>
            <a:r>
              <a:rPr lang="en-US" sz="1200" dirty="0"/>
              <a:t> =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</a:t>
            </a:r>
            <a:r>
              <a:rPr lang="en-US" sz="1200" dirty="0" err="1" smtClean="0"/>
              <a:t>NodeBus</a:t>
            </a:r>
            <a:r>
              <a:rPr lang="en-US" sz="1200" dirty="0"/>
              <a:t>::</a:t>
            </a:r>
            <a:r>
              <a:rPr lang="en-US" sz="1200" dirty="0" err="1"/>
              <a:t>createLocalNodeAdapter</a:t>
            </a:r>
            <a:r>
              <a:rPr lang="en-US" sz="1200" dirty="0" smtClean="0"/>
              <a:t>(“pioneer”, </a:t>
            </a:r>
            <a:r>
              <a:rPr lang="en-US" sz="1200" dirty="0" err="1" smtClean="0"/>
              <a:t>mycallback</a:t>
            </a: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226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동작 방식</a:t>
            </a:r>
            <a:r>
              <a:rPr lang="en-US" altLang="ko-KR" dirty="0" smtClean="0"/>
              <a:t>(2)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2040" y="227687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 실행 </a:t>
            </a:r>
            <a:endParaRPr lang="en-US" altLang="ko-KR" dirty="0" smtClean="0"/>
          </a:p>
          <a:p>
            <a:r>
              <a:rPr lang="en-US" altLang="ko-KR" dirty="0" err="1" smtClean="0"/>
              <a:t>nodebus</a:t>
            </a:r>
            <a:r>
              <a:rPr lang="en-US" altLang="ko-KR" dirty="0" smtClean="0"/>
              <a:t> daemon</a:t>
            </a:r>
            <a:r>
              <a:rPr lang="ko-KR" altLang="en-US" dirty="0" smtClean="0"/>
              <a:t>에 등</a:t>
            </a:r>
            <a:r>
              <a:rPr lang="ko-KR" altLang="en-US" dirty="0" smtClean="0"/>
              <a:t>록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43608" y="3356992"/>
            <a:ext cx="1440160" cy="72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TV</a:t>
            </a:r>
          </a:p>
          <a:p>
            <a:pPr algn="ctr"/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43808" y="3429000"/>
            <a:ext cx="1080120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40005" dist="22987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6"/>
            <a:endCxn id="16" idx="1"/>
          </p:cNvCxnSpPr>
          <p:nvPr/>
        </p:nvCxnSpPr>
        <p:spPr>
          <a:xfrm>
            <a:off x="2483768" y="3717032"/>
            <a:ext cx="360040" cy="36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67744" y="4941168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	/</a:t>
            </a:r>
            <a:r>
              <a:rPr lang="en-US" sz="1200" dirty="0"/>
              <a:t>* Run Node Thread */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pNodeAdapter</a:t>
            </a:r>
            <a:r>
              <a:rPr lang="en-US" sz="1200" dirty="0"/>
              <a:t>-&gt;run()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smtClean="0"/>
              <a:t>	/</a:t>
            </a:r>
            <a:r>
              <a:rPr lang="en-US" sz="1200" dirty="0"/>
              <a:t>* Join to default service */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gpService</a:t>
            </a:r>
            <a:r>
              <a:rPr lang="en-US" sz="1200" dirty="0"/>
              <a:t> = </a:t>
            </a:r>
            <a:r>
              <a:rPr lang="en-US" sz="1200" dirty="0" err="1"/>
              <a:t>NodeBus</a:t>
            </a:r>
            <a:r>
              <a:rPr lang="en-US" sz="1200" dirty="0"/>
              <a:t>::</a:t>
            </a:r>
            <a:r>
              <a:rPr lang="en-US" sz="1200" dirty="0" err="1"/>
              <a:t>getDefaltServiceInterface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gpService</a:t>
            </a:r>
            <a:r>
              <a:rPr lang="en-US" sz="1200" dirty="0"/>
              <a:t>-&gt;join(</a:t>
            </a:r>
            <a:r>
              <a:rPr lang="en-US" sz="1200" dirty="0" err="1"/>
              <a:t>pNodeAdapter</a:t>
            </a:r>
            <a:r>
              <a:rPr lang="en-US" sz="1200" dirty="0"/>
              <a:t>)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4427984" y="3356992"/>
            <a:ext cx="1512168" cy="792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</a:t>
            </a:r>
          </a:p>
          <a:p>
            <a:pPr algn="ctr"/>
            <a:r>
              <a:rPr lang="en-US" sz="1200" dirty="0" smtClean="0"/>
              <a:t>thread </a:t>
            </a:r>
          </a:p>
          <a:p>
            <a:pPr algn="ctr"/>
            <a:r>
              <a:rPr lang="en-US" sz="1200" dirty="0" smtClean="0"/>
              <a:t>running</a:t>
            </a:r>
            <a:endParaRPr lang="en-US" sz="1200" dirty="0"/>
          </a:p>
        </p:txBody>
      </p:sp>
      <p:cxnSp>
        <p:nvCxnSpPr>
          <p:cNvPr id="10" name="Straight Connector 9"/>
          <p:cNvCxnSpPr>
            <a:stCxn id="16" idx="3"/>
            <a:endCxn id="7" idx="2"/>
          </p:cNvCxnSpPr>
          <p:nvPr/>
        </p:nvCxnSpPr>
        <p:spPr>
          <a:xfrm>
            <a:off x="3923928" y="3753036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/>
          <p:cNvSpPr/>
          <p:nvPr/>
        </p:nvSpPr>
        <p:spPr>
          <a:xfrm>
            <a:off x="7308304" y="3212976"/>
            <a:ext cx="1152128" cy="936104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nodebus</a:t>
            </a:r>
            <a:endParaRPr lang="en-US" sz="1200" dirty="0" smtClean="0"/>
          </a:p>
          <a:p>
            <a:pPr algn="ctr"/>
            <a:r>
              <a:rPr lang="en-US" sz="1200" dirty="0" smtClean="0"/>
              <a:t>server </a:t>
            </a:r>
          </a:p>
          <a:p>
            <a:pPr algn="ctr"/>
            <a:r>
              <a:rPr lang="en-US" sz="1200" dirty="0" smtClean="0"/>
              <a:t>daemon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84168" y="371703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3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1024</Words>
  <Application>Microsoft Macintosh PowerPoint</Application>
  <PresentationFormat>On-screen Show (4:3)</PresentationFormat>
  <Paragraphs>309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테마</vt:lpstr>
      <vt:lpstr>Wilson</vt:lpstr>
      <vt:lpstr>Wilson 이란?</vt:lpstr>
      <vt:lpstr>Overall Architecture</vt:lpstr>
      <vt:lpstr>Messaging 서비스</vt:lpstr>
      <vt:lpstr>nodebus 1차 구현 </vt:lpstr>
      <vt:lpstr>개념  </vt:lpstr>
      <vt:lpstr>PowerPoint Presentation</vt:lpstr>
      <vt:lpstr>기본 동작 방식 (1)</vt:lpstr>
      <vt:lpstr>기본 동작 방식(2) </vt:lpstr>
      <vt:lpstr>기본 동작 방식(3) </vt:lpstr>
      <vt:lpstr>Message 형태 및 전달 방식</vt:lpstr>
      <vt:lpstr>nodebus 2차 구현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시나리오 기반 자동화 테스트</vt:lpstr>
      <vt:lpstr>실시간 로그 분석 시스템</vt:lpstr>
      <vt:lpstr>원격 컨트롤 + 실시간 로그 분석</vt:lpstr>
      <vt:lpstr>로그 수집</vt:lpstr>
      <vt:lpstr>로그 분석 모델</vt:lpstr>
      <vt:lpstr>PowerPoint Presentation</vt:lpstr>
      <vt:lpstr>PowerPoint Presentation</vt:lpstr>
      <vt:lpstr>클라이언트 간 유사도 검사</vt:lpstr>
      <vt:lpstr>실제 적용</vt:lpstr>
      <vt:lpstr>Target</vt:lpstr>
      <vt:lpstr>For Scalability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wilson</dc:title>
  <dc:creator>Microsoft Corporation</dc:creator>
  <cp:lastModifiedBy>Seongho Baek</cp:lastModifiedBy>
  <cp:revision>49</cp:revision>
  <dcterms:created xsi:type="dcterms:W3CDTF">2006-10-05T04:04:58Z</dcterms:created>
  <dcterms:modified xsi:type="dcterms:W3CDTF">2015-02-08T13:21:10Z</dcterms:modified>
</cp:coreProperties>
</file>