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7" r:id="rId5"/>
    <p:sldId id="257" r:id="rId6"/>
    <p:sldId id="269" r:id="rId7"/>
    <p:sldId id="270" r:id="rId8"/>
    <p:sldId id="272" r:id="rId9"/>
    <p:sldId id="275" r:id="rId10"/>
    <p:sldId id="276" r:id="rId11"/>
    <p:sldId id="277" r:id="rId12"/>
    <p:sldId id="264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511C085-79C3-476D-B07E-2A8EF63EDD53}">
          <p14:sldIdLst>
            <p14:sldId id="256"/>
            <p14:sldId id="268"/>
            <p14:sldId id="266"/>
            <p14:sldId id="267"/>
            <p14:sldId id="257"/>
            <p14:sldId id="269"/>
            <p14:sldId id="270"/>
            <p14:sldId id="272"/>
            <p14:sldId id="275"/>
            <p14:sldId id="276"/>
            <p14:sldId id="277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8" autoAdjust="0"/>
    <p:restoredTop sz="94660"/>
  </p:normalViewPr>
  <p:slideViewPr>
    <p:cSldViewPr showGuides="1">
      <p:cViewPr varScale="1">
        <p:scale>
          <a:sx n="59" d="100"/>
          <a:sy n="59" d="100"/>
        </p:scale>
        <p:origin x="72" y="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E1510-5AC4-4BCE-974A-C045C4AC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77C2FA-0248-4181-B426-5443E41BB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BB672-4DCA-4B4A-AA16-C3D14ADB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B70F7-071F-4271-87B3-EC27ED62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210D6-621E-4298-B697-27EC4502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8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FC14-FD93-447F-A619-2BB63EB9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94C8F3-175A-40B2-B985-DC3DB0D6F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F84C9-67D9-4765-BEA1-92FEA400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12BEC-D408-43D6-861B-8071A3EC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92275-3CA6-4A2D-827C-2A5157E1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7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58F56-CD41-479D-B41B-A63690875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CF175-D5C1-4B6D-A013-8C90DEB6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457A-B6C8-450F-974B-B53E88D3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4F95C-3E30-4E0C-AD04-C13B70B0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66E99-71F1-42A1-A955-5F46C03C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05F6-4EF0-473F-B002-FF6C1048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A0093-9F02-4EF2-B896-3912188C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259A4-D36A-473D-A213-8212EA78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A82C-45B6-4A79-A26E-E2EB2264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0DB32-A0C1-4A11-BBA2-16CAB7C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AC48-1120-47F3-9BF8-47A0B426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AD0BF-7FA5-46D1-B5B5-2774D51A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D21D8-70A1-4F63-ADAD-A7B51BFB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F4124-D5B5-4DCD-9701-1ECDD132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F1986-81C7-47B0-9262-B5735122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023C3-6FE3-4676-982B-3996A723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35B34-A733-4C56-B451-7D15B9269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3E9B34-53D8-4324-9BE5-8DB031B96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BBB46A-C5AA-4F21-87C3-7C68D55C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95740-EDDA-4E1A-8E51-BD9BCD74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D4ACF-96F2-4E96-B579-7918BBAE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94E06-1E9B-4F5F-B517-0F0E624D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15B53-3E81-40E2-9F9E-1F93B8AD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6E0E0-2CE8-490A-9978-C3EC8AA1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F822E-E67F-45FE-BE4C-3EDC1B1F7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7E0C4-C6D6-4E1D-B53D-392DBB7F3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E9DE7B-1E72-44D9-8AED-877B5E7E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07D796-592B-4907-8517-7181A12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C3460-725B-4A60-9954-A4F38FE3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92A42-7CCB-4325-AD2E-4E56D6F4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86069-9721-430F-AB34-6910F855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0F2E9E-5EB5-4611-9884-6757C5E2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6AEDA6-3B81-4148-8818-C96519F2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5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03C408-F5E3-4964-BC4C-1A0409BD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8DFF6-29BB-46C0-9D1E-37CF4B07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97A4D6-78E1-4487-B9EA-6CC1E11B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8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056D8-357F-45D3-81DF-D69D7D26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A55FF-3093-4EF1-B596-757BD1CC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BB75C-CB48-4873-AAEC-52E86C14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9CB77-5756-427F-B59E-33C2355C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C5605-AD8B-4B5A-93D5-DAE5DD55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5929BE-1A87-428E-9822-43959718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85C1-0F9B-4C99-A30F-BCF191CE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7D349-A3FB-4253-B902-C690EE9BF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385F8-7EF2-4B1C-A105-11977E0FF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4A77C-699B-45BB-89DA-D6F624E2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BF58E-21C9-4A32-A013-D8DB0900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AF3C6-2028-4C5E-B56D-24FBF723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6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687B2E-F893-4B3E-BE22-3FED408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F3812-6D4A-4AE8-B3AA-4A597BCD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78B98-A537-4023-802D-AB8ADDCB5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216E-0D4E-4F55-ABAD-C1A1DBD7788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68431-7AC3-4B76-9D9D-C8669CE6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FC33E-BC1C-4B30-A2C9-4CB050323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5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4E5121-7B4B-4D53-ADD7-8BD99072C127}"/>
              </a:ext>
            </a:extLst>
          </p:cNvPr>
          <p:cNvCxnSpPr>
            <a:cxnSpLocks/>
          </p:cNvCxnSpPr>
          <p:nvPr/>
        </p:nvCxnSpPr>
        <p:spPr>
          <a:xfrm>
            <a:off x="3647728" y="2312848"/>
            <a:ext cx="288000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B6900A-5FA9-4A80-B916-E597B158E7F3}"/>
              </a:ext>
            </a:extLst>
          </p:cNvPr>
          <p:cNvCxnSpPr>
            <a:cxnSpLocks/>
          </p:cNvCxnSpPr>
          <p:nvPr/>
        </p:nvCxnSpPr>
        <p:spPr>
          <a:xfrm flipV="1">
            <a:off x="6528049" y="2313376"/>
            <a:ext cx="0" cy="45000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6D32A1D-B110-4207-910C-BC4DE3112405}"/>
              </a:ext>
            </a:extLst>
          </p:cNvPr>
          <p:cNvCxnSpPr>
            <a:cxnSpLocks/>
          </p:cNvCxnSpPr>
          <p:nvPr/>
        </p:nvCxnSpPr>
        <p:spPr>
          <a:xfrm>
            <a:off x="6347729" y="3392968"/>
            <a:ext cx="3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5209DB6-BCCE-49EC-82CA-1A059B355786}"/>
              </a:ext>
            </a:extLst>
          </p:cNvPr>
          <p:cNvCxnSpPr>
            <a:cxnSpLocks/>
          </p:cNvCxnSpPr>
          <p:nvPr/>
        </p:nvCxnSpPr>
        <p:spPr>
          <a:xfrm>
            <a:off x="6347729" y="4977144"/>
            <a:ext cx="3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059DE9-2710-4B52-B2D2-668097DCEE3C}"/>
              </a:ext>
            </a:extLst>
          </p:cNvPr>
          <p:cNvSpPr txBox="1"/>
          <p:nvPr/>
        </p:nvSpPr>
        <p:spPr>
          <a:xfrm>
            <a:off x="1559496" y="1196169"/>
            <a:ext cx="521931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b="1" dirty="0">
                <a:solidFill>
                  <a:schemeClr val="tx2"/>
                </a:solidFill>
              </a:rPr>
              <a:t>Give me Award</a:t>
            </a:r>
            <a:r>
              <a:rPr lang="en-US" altLang="ko-KR" sz="52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5200" b="1" dirty="0">
              <a:solidFill>
                <a:srgbClr val="FF0000"/>
              </a:solidFill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ACC2F75-EEC1-4FE1-883B-1754EF6A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0042" y="4093454"/>
            <a:ext cx="4829262" cy="1011907"/>
          </a:xfrm>
        </p:spPr>
        <p:txBody>
          <a:bodyPr/>
          <a:lstStyle/>
          <a:p>
            <a:r>
              <a:rPr lang="en-US" altLang="ko-KR" b="1" dirty="0"/>
              <a:t>201603727 </a:t>
            </a:r>
            <a:r>
              <a:rPr lang="ko-KR" altLang="en-US" b="1" dirty="0">
                <a:solidFill>
                  <a:srgbClr val="44546A"/>
                </a:solidFill>
              </a:rPr>
              <a:t>허성일</a:t>
            </a:r>
            <a:r>
              <a:rPr lang="ko-KR" altLang="en-US" b="1" dirty="0"/>
              <a:t> </a:t>
            </a:r>
            <a:r>
              <a:rPr lang="en-US" altLang="ko-KR" b="1" dirty="0" err="1"/>
              <a:t>Heo</a:t>
            </a:r>
            <a:r>
              <a:rPr lang="en-US" altLang="ko-KR" b="1" dirty="0"/>
              <a:t> </a:t>
            </a:r>
            <a:r>
              <a:rPr lang="en-US" altLang="ko-KR" b="1" dirty="0" err="1"/>
              <a:t>Seongil</a:t>
            </a:r>
            <a:endParaRPr lang="en-US" altLang="ko-KR" b="1" dirty="0"/>
          </a:p>
          <a:p>
            <a:r>
              <a:rPr lang="en-US" altLang="ko-KR" b="1" dirty="0"/>
              <a:t>201601812 </a:t>
            </a:r>
            <a:r>
              <a:rPr lang="ko-KR" altLang="en-US" b="1" dirty="0" err="1">
                <a:solidFill>
                  <a:srgbClr val="44546A"/>
                </a:solidFill>
              </a:rPr>
              <a:t>심윤보</a:t>
            </a:r>
            <a:r>
              <a:rPr lang="ko-KR" altLang="en-US" b="1" dirty="0"/>
              <a:t> </a:t>
            </a:r>
            <a:r>
              <a:rPr lang="en-US" altLang="ko-KR" b="1" dirty="0"/>
              <a:t>Sim </a:t>
            </a:r>
            <a:r>
              <a:rPr lang="en-US" altLang="ko-KR" b="1" dirty="0" err="1"/>
              <a:t>YunBo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410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E54DEA-9EED-4423-834A-BC0579F6A003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63C4B5-96F8-4F9D-A29F-E90EA4443425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507DC41-3193-448F-92F0-A38CCB7F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688486"/>
            <a:ext cx="5229225" cy="555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592098B-13D6-4F2B-AEAD-6E928DA98053}"/>
              </a:ext>
            </a:extLst>
          </p:cNvPr>
          <p:cNvSpPr txBox="1">
            <a:spLocks/>
          </p:cNvSpPr>
          <p:nvPr/>
        </p:nvSpPr>
        <p:spPr>
          <a:xfrm>
            <a:off x="6355268" y="1825625"/>
            <a:ext cx="5562600" cy="401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Layout</a:t>
            </a:r>
          </a:p>
          <a:p>
            <a:pPr lvl="1"/>
            <a:r>
              <a:rPr lang="en-US" altLang="ko-KR" dirty="0" err="1"/>
              <a:t>BorderLayout</a:t>
            </a:r>
            <a:endParaRPr lang="en-US" altLang="ko-KR" dirty="0"/>
          </a:p>
          <a:p>
            <a:pPr lvl="1"/>
            <a:r>
              <a:rPr lang="en-US" altLang="ko-KR" dirty="0" err="1"/>
              <a:t>GridLayout</a:t>
            </a:r>
            <a:r>
              <a:rPr lang="en-US" altLang="ko-KR" dirty="0"/>
              <a:t> 1 * 4</a:t>
            </a:r>
          </a:p>
          <a:p>
            <a:pPr lvl="1"/>
            <a:endParaRPr lang="en-US" altLang="ko-KR" sz="300" dirty="0"/>
          </a:p>
          <a:p>
            <a:r>
              <a:rPr lang="en-US" altLang="ko-KR" dirty="0" err="1"/>
              <a:t>JRadioButton</a:t>
            </a:r>
            <a:r>
              <a:rPr lang="en-US" altLang="ko-KR" dirty="0"/>
              <a:t>, </a:t>
            </a:r>
            <a:r>
              <a:rPr lang="en-US" altLang="ko-KR" dirty="0" err="1"/>
              <a:t>JButton</a:t>
            </a:r>
            <a:r>
              <a:rPr lang="en-US" altLang="ko-KR" dirty="0"/>
              <a:t>, </a:t>
            </a:r>
            <a:r>
              <a:rPr lang="en-US" altLang="ko-KR" dirty="0" err="1"/>
              <a:t>JTable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 err="1"/>
              <a:t>JScrollPane</a:t>
            </a:r>
            <a:endParaRPr lang="en-US" altLang="ko-KR" dirty="0"/>
          </a:p>
          <a:p>
            <a:pPr marL="0" indent="0">
              <a:buNone/>
            </a:pPr>
            <a:endParaRPr lang="en-US" altLang="ko-KR" sz="100" dirty="0"/>
          </a:p>
          <a:p>
            <a:r>
              <a:rPr lang="en-US" altLang="ko-KR" dirty="0" err="1"/>
              <a:t>EventHandler</a:t>
            </a:r>
            <a:endParaRPr lang="en-US" altLang="ko-KR" dirty="0"/>
          </a:p>
          <a:p>
            <a:pPr lvl="1"/>
            <a:r>
              <a:rPr lang="en-US" altLang="ko-KR" dirty="0"/>
              <a:t>ActionListener                       to </a:t>
            </a:r>
            <a:r>
              <a:rPr lang="en-US" altLang="ko-KR" dirty="0" err="1"/>
              <a:t>InnerClass</a:t>
            </a:r>
            <a:r>
              <a:rPr lang="en-US" altLang="ko-KR" dirty="0"/>
              <a:t> &amp; </a:t>
            </a:r>
            <a:r>
              <a:rPr lang="en-US" altLang="ko-KR" dirty="0" err="1"/>
              <a:t>AnonymousClass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5C1E4-FAED-4C5E-B567-787607EDEDE9}"/>
              </a:ext>
            </a:extLst>
          </p:cNvPr>
          <p:cNvSpPr txBox="1"/>
          <p:nvPr/>
        </p:nvSpPr>
        <p:spPr>
          <a:xfrm>
            <a:off x="6157825" y="854762"/>
            <a:ext cx="605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for .docx file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AFD8FB-3454-43F9-9F01-0EB83D74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329" y="3155449"/>
            <a:ext cx="2533650" cy="1123950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B0D33EBC-DD89-4DF7-9C54-D9EC145F1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4048" y="1121504"/>
            <a:ext cx="5017478" cy="5048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200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B6900A-5FA9-4A80-B916-E597B158E7F3}"/>
              </a:ext>
            </a:extLst>
          </p:cNvPr>
          <p:cNvCxnSpPr>
            <a:cxnSpLocks/>
          </p:cNvCxnSpPr>
          <p:nvPr/>
        </p:nvCxnSpPr>
        <p:spPr>
          <a:xfrm flipV="1">
            <a:off x="4655840" y="0"/>
            <a:ext cx="0" cy="684940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6D32A1D-B110-4207-910C-BC4DE3112405}"/>
              </a:ext>
            </a:extLst>
          </p:cNvPr>
          <p:cNvCxnSpPr>
            <a:cxnSpLocks/>
          </p:cNvCxnSpPr>
          <p:nvPr/>
        </p:nvCxnSpPr>
        <p:spPr>
          <a:xfrm>
            <a:off x="4475520" y="3068960"/>
            <a:ext cx="3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5209DB6-BCCE-49EC-82CA-1A059B355786}"/>
              </a:ext>
            </a:extLst>
          </p:cNvPr>
          <p:cNvCxnSpPr>
            <a:cxnSpLocks/>
          </p:cNvCxnSpPr>
          <p:nvPr/>
        </p:nvCxnSpPr>
        <p:spPr>
          <a:xfrm>
            <a:off x="4475520" y="4869160"/>
            <a:ext cx="3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82824-F852-4226-8949-D5E17927EB92}"/>
              </a:ext>
            </a:extLst>
          </p:cNvPr>
          <p:cNvCxnSpPr>
            <a:cxnSpLocks/>
          </p:cNvCxnSpPr>
          <p:nvPr/>
        </p:nvCxnSpPr>
        <p:spPr>
          <a:xfrm>
            <a:off x="4475520" y="1268760"/>
            <a:ext cx="3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9CA2ED-E729-4A70-BD77-957DBCFBB8EB}"/>
              </a:ext>
            </a:extLst>
          </p:cNvPr>
          <p:cNvSpPr/>
          <p:nvPr/>
        </p:nvSpPr>
        <p:spPr>
          <a:xfrm>
            <a:off x="5663952" y="1628800"/>
            <a:ext cx="20681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Bahnschrift SemiLight SemiConde" panose="020B0502040204020203" pitchFamily="34" charset="0"/>
              </a:rPr>
              <a:t>Results </a:t>
            </a:r>
            <a:r>
              <a:rPr lang="en-US" altLang="ko-KR" sz="3600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.</a:t>
            </a:r>
            <a:r>
              <a:rPr lang="en-US" altLang="ko-KR" sz="3600" b="1" dirty="0">
                <a:latin typeface="Bahnschrift SemiLight SemiConde" panose="020B0502040204020203" pitchFamily="34" charset="0"/>
              </a:rPr>
              <a:t>   </a:t>
            </a:r>
          </a:p>
          <a:p>
            <a:r>
              <a:rPr lang="en-US" altLang="ko-KR" sz="3600" b="1" dirty="0">
                <a:latin typeface="Bahnschrift SemiLight SemiConde" panose="020B0502040204020203" pitchFamily="34" charset="0"/>
              </a:rPr>
              <a:t>	  </a:t>
            </a:r>
            <a:r>
              <a:rPr lang="ko-KR" altLang="en-US" sz="1600" dirty="0">
                <a:latin typeface="Bahnschrift SemiLight SemiConde" panose="020B0502040204020203" pitchFamily="34" charset="0"/>
              </a:rPr>
              <a:t>결과물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915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C6B5065-A5F1-47E0-849A-CCB78CF5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2" y="1196752"/>
            <a:ext cx="6448425" cy="18002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FBB185C-BF52-43E0-BD3F-6F00606F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93" y="216024"/>
            <a:ext cx="4852276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8D4172-6D0F-4A17-8D0D-606A0FAB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657" y="122970"/>
            <a:ext cx="4846087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0505C3-8160-47AE-8122-DEA17245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36" y="162793"/>
            <a:ext cx="4852276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07524C-0D5A-40FC-8E81-47E51EC2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6" y="99392"/>
            <a:ext cx="485227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3A02D0-0EA1-4499-BF98-DE5AA4113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252" y="36017"/>
            <a:ext cx="4846087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69CB41-8702-4AD1-94B1-8AC768130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28" y="-27384"/>
            <a:ext cx="485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B6900A-5FA9-4A80-B916-E597B158E7F3}"/>
              </a:ext>
            </a:extLst>
          </p:cNvPr>
          <p:cNvCxnSpPr>
            <a:cxnSpLocks/>
          </p:cNvCxnSpPr>
          <p:nvPr/>
        </p:nvCxnSpPr>
        <p:spPr>
          <a:xfrm flipV="1">
            <a:off x="4655840" y="0"/>
            <a:ext cx="0" cy="566124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6D32A1D-B110-4207-910C-BC4DE3112405}"/>
              </a:ext>
            </a:extLst>
          </p:cNvPr>
          <p:cNvCxnSpPr>
            <a:cxnSpLocks/>
          </p:cNvCxnSpPr>
          <p:nvPr/>
        </p:nvCxnSpPr>
        <p:spPr>
          <a:xfrm>
            <a:off x="4475520" y="3068960"/>
            <a:ext cx="3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5209DB6-BCCE-49EC-82CA-1A059B355786}"/>
              </a:ext>
            </a:extLst>
          </p:cNvPr>
          <p:cNvCxnSpPr>
            <a:cxnSpLocks/>
          </p:cNvCxnSpPr>
          <p:nvPr/>
        </p:nvCxnSpPr>
        <p:spPr>
          <a:xfrm>
            <a:off x="2063552" y="5640908"/>
            <a:ext cx="25922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82824-F852-4226-8949-D5E17927EB92}"/>
              </a:ext>
            </a:extLst>
          </p:cNvPr>
          <p:cNvCxnSpPr>
            <a:cxnSpLocks/>
          </p:cNvCxnSpPr>
          <p:nvPr/>
        </p:nvCxnSpPr>
        <p:spPr>
          <a:xfrm>
            <a:off x="4475520" y="1268760"/>
            <a:ext cx="3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F0EA40-48ED-4389-8DC2-5807F1875B4F}"/>
              </a:ext>
            </a:extLst>
          </p:cNvPr>
          <p:cNvSpPr txBox="1"/>
          <p:nvPr/>
        </p:nvSpPr>
        <p:spPr>
          <a:xfrm>
            <a:off x="824327" y="5517232"/>
            <a:ext cx="1039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END</a:t>
            </a:r>
          </a:p>
          <a:p>
            <a:r>
              <a:rPr lang="en-US" altLang="ko-KR" sz="3200" b="1" dirty="0">
                <a:solidFill>
                  <a:schemeClr val="tx2"/>
                </a:solidFill>
              </a:rPr>
              <a:t>PPT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3BFFC-9525-4AED-8AC3-0E9F772DC700}"/>
              </a:ext>
            </a:extLst>
          </p:cNvPr>
          <p:cNvSpPr txBox="1"/>
          <p:nvPr/>
        </p:nvSpPr>
        <p:spPr>
          <a:xfrm>
            <a:off x="7176120" y="4005064"/>
            <a:ext cx="22525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b="1" dirty="0">
                <a:solidFill>
                  <a:schemeClr val="tx2"/>
                </a:solidFill>
              </a:rPr>
              <a:t>Demo</a:t>
            </a:r>
            <a:r>
              <a:rPr lang="en-US" altLang="ko-KR" sz="5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90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9C3ADF-BB28-45EB-90FC-407D29EB9853}"/>
              </a:ext>
            </a:extLst>
          </p:cNvPr>
          <p:cNvSpPr txBox="1"/>
          <p:nvPr/>
        </p:nvSpPr>
        <p:spPr>
          <a:xfrm>
            <a:off x="1415480" y="548680"/>
            <a:ext cx="7851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44546A"/>
                </a:solidFill>
              </a:rPr>
              <a:t>Introduction to Project</a:t>
            </a:r>
            <a:r>
              <a:rPr lang="en-US" altLang="ko-KR" sz="5400" b="1" dirty="0">
                <a:solidFill>
                  <a:srgbClr val="FF0000"/>
                </a:solidFill>
              </a:rPr>
              <a:t>.</a:t>
            </a:r>
            <a:r>
              <a:rPr lang="en-US" altLang="ko-KR" sz="5400" b="1" dirty="0"/>
              <a:t>  </a:t>
            </a:r>
            <a:r>
              <a:rPr lang="ko-KR" altLang="en-US" sz="1400" b="1" dirty="0"/>
              <a:t>프로젝트 소개</a:t>
            </a:r>
            <a:endParaRPr lang="en-US" altLang="ko-KR" sz="48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7E0CE25-8EF9-44B9-A82E-9C446F128256}"/>
              </a:ext>
            </a:extLst>
          </p:cNvPr>
          <p:cNvSpPr txBox="1">
            <a:spLocks/>
          </p:cNvSpPr>
          <p:nvPr/>
        </p:nvSpPr>
        <p:spPr>
          <a:xfrm>
            <a:off x="1180360" y="1916832"/>
            <a:ext cx="7992888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C95CCFD-3C12-4770-9E9D-DF90ED466C51}"/>
              </a:ext>
            </a:extLst>
          </p:cNvPr>
          <p:cNvSpPr txBox="1">
            <a:spLocks/>
          </p:cNvSpPr>
          <p:nvPr/>
        </p:nvSpPr>
        <p:spPr>
          <a:xfrm>
            <a:off x="856330" y="2371191"/>
            <a:ext cx="7253712" cy="3483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 Currently used program </a:t>
            </a:r>
          </a:p>
          <a:p>
            <a:pPr algn="l">
              <a:lnSpc>
                <a:spcPct val="130000"/>
              </a:lnSpc>
            </a:pPr>
            <a:r>
              <a:rPr lang="en-US" altLang="ko-KR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	</a:t>
            </a:r>
            <a:r>
              <a:rPr lang="en-US" altLang="ko-KR" b="1" dirty="0">
                <a:solidFill>
                  <a:srgbClr val="44546A"/>
                </a:solidFill>
                <a:latin typeface="Bahnschrift SemiLight SemiConde" panose="020B0502040204020203" pitchFamily="34" charset="0"/>
              </a:rPr>
              <a:t>Excel(*.xlsx), Hangeul(*.</a:t>
            </a:r>
            <a:r>
              <a:rPr lang="en-US" altLang="ko-KR" b="1" dirty="0" err="1">
                <a:solidFill>
                  <a:srgbClr val="44546A"/>
                </a:solidFill>
                <a:latin typeface="Bahnschrift SemiLight SemiConde" panose="020B0502040204020203" pitchFamily="34" charset="0"/>
              </a:rPr>
              <a:t>hwp</a:t>
            </a:r>
            <a:r>
              <a:rPr lang="en-US" altLang="ko-KR" b="1" dirty="0">
                <a:solidFill>
                  <a:srgbClr val="44546A"/>
                </a:solidFill>
                <a:latin typeface="Bahnschrift SemiLight SemiConde" panose="020B0502040204020203" pitchFamily="34" charset="0"/>
              </a:rPr>
              <a:t>)  etc</a:t>
            </a:r>
            <a:r>
              <a:rPr lang="en-US" altLang="ko-KR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.</a:t>
            </a:r>
            <a:endParaRPr lang="en-US" altLang="ko-KR" b="1" dirty="0">
              <a:solidFill>
                <a:srgbClr val="44546A"/>
              </a:solidFill>
              <a:latin typeface="Bahnschrift SemiLight SemiConde" panose="020B0502040204020203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ko-KR" b="1" dirty="0">
                <a:solidFill>
                  <a:srgbClr val="44546A"/>
                </a:solidFill>
                <a:latin typeface="Bahnschrift SemiLight SemiConde" panose="020B0502040204020203" pitchFamily="34" charset="0"/>
              </a:rPr>
              <a:t>	Excel is difficult for beginners to use</a:t>
            </a:r>
            <a:r>
              <a:rPr lang="en-US" altLang="ko-KR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.</a:t>
            </a:r>
            <a:endParaRPr lang="en-US" altLang="ko-KR" b="1" dirty="0">
              <a:solidFill>
                <a:srgbClr val="44546A"/>
              </a:solidFill>
              <a:latin typeface="Bahnschrift SemiLight SemiConde" panose="020B0502040204020203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ko-KR" b="1" dirty="0">
                <a:solidFill>
                  <a:srgbClr val="44546A"/>
                </a:solidFill>
                <a:latin typeface="Bahnschrift SemiLight SemiConde" panose="020B0502040204020203" pitchFamily="34" charset="0"/>
              </a:rPr>
              <a:t>	Someone enters information one by one</a:t>
            </a:r>
            <a:r>
              <a:rPr lang="en-US" altLang="ko-KR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.</a:t>
            </a:r>
            <a:endParaRPr lang="en-US" altLang="ko-KR" b="1" dirty="0">
              <a:solidFill>
                <a:srgbClr val="44546A"/>
              </a:solidFill>
              <a:latin typeface="Bahnschrift SemiLight SemiConde" panose="020B0502040204020203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ko-KR" b="1" dirty="0">
                <a:solidFill>
                  <a:srgbClr val="44546A"/>
                </a:solidFill>
                <a:latin typeface="Bahnschrift SemiLight SemiConde" panose="020B0502040204020203" pitchFamily="34" charset="0"/>
              </a:rPr>
              <a:t>	In this case, may occur mistakes</a:t>
            </a:r>
            <a:r>
              <a:rPr lang="en-US" altLang="ko-KR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.</a:t>
            </a:r>
            <a:endParaRPr lang="en-US" altLang="ko-KR" b="1" dirty="0">
              <a:solidFill>
                <a:srgbClr val="44546A"/>
              </a:solidFill>
              <a:latin typeface="Bahnschrift SemiLight SemiConde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BD5F34-924F-429E-AE9C-D9BFCDA3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886" y="2486899"/>
            <a:ext cx="5658236" cy="3589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25603E-A9A3-4DCD-A8CE-5D17B79B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528" y="530976"/>
            <a:ext cx="5663228" cy="3483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E09FFD1-C962-4D54-AD58-9D934742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567" y="1190894"/>
            <a:ext cx="4256970" cy="4907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5CEDC2-56D2-44E6-AADF-A4452FD2F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220" y="3252168"/>
            <a:ext cx="6319034" cy="2944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80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9C3ADF-BB28-45EB-90FC-407D29EB9853}"/>
              </a:ext>
            </a:extLst>
          </p:cNvPr>
          <p:cNvSpPr txBox="1"/>
          <p:nvPr/>
        </p:nvSpPr>
        <p:spPr>
          <a:xfrm>
            <a:off x="1415480" y="548680"/>
            <a:ext cx="3137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b="1" dirty="0">
                <a:solidFill>
                  <a:schemeClr val="tx2"/>
                </a:solidFill>
              </a:rPr>
              <a:t>Content</a:t>
            </a:r>
            <a:r>
              <a:rPr lang="en-US" altLang="ko-KR" sz="5400" b="1" dirty="0">
                <a:solidFill>
                  <a:srgbClr val="FF0000"/>
                </a:solidFill>
              </a:rPr>
              <a:t> .</a:t>
            </a:r>
            <a:endParaRPr lang="en-US" altLang="ko-KR" sz="5200" b="1" dirty="0">
              <a:solidFill>
                <a:schemeClr val="tx2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91E3ADB-B172-4E25-85E6-F050BB8932C8}"/>
              </a:ext>
            </a:extLst>
          </p:cNvPr>
          <p:cNvSpPr txBox="1">
            <a:spLocks/>
          </p:cNvSpPr>
          <p:nvPr/>
        </p:nvSpPr>
        <p:spPr>
          <a:xfrm>
            <a:off x="1180360" y="1916832"/>
            <a:ext cx="7992888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1.</a:t>
            </a:r>
            <a:r>
              <a:rPr lang="en-US" altLang="ko-KR" b="1" dirty="0">
                <a:latin typeface="Bahnschrift SemiLight SemiConde" panose="020B0502040204020203" pitchFamily="34" charset="0"/>
              </a:rPr>
              <a:t> Introduction to Project     </a:t>
            </a:r>
            <a:r>
              <a:rPr lang="ko-KR" altLang="en-US" sz="1600" b="1" dirty="0">
                <a:latin typeface="Bahnschrift SemiLight SemiConde" panose="020B0502040204020203" pitchFamily="34" charset="0"/>
              </a:rPr>
              <a:t>프로젝트 소개</a:t>
            </a:r>
            <a:endParaRPr lang="en-US" altLang="ko-KR" sz="1600" b="1" dirty="0">
              <a:latin typeface="Bahnschrift SemiLight SemiConde" panose="020B0502040204020203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ko-KR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2. </a:t>
            </a:r>
            <a:r>
              <a:rPr lang="en-US" altLang="ko-KR" b="1" dirty="0">
                <a:latin typeface="Bahnschrift SemiLight SemiConde" panose="020B0502040204020203" pitchFamily="34" charset="0"/>
              </a:rPr>
              <a:t>Main usage techniques        </a:t>
            </a:r>
            <a:r>
              <a:rPr lang="ko-KR" altLang="en-US" sz="1600" b="1" dirty="0">
                <a:latin typeface="Bahnschrift SemiLight SemiConde" panose="020B0502040204020203" pitchFamily="34" charset="0"/>
              </a:rPr>
              <a:t>주요 기능</a:t>
            </a:r>
            <a:endParaRPr lang="en-US" altLang="ko-KR" sz="1600" b="1" dirty="0">
              <a:latin typeface="Bahnschrift SemiLight SemiConde" panose="020B0502040204020203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ko-KR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3.</a:t>
            </a:r>
            <a:r>
              <a:rPr lang="en-US" altLang="ko-KR" b="1" dirty="0">
                <a:latin typeface="Bahnschrift SemiLight SemiConde" panose="020B0502040204020203" pitchFamily="34" charset="0"/>
              </a:rPr>
              <a:t> Details of each </a:t>
            </a:r>
            <a:r>
              <a:rPr lang="en-US" altLang="ko-KR" b="1" dirty="0" err="1">
                <a:latin typeface="Bahnschrift SemiLight SemiConde" panose="020B0502040204020203" pitchFamily="34" charset="0"/>
              </a:rPr>
              <a:t>Gui</a:t>
            </a:r>
            <a:r>
              <a:rPr lang="en-US" altLang="ko-KR" b="1" dirty="0">
                <a:latin typeface="Bahnschrift SemiLight SemiConde" panose="020B0502040204020203" pitchFamily="34" charset="0"/>
              </a:rPr>
              <a:t> Window     </a:t>
            </a:r>
            <a:r>
              <a:rPr lang="ko-KR" altLang="en-US" sz="1600" b="1" dirty="0">
                <a:latin typeface="Bahnschrift SemiLight SemiConde" panose="020B0502040204020203" pitchFamily="34" charset="0"/>
              </a:rPr>
              <a:t>각 스크린 세부사항</a:t>
            </a:r>
            <a:endParaRPr lang="en-US" altLang="ko-KR" sz="1600" b="1" dirty="0">
              <a:latin typeface="Bahnschrift SemiLight SemiConde" panose="020B0502040204020203" pitchFamily="34" charset="0"/>
            </a:endParaRPr>
          </a:p>
          <a:p>
            <a:pPr lvl="1" algn="l">
              <a:lnSpc>
                <a:spcPct val="13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〮  </a:t>
            </a:r>
            <a:r>
              <a:rPr lang="en-US" altLang="ko-KR" sz="1800" b="1" dirty="0">
                <a:latin typeface="Bahnschrift SemiLight SemiConde" panose="020B0502040204020203" pitchFamily="34" charset="0"/>
              </a:rPr>
              <a:t>Initial Screen   :  	Select menu</a:t>
            </a:r>
          </a:p>
          <a:p>
            <a:pPr lvl="1" algn="l">
              <a:lnSpc>
                <a:spcPct val="13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〮    </a:t>
            </a:r>
            <a:r>
              <a:rPr lang="en-US" altLang="ko-KR" sz="1800" b="1" dirty="0">
                <a:latin typeface="Bahnschrift SemiLight SemiConde" panose="020B0502040204020203" pitchFamily="34" charset="0"/>
              </a:rPr>
              <a:t>First Screen   :  	Input person’s data</a:t>
            </a:r>
          </a:p>
          <a:p>
            <a:pPr lvl="1" algn="l">
              <a:lnSpc>
                <a:spcPct val="13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〮  </a:t>
            </a:r>
            <a:r>
              <a:rPr lang="en-US" altLang="ko-KR" sz="1800" b="1" dirty="0">
                <a:latin typeface="Bahnschrift SemiLight SemiConde" panose="020B0502040204020203" pitchFamily="34" charset="0"/>
              </a:rPr>
              <a:t>Second Screen :	Search, Sort and Delete Data</a:t>
            </a:r>
          </a:p>
          <a:p>
            <a:pPr lvl="1" algn="l">
              <a:lnSpc>
                <a:spcPct val="13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〮    </a:t>
            </a:r>
            <a:r>
              <a:rPr lang="en-US" altLang="ko-KR" sz="1800" b="1" dirty="0">
                <a:latin typeface="Bahnschrift SemiLight SemiConde" panose="020B0502040204020203" pitchFamily="34" charset="0"/>
              </a:rPr>
              <a:t>Third </a:t>
            </a:r>
            <a:r>
              <a:rPr lang="en-US" altLang="ko-KR" sz="1800" b="1" dirty="0" err="1">
                <a:latin typeface="Bahnschrift SemiLight SemiConde" panose="020B0502040204020203" pitchFamily="34" charset="0"/>
              </a:rPr>
              <a:t>Sceen</a:t>
            </a:r>
            <a:r>
              <a:rPr lang="en-US" altLang="ko-KR" sz="1800" b="1" dirty="0">
                <a:latin typeface="Bahnschrift SemiLight SemiConde" panose="020B0502040204020203" pitchFamily="34" charset="0"/>
              </a:rPr>
              <a:t>   :	Select award’s layout image</a:t>
            </a:r>
          </a:p>
          <a:p>
            <a:pPr lvl="1" algn="l">
              <a:lnSpc>
                <a:spcPct val="13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〮  </a:t>
            </a:r>
            <a:r>
              <a:rPr lang="en-US" altLang="ko-KR" sz="1800" b="1" dirty="0">
                <a:latin typeface="Bahnschrift SemiLight SemiConde" panose="020B0502040204020203" pitchFamily="34" charset="0"/>
              </a:rPr>
              <a:t>Fourth Screen  :	Print for .docx file</a:t>
            </a:r>
          </a:p>
          <a:p>
            <a:pPr algn="l">
              <a:lnSpc>
                <a:spcPct val="130000"/>
              </a:lnSpc>
            </a:pPr>
            <a:r>
              <a:rPr lang="en-US" altLang="ko-KR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4. </a:t>
            </a:r>
            <a:r>
              <a:rPr lang="en-US" altLang="ko-KR" b="1" dirty="0">
                <a:latin typeface="Bahnschrift SemiLight SemiConde" panose="020B0502040204020203" pitchFamily="34" charset="0"/>
              </a:rPr>
              <a:t>Results     </a:t>
            </a:r>
            <a:r>
              <a:rPr lang="ko-KR" altLang="en-US" sz="1600" b="1" dirty="0">
                <a:latin typeface="Bahnschrift SemiLight SemiConde" panose="020B0502040204020203" pitchFamily="34" charset="0"/>
              </a:rPr>
              <a:t>결과물</a:t>
            </a:r>
            <a:endParaRPr lang="ko-KR" altLang="en-US" b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4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52CF3E-200C-4B8E-828B-477CB2226C55}"/>
              </a:ext>
            </a:extLst>
          </p:cNvPr>
          <p:cNvSpPr txBox="1"/>
          <p:nvPr/>
        </p:nvSpPr>
        <p:spPr>
          <a:xfrm>
            <a:off x="947421" y="620688"/>
            <a:ext cx="8015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4546A"/>
                </a:solidFill>
              </a:rPr>
              <a:t>Main usage techniques</a:t>
            </a:r>
            <a:r>
              <a:rPr lang="en-US" altLang="ko-KR" sz="5400" b="1" dirty="0">
                <a:solidFill>
                  <a:srgbClr val="C00000"/>
                </a:solidFill>
              </a:rPr>
              <a:t>.</a:t>
            </a:r>
            <a:endParaRPr lang="en-US" altLang="ko-KR" sz="5200" b="1" dirty="0">
              <a:solidFill>
                <a:srgbClr val="C00000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560B211-0F13-4637-BA1F-809A0510D821}"/>
              </a:ext>
            </a:extLst>
          </p:cNvPr>
          <p:cNvSpPr txBox="1">
            <a:spLocks/>
          </p:cNvSpPr>
          <p:nvPr/>
        </p:nvSpPr>
        <p:spPr>
          <a:xfrm>
            <a:off x="1341040" y="2358546"/>
            <a:ext cx="10515600" cy="3230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1" dirty="0"/>
              <a:t>Java Swing and </a:t>
            </a:r>
            <a:r>
              <a:rPr lang="en-US" altLang="ko-KR" b="1" dirty="0" err="1"/>
              <a:t>Awt</a:t>
            </a:r>
            <a:r>
              <a:rPr lang="en-US" altLang="ko-KR" b="1" dirty="0"/>
              <a:t> </a:t>
            </a:r>
            <a:r>
              <a:rPr lang="en-US" altLang="ko-KR" b="1" dirty="0" err="1"/>
              <a:t>gui</a:t>
            </a:r>
            <a:endParaRPr lang="en-US" altLang="ko-K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1" dirty="0"/>
              <a:t>Database </a:t>
            </a:r>
            <a:r>
              <a:rPr lang="en-US" altLang="ko-KR" b="1" dirty="0" err="1"/>
              <a:t>Mysql</a:t>
            </a:r>
            <a:endParaRPr lang="en-US" altLang="ko-K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1" dirty="0"/>
              <a:t>Apache POI &amp; File </a:t>
            </a:r>
            <a:r>
              <a:rPr lang="en-US" altLang="ko-KR" b="1" dirty="0" err="1"/>
              <a:t>InputStream</a:t>
            </a:r>
            <a:r>
              <a:rPr lang="en-US" altLang="ko-KR" b="1" dirty="0"/>
              <a:t>/</a:t>
            </a:r>
            <a:r>
              <a:rPr lang="en-US" altLang="ko-KR" b="1" dirty="0" err="1"/>
              <a:t>OutputStream</a:t>
            </a:r>
            <a:endParaRPr lang="en-US" altLang="ko-KR" b="1" dirty="0"/>
          </a:p>
          <a:p>
            <a:pPr lvl="1" algn="l"/>
            <a:r>
              <a:rPr lang="en-US" altLang="ko-KR" sz="2800" b="1" dirty="0"/>
              <a:t>		        for .docx file input, setting, output</a:t>
            </a:r>
          </a:p>
          <a:p>
            <a:pPr algn="l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8163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B6900A-5FA9-4A80-B916-E597B158E7F3}"/>
              </a:ext>
            </a:extLst>
          </p:cNvPr>
          <p:cNvCxnSpPr>
            <a:cxnSpLocks/>
          </p:cNvCxnSpPr>
          <p:nvPr/>
        </p:nvCxnSpPr>
        <p:spPr>
          <a:xfrm flipV="1">
            <a:off x="4655840" y="0"/>
            <a:ext cx="0" cy="684940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6D32A1D-B110-4207-910C-BC4DE3112405}"/>
              </a:ext>
            </a:extLst>
          </p:cNvPr>
          <p:cNvCxnSpPr>
            <a:cxnSpLocks/>
          </p:cNvCxnSpPr>
          <p:nvPr/>
        </p:nvCxnSpPr>
        <p:spPr>
          <a:xfrm>
            <a:off x="4475520" y="3068960"/>
            <a:ext cx="3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5209DB6-BCCE-49EC-82CA-1A059B355786}"/>
              </a:ext>
            </a:extLst>
          </p:cNvPr>
          <p:cNvCxnSpPr>
            <a:cxnSpLocks/>
          </p:cNvCxnSpPr>
          <p:nvPr/>
        </p:nvCxnSpPr>
        <p:spPr>
          <a:xfrm>
            <a:off x="4475520" y="4869160"/>
            <a:ext cx="3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82824-F852-4226-8949-D5E17927EB92}"/>
              </a:ext>
            </a:extLst>
          </p:cNvPr>
          <p:cNvCxnSpPr>
            <a:cxnSpLocks/>
          </p:cNvCxnSpPr>
          <p:nvPr/>
        </p:nvCxnSpPr>
        <p:spPr>
          <a:xfrm>
            <a:off x="4475520" y="1268760"/>
            <a:ext cx="3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9CA2ED-E729-4A70-BD77-957DBCFBB8EB}"/>
              </a:ext>
            </a:extLst>
          </p:cNvPr>
          <p:cNvSpPr/>
          <p:nvPr/>
        </p:nvSpPr>
        <p:spPr>
          <a:xfrm>
            <a:off x="4475520" y="1599474"/>
            <a:ext cx="6700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	</a:t>
            </a:r>
            <a:r>
              <a:rPr lang="en-US" altLang="ko-KR" sz="3600" b="1" dirty="0">
                <a:latin typeface="Bahnschrift SemiLight SemiConde" panose="020B0502040204020203" pitchFamily="34" charset="0"/>
              </a:rPr>
              <a:t>Details of each </a:t>
            </a:r>
            <a:r>
              <a:rPr lang="en-US" altLang="ko-KR" sz="3600" b="1" dirty="0" err="1">
                <a:latin typeface="Bahnschrift SemiLight SemiConde" panose="020B0502040204020203" pitchFamily="34" charset="0"/>
              </a:rPr>
              <a:t>Gui</a:t>
            </a:r>
            <a:r>
              <a:rPr lang="en-US" altLang="ko-KR" sz="3600" b="1" dirty="0">
                <a:latin typeface="Bahnschrift SemiLight SemiConde" panose="020B0502040204020203" pitchFamily="34" charset="0"/>
              </a:rPr>
              <a:t> Window</a:t>
            </a:r>
            <a:r>
              <a:rPr lang="en-US" altLang="ko-KR" sz="3600" b="1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 .</a:t>
            </a:r>
            <a:r>
              <a:rPr lang="en-US" altLang="ko-KR" sz="3600" b="1" dirty="0">
                <a:latin typeface="Bahnschrift SemiLight SemiConde" panose="020B0502040204020203" pitchFamily="34" charset="0"/>
              </a:rPr>
              <a:t>    </a:t>
            </a:r>
          </a:p>
          <a:p>
            <a:r>
              <a:rPr lang="en-US" altLang="ko-KR" sz="2800" b="1" dirty="0">
                <a:latin typeface="Bahnschrift SemiLight SemiConde" panose="020B0502040204020203" pitchFamily="34" charset="0"/>
              </a:rPr>
              <a:t>	 	</a:t>
            </a:r>
            <a:r>
              <a:rPr lang="ko-KR" altLang="en-US" sz="2800" b="1" dirty="0">
                <a:latin typeface="Bahnschrift SemiLight SemiConde" panose="020B0502040204020203" pitchFamily="34" charset="0"/>
              </a:rPr>
              <a:t>각 스크린 세부사항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275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3A4C620-57E2-4A61-84C3-224A621B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2374"/>
            <a:ext cx="4924425" cy="497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6530ED1-0838-4F8A-AEC9-44406B227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585" y="1769159"/>
            <a:ext cx="4924425" cy="430967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Layout</a:t>
            </a:r>
          </a:p>
          <a:p>
            <a:pPr lvl="1"/>
            <a:r>
              <a:rPr lang="en-US" altLang="ko-KR" dirty="0" err="1"/>
              <a:t>GridLayout</a:t>
            </a:r>
            <a:r>
              <a:rPr lang="en-US" altLang="ko-KR" dirty="0"/>
              <a:t> 2 </a:t>
            </a:r>
            <a:r>
              <a:rPr lang="en-US" altLang="ko-KR" dirty="0" err="1"/>
              <a:t>x2</a:t>
            </a:r>
            <a:endParaRPr lang="en-US" altLang="ko-KR" dirty="0"/>
          </a:p>
          <a:p>
            <a:r>
              <a:rPr lang="en-US" altLang="ko-KR" sz="2400" dirty="0" err="1"/>
              <a:t>JButton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b1</a:t>
            </a:r>
            <a:r>
              <a:rPr lang="en-US" altLang="ko-KR" sz="2000" dirty="0"/>
              <a:t> : Input Data</a:t>
            </a:r>
          </a:p>
          <a:p>
            <a:pPr lvl="1"/>
            <a:r>
              <a:rPr lang="en-US" altLang="ko-KR" sz="2000" dirty="0" err="1"/>
              <a:t>b2</a:t>
            </a:r>
            <a:r>
              <a:rPr lang="en-US" altLang="ko-KR" sz="2000" dirty="0"/>
              <a:t> : Reading Data</a:t>
            </a:r>
          </a:p>
          <a:p>
            <a:pPr lvl="1"/>
            <a:r>
              <a:rPr lang="de-DE" altLang="ko-KR" sz="2000" dirty="0"/>
              <a:t>b3 : Design</a:t>
            </a:r>
          </a:p>
          <a:p>
            <a:pPr lvl="1"/>
            <a:r>
              <a:rPr lang="en-US" altLang="ko-KR" sz="2000" dirty="0" err="1"/>
              <a:t>b4</a:t>
            </a:r>
            <a:r>
              <a:rPr lang="en-US" altLang="ko-KR" sz="2000" dirty="0"/>
              <a:t> : Print Award</a:t>
            </a:r>
          </a:p>
          <a:p>
            <a:r>
              <a:rPr lang="en-US" altLang="ko-KR" sz="2400" dirty="0" err="1"/>
              <a:t>EventHandler</a:t>
            </a:r>
            <a:endParaRPr lang="en-US" altLang="ko-KR" sz="2400" dirty="0"/>
          </a:p>
          <a:p>
            <a:pPr lvl="1"/>
            <a:r>
              <a:rPr lang="en-US" altLang="ko-KR" dirty="0"/>
              <a:t>ActionListener</a:t>
            </a:r>
          </a:p>
          <a:p>
            <a:pPr marL="457200" lvl="1" indent="0">
              <a:buNone/>
            </a:pPr>
            <a:r>
              <a:rPr lang="en-US" altLang="ko-KR" dirty="0"/>
              <a:t>         to </a:t>
            </a:r>
            <a:r>
              <a:rPr lang="en-US" altLang="ko-KR" dirty="0" err="1"/>
              <a:t>AnonymousClass</a:t>
            </a:r>
            <a:endParaRPr lang="en-US" altLang="ko-KR" dirty="0"/>
          </a:p>
          <a:p>
            <a:pPr lvl="1"/>
            <a:r>
              <a:rPr lang="en-US" altLang="ko-KR" dirty="0"/>
              <a:t>Click the button </a:t>
            </a:r>
          </a:p>
          <a:p>
            <a:pPr marL="457200" lvl="1" indent="0">
              <a:buNone/>
            </a:pPr>
            <a:r>
              <a:rPr lang="en-US" altLang="ko-KR" dirty="0"/>
              <a:t>	     to open each window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88E69-7C3F-4DCC-A5E9-1BC5930FFFDF}"/>
              </a:ext>
            </a:extLst>
          </p:cNvPr>
          <p:cNvSpPr txBox="1"/>
          <p:nvPr/>
        </p:nvSpPr>
        <p:spPr>
          <a:xfrm>
            <a:off x="6176210" y="854762"/>
            <a:ext cx="5251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 Screen : Select menu</a:t>
            </a:r>
          </a:p>
          <a:p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91635D-2DAC-47FC-8E1E-1A422D5E8874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0F46145-B266-4C66-8F3D-B8A3D66970ED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2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3EF987-DD96-4565-8DEC-EE828242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04987"/>
            <a:ext cx="5591175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531B1B-A903-4D0A-B2D2-A082DE87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585" y="1769159"/>
            <a:ext cx="4924425" cy="43096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Layout</a:t>
            </a:r>
          </a:p>
          <a:p>
            <a:pPr lvl="1"/>
            <a:r>
              <a:rPr lang="en-US" altLang="ko-KR" dirty="0" err="1"/>
              <a:t>BorderLayout</a:t>
            </a:r>
            <a:endParaRPr lang="en-US" altLang="ko-KR" dirty="0"/>
          </a:p>
          <a:p>
            <a:pPr lvl="2"/>
            <a:r>
              <a:rPr lang="en-US" altLang="ko-KR" dirty="0" err="1"/>
              <a:t>GirdLaout</a:t>
            </a:r>
            <a:r>
              <a:rPr lang="en-US" altLang="ko-KR" dirty="0"/>
              <a:t> 3 x 2</a:t>
            </a:r>
          </a:p>
          <a:p>
            <a:pPr lvl="2"/>
            <a:r>
              <a:rPr lang="en-US" altLang="ko-KR" dirty="0"/>
              <a:t>Button</a:t>
            </a:r>
          </a:p>
          <a:p>
            <a:r>
              <a:rPr lang="en-US" altLang="ko-KR" sz="2400" dirty="0" err="1"/>
              <a:t>JLabel</a:t>
            </a:r>
            <a:r>
              <a:rPr lang="en-US" altLang="ko-KR" sz="2400" dirty="0"/>
              <a:t> , </a:t>
            </a:r>
            <a:r>
              <a:rPr lang="en-US" altLang="ko-KR" sz="2400" dirty="0" err="1"/>
              <a:t>Jtextbox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JCombobox</a:t>
            </a:r>
            <a:endParaRPr lang="en-US" altLang="ko-KR" sz="2400" dirty="0"/>
          </a:p>
          <a:p>
            <a:r>
              <a:rPr lang="en-US" altLang="ko-KR" sz="2400" dirty="0" err="1"/>
              <a:t>EventHandler</a:t>
            </a:r>
            <a:endParaRPr lang="en-US" altLang="ko-KR" sz="2400" dirty="0"/>
          </a:p>
          <a:p>
            <a:pPr lvl="1"/>
            <a:r>
              <a:rPr lang="en-US" altLang="ko-KR" dirty="0"/>
              <a:t>ActionListener</a:t>
            </a:r>
          </a:p>
          <a:p>
            <a:pPr marL="457200" lvl="1" indent="0">
              <a:buNone/>
            </a:pPr>
            <a:r>
              <a:rPr lang="en-US" altLang="ko-KR" dirty="0"/>
              <a:t>   to </a:t>
            </a:r>
            <a:r>
              <a:rPr lang="en-US" altLang="ko-KR" dirty="0" err="1"/>
              <a:t>AnonymousClass</a:t>
            </a:r>
            <a:endParaRPr lang="en-US" altLang="ko-KR" dirty="0"/>
          </a:p>
          <a:p>
            <a:pPr lvl="1"/>
            <a:r>
              <a:rPr lang="en-US" altLang="ko-KR" dirty="0"/>
              <a:t>Click the button </a:t>
            </a:r>
          </a:p>
          <a:p>
            <a:pPr marL="457200" lvl="1" indent="0">
              <a:buNone/>
            </a:pPr>
            <a:r>
              <a:rPr lang="en-US" altLang="ko-KR" dirty="0"/>
              <a:t>    to insert 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BD95E-3844-468A-989E-04246F94B2BF}"/>
              </a:ext>
            </a:extLst>
          </p:cNvPr>
          <p:cNvSpPr txBox="1"/>
          <p:nvPr/>
        </p:nvSpPr>
        <p:spPr>
          <a:xfrm>
            <a:off x="6176210" y="854762"/>
            <a:ext cx="52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person’s data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598555-2710-430E-8BA2-0FEDC3B0A715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E429DFA-4CB6-473D-ACCE-0F3003517778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BAAA8B2-DF94-4953-A5E7-63F96C7E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795462"/>
            <a:ext cx="5619750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85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45C7B0-C249-4864-AC9A-F1288422535E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684F28-2092-4EFC-BF4A-F3938C80979A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C8CCDA9-2D83-4C4E-AAED-DAF537EF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669436"/>
            <a:ext cx="5324475" cy="5591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FF4E63-07C9-49BF-B373-B0E23553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632340"/>
            <a:ext cx="5324475" cy="5591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656E9E-4B1C-4333-86D6-D8B651F9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637103"/>
            <a:ext cx="5334000" cy="5581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F3B0761-6EE5-4BB9-B198-86E188685A4D}"/>
              </a:ext>
            </a:extLst>
          </p:cNvPr>
          <p:cNvSpPr txBox="1">
            <a:spLocks/>
          </p:cNvSpPr>
          <p:nvPr/>
        </p:nvSpPr>
        <p:spPr>
          <a:xfrm>
            <a:off x="6577756" y="1825625"/>
            <a:ext cx="509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Layout</a:t>
            </a:r>
          </a:p>
          <a:p>
            <a:pPr lvl="1"/>
            <a:r>
              <a:rPr lang="en-US" altLang="ko-KR" dirty="0" err="1"/>
              <a:t>BorderLayout</a:t>
            </a:r>
            <a:endParaRPr lang="en-US" altLang="ko-KR" dirty="0"/>
          </a:p>
          <a:p>
            <a:pPr lvl="1"/>
            <a:r>
              <a:rPr lang="en-US" altLang="ko-KR" dirty="0" err="1"/>
              <a:t>GridLayout</a:t>
            </a:r>
            <a:r>
              <a:rPr lang="en-US" altLang="ko-KR" dirty="0"/>
              <a:t> 1 x 4</a:t>
            </a:r>
          </a:p>
          <a:p>
            <a:pPr lvl="1"/>
            <a:endParaRPr lang="en-US" altLang="ko-KR" sz="100" dirty="0"/>
          </a:p>
          <a:p>
            <a:r>
              <a:rPr lang="en-US" altLang="ko-KR" dirty="0" err="1"/>
              <a:t>JTextField</a:t>
            </a:r>
            <a:r>
              <a:rPr lang="en-US" altLang="ko-KR" dirty="0"/>
              <a:t>, </a:t>
            </a:r>
            <a:r>
              <a:rPr lang="en-US" altLang="ko-KR" dirty="0" err="1"/>
              <a:t>Jbutton</a:t>
            </a:r>
            <a:r>
              <a:rPr lang="en-US" altLang="ko-KR" dirty="0"/>
              <a:t>, </a:t>
            </a:r>
            <a:r>
              <a:rPr lang="en-US" altLang="ko-KR" dirty="0" err="1"/>
              <a:t>JScrollPane</a:t>
            </a:r>
            <a:endParaRPr lang="en-US" altLang="ko-KR" dirty="0"/>
          </a:p>
          <a:p>
            <a:endParaRPr lang="en-US" altLang="ko-KR" sz="100" dirty="0"/>
          </a:p>
          <a:p>
            <a:r>
              <a:rPr lang="en-US" altLang="ko-KR" dirty="0" err="1"/>
              <a:t>JTable</a:t>
            </a:r>
            <a:r>
              <a:rPr lang="en-US" altLang="ko-KR" dirty="0"/>
              <a:t>, default table</a:t>
            </a:r>
          </a:p>
          <a:p>
            <a:endParaRPr lang="en-US" altLang="ko-KR" sz="100" dirty="0"/>
          </a:p>
          <a:p>
            <a:r>
              <a:rPr lang="en-US" altLang="ko-KR" dirty="0" err="1"/>
              <a:t>EventHandler</a:t>
            </a:r>
            <a:endParaRPr lang="en-US" altLang="ko-KR" dirty="0"/>
          </a:p>
          <a:p>
            <a:pPr lvl="1"/>
            <a:r>
              <a:rPr lang="en-US" altLang="ko-KR" dirty="0"/>
              <a:t>ActionListener </a:t>
            </a:r>
          </a:p>
          <a:p>
            <a:pPr marL="457200" lvl="1" indent="0">
              <a:buNone/>
            </a:pPr>
            <a:r>
              <a:rPr lang="en-US" altLang="ko-KR" dirty="0"/>
              <a:t>		to </a:t>
            </a:r>
            <a:r>
              <a:rPr lang="en-US" altLang="ko-KR" dirty="0" err="1"/>
              <a:t>AnonymousClass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EC8CD-CC7C-4B5F-80D3-152357738DC6}"/>
              </a:ext>
            </a:extLst>
          </p:cNvPr>
          <p:cNvSpPr txBox="1"/>
          <p:nvPr/>
        </p:nvSpPr>
        <p:spPr>
          <a:xfrm>
            <a:off x="5591944" y="854762"/>
            <a:ext cx="615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Search, Sort and Delete Data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E71A9C-2B57-4B09-B248-1E5EE0CD5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642937"/>
            <a:ext cx="53244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6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E54DEA-9EED-4423-834A-BC0579F6A003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63C4B5-96F8-4F9D-A29F-E90EA4443425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983E02C5-4E1E-46E8-8B6A-AF2C27A3A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44" y="941019"/>
            <a:ext cx="5017478" cy="5048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D76892-5219-4DCD-96D3-5038A524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80" y="3073524"/>
            <a:ext cx="255270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7F392-69D9-4692-ACC1-51EF2567BF7B}"/>
              </a:ext>
            </a:extLst>
          </p:cNvPr>
          <p:cNvSpPr txBox="1"/>
          <p:nvPr/>
        </p:nvSpPr>
        <p:spPr>
          <a:xfrm>
            <a:off x="5593757" y="917249"/>
            <a:ext cx="605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award’s layout image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1DC0711-9C43-4228-BAC4-81879A045AA1}"/>
              </a:ext>
            </a:extLst>
          </p:cNvPr>
          <p:cNvSpPr txBox="1">
            <a:spLocks/>
          </p:cNvSpPr>
          <p:nvPr/>
        </p:nvSpPr>
        <p:spPr>
          <a:xfrm>
            <a:off x="6635262" y="1888111"/>
            <a:ext cx="4718538" cy="462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Layout</a:t>
            </a:r>
          </a:p>
          <a:p>
            <a:pPr lvl="1"/>
            <a:r>
              <a:rPr lang="en-US" altLang="ko-KR" dirty="0" err="1"/>
              <a:t>GirdLayout</a:t>
            </a:r>
            <a:r>
              <a:rPr lang="en-US" altLang="ko-KR" dirty="0"/>
              <a:t> 3 x 3</a:t>
            </a:r>
          </a:p>
          <a:p>
            <a:r>
              <a:rPr lang="en-US" altLang="ko-KR" dirty="0"/>
              <a:t>Nine </a:t>
            </a:r>
            <a:r>
              <a:rPr lang="en-US" altLang="ko-KR" dirty="0" err="1"/>
              <a:t>Jbutton</a:t>
            </a:r>
            <a:endParaRPr lang="en-US" altLang="ko-KR" dirty="0"/>
          </a:p>
          <a:p>
            <a:pPr lvl="1"/>
            <a:r>
              <a:rPr lang="en-US" altLang="ko-KR" dirty="0" err="1"/>
              <a:t>ImageIcon</a:t>
            </a:r>
            <a:endParaRPr lang="en-US" altLang="ko-KR" dirty="0"/>
          </a:p>
          <a:p>
            <a:pPr lvl="2"/>
            <a:r>
              <a:rPr lang="en-US" altLang="ko-KR" dirty="0"/>
              <a:t>Image</a:t>
            </a:r>
          </a:p>
          <a:p>
            <a:r>
              <a:rPr lang="en-US" altLang="ko-KR" dirty="0" err="1"/>
              <a:t>EventHandler</a:t>
            </a:r>
            <a:endParaRPr lang="en-US" altLang="ko-KR" dirty="0"/>
          </a:p>
          <a:p>
            <a:pPr lvl="1"/>
            <a:r>
              <a:rPr lang="en-US" altLang="ko-KR" dirty="0" err="1"/>
              <a:t>mouseClicked</a:t>
            </a:r>
            <a:r>
              <a:rPr lang="en-US" altLang="ko-KR" dirty="0"/>
              <a:t>()</a:t>
            </a:r>
          </a:p>
          <a:p>
            <a:pPr marL="914400" lvl="2" indent="0">
              <a:buNone/>
            </a:pPr>
            <a:r>
              <a:rPr lang="en-US" altLang="ko-KR" dirty="0"/>
              <a:t>to extends </a:t>
            </a:r>
            <a:r>
              <a:rPr lang="en-US" altLang="ko-KR" dirty="0" err="1"/>
              <a:t>MouseAdaterClass</a:t>
            </a:r>
            <a:endParaRPr lang="en-US" altLang="ko-KR" dirty="0"/>
          </a:p>
          <a:p>
            <a:r>
              <a:rPr lang="en-US" altLang="ko-KR" dirty="0"/>
              <a:t>Static int </a:t>
            </a:r>
          </a:p>
          <a:p>
            <a:pPr marL="457200" lvl="1" indent="0">
              <a:buNone/>
            </a:pPr>
            <a:r>
              <a:rPr lang="en-US" altLang="ko-KR" dirty="0"/>
              <a:t>to memory the image used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933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333</Words>
  <Application>Microsoft Office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Bahnschrift SemiLight SemiConde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20171016</dc:creator>
  <cp:lastModifiedBy>성일 허</cp:lastModifiedBy>
  <cp:revision>76</cp:revision>
  <dcterms:created xsi:type="dcterms:W3CDTF">2019-09-26T07:52:04Z</dcterms:created>
  <dcterms:modified xsi:type="dcterms:W3CDTF">2019-12-10T13:53:25Z</dcterms:modified>
</cp:coreProperties>
</file>