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0" r:id="rId5"/>
    <p:sldId id="271" r:id="rId6"/>
    <p:sldId id="268" r:id="rId7"/>
    <p:sldId id="261" r:id="rId8"/>
    <p:sldId id="270" r:id="rId9"/>
    <p:sldId id="262" r:id="rId10"/>
    <p:sldId id="263" r:id="rId11"/>
    <p:sldId id="269" r:id="rId12"/>
    <p:sldId id="264" r:id="rId13"/>
    <p:sldId id="273" r:id="rId14"/>
    <p:sldId id="265" r:id="rId15"/>
    <p:sldId id="266" r:id="rId16"/>
    <p:sldId id="267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5" autoAdjust="0"/>
  </p:normalViewPr>
  <p:slideViewPr>
    <p:cSldViewPr snapToGrid="0">
      <p:cViewPr>
        <p:scale>
          <a:sx n="75" d="100"/>
          <a:sy n="75" d="100"/>
        </p:scale>
        <p:origin x="2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1CD7-7A36-49DE-99B1-918CE7CE5F1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24FF6-8A9E-4F67-8649-5F61F561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6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인터넷 프라이버시를 지키기 위한 도구로 널리 사용되기 전에는 멀리 떨어진 네트워크 환경을 하나의 안전한 네트워크로 만드는 역할을 합니다</a:t>
            </a:r>
            <a:r>
              <a:rPr lang="en-US" altLang="ko-KR" dirty="0">
                <a:effectLst/>
              </a:rPr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큰규모의</a:t>
            </a:r>
            <a:r>
              <a:rPr lang="ko-KR" altLang="en-US" dirty="0"/>
              <a:t> 조직이 여러 곳에 분산되어 있는 컴퓨터들을 연결하는 보안성이 높은 사설 네트워크</a:t>
            </a:r>
            <a:r>
              <a:rPr lang="en-US" altLang="ko-KR" dirty="0"/>
              <a:t>(Private</a:t>
            </a:r>
            <a:r>
              <a:rPr lang="en-US" altLang="ko-KR" baseline="0" dirty="0"/>
              <a:t> Network)</a:t>
            </a:r>
            <a:r>
              <a:rPr lang="ko-KR" altLang="en-US" baseline="0" dirty="0"/>
              <a:t>를 만들거나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인터넷을 활용하여 원격지 간에 네트워크를 서로 연결하고 암호화 기술을 적용하여 보다 안정적이며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보안성 높은 통신 서비스를 제공하는 서비스를 말합니다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8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Amazon VPC </a:t>
            </a:r>
            <a:r>
              <a:rPr lang="ko-KR" altLang="en-US" dirty="0"/>
              <a:t>자체로 </a:t>
            </a:r>
            <a:r>
              <a:rPr lang="en-US" altLang="ko-KR" dirty="0"/>
              <a:t>IP </a:t>
            </a:r>
            <a:r>
              <a:rPr lang="ko-KR" altLang="en-US" dirty="0"/>
              <a:t>주소 범위</a:t>
            </a:r>
            <a:r>
              <a:rPr lang="en-US" altLang="ko-KR" dirty="0"/>
              <a:t>, </a:t>
            </a:r>
            <a:r>
              <a:rPr lang="ko-KR" altLang="en-US" dirty="0" err="1"/>
              <a:t>서브넷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라우팅 테이블 및 네트워크 게이트웨이 구성 선택 등 가상 네트워킹 환경을 완벽하게 제어할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VPC</a:t>
            </a:r>
            <a:r>
              <a:rPr lang="ko-KR" altLang="en-US" dirty="0"/>
              <a:t>에서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를 모두 사용하여 리소스와 애플리케이션에 안전하고 쉽게 액세스할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 구성을 손쉽게 정의할 수 있으며</a:t>
            </a:r>
            <a:r>
              <a:rPr lang="en-US" altLang="ko-KR" dirty="0"/>
              <a:t>, </a:t>
            </a:r>
            <a:r>
              <a:rPr lang="ko-KR" altLang="en-US" dirty="0"/>
              <a:t>보안 그룹 및 네트워크 제어 목록을 포함한 다중 보안 계층을 활용하여 서브넷에서 </a:t>
            </a:r>
            <a:r>
              <a:rPr lang="en-US" altLang="ko-KR" dirty="0"/>
              <a:t>EC2 </a:t>
            </a:r>
            <a:r>
              <a:rPr lang="ko-KR" altLang="en-US" dirty="0"/>
              <a:t>인스턴스에 대한 액세스를 제어할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2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서브넷</a:t>
            </a:r>
            <a:r>
              <a:rPr lang="ko-KR" altLang="en-US" dirty="0"/>
              <a:t> 트래픽이 인터넷 게이트웨이로 </a:t>
            </a:r>
            <a:r>
              <a:rPr lang="ko-KR" altLang="en-US" dirty="0" err="1"/>
              <a:t>라우팅되는</a:t>
            </a:r>
            <a:r>
              <a:rPr lang="ko-KR" altLang="en-US" dirty="0"/>
              <a:t> 경우 해당 서브넷을 </a:t>
            </a:r>
            <a:r>
              <a:rPr lang="ko-KR" altLang="en-US" b="1" dirty="0"/>
              <a:t>퍼블릭 서브넷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Elastic </a:t>
            </a:r>
            <a:r>
              <a:rPr lang="ko-KR" altLang="en-US" dirty="0"/>
              <a:t>서브넷은 사용가능한 탄력적 </a:t>
            </a:r>
            <a:r>
              <a:rPr lang="en-US" altLang="ko-KR" dirty="0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5</a:t>
            </a:r>
            <a:r>
              <a:rPr lang="ko-KR" altLang="en-US" dirty="0"/>
              <a:t>개로 제한되며</a:t>
            </a:r>
            <a:r>
              <a:rPr lang="en-US" altLang="ko-KR" dirty="0"/>
              <a:t>, </a:t>
            </a:r>
            <a:r>
              <a:rPr lang="ko-KR" altLang="en-US" dirty="0"/>
              <a:t>이를 절약하기 위해 </a:t>
            </a:r>
            <a:r>
              <a:rPr lang="en-US" altLang="ko-KR" dirty="0"/>
              <a:t>NAT </a:t>
            </a:r>
            <a:r>
              <a:rPr lang="ko-KR" altLang="en-US" dirty="0"/>
              <a:t>디바이스를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인터넷 게이트웨이로 </a:t>
            </a:r>
            <a:r>
              <a:rPr lang="ko-KR" altLang="en-US" dirty="0" err="1"/>
              <a:t>라우팅되지</a:t>
            </a:r>
            <a:r>
              <a:rPr lang="ko-KR" altLang="en-US" dirty="0"/>
              <a:t> 않는 서브넷을 </a:t>
            </a:r>
            <a:r>
              <a:rPr lang="ko-KR" altLang="en-US" dirty="0" err="1"/>
              <a:t>프라이빗</a:t>
            </a:r>
            <a:r>
              <a:rPr lang="ko-KR" altLang="en-US" dirty="0"/>
              <a:t> 서브넷이라고 합니다</a:t>
            </a:r>
            <a:r>
              <a:rPr lang="en-US" altLang="ko-KR" dirty="0"/>
              <a:t>. </a:t>
            </a:r>
            <a:r>
              <a:rPr lang="ko-KR" altLang="en-US" dirty="0"/>
              <a:t>이 그림에서는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b="1" dirty="0" err="1"/>
              <a:t>프라이빗</a:t>
            </a:r>
            <a:r>
              <a:rPr lang="ko-KR" altLang="en-US" b="1" dirty="0"/>
              <a:t> </a:t>
            </a:r>
            <a:r>
              <a:rPr lang="ko-KR" altLang="en-US" b="1" dirty="0" err="1"/>
              <a:t>서브넷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서브넷이 인터넷 게이트웨이에 이르는 경로를 갖고 있지 않지만 그 트래픽이 </a:t>
            </a:r>
            <a:r>
              <a:rPr lang="en-US" altLang="ko-KR" b="1" dirty="0"/>
              <a:t>Site-to-Site VPN </a:t>
            </a:r>
            <a:r>
              <a:rPr lang="ko-KR" altLang="en-US" dirty="0"/>
              <a:t>연결을 위한 가상 </a:t>
            </a:r>
            <a:r>
              <a:rPr lang="ko-KR" altLang="en-US" dirty="0" err="1"/>
              <a:t>프라이빗</a:t>
            </a:r>
            <a:r>
              <a:rPr lang="ko-KR" altLang="en-US" dirty="0"/>
              <a:t> 게이트웨이로 </a:t>
            </a:r>
            <a:r>
              <a:rPr lang="ko-KR" altLang="en-US" dirty="0" err="1"/>
              <a:t>라우팅되는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이 서브넷을 </a:t>
            </a:r>
            <a:r>
              <a:rPr lang="en-US" altLang="ko-KR" dirty="0"/>
              <a:t>VPN </a:t>
            </a:r>
            <a:r>
              <a:rPr lang="ko-KR" altLang="en-US" dirty="0"/>
              <a:t>전용 서브넷이라고 합니다</a:t>
            </a:r>
            <a:r>
              <a:rPr lang="en-US" altLang="ko-KR" dirty="0"/>
              <a:t>. </a:t>
            </a:r>
            <a:r>
              <a:rPr lang="ko-KR" altLang="en-US" dirty="0"/>
              <a:t>이 그림에서는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VPN </a:t>
            </a:r>
            <a:r>
              <a:rPr lang="ko-KR" altLang="en-US" dirty="0"/>
              <a:t>전용 </a:t>
            </a:r>
            <a:r>
              <a:rPr lang="ko-KR" altLang="en-US" dirty="0" err="1"/>
              <a:t>서브넷입니다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Site-to-Site VPN </a:t>
            </a:r>
            <a:r>
              <a:rPr lang="ko-KR" altLang="en-US" dirty="0"/>
              <a:t>연결을 통한 </a:t>
            </a:r>
            <a:r>
              <a:rPr lang="en-US" altLang="ko-KR" dirty="0"/>
              <a:t>IPv6 </a:t>
            </a:r>
            <a:r>
              <a:rPr lang="ko-KR" altLang="en-US" dirty="0"/>
              <a:t>트래픽은 지원하지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2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일반적으로 엔터프라이즈 규모의 글로벌 기업에서 전세계 임직원을 대상으로 이메일 서비스를 제공하는 경우에는 보다 빠른 메일 서비스 제공을 위해 주요 거점별로 메일 서버를 별도로 구축하고</a:t>
            </a:r>
            <a:r>
              <a:rPr lang="en-US" altLang="ko-KR" dirty="0"/>
              <a:t>, </a:t>
            </a:r>
            <a:r>
              <a:rPr lang="ko-KR" altLang="en-US" dirty="0"/>
              <a:t>안전한 메일 송수신을 위해 고가의 글로벌 전용회선 서비스를 이용합니다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0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NAT </a:t>
            </a:r>
            <a:r>
              <a:rPr lang="ko-KR" altLang="en-US" dirty="0"/>
              <a:t>게이트웨이를 구성하기 위한 세가지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6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Amazon S3</a:t>
            </a:r>
            <a:r>
              <a:rPr lang="ko-KR" altLang="en-US" dirty="0"/>
              <a:t>는 인터넷망에 연결된 서비스로 인터넷 기반의 </a:t>
            </a:r>
            <a:r>
              <a:rPr lang="en-US" altLang="ko-KR" dirty="0"/>
              <a:t>IP</a:t>
            </a:r>
            <a:r>
              <a:rPr lang="ko-KR" altLang="en-US" dirty="0"/>
              <a:t>주소와 연결정보를 가지고 있습니다</a:t>
            </a:r>
            <a:r>
              <a:rPr lang="en-US" altLang="ko-KR" dirty="0"/>
              <a:t>. </a:t>
            </a:r>
            <a:r>
              <a:rPr lang="ko-KR" altLang="en-US" dirty="0"/>
              <a:t>이러한 공용 리소스에 대해 퍼블릭 서브넷에 위치한 인스턴스는 인터넷을 통해 문제 없이 연결 가능합니다</a:t>
            </a:r>
            <a:r>
              <a:rPr lang="en-US" altLang="ko-KR" dirty="0"/>
              <a:t>.. </a:t>
            </a:r>
            <a:r>
              <a:rPr lang="ko-KR" altLang="en-US" dirty="0"/>
              <a:t>하지만 </a:t>
            </a:r>
            <a:r>
              <a:rPr lang="ko-KR" altLang="en-US" dirty="0" err="1"/>
              <a:t>프라이빗</a:t>
            </a:r>
            <a:r>
              <a:rPr lang="ko-KR" altLang="en-US" dirty="0"/>
              <a:t> 서브넷에 위치한 인스턴스는 인터넷과 연결되어 있는 </a:t>
            </a:r>
            <a:r>
              <a:rPr lang="en-US" altLang="ko-KR" dirty="0"/>
              <a:t>S3</a:t>
            </a:r>
            <a:r>
              <a:rPr lang="ko-KR" altLang="en-US" dirty="0"/>
              <a:t>와 같은 공용 리소스를 연결할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6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Amazon S3</a:t>
            </a:r>
            <a:r>
              <a:rPr lang="ko-KR" altLang="en-US" dirty="0"/>
              <a:t>는 인터넷망에 연결된 서비스로 인터넷 기반의 </a:t>
            </a:r>
            <a:r>
              <a:rPr lang="en-US" altLang="ko-KR" dirty="0"/>
              <a:t>IP</a:t>
            </a:r>
            <a:r>
              <a:rPr lang="ko-KR" altLang="en-US" dirty="0"/>
              <a:t>주소와 연결정보를 가지고 있습니다</a:t>
            </a:r>
            <a:r>
              <a:rPr lang="en-US" altLang="ko-KR" dirty="0"/>
              <a:t>. </a:t>
            </a:r>
            <a:r>
              <a:rPr lang="ko-KR" altLang="en-US" dirty="0"/>
              <a:t>이러한 공용 리소스에 대해 퍼블릭 서브넷에 위치한 인스턴스는 인터넷을 통해 문제 없이 연결 가능합니다</a:t>
            </a:r>
            <a:r>
              <a:rPr lang="en-US" altLang="ko-KR" dirty="0"/>
              <a:t>.. </a:t>
            </a:r>
            <a:r>
              <a:rPr lang="ko-KR" altLang="en-US" dirty="0"/>
              <a:t>하지만 </a:t>
            </a:r>
            <a:r>
              <a:rPr lang="ko-KR" altLang="en-US" dirty="0" err="1"/>
              <a:t>프라이빗</a:t>
            </a:r>
            <a:r>
              <a:rPr lang="ko-KR" altLang="en-US" dirty="0"/>
              <a:t> 서브넷에 위치한 인스턴스는 인터넷과 연결되어 있는 </a:t>
            </a:r>
            <a:r>
              <a:rPr lang="en-US" altLang="ko-KR" dirty="0"/>
              <a:t>S3</a:t>
            </a:r>
            <a:r>
              <a:rPr lang="ko-KR" altLang="en-US" dirty="0"/>
              <a:t>와 같은 공용 리소스를 연결할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4FF6-8A9E-4F67-8649-5F61F561FB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0503C-4601-4981-86C7-86D47820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6452D-F6C7-46D1-BE7D-C902941B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CDB23-E50A-4617-AEF6-B2D5D3DC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F835A-2F7E-43D6-AB0F-5AD27E09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9F0AA-4973-4CD4-82D7-C0647F6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4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14608-0D61-40AE-9F27-0427C435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BEF25-0320-4CDD-B0B8-FD03657A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2BED9-77EF-4FC9-80B2-274CB724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C5F94-C256-4AC6-B4E2-1441BFF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3D9A7-02E7-4C94-98C5-D66BF613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4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1E29D3-6A7A-48F6-888A-7F8EF2F2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22589-EAC7-470D-A75E-BC569329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5410B-21AF-49CE-8060-FFF9D1FA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660A8-7C48-419F-978C-A9B3CA50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22B9F-CA40-46CF-A1DC-8E348407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7F7B7-E18B-401D-A5BD-93D75807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8F633-A9E3-45AE-8543-D3E58743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E00B-2EAB-4654-8B5F-69C69621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84FF6-EE63-402C-B1B0-47EFBE3D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E102E-7C09-43EF-9BC6-349F0276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7DC6-380F-4F19-9A98-A66C95C7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D5A8E-B9E0-4B5F-B23C-E5B2493D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4221E-D311-41EF-B1F0-22DEA9C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A0B35-2168-4BE9-A407-184E66DE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1A2C8-306C-499F-8849-0F7F89A2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8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A67F3-7229-4C09-8C0A-48E3FE73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D1215-845C-4E32-B841-35A8D383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5C39F-338D-4EC6-9D5D-2194B027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455F6-502F-4D63-8783-F17EAFD7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FB1F5-E3EC-41BC-BCB7-7E4FD4F8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DC366-816E-4E27-8CE2-87720662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DD5E-A42B-4456-B919-6F425E74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A6A2A-C41A-43B5-80EE-5BDE777B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C4957-F215-4E71-A79D-AEBF3782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63E90-8A48-4570-A6FB-FCC1151EE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DCE4F5-1F19-4849-A060-CB28D8FB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43D0F9-153E-4F7A-8A13-7EB8D60D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C9C9B-0227-48B1-BBB4-89439654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F04F5B-68E6-4977-9B5A-8921377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6A95-9C1C-406B-95A1-B623AC3C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BFAFC-5B09-4476-A7DD-AA39B02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74430-B412-40F5-B7C3-F946E38B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D6E89-79BB-4600-A12E-AB4CD74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BBAADC-DC46-4EF6-8482-475DD4C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DC2204-AD1F-4914-ADCE-17200092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6BE0-FA59-4457-9614-78935850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3C9C0-9A8A-4898-894A-98A56E5A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3F892-5B5F-4D8D-85C4-63AE8A60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C7434-CB52-42C7-AA6B-1FFAA198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EBE6C-CF53-46EB-A6D4-21470B71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326B0-41D6-434E-AFC8-4533B3E1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7B65F-2979-4560-A286-8F75242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57F9B-28A6-4956-AE54-556985B2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60B617-332B-48E0-8F5A-E14D43DA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D82F2-A5C8-40E3-B250-C9DC9E08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1C546-09D2-4C36-BAB9-1E0EA40F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4DEB0-9553-43E8-8EAD-3402176D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EDAA7-9808-41C2-99DC-F9775988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8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E91C08-F723-44B2-9B37-B7BDB25A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97342-E967-442D-806B-E3A27068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B1462-C6D5-479E-8235-F7D3A74DA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E585-98EC-4AAC-9A7E-3387038516EC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D18A5-ACE1-4510-9780-B7054691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0C42D-5D45-4F92-8BFD-494397099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9528-9EB6-4E2C-9CDE-C89DBF305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1AAE0-1FB6-42D7-9C8C-BB695F26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AWS VPC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28F2E6-7BA6-4475-8025-06B673082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1" dirty="0" err="1">
                <a:solidFill>
                  <a:schemeClr val="bg1"/>
                </a:solidFill>
              </a:rPr>
              <a:t>Aamazon</a:t>
            </a:r>
            <a:r>
              <a:rPr lang="en-US" altLang="ko-KR" i="1" dirty="0">
                <a:solidFill>
                  <a:schemeClr val="bg1"/>
                </a:solidFill>
              </a:rPr>
              <a:t> Web Service Virtual Private Cloud</a:t>
            </a:r>
            <a:endParaRPr lang="ko-KR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24C875-16F9-466C-9868-DBC33E46CF2F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44879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B81CBD-AF69-41DF-9A46-CAB2F6831AC6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02E4B-2A6B-46DA-8976-43D3AA681762}"/>
              </a:ext>
            </a:extLst>
          </p:cNvPr>
          <p:cNvSpPr txBox="1"/>
          <p:nvPr/>
        </p:nvSpPr>
        <p:spPr>
          <a:xfrm>
            <a:off x="2981177" y="1243270"/>
            <a:ext cx="62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주요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B76E1-FC0F-4EE5-999C-8ECABA4081E5}"/>
              </a:ext>
            </a:extLst>
          </p:cNvPr>
          <p:cNvSpPr txBox="1"/>
          <p:nvPr/>
        </p:nvSpPr>
        <p:spPr>
          <a:xfrm>
            <a:off x="2991688" y="1759774"/>
            <a:ext cx="640456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AWS</a:t>
            </a:r>
            <a:r>
              <a:rPr lang="ko-KR" altLang="en-US" dirty="0">
                <a:solidFill>
                  <a:schemeClr val="bg1"/>
                </a:solidFill>
              </a:rPr>
              <a:t>에 사설 네트워크 구축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회사와 </a:t>
            </a: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간 </a:t>
            </a:r>
            <a:r>
              <a:rPr lang="en-US" altLang="ko-KR" dirty="0">
                <a:solidFill>
                  <a:schemeClr val="bg1"/>
                </a:solidFill>
              </a:rPr>
              <a:t>VPN</a:t>
            </a:r>
            <a:r>
              <a:rPr lang="ko-KR" altLang="en-US" dirty="0">
                <a:solidFill>
                  <a:schemeClr val="bg1"/>
                </a:solidFill>
              </a:rPr>
              <a:t>을 연결하거나 가상 네트워킹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기존 데이터 센터와의 연결을 통해 하이브리드 환경 구성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AWS</a:t>
            </a:r>
            <a:r>
              <a:rPr lang="ko-KR" altLang="en-US" dirty="0">
                <a:solidFill>
                  <a:schemeClr val="bg1"/>
                </a:solidFill>
              </a:rPr>
              <a:t>를 회사 인프라의 일부처럼 사용할 수 있으며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내부 시스템 소프트웨어의 연동이 매우 쉬움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세심한 네트워크 설정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모든 리전에서 이용가능</a:t>
            </a:r>
          </a:p>
        </p:txBody>
      </p:sp>
    </p:spTree>
    <p:extLst>
      <p:ext uri="{BB962C8B-B14F-4D97-AF65-F5344CB8AC3E}">
        <p14:creationId xmlns:p14="http://schemas.microsoft.com/office/powerpoint/2010/main" val="329923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B533-3033-4576-945F-5D85260EF0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B0CD-C8E2-40B0-AC92-9A4D6BCFDE45}"/>
              </a:ext>
            </a:extLst>
          </p:cNvPr>
          <p:cNvSpPr txBox="1"/>
          <p:nvPr/>
        </p:nvSpPr>
        <p:spPr>
          <a:xfrm>
            <a:off x="2685566" y="3167390"/>
            <a:ext cx="7377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3200" dirty="0">
                <a:solidFill>
                  <a:schemeClr val="bg1"/>
                </a:solidFill>
              </a:rPr>
              <a:t> 구성 요소</a:t>
            </a:r>
          </a:p>
        </p:txBody>
      </p:sp>
    </p:spTree>
    <p:extLst>
      <p:ext uri="{BB962C8B-B14F-4D97-AF65-F5344CB8AC3E}">
        <p14:creationId xmlns:p14="http://schemas.microsoft.com/office/powerpoint/2010/main" val="74432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2E7A1A-E6E6-4CAB-BA44-CB63D1E39BD0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5059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6AB0CD-C8E2-40B0-AC92-9A4D6BCFDE45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구성 요소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81FFCF-D670-4E7E-9871-C3579CFB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75" y="1497270"/>
            <a:ext cx="3488250" cy="4560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102-5EC0-4791-8459-1AFBCC07002D}"/>
              </a:ext>
            </a:extLst>
          </p:cNvPr>
          <p:cNvSpPr txBox="1"/>
          <p:nvPr/>
        </p:nvSpPr>
        <p:spPr>
          <a:xfrm>
            <a:off x="1794739" y="2582148"/>
            <a:ext cx="17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Public subnet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A6F32-A30A-4E79-A0F5-B5E341843940}"/>
              </a:ext>
            </a:extLst>
          </p:cNvPr>
          <p:cNvSpPr txBox="1"/>
          <p:nvPr/>
        </p:nvSpPr>
        <p:spPr>
          <a:xfrm>
            <a:off x="1794739" y="3723502"/>
            <a:ext cx="17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Private subnet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C557F-549D-4BD1-9161-CE5E3D693E37}"/>
              </a:ext>
            </a:extLst>
          </p:cNvPr>
          <p:cNvSpPr txBox="1"/>
          <p:nvPr/>
        </p:nvSpPr>
        <p:spPr>
          <a:xfrm>
            <a:off x="1483359" y="4681837"/>
            <a:ext cx="201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VPN </a:t>
            </a:r>
            <a:r>
              <a:rPr lang="ko-KR" altLang="en-US" dirty="0">
                <a:solidFill>
                  <a:schemeClr val="bg1"/>
                </a:solidFill>
              </a:rPr>
              <a:t>전용 </a:t>
            </a:r>
            <a:r>
              <a:rPr lang="en-US" altLang="ko-KR" dirty="0">
                <a:solidFill>
                  <a:schemeClr val="bg1"/>
                </a:solidFill>
              </a:rPr>
              <a:t>subnet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363A11-30A1-4F4C-9E3F-D84BE956E59A}"/>
              </a:ext>
            </a:extLst>
          </p:cNvPr>
          <p:cNvCxnSpPr>
            <a:cxnSpLocks/>
          </p:cNvCxnSpPr>
          <p:nvPr/>
        </p:nvCxnSpPr>
        <p:spPr>
          <a:xfrm flipH="1">
            <a:off x="3499496" y="2949833"/>
            <a:ext cx="8523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72F9A8-8ADD-4C0E-A530-1C5D23DD9B86}"/>
              </a:ext>
            </a:extLst>
          </p:cNvPr>
          <p:cNvCxnSpPr/>
          <p:nvPr/>
        </p:nvCxnSpPr>
        <p:spPr>
          <a:xfrm flipH="1">
            <a:off x="3499496" y="3908168"/>
            <a:ext cx="8523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B3821-8E28-40ED-A73B-A2ACA3FD859E}"/>
              </a:ext>
            </a:extLst>
          </p:cNvPr>
          <p:cNvCxnSpPr/>
          <p:nvPr/>
        </p:nvCxnSpPr>
        <p:spPr>
          <a:xfrm flipH="1">
            <a:off x="3499496" y="4866503"/>
            <a:ext cx="8523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A855AA-F1C4-4B2C-850F-E8F32837741F}"/>
              </a:ext>
            </a:extLst>
          </p:cNvPr>
          <p:cNvSpPr txBox="1"/>
          <p:nvPr/>
        </p:nvSpPr>
        <p:spPr>
          <a:xfrm>
            <a:off x="1794739" y="2941182"/>
            <a:ext cx="17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Elastic subnet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62F4CD-4E3D-4D20-9BAF-AF964BBA13BD}"/>
              </a:ext>
            </a:extLst>
          </p:cNvPr>
          <p:cNvCxnSpPr/>
          <p:nvPr/>
        </p:nvCxnSpPr>
        <p:spPr>
          <a:xfrm flipV="1">
            <a:off x="7071360" y="1137920"/>
            <a:ext cx="1259840" cy="6807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E7D6F6-77DE-46E4-BD28-DB5E8265C046}"/>
              </a:ext>
            </a:extLst>
          </p:cNvPr>
          <p:cNvSpPr txBox="1"/>
          <p:nvPr/>
        </p:nvSpPr>
        <p:spPr>
          <a:xfrm>
            <a:off x="8331200" y="953254"/>
            <a:ext cx="184912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IP </a:t>
            </a:r>
            <a:r>
              <a:rPr lang="ko-KR" altLang="en-US" dirty="0">
                <a:solidFill>
                  <a:schemeClr val="bg1"/>
                </a:solidFill>
              </a:rPr>
              <a:t>주소 범위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CIDR </a:t>
            </a:r>
            <a:r>
              <a:rPr lang="ko-KR" altLang="en-US" dirty="0">
                <a:solidFill>
                  <a:schemeClr val="bg1"/>
                </a:solidFill>
              </a:rPr>
              <a:t>블록 형태</a:t>
            </a:r>
          </a:p>
        </p:txBody>
      </p:sp>
    </p:spTree>
    <p:extLst>
      <p:ext uri="{BB962C8B-B14F-4D97-AF65-F5344CB8AC3E}">
        <p14:creationId xmlns:p14="http://schemas.microsoft.com/office/powerpoint/2010/main" val="375397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B533-3033-4576-945F-5D85260EF0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B0CD-C8E2-40B0-AC92-9A4D6BCFDE45}"/>
              </a:ext>
            </a:extLst>
          </p:cNvPr>
          <p:cNvSpPr txBox="1"/>
          <p:nvPr/>
        </p:nvSpPr>
        <p:spPr>
          <a:xfrm>
            <a:off x="2685566" y="3167390"/>
            <a:ext cx="7377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3200" dirty="0">
                <a:solidFill>
                  <a:schemeClr val="bg1"/>
                </a:solidFill>
              </a:rPr>
              <a:t> 구성 요소</a:t>
            </a:r>
          </a:p>
        </p:txBody>
      </p:sp>
    </p:spTree>
    <p:extLst>
      <p:ext uri="{BB962C8B-B14F-4D97-AF65-F5344CB8AC3E}">
        <p14:creationId xmlns:p14="http://schemas.microsoft.com/office/powerpoint/2010/main" val="240791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51D691-771D-4F88-9753-B4E61CACB79A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535D05-1272-4C6E-B246-1DFB86BB5452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ADC5C-4062-45A0-9682-A23B704EC782}"/>
              </a:ext>
            </a:extLst>
          </p:cNvPr>
          <p:cNvSpPr txBox="1"/>
          <p:nvPr/>
        </p:nvSpPr>
        <p:spPr>
          <a:xfrm>
            <a:off x="697458" y="16982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</a:rPr>
              <a:t>보안 그룹</a:t>
            </a:r>
            <a:r>
              <a:rPr lang="en-US" altLang="ko-KR" sz="2400" dirty="0">
                <a:solidFill>
                  <a:schemeClr val="bg1"/>
                </a:solidFill>
              </a:rPr>
              <a:t>(Security Group)</a:t>
            </a:r>
            <a:r>
              <a:rPr lang="ko-KR" altLang="en-US" sz="2400" dirty="0">
                <a:solidFill>
                  <a:schemeClr val="bg1"/>
                </a:solidFill>
              </a:rPr>
              <a:t>과 네트워크 액세스 제어 목록</a:t>
            </a:r>
            <a:r>
              <a:rPr lang="en-US" altLang="ko-KR" sz="2400" dirty="0">
                <a:solidFill>
                  <a:schemeClr val="bg1"/>
                </a:solidFill>
              </a:rPr>
              <a:t>(Network ACL)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4282D0E-7FD8-4A6E-BF0D-FD7D4B1EC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08108"/>
              </p:ext>
            </p:extLst>
          </p:nvPr>
        </p:nvGraphicFramePr>
        <p:xfrm>
          <a:off x="697458" y="2804589"/>
          <a:ext cx="10803660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7982">
                  <a:extLst>
                    <a:ext uri="{9D8B030D-6E8A-4147-A177-3AD203B41FA5}">
                      <a16:colId xmlns:a16="http://schemas.microsoft.com/office/drawing/2014/main" val="5359486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456659199"/>
                    </a:ext>
                  </a:extLst>
                </a:gridCol>
                <a:gridCol w="4805678">
                  <a:extLst>
                    <a:ext uri="{9D8B030D-6E8A-4147-A177-3AD203B41FA5}">
                      <a16:colId xmlns:a16="http://schemas.microsoft.com/office/drawing/2014/main" val="2279846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보안 그룹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네트워크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ACL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7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서비스 범위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인스턴스 레벨에 적용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서브넷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레벨에 적용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30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적용 정책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허용 규칙만 적용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허용 및 거부 규칙 적용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3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구동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규칙에 상관없이 반환 트래픽 허용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반환 트래픽이 별도로 허용되어야 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4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(Rule)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검토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해당 객체 내 모든 룰 검토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해당 객체 내 룰을 번호 순으로 처리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0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인스턴스에 보안 그룹 추가 필요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연결된 서브넷에 모든 인스턴스 자동 적용됨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21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3207-8C94-43E1-8D89-217932E9FBF7}"/>
              </a:ext>
            </a:extLst>
          </p:cNvPr>
          <p:cNvSpPr txBox="1"/>
          <p:nvPr/>
        </p:nvSpPr>
        <p:spPr>
          <a:xfrm>
            <a:off x="697458" y="16982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VPC </a:t>
            </a:r>
            <a:r>
              <a:rPr lang="ko-KR" altLang="en-US" sz="2400" dirty="0" err="1">
                <a:solidFill>
                  <a:schemeClr val="bg1"/>
                </a:solidFill>
              </a:rPr>
              <a:t>피어링</a:t>
            </a:r>
            <a:r>
              <a:rPr lang="ko-KR" altLang="en-US" sz="2400" dirty="0">
                <a:solidFill>
                  <a:schemeClr val="bg1"/>
                </a:solidFill>
              </a:rPr>
              <a:t> 연결</a:t>
            </a:r>
            <a:r>
              <a:rPr lang="en-US" altLang="ko-KR" sz="2400" dirty="0">
                <a:solidFill>
                  <a:schemeClr val="bg1"/>
                </a:solidFill>
              </a:rPr>
              <a:t>(VPC Peering Connection)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D2A47E-5E4C-4FE1-A5B0-101769086D96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12C31F-5672-4D02-86C1-F74D256DDE69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pic>
        <p:nvPicPr>
          <p:cNvPr id="9218" name="Picture 2" descr="Image result for VPC 피어링">
            <a:extLst>
              <a:ext uri="{FF2B5EF4-FFF2-40B4-BE49-F238E27FC236}">
                <a16:creationId xmlns:a16="http://schemas.microsoft.com/office/drawing/2014/main" id="{EA2097A1-F821-4505-94A4-6C8F1D41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37" y="2794001"/>
            <a:ext cx="4910928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60AE77-D2E5-4093-95D9-80256F4D4C26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8ABA01-2AA3-42BB-9B88-E1FFA78DB0A6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F829E-8166-4D4B-B7AC-5EB4CAF953FC}"/>
              </a:ext>
            </a:extLst>
          </p:cNvPr>
          <p:cNvSpPr txBox="1"/>
          <p:nvPr/>
        </p:nvSpPr>
        <p:spPr>
          <a:xfrm>
            <a:off x="697458" y="14950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NAT(Network Address Translation) </a:t>
            </a:r>
            <a:r>
              <a:rPr lang="ko-KR" altLang="en-US" sz="2400" dirty="0">
                <a:solidFill>
                  <a:schemeClr val="bg1"/>
                </a:solidFill>
              </a:rPr>
              <a:t>게이트웨이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51957-1C91-4FE7-8BED-66863D168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1" t="14165" r="12298" b="21037"/>
          <a:stretch/>
        </p:blipFill>
        <p:spPr>
          <a:xfrm>
            <a:off x="3718560" y="2292888"/>
            <a:ext cx="4754880" cy="2966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CC836-9F2A-4480-826F-182C03A0112E}"/>
              </a:ext>
            </a:extLst>
          </p:cNvPr>
          <p:cNvSpPr txBox="1"/>
          <p:nvPr/>
        </p:nvSpPr>
        <p:spPr>
          <a:xfrm>
            <a:off x="2722880" y="5672275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내부 </a:t>
            </a:r>
            <a:r>
              <a:rPr lang="en-US" altLang="ko-KR" dirty="0">
                <a:solidFill>
                  <a:schemeClr val="bg1"/>
                </a:solidFill>
              </a:rPr>
              <a:t>IP</a:t>
            </a:r>
            <a:r>
              <a:rPr lang="ko-KR" altLang="en-US" dirty="0">
                <a:solidFill>
                  <a:schemeClr val="bg1"/>
                </a:solidFill>
              </a:rPr>
              <a:t> 주소를 외부 </a:t>
            </a:r>
            <a:r>
              <a:rPr lang="en-US" altLang="ko-KR" dirty="0">
                <a:solidFill>
                  <a:schemeClr val="bg1"/>
                </a:solidFill>
              </a:rPr>
              <a:t>IP </a:t>
            </a:r>
            <a:r>
              <a:rPr lang="ko-KR" altLang="en-US" dirty="0">
                <a:solidFill>
                  <a:schemeClr val="bg1"/>
                </a:solidFill>
              </a:rPr>
              <a:t>주소로 변환하는 작업을 수행하는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197764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60AE77-D2E5-4093-95D9-80256F4D4C26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8ABA01-2AA3-42BB-9B88-E1FFA78DB0A6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DE82E-7740-4F37-B9B0-883F3D6423F9}"/>
              </a:ext>
            </a:extLst>
          </p:cNvPr>
          <p:cNvSpPr txBox="1"/>
          <p:nvPr/>
        </p:nvSpPr>
        <p:spPr>
          <a:xfrm>
            <a:off x="1950720" y="2476837"/>
            <a:ext cx="694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NAT </a:t>
            </a:r>
            <a:r>
              <a:rPr lang="ko-KR" altLang="en-US" sz="2000" dirty="0">
                <a:solidFill>
                  <a:schemeClr val="bg1"/>
                </a:solidFill>
              </a:rPr>
              <a:t>게이트웨이를 구성하기 위한 세가지 조건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681F6-959B-465E-A0CC-A363646D2B63}"/>
              </a:ext>
            </a:extLst>
          </p:cNvPr>
          <p:cNvSpPr txBox="1"/>
          <p:nvPr/>
        </p:nvSpPr>
        <p:spPr>
          <a:xfrm>
            <a:off x="697458" y="14950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NAT(Network Address Translation) </a:t>
            </a:r>
            <a:r>
              <a:rPr lang="ko-KR" altLang="en-US" sz="2400" dirty="0">
                <a:solidFill>
                  <a:schemeClr val="bg1"/>
                </a:solidFill>
              </a:rPr>
              <a:t>게이트웨이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C3CB2-C556-4BE9-887C-52503013675D}"/>
              </a:ext>
            </a:extLst>
          </p:cNvPr>
          <p:cNvSpPr txBox="1"/>
          <p:nvPr/>
        </p:nvSpPr>
        <p:spPr>
          <a:xfrm>
            <a:off x="2367280" y="3218330"/>
            <a:ext cx="9011920" cy="239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NAT </a:t>
            </a:r>
            <a:r>
              <a:rPr lang="ko-KR" altLang="en-US" dirty="0">
                <a:solidFill>
                  <a:schemeClr val="bg1"/>
                </a:solidFill>
              </a:rPr>
              <a:t>게이트를 생성하기 위해 </a:t>
            </a:r>
            <a:r>
              <a:rPr lang="ko-KR" altLang="en-US" sz="2000" dirty="0">
                <a:solidFill>
                  <a:schemeClr val="bg1"/>
                </a:solidFill>
              </a:rPr>
              <a:t>퍼블릭 </a:t>
            </a:r>
            <a:r>
              <a:rPr lang="ko-KR" alt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서브넷</a:t>
            </a: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(Public Subnet)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을 지정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NAT </a:t>
            </a:r>
            <a:r>
              <a:rPr lang="ko-KR" altLang="en-US" dirty="0">
                <a:solidFill>
                  <a:schemeClr val="bg1"/>
                </a:solidFill>
              </a:rPr>
              <a:t>게이트를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연결할 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탄력적</a:t>
            </a: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IP(Elastic IP) 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주소 필요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NAT </a:t>
            </a:r>
            <a:r>
              <a:rPr lang="ko-KR" altLang="en-US" dirty="0">
                <a:solidFill>
                  <a:schemeClr val="bg1"/>
                </a:solidFill>
              </a:rPr>
              <a:t>게이트웨이를 만든 후 인터넷 트래픽이 </a:t>
            </a:r>
            <a:r>
              <a:rPr lang="en-US" altLang="ko-KR" dirty="0">
                <a:solidFill>
                  <a:schemeClr val="bg1"/>
                </a:solidFill>
              </a:rPr>
              <a:t>NAT </a:t>
            </a:r>
            <a:r>
              <a:rPr lang="ko-KR" altLang="en-US" dirty="0">
                <a:solidFill>
                  <a:schemeClr val="bg1"/>
                </a:solidFill>
              </a:rPr>
              <a:t>게이트웨이로 통신이 가능하도록 </a:t>
            </a:r>
            <a:r>
              <a:rPr lang="ko-KR" alt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프라이빗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서브넷과 연결된 라우팅 테이블 업데이트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60AE77-D2E5-4093-95D9-80256F4D4C26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8ABA01-2AA3-42BB-9B88-E1FFA78DB0A6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44800-4A4F-4E55-A14E-275E60B85251}"/>
              </a:ext>
            </a:extLst>
          </p:cNvPr>
          <p:cNvSpPr txBox="1"/>
          <p:nvPr/>
        </p:nvSpPr>
        <p:spPr>
          <a:xfrm>
            <a:off x="697458" y="14950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4. VPC Endpoint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Image result for VPC Endpoint">
            <a:extLst>
              <a:ext uri="{FF2B5EF4-FFF2-40B4-BE49-F238E27FC236}">
                <a16:creationId xmlns:a16="http://schemas.microsoft.com/office/drawing/2014/main" id="{EC036533-4E95-4541-BED5-6491F2A7D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13003" b="16083"/>
          <a:stretch/>
        </p:blipFill>
        <p:spPr bwMode="auto">
          <a:xfrm>
            <a:off x="3566160" y="2112740"/>
            <a:ext cx="5059680" cy="27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8ACAC-B610-46D7-83AD-7A32D26FC514}"/>
              </a:ext>
            </a:extLst>
          </p:cNvPr>
          <p:cNvSpPr txBox="1"/>
          <p:nvPr/>
        </p:nvSpPr>
        <p:spPr>
          <a:xfrm>
            <a:off x="2529840" y="5362972"/>
            <a:ext cx="760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VPC Endpoint</a:t>
            </a:r>
            <a:r>
              <a:rPr lang="ko-KR" altLang="en-US" dirty="0">
                <a:solidFill>
                  <a:schemeClr val="bg1"/>
                </a:solidFill>
              </a:rPr>
              <a:t>를 이용하면 빠르고 손쉽게 </a:t>
            </a:r>
            <a:r>
              <a:rPr lang="en-US" altLang="ko-KR" dirty="0">
                <a:solidFill>
                  <a:schemeClr val="bg1"/>
                </a:solidFill>
              </a:rPr>
              <a:t>S3 </a:t>
            </a:r>
            <a:r>
              <a:rPr lang="ko-KR" altLang="en-US" dirty="0">
                <a:solidFill>
                  <a:schemeClr val="bg1"/>
                </a:solidFill>
              </a:rPr>
              <a:t>인스턴스와</a:t>
            </a:r>
            <a:r>
              <a:rPr lang="ko-KR" altLang="en-US" sz="2000" dirty="0">
                <a:solidFill>
                  <a:schemeClr val="bg1"/>
                </a:solidFill>
              </a:rPr>
              <a:t> 연결가능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5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60AE77-D2E5-4093-95D9-80256F4D4C26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8ABA01-2AA3-42BB-9B88-E1FFA78DB0A6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44800-4A4F-4E55-A14E-275E60B85251}"/>
              </a:ext>
            </a:extLst>
          </p:cNvPr>
          <p:cNvSpPr txBox="1"/>
          <p:nvPr/>
        </p:nvSpPr>
        <p:spPr>
          <a:xfrm>
            <a:off x="697458" y="14950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4. VPC Endpoint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Image result for VPC Endpoint">
            <a:extLst>
              <a:ext uri="{FF2B5EF4-FFF2-40B4-BE49-F238E27FC236}">
                <a16:creationId xmlns:a16="http://schemas.microsoft.com/office/drawing/2014/main" id="{EC036533-4E95-4541-BED5-6491F2A7D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t="13003" b="16083"/>
          <a:stretch/>
        </p:blipFill>
        <p:spPr bwMode="auto">
          <a:xfrm>
            <a:off x="3566160" y="2112740"/>
            <a:ext cx="5059680" cy="27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8ACAC-B610-46D7-83AD-7A32D26FC514}"/>
              </a:ext>
            </a:extLst>
          </p:cNvPr>
          <p:cNvSpPr txBox="1"/>
          <p:nvPr/>
        </p:nvSpPr>
        <p:spPr>
          <a:xfrm>
            <a:off x="2529840" y="5362972"/>
            <a:ext cx="760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VPC Endpoint</a:t>
            </a:r>
            <a:r>
              <a:rPr lang="ko-KR" altLang="en-US" dirty="0">
                <a:solidFill>
                  <a:schemeClr val="bg1"/>
                </a:solidFill>
              </a:rPr>
              <a:t>를 이용하면 빠르고 손쉽게 </a:t>
            </a:r>
            <a:r>
              <a:rPr lang="en-US" altLang="ko-KR" dirty="0">
                <a:solidFill>
                  <a:schemeClr val="bg1"/>
                </a:solidFill>
              </a:rPr>
              <a:t>S3 </a:t>
            </a:r>
            <a:r>
              <a:rPr lang="ko-KR" altLang="en-US" dirty="0">
                <a:solidFill>
                  <a:schemeClr val="bg1"/>
                </a:solidFill>
              </a:rPr>
              <a:t>인스턴스와</a:t>
            </a:r>
            <a:r>
              <a:rPr lang="ko-KR" altLang="en-US" sz="2000" dirty="0">
                <a:solidFill>
                  <a:schemeClr val="bg1"/>
                </a:solidFill>
              </a:rPr>
              <a:t> 연결가능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318EB-566C-4DE5-9D4B-4D070C248906}"/>
              </a:ext>
            </a:extLst>
          </p:cNvPr>
          <p:cNvSpPr txBox="1"/>
          <p:nvPr/>
        </p:nvSpPr>
        <p:spPr>
          <a:xfrm>
            <a:off x="1783977" y="3103662"/>
            <a:ext cx="129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Index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CA2-4E84-49DA-A008-574CFAD80131}"/>
              </a:ext>
            </a:extLst>
          </p:cNvPr>
          <p:cNvSpPr txBox="1"/>
          <p:nvPr/>
        </p:nvSpPr>
        <p:spPr>
          <a:xfrm>
            <a:off x="3451412" y="2401168"/>
            <a:ext cx="257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Ⅰ. Network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93AC1-D284-4F3B-A73B-C7A740AB1643}"/>
              </a:ext>
            </a:extLst>
          </p:cNvPr>
          <p:cNvSpPr txBox="1"/>
          <p:nvPr/>
        </p:nvSpPr>
        <p:spPr>
          <a:xfrm>
            <a:off x="3451412" y="3148487"/>
            <a:ext cx="632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Ⅱ. VPN(Virtual Private Network)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7D75D-82F4-467E-A3D4-06F6D33B2B2C}"/>
              </a:ext>
            </a:extLst>
          </p:cNvPr>
          <p:cNvSpPr txBox="1"/>
          <p:nvPr/>
        </p:nvSpPr>
        <p:spPr>
          <a:xfrm>
            <a:off x="3451412" y="3935167"/>
            <a:ext cx="606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Ⅲ. VPC(Virtual Private Cloud)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1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60AE77-D2E5-4093-95D9-80256F4D4C26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6888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8ABA01-2AA3-42BB-9B88-E1FFA78DB0A6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r>
              <a:rPr lang="ko-KR" altLang="en-US" sz="2800" dirty="0">
                <a:solidFill>
                  <a:schemeClr val="bg1"/>
                </a:solidFill>
              </a:rPr>
              <a:t>의 주요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44800-4A4F-4E55-A14E-275E60B85251}"/>
              </a:ext>
            </a:extLst>
          </p:cNvPr>
          <p:cNvSpPr txBox="1"/>
          <p:nvPr/>
        </p:nvSpPr>
        <p:spPr>
          <a:xfrm>
            <a:off x="697458" y="1495028"/>
            <a:ext cx="1021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4. VPN(Virtual Private Network) </a:t>
            </a:r>
            <a:r>
              <a:rPr lang="ko-KR" altLang="en-US" sz="2400" dirty="0">
                <a:solidFill>
                  <a:schemeClr val="bg1"/>
                </a:solidFill>
              </a:rPr>
              <a:t>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8ACAC-B610-46D7-83AD-7A32D26FC514}"/>
              </a:ext>
            </a:extLst>
          </p:cNvPr>
          <p:cNvSpPr txBox="1"/>
          <p:nvPr/>
        </p:nvSpPr>
        <p:spPr>
          <a:xfrm>
            <a:off x="2225040" y="4757282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기본적으로 </a:t>
            </a:r>
            <a:r>
              <a:rPr lang="en-US" altLang="ko-KR" dirty="0">
                <a:solidFill>
                  <a:schemeClr val="bg1"/>
                </a:solidFill>
              </a:rPr>
              <a:t>On-Premise</a:t>
            </a:r>
            <a:r>
              <a:rPr lang="ko-KR" altLang="en-US" dirty="0">
                <a:solidFill>
                  <a:schemeClr val="bg1"/>
                </a:solidFill>
              </a:rPr>
              <a:t>에 있는 서버나 </a:t>
            </a:r>
            <a:r>
              <a:rPr lang="en-US" altLang="ko-KR" dirty="0">
                <a:solidFill>
                  <a:schemeClr val="bg1"/>
                </a:solidFill>
              </a:rPr>
              <a:t>IDC </a:t>
            </a:r>
            <a:r>
              <a:rPr lang="ko-KR" altLang="en-US" dirty="0">
                <a:solidFill>
                  <a:schemeClr val="bg1"/>
                </a:solidFill>
              </a:rPr>
              <a:t>내의 시스템과 통신할 수 없지만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A4F607-2D1E-4A9A-8876-C4D483873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20" b="28388"/>
          <a:stretch/>
        </p:blipFill>
        <p:spPr>
          <a:xfrm>
            <a:off x="3381188" y="2111188"/>
            <a:ext cx="5597784" cy="2144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3515FA-E0FF-4C73-AB56-BE047ACF3987}"/>
              </a:ext>
            </a:extLst>
          </p:cNvPr>
          <p:cNvSpPr txBox="1"/>
          <p:nvPr/>
        </p:nvSpPr>
        <p:spPr>
          <a:xfrm>
            <a:off x="2225040" y="5346562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VPN</a:t>
            </a:r>
            <a:r>
              <a:rPr lang="ko-KR" altLang="en-US" dirty="0">
                <a:solidFill>
                  <a:schemeClr val="bg1"/>
                </a:solidFill>
              </a:rPr>
              <a:t>을 연결을 생성하여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하이브리드 클라우드</a:t>
            </a:r>
            <a:r>
              <a:rPr lang="ko-KR" altLang="en-US" dirty="0">
                <a:solidFill>
                  <a:schemeClr val="bg1"/>
                </a:solidFill>
              </a:rPr>
              <a:t> 환경을 구성</a:t>
            </a:r>
          </a:p>
        </p:txBody>
      </p:sp>
    </p:spTree>
    <p:extLst>
      <p:ext uri="{BB962C8B-B14F-4D97-AF65-F5344CB8AC3E}">
        <p14:creationId xmlns:p14="http://schemas.microsoft.com/office/powerpoint/2010/main" val="10828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B533-3033-4576-945F-5D85260EF0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B0CD-C8E2-40B0-AC92-9A4D6BCFDE45}"/>
              </a:ext>
            </a:extLst>
          </p:cNvPr>
          <p:cNvSpPr txBox="1"/>
          <p:nvPr/>
        </p:nvSpPr>
        <p:spPr>
          <a:xfrm>
            <a:off x="5137161" y="3167390"/>
            <a:ext cx="191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Network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Image result for network">
            <a:extLst>
              <a:ext uri="{FF2B5EF4-FFF2-40B4-BE49-F238E27FC236}">
                <a16:creationId xmlns:a16="http://schemas.microsoft.com/office/drawing/2014/main" id="{B54C9460-264E-4F01-9C9A-94293C42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53" y="1196789"/>
            <a:ext cx="4446494" cy="2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16B9E4-FB39-4D16-9DD5-4FA5AE318617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18019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93E0F5-6996-4D7F-AABB-F56760002413}"/>
              </a:ext>
            </a:extLst>
          </p:cNvPr>
          <p:cNvSpPr txBox="1"/>
          <p:nvPr/>
        </p:nvSpPr>
        <p:spPr>
          <a:xfrm>
            <a:off x="-1" y="224118"/>
            <a:ext cx="265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Network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43AAE-7822-4353-8AE6-C9DE7128437A}"/>
              </a:ext>
            </a:extLst>
          </p:cNvPr>
          <p:cNvSpPr txBox="1"/>
          <p:nvPr/>
        </p:nvSpPr>
        <p:spPr>
          <a:xfrm>
            <a:off x="3263153" y="4195037"/>
            <a:ext cx="44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Net(</a:t>
            </a:r>
            <a:r>
              <a:rPr lang="ko-KR" altLang="en-US" dirty="0">
                <a:solidFill>
                  <a:schemeClr val="bg1"/>
                </a:solidFill>
              </a:rPr>
              <a:t>촘촘하게 연결되어 있는</a:t>
            </a:r>
            <a:r>
              <a:rPr lang="en-US" altLang="ko-KR" dirty="0">
                <a:solidFill>
                  <a:schemeClr val="bg1"/>
                </a:solidFill>
              </a:rPr>
              <a:t>) + Work(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26F9-E130-4853-88BE-07686076672F}"/>
              </a:ext>
            </a:extLst>
          </p:cNvPr>
          <p:cNvSpPr txBox="1"/>
          <p:nvPr/>
        </p:nvSpPr>
        <p:spPr>
          <a:xfrm>
            <a:off x="3263151" y="4718583"/>
            <a:ext cx="649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네트워킹을 한다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sz="2400" b="1" dirty="0">
                <a:solidFill>
                  <a:schemeClr val="bg1"/>
                </a:solidFill>
              </a:rPr>
              <a:t>서로 통신</a:t>
            </a:r>
            <a:r>
              <a:rPr lang="en-US" altLang="ko-KR" sz="2400" b="1" dirty="0">
                <a:solidFill>
                  <a:schemeClr val="bg1"/>
                </a:solidFill>
              </a:rPr>
              <a:t>(Communication)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97C69-F1AA-4DFF-8EBD-1DB2683CC503}"/>
              </a:ext>
            </a:extLst>
          </p:cNvPr>
          <p:cNvSpPr txBox="1"/>
          <p:nvPr/>
        </p:nvSpPr>
        <p:spPr>
          <a:xfrm>
            <a:off x="3263152" y="5310066"/>
            <a:ext cx="672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통신을 위해 지켜야하는 약속들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sz="2400" b="1" dirty="0">
                <a:solidFill>
                  <a:schemeClr val="bg1"/>
                </a:solidFill>
              </a:rPr>
              <a:t>프로토콜</a:t>
            </a:r>
            <a:r>
              <a:rPr lang="en-US" altLang="ko-KR" sz="2400" b="1" dirty="0">
                <a:solidFill>
                  <a:schemeClr val="bg1"/>
                </a:solidFill>
              </a:rPr>
              <a:t>(Protocol)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7F29E1-3D66-4084-A327-74B5269FBABB}"/>
              </a:ext>
            </a:extLst>
          </p:cNvPr>
          <p:cNvSpPr/>
          <p:nvPr/>
        </p:nvSpPr>
        <p:spPr>
          <a:xfrm>
            <a:off x="3872753" y="1196789"/>
            <a:ext cx="4446494" cy="211567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B533-3033-4576-945F-5D85260EF0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B0CD-C8E2-40B0-AC92-9A4D6BCFDE45}"/>
              </a:ext>
            </a:extLst>
          </p:cNvPr>
          <p:cNvSpPr txBox="1"/>
          <p:nvPr/>
        </p:nvSpPr>
        <p:spPr>
          <a:xfrm>
            <a:off x="3578771" y="3167390"/>
            <a:ext cx="543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VPN(Virtual Private Network)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0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C86739-472E-4AB4-8371-9935DEFA9C03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737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F9E3D7-F631-4BCE-BCF6-FA7BB63E44DC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VPN(Virtual Private Network) – </a:t>
            </a:r>
            <a:r>
              <a:rPr lang="ko-KR" altLang="en-US" sz="2800" dirty="0">
                <a:solidFill>
                  <a:schemeClr val="bg1"/>
                </a:solidFill>
              </a:rPr>
              <a:t>가상 </a:t>
            </a:r>
            <a:r>
              <a:rPr lang="ko-KR" altLang="en-US" sz="2800" dirty="0" err="1">
                <a:solidFill>
                  <a:schemeClr val="bg1"/>
                </a:solidFill>
              </a:rPr>
              <a:t>사설망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29D06-381F-41BF-A872-8229714F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2076141"/>
            <a:ext cx="4320000" cy="2374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2643E-9119-40E1-935A-F95BF1267B58}"/>
              </a:ext>
            </a:extLst>
          </p:cNvPr>
          <p:cNvSpPr txBox="1"/>
          <p:nvPr/>
        </p:nvSpPr>
        <p:spPr>
          <a:xfrm>
            <a:off x="4649038" y="4677006"/>
            <a:ext cx="289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회사 내부의 네트워크</a:t>
            </a:r>
          </a:p>
        </p:txBody>
      </p:sp>
    </p:spTree>
    <p:extLst>
      <p:ext uri="{BB962C8B-B14F-4D97-AF65-F5344CB8AC3E}">
        <p14:creationId xmlns:p14="http://schemas.microsoft.com/office/powerpoint/2010/main" val="3490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C86739-472E-4AB4-8371-9935DEFA9C03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7377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F9E3D7-F631-4BCE-BCF6-FA7BB63E44DC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VPN(Virtual Private Network) – </a:t>
            </a:r>
            <a:r>
              <a:rPr lang="ko-KR" altLang="en-US" sz="2800" dirty="0">
                <a:solidFill>
                  <a:schemeClr val="bg1"/>
                </a:solidFill>
              </a:rPr>
              <a:t>가상 </a:t>
            </a:r>
            <a:r>
              <a:rPr lang="ko-KR" altLang="en-US" sz="2800" dirty="0" err="1">
                <a:solidFill>
                  <a:schemeClr val="bg1"/>
                </a:solidFill>
              </a:rPr>
              <a:t>사설망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VPN">
            <a:extLst>
              <a:ext uri="{FF2B5EF4-FFF2-40B4-BE49-F238E27FC236}">
                <a16:creationId xmlns:a16="http://schemas.microsoft.com/office/drawing/2014/main" id="{C392C81E-B3F5-4516-9B69-2C33D608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189157"/>
            <a:ext cx="5086350" cy="27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6271C-7226-4270-9A94-78E146496192}"/>
              </a:ext>
            </a:extLst>
          </p:cNvPr>
          <p:cNvSpPr txBox="1"/>
          <p:nvPr/>
        </p:nvSpPr>
        <p:spPr>
          <a:xfrm>
            <a:off x="2991689" y="4330421"/>
            <a:ext cx="55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클라우드 간의 네트워크 연결을 통해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E1D69-E747-47DB-9F5A-608B2B0A55A8}"/>
              </a:ext>
            </a:extLst>
          </p:cNvPr>
          <p:cNvSpPr txBox="1"/>
          <p:nvPr/>
        </p:nvSpPr>
        <p:spPr>
          <a:xfrm>
            <a:off x="2991689" y="4798704"/>
            <a:ext cx="704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기존 시스템</a:t>
            </a:r>
            <a:r>
              <a:rPr lang="ko-KR" altLang="en-US" b="1" dirty="0">
                <a:solidFill>
                  <a:schemeClr val="bg1"/>
                </a:solidFill>
              </a:rPr>
              <a:t>과</a:t>
            </a:r>
            <a:r>
              <a:rPr lang="ko-KR" altLang="en-US" sz="2400" b="1" dirty="0">
                <a:solidFill>
                  <a:schemeClr val="bg1"/>
                </a:solidFill>
              </a:rPr>
              <a:t>  클라우드 시스템 </a:t>
            </a:r>
            <a:r>
              <a:rPr lang="ko-KR" altLang="en-US" b="1" dirty="0">
                <a:solidFill>
                  <a:schemeClr val="bg1"/>
                </a:solidFill>
              </a:rPr>
              <a:t>간의 데이터 통신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1C5F4-9069-4304-9283-23ACAAB23BFC}"/>
              </a:ext>
            </a:extLst>
          </p:cNvPr>
          <p:cNvSpPr txBox="1"/>
          <p:nvPr/>
        </p:nvSpPr>
        <p:spPr>
          <a:xfrm>
            <a:off x="2991689" y="5548044"/>
            <a:ext cx="704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보안성 높은 </a:t>
            </a:r>
            <a:r>
              <a:rPr lang="ko-KR" altLang="en-US" sz="2400" b="1" dirty="0">
                <a:solidFill>
                  <a:schemeClr val="bg1"/>
                </a:solidFill>
              </a:rPr>
              <a:t>하이브리드 클라우드 환경 구현 </a:t>
            </a:r>
            <a:r>
              <a:rPr lang="ko-KR" altLang="en-US" b="1" dirty="0">
                <a:solidFill>
                  <a:schemeClr val="bg1"/>
                </a:solidFill>
              </a:rPr>
              <a:t>가능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0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B533-3033-4576-945F-5D85260EF0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B0CD-C8E2-40B0-AC92-9A4D6BCFDE45}"/>
              </a:ext>
            </a:extLst>
          </p:cNvPr>
          <p:cNvSpPr txBox="1"/>
          <p:nvPr/>
        </p:nvSpPr>
        <p:spPr>
          <a:xfrm>
            <a:off x="3578772" y="3167390"/>
            <a:ext cx="503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VPC(Virtual Private Cloud)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9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B6ADD-8B6A-4E00-9F5D-2CF66F44F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F5819B-42E9-49B0-8CF4-F46DCA0F7C2C}"/>
              </a:ext>
            </a:extLst>
          </p:cNvPr>
          <p:cNvCxnSpPr>
            <a:cxnSpLocks/>
          </p:cNvCxnSpPr>
          <p:nvPr/>
        </p:nvCxnSpPr>
        <p:spPr>
          <a:xfrm>
            <a:off x="0" y="797859"/>
            <a:ext cx="44879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26EA3E-1630-4E6B-8A75-9A7A428968FA}"/>
              </a:ext>
            </a:extLst>
          </p:cNvPr>
          <p:cNvSpPr txBox="1"/>
          <p:nvPr/>
        </p:nvSpPr>
        <p:spPr>
          <a:xfrm>
            <a:off x="-1" y="224118"/>
            <a:ext cx="73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VPC(Virtual Private Cloud)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66BE1F-9A65-4FDD-94BB-9A0FEA68F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20" b="28388"/>
          <a:stretch/>
        </p:blipFill>
        <p:spPr>
          <a:xfrm>
            <a:off x="3381188" y="2111188"/>
            <a:ext cx="5597784" cy="21441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619FCA-5D46-4317-8C0A-0D118B421D4D}"/>
              </a:ext>
            </a:extLst>
          </p:cNvPr>
          <p:cNvSpPr txBox="1"/>
          <p:nvPr/>
        </p:nvSpPr>
        <p:spPr>
          <a:xfrm>
            <a:off x="2991688" y="5142607"/>
            <a:ext cx="621537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논리적으로 격리된 네트워크 공간을 할당하여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A3297-BF50-4B6A-BA2A-88E492FFE9D2}"/>
              </a:ext>
            </a:extLst>
          </p:cNvPr>
          <p:cNvSpPr txBox="1"/>
          <p:nvPr/>
        </p:nvSpPr>
        <p:spPr>
          <a:xfrm>
            <a:off x="2991688" y="5571135"/>
            <a:ext cx="695447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가상 네트워크에서 </a:t>
            </a:r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리소스를 이용할 수 있는 서비스를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4A6C9-90C3-4542-AB66-92C2FC4E4E13}"/>
              </a:ext>
            </a:extLst>
          </p:cNvPr>
          <p:cNvSpPr txBox="1"/>
          <p:nvPr/>
        </p:nvSpPr>
        <p:spPr>
          <a:xfrm>
            <a:off x="2991688" y="4573115"/>
            <a:ext cx="62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AWS </a:t>
            </a:r>
            <a:r>
              <a:rPr lang="ko-KR" altLang="en-US" sz="2400" dirty="0">
                <a:solidFill>
                  <a:schemeClr val="bg1"/>
                </a:solidFill>
              </a:rPr>
              <a:t>계정 전용 가상 네트워크</a:t>
            </a:r>
          </a:p>
        </p:txBody>
      </p:sp>
    </p:spTree>
    <p:extLst>
      <p:ext uri="{BB962C8B-B14F-4D97-AF65-F5344CB8AC3E}">
        <p14:creationId xmlns:p14="http://schemas.microsoft.com/office/powerpoint/2010/main" val="128686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879</Words>
  <Application>Microsoft Office PowerPoint</Application>
  <PresentationFormat>와이드스크린</PresentationFormat>
  <Paragraphs>107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AWS VPC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VPC</dc:title>
  <dc:creator>Yoo Seongjin</dc:creator>
  <cp:lastModifiedBy>Yoo Seongjin</cp:lastModifiedBy>
  <cp:revision>16</cp:revision>
  <dcterms:created xsi:type="dcterms:W3CDTF">2021-02-16T14:33:44Z</dcterms:created>
  <dcterms:modified xsi:type="dcterms:W3CDTF">2021-02-16T23:31:46Z</dcterms:modified>
</cp:coreProperties>
</file>