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Nanum Pen Script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93">
          <p15:clr>
            <a:srgbClr val="A4A3A4"/>
          </p15:clr>
        </p15:guide>
        <p15:guide id="2" pos="2721">
          <p15:clr>
            <a:srgbClr val="A4A3A4"/>
          </p15:clr>
        </p15:guide>
        <p15:guide id="3" pos="794">
          <p15:clr>
            <a:srgbClr val="9AA0A6"/>
          </p15:clr>
        </p15:guide>
        <p15:guide id="4" pos="454">
          <p15:clr>
            <a:srgbClr val="9AA0A6"/>
          </p15:clr>
        </p15:guide>
        <p15:guide id="5" pos="227">
          <p15:clr>
            <a:srgbClr val="9AA0A6"/>
          </p15:clr>
        </p15:guide>
        <p15:guide id="6" orient="horz" pos="567">
          <p15:clr>
            <a:srgbClr val="9AA0A6"/>
          </p15:clr>
        </p15:guide>
        <p15:guide id="7" pos="3677">
          <p15:clr>
            <a:srgbClr val="9AA0A6"/>
          </p15:clr>
        </p15:guide>
        <p15:guide id="8" pos="367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93" orient="horz"/>
        <p:guide pos="2721"/>
        <p:guide pos="794"/>
        <p:guide pos="454"/>
        <p:guide pos="227"/>
        <p:guide pos="567" orient="horz"/>
        <p:guide pos="3677"/>
        <p:guide pos="36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NanumPenScript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c6dfd5390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c6dfd5390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720eb8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720eb8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매매지수와 수급동향은 관계를 가질거라고 생각했습니다. 또한 세대를 구성하는 가구원의 수의 변화 때문에 아파트 크기별로 그 변화경향도 다를거라 생각했습니다. 그런데</a:t>
            </a:r>
            <a:endParaRPr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왼쪽 그래프를 보시면 매매지수와 수급동향을 시간에 따라 그린것입니다. 두 값 사이의</a:t>
            </a:r>
            <a:r>
              <a:rPr lang="ko">
                <a:solidFill>
                  <a:schemeClr val="dk1"/>
                </a:solidFill>
              </a:rPr>
              <a:t>  corr 값은 0.69~0.53 값을 가지나 정작 매매지수와 수급동향을 시간에 따라 직접 비교해 보면 의미가 없어 보였습니다. </a:t>
            </a:r>
            <a:endParaRPr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하지만 분명 관계는 있을거라고 생각하고 매매지수 변화량과 수급동향 사이의 관계는 어떨까 그래프를 그려보았습니다</a:t>
            </a:r>
            <a:endParaRPr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오른쪽 그래프는 그 결과입니다.:</a:t>
            </a:r>
            <a:r>
              <a:rPr lang="ko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 엄청 연관성 있게 보이는 그래프로바뀌었죠?</a:t>
            </a:r>
            <a:endParaRPr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3838"/>
                </a:solidFill>
                <a:highlight>
                  <a:schemeClr val="lt1"/>
                </a:highlight>
              </a:rPr>
              <a:t>2. </a:t>
            </a:r>
            <a:r>
              <a:rPr lang="ko">
                <a:solidFill>
                  <a:srgbClr val="383838"/>
                </a:solidFill>
                <a:highlight>
                  <a:schemeClr val="lt1"/>
                </a:highlight>
              </a:rPr>
              <a:t>사고싶으면 오르고 팔고싶으면 내려가는 모습을 보여줍니다.</a:t>
            </a:r>
            <a:endParaRPr>
              <a:solidFill>
                <a:srgbClr val="383838"/>
              </a:solidFill>
              <a:highlight>
                <a:schemeClr val="lt1"/>
              </a:highlight>
            </a:endParaRPr>
          </a:p>
          <a:p>
            <a:pPr indent="0" lvl="0" marL="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3838"/>
                </a:solidFill>
                <a:highlight>
                  <a:schemeClr val="lt1"/>
                </a:highlight>
              </a:rPr>
              <a:t>3. 아파트 크기에 따라 의미있을 정도의 경향의 차이는 보이지 않습니다.</a:t>
            </a:r>
            <a:endParaRPr>
              <a:solidFill>
                <a:srgbClr val="38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3838"/>
                </a:solidFill>
                <a:highlight>
                  <a:schemeClr val="lt1"/>
                </a:highlight>
              </a:rPr>
              <a:t>4. 코로나는 경향에는 큰 변화를 주지 않았습니다.</a:t>
            </a:r>
            <a:endParaRPr>
              <a:solidFill>
                <a:srgbClr val="38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3838"/>
                </a:solidFill>
                <a:highlight>
                  <a:schemeClr val="lt1"/>
                </a:highlight>
              </a:rPr>
              <a:t>그럼 맨처음 corr 값은 왜 애매하게 나왔을까요?</a:t>
            </a:r>
            <a:endParaRPr>
              <a:solidFill>
                <a:srgbClr val="383838"/>
              </a:solidFill>
              <a:highlight>
                <a:schemeClr val="lt1"/>
              </a:highlight>
            </a:endParaRPr>
          </a:p>
          <a:p>
            <a:pPr indent="-298450" lvl="0" marL="457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일단 매매지수 </a:t>
            </a:r>
            <a:r>
              <a:rPr lang="ko">
                <a:solidFill>
                  <a:schemeClr val="dk1"/>
                </a:solidFill>
              </a:rPr>
              <a:t>값자체가 아닌 변화량이 매수동향을 따라가기 때문에 그리고 </a:t>
            </a:r>
            <a:endParaRPr>
              <a:solidFill>
                <a:schemeClr val="dk1"/>
              </a:solidFill>
            </a:endParaRPr>
          </a:p>
          <a:p>
            <a:pPr indent="-298450" lvl="0" marL="457200" marR="38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수급동향 만 띄어 놓고 보면 우상향이기 때문에 -&gt;이는 </a:t>
            </a: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이전에 집값 변동률 상승을 의미하던 매수동향 값이 이제는 집값 변동률 하락을 의미합니다.-&gt; 따라서 일정한 방향성을 잃어버리게 되고, corr()값이 낮아진 것으로 보입니다.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결론: 집값 ∝ 수요(x)  -&gt; 집값 상승량∝수요 : 주택수요의 변화가 있더라도 변화량은 거의 0보다크고 따라서 주택가격은 떨어지지 않았습니다. -&gt; 별일 없으면 계속 오르거나 유지 될 것입니다.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질문에 대한 대답: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83838"/>
                </a:solidFill>
                <a:highlight>
                  <a:schemeClr val="lt1"/>
                </a:highlight>
              </a:rPr>
              <a:t>2018~2019 사이의 급락은 무엇인가?</a:t>
            </a:r>
            <a:r>
              <a:rPr lang="ko" sz="1200">
                <a:solidFill>
                  <a:srgbClr val="383838"/>
                </a:solidFill>
                <a:highlight>
                  <a:schemeClr val="lt1"/>
                </a:highlight>
              </a:rPr>
              <a:t>: 2018년 9월 13일 종합부동산대책 영향으로 보임</a:t>
            </a:r>
            <a:endParaRPr sz="1200">
              <a:solidFill>
                <a:srgbClr val="38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83838"/>
                </a:solidFill>
                <a:highlight>
                  <a:schemeClr val="lt1"/>
                </a:highlight>
              </a:rPr>
              <a:t>왜 수급동향이 우상향인가? -&gt; 부동산에 관심이 늘어났다고 볼 수 있다. 사려고 할 때 다들 사려고 하고 팔려할 때 다들 팔려고 하는것 +  전체적으로 사려는 사람이 더 많아졌다.</a:t>
            </a:r>
            <a:endParaRPr sz="1200">
              <a:solidFill>
                <a:srgbClr val="38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83838"/>
                </a:solidFill>
                <a:highlight>
                  <a:schemeClr val="lt1"/>
                </a:highlight>
              </a:rPr>
              <a:t>시간에 따라 변하는 두 변수 사이의 상관관계는 어떻게 구해야 할까? -&gt; 모르겠다. 개발후기로 넘김</a:t>
            </a:r>
            <a:endParaRPr sz="1200">
              <a:solidFill>
                <a:srgbClr val="38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043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83838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720eb8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720eb8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c6dfd5390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c6dfd5390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c6dfd5390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c6dfd5390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720eb8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720eb8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c6dfd5390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c6dfd539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c6dfd5390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c6dfd5390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f8e4a7a9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f8e4a7a9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8e4a7a95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f8e4a7a95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c6dfd539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c6dfd539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c6dfd5390_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c6dfd5390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c6dfd5390_6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c6dfd5390_6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c6dfd5390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c6dfd5390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f8e4a7a9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f8e4a7a9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c6dfd5390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c6dfd5390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시간에 따라 변하는 두 값의 연관성은 어떻게 구해야 할까?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c6dfd5390_2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c6dfd5390_2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c6dfd539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c6dfd539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6dfd5390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6dfd5390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c6dfd539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c6dfd539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https://velog.io/@osk3856/data-analysis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6dfd5390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c6dfd5390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6dfd5390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6dfd5390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f93a8af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f93a8af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8e4a7a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f8e4a7a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hyperlink" Target="https://www.mk.co.kr/news/economy/view/2022/01/62800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ata.go.kr/data/3033254/fileData.do" TargetMode="External"/><Relationship Id="rId4" Type="http://schemas.openxmlformats.org/officeDocument/2006/relationships/hyperlink" Target="https://www.reb.or.kr/r-one/main.do" TargetMode="External"/><Relationship Id="rId5" Type="http://schemas.openxmlformats.org/officeDocument/2006/relationships/hyperlink" Target="https://www.bok.or.kr/portal/singl/baseRate/list.do?dataSeCd=01&amp;menuNo=20064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89325" y="2222663"/>
            <a:ext cx="5123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Nanum Pen Script"/>
                <a:ea typeface="Nanum Pen Script"/>
                <a:cs typeface="Nanum Pen Script"/>
                <a:sym typeface="Nanum Pen Script"/>
              </a:rPr>
              <a:t>1조(사다리타조)</a:t>
            </a:r>
            <a:endParaRPr b="1" sz="23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Nanum Pen Script"/>
                <a:ea typeface="Nanum Pen Script"/>
                <a:cs typeface="Nanum Pen Script"/>
                <a:sym typeface="Nanum Pen Script"/>
              </a:rPr>
              <a:t>김동혁(조장), 권민찬, 이성진, 조경상, 최연성, 황희원</a:t>
            </a:r>
            <a:endParaRPr b="1" sz="23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100400" y="4743300"/>
            <a:ext cx="20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550600" y="4743300"/>
            <a:ext cx="3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Pen Script"/>
                <a:ea typeface="Nanum Pen Script"/>
                <a:cs typeface="Nanum Pen Script"/>
                <a:sym typeface="Nanum Pen Script"/>
              </a:rPr>
              <a:t>icon made by  itim2101 from www.flaticon.com</a:t>
            </a:r>
            <a:endParaRPr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730" y="1283088"/>
            <a:ext cx="3125891" cy="31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929275" y="658275"/>
            <a:ext cx="4843500" cy="78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latin typeface="Georgia"/>
                <a:ea typeface="Georgia"/>
                <a:cs typeface="Georgia"/>
                <a:sym typeface="Georgia"/>
              </a:rPr>
              <a:t>서울 아파트 값의 변동 요인 분석</a:t>
            </a:r>
            <a:endParaRPr b="1" sz="2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907050" y="71850"/>
            <a:ext cx="319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Nanum Pen Script"/>
                <a:ea typeface="Nanum Pen Script"/>
                <a:cs typeface="Nanum Pen Script"/>
                <a:sym typeface="Nanum Pen Script"/>
              </a:rPr>
              <a:t>             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아파트 매매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가격지수와 금리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579750"/>
            <a:ext cx="7677276" cy="33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260000" y="3969375"/>
            <a:ext cx="6587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매매가격지수 = 현재시세/기준시세x100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계속된 금리 인하의 영향으로 은행예금의 투자 매력이 감소하여 다른 투자처인 부동산 쪽의 수요가 급격히 증가했다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3308100" y="68500"/>
            <a:ext cx="252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        아파트 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 수급동향</a:t>
            </a:r>
            <a:r>
              <a:rPr lang="ko"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endParaRPr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3952200"/>
            <a:ext cx="9144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                  </a:t>
            </a:r>
            <a:r>
              <a:rPr lang="ko" sz="16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</a:t>
            </a:r>
            <a:r>
              <a:rPr b="1" lang="ko" sz="16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수급동향= 100 - 0.5*(매도문의가 더 많음) - 1*(매도문의가 매우 많음) + 0.5*(매수문의가 더 많음 ) + 1.0*(매수문의가 매우 많음)</a:t>
            </a:r>
            <a:endParaRPr b="1" sz="16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marR="38100" rtl="0" algn="l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00">
                <a:solidFill>
                  <a:srgbClr val="383838"/>
                </a:solidFill>
                <a:highlight>
                  <a:srgbClr val="87CEF2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                  </a:t>
            </a:r>
            <a:r>
              <a:rPr b="1" lang="ko" sz="1600">
                <a:solidFill>
                  <a:srgbClr val="383838"/>
                </a:solidFill>
                <a:highlight>
                  <a:srgbClr val="87CEF2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집값 ∝ 수요(x)  -&gt; 집값 상승∝수요 : </a:t>
            </a:r>
            <a:r>
              <a:rPr b="1" lang="ko" sz="1600">
                <a:solidFill>
                  <a:schemeClr val="dk1"/>
                </a:solidFill>
                <a:highlight>
                  <a:srgbClr val="87CEF2"/>
                </a:highlight>
                <a:latin typeface="Nanum Pen Script"/>
                <a:ea typeface="Nanum Pen Script"/>
                <a:cs typeface="Nanum Pen Script"/>
                <a:sym typeface="Nanum Pen Script"/>
              </a:rPr>
              <a:t>주택수요의 변화가 있더라도 변화량은 거의 0보다크고 따라서  주택가격은  떨어지지 않았습니다. </a:t>
            </a:r>
            <a:endParaRPr b="1" sz="1600">
              <a:solidFill>
                <a:srgbClr val="383838"/>
              </a:solidFill>
              <a:highlight>
                <a:srgbClr val="87CEF2"/>
              </a:highlight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grpSp>
        <p:nvGrpSpPr>
          <p:cNvPr id="142" name="Google Shape;142;p23"/>
          <p:cNvGrpSpPr/>
          <p:nvPr/>
        </p:nvGrpSpPr>
        <p:grpSpPr>
          <a:xfrm>
            <a:off x="229575" y="575700"/>
            <a:ext cx="4250750" cy="3371750"/>
            <a:chOff x="229575" y="575700"/>
            <a:chExt cx="4250750" cy="3371750"/>
          </a:xfrm>
        </p:grpSpPr>
        <p:pic>
          <p:nvPicPr>
            <p:cNvPr id="143" name="Google Shape;14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9575" y="575700"/>
              <a:ext cx="4250750" cy="302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3"/>
            <p:cNvSpPr txBox="1"/>
            <p:nvPr/>
          </p:nvSpPr>
          <p:spPr>
            <a:xfrm>
              <a:off x="1363050" y="3547250"/>
              <a:ext cx="171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Nanum Pen Script"/>
                  <a:ea typeface="Nanum Pen Script"/>
                  <a:cs typeface="Nanum Pen Script"/>
                  <a:sym typeface="Nanum Pen Script"/>
                </a:rPr>
                <a:t>       </a:t>
              </a:r>
              <a:r>
                <a:rPr b="1" lang="ko">
                  <a:latin typeface="Nanum Pen Script"/>
                  <a:ea typeface="Nanum Pen Script"/>
                  <a:cs typeface="Nanum Pen Script"/>
                  <a:sym typeface="Nanum Pen Script"/>
                </a:rPr>
                <a:t>1.매매지수 - 수급동향 </a:t>
              </a:r>
              <a:endParaRPr b="1">
                <a:latin typeface="Nanum Pen Script"/>
                <a:ea typeface="Nanum Pen Script"/>
                <a:cs typeface="Nanum Pen Script"/>
                <a:sym typeface="Nanum Pen Script"/>
              </a:endParaRPr>
            </a:p>
          </p:txBody>
        </p:sp>
      </p:grpSp>
      <p:grpSp>
        <p:nvGrpSpPr>
          <p:cNvPr id="145" name="Google Shape;145;p23"/>
          <p:cNvGrpSpPr/>
          <p:nvPr/>
        </p:nvGrpSpPr>
        <p:grpSpPr>
          <a:xfrm>
            <a:off x="4480325" y="576400"/>
            <a:ext cx="4389249" cy="3417250"/>
            <a:chOff x="4480325" y="576400"/>
            <a:chExt cx="4389249" cy="3417250"/>
          </a:xfrm>
        </p:grpSpPr>
        <p:pic>
          <p:nvPicPr>
            <p:cNvPr id="146" name="Google Shape;14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80325" y="576400"/>
              <a:ext cx="4389249" cy="302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3"/>
            <p:cNvSpPr txBox="1"/>
            <p:nvPr/>
          </p:nvSpPr>
          <p:spPr>
            <a:xfrm>
              <a:off x="5494100" y="3593450"/>
              <a:ext cx="252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Nanum Pen Script"/>
                  <a:ea typeface="Nanum Pen Script"/>
                  <a:cs typeface="Nanum Pen Script"/>
                  <a:sym typeface="Nanum Pen Script"/>
                </a:rPr>
                <a:t>        </a:t>
              </a:r>
              <a:r>
                <a:rPr b="1" lang="ko">
                  <a:latin typeface="Nanum Pen Script"/>
                  <a:ea typeface="Nanum Pen Script"/>
                  <a:cs typeface="Nanum Pen Script"/>
                  <a:sym typeface="Nanum Pen Script"/>
                </a:rPr>
                <a:t>2.매매지수변화량 - 수급동향</a:t>
              </a:r>
              <a:r>
                <a:rPr lang="ko">
                  <a:latin typeface="Nanum Pen Script"/>
                  <a:ea typeface="Nanum Pen Script"/>
                  <a:cs typeface="Nanum Pen Script"/>
                  <a:sym typeface="Nanum Pen Script"/>
                </a:rPr>
                <a:t> </a:t>
              </a:r>
              <a:endParaRPr>
                <a:latin typeface="Nanum Pen Script"/>
                <a:ea typeface="Nanum Pen Script"/>
                <a:cs typeface="Nanum Pen Script"/>
                <a:sym typeface="Nanum Pen Scrip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1749975" y="401840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-&gt; </a:t>
            </a:r>
            <a:r>
              <a:rPr b="1" lang="ko" sz="21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전세가격지수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는 2011년 1월에는 매우 낮았지만 10년사이에 </a:t>
            </a:r>
            <a:r>
              <a:rPr b="1" lang="ko" sz="21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급증 ↑</a:t>
            </a:r>
            <a:endParaRPr b="1" sz="2100">
              <a:solidFill>
                <a:srgbClr val="FF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  </a:t>
            </a:r>
            <a:r>
              <a:rPr b="1" lang="ko" sz="2100">
                <a:solidFill>
                  <a:srgbClr val="6AA84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매매가격지수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는 상대적으로 기울기가 완만하다고 보여짐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2378700" y="85000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아파트 매매가격지수와 부동산거래량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850" y="548125"/>
            <a:ext cx="6838876" cy="3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5041800" y="745300"/>
            <a:ext cx="41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산점도를 통해 데이터를 확인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   부동산 거래량과 </a:t>
            </a:r>
            <a:r>
              <a:rPr b="1" lang="ko" sz="21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전세가격지수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는 </a:t>
            </a:r>
            <a:r>
              <a:rPr b="1" lang="ko" sz="21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상관관계 있음</a:t>
            </a:r>
            <a:endParaRPr b="1" sz="2100">
              <a:solidFill>
                <a:srgbClr val="FF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200463" y="4247375"/>
            <a:ext cx="440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부동산 거래량과 </a:t>
            </a:r>
            <a:r>
              <a:rPr b="1" lang="ko" sz="2100">
                <a:solidFill>
                  <a:srgbClr val="6AA84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매매가격지수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는 상대적으로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6AA84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관련성</a:t>
            </a:r>
            <a:r>
              <a:rPr b="1" lang="ko" sz="2100">
                <a:solidFill>
                  <a:srgbClr val="6AA84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이 적어 보인다</a:t>
            </a:r>
            <a:endParaRPr b="1" sz="2100">
              <a:solidFill>
                <a:srgbClr val="6AA84F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378700" y="85000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아파트 매매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가격지수와 부동산거래량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5300"/>
            <a:ext cx="4774976" cy="26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601" y="2193650"/>
            <a:ext cx="5304400" cy="28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698" y="2193650"/>
            <a:ext cx="4655900" cy="15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2378700" y="64925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아파트 매매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가격지수와 가구수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1312300" y="3537975"/>
            <a:ext cx="587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1인가구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10년 새에 가장 크게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21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증가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21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↑</a:t>
            </a:r>
            <a:endParaRPr b="1" sz="2100">
              <a:solidFill>
                <a:srgbClr val="FF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FF99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2인가구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는 2011년 기준 가장 적었으나 2021년 기준 </a:t>
            </a:r>
            <a:r>
              <a:rPr b="1" lang="ko" sz="2100">
                <a:solidFill>
                  <a:srgbClr val="FF99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두번째로 높은 수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를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차지함</a:t>
            </a:r>
            <a:endParaRPr b="1" sz="2100">
              <a:solidFill>
                <a:schemeClr val="accent2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99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4인가구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는 10년간 크게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2100">
                <a:solidFill>
                  <a:srgbClr val="99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감소↓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하여 가장 적은 분포를 보임</a:t>
            </a:r>
            <a:endParaRPr b="1" sz="2100">
              <a:solidFill>
                <a:schemeClr val="accent2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accen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매매가격지수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는 2014년 기준으로 큰 폭으로 증가하는 추세를 보임</a:t>
            </a:r>
            <a:endParaRPr b="1" sz="2100">
              <a:solidFill>
                <a:schemeClr val="accent2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75" y="519900"/>
            <a:ext cx="7433175" cy="312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239250" y="3892100"/>
            <a:ext cx="393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1인, </a:t>
            </a:r>
            <a:r>
              <a:rPr b="1" lang="ko" sz="2000">
                <a:solidFill>
                  <a:schemeClr val="accent4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2인 가구수</a:t>
            </a:r>
            <a:r>
              <a:rPr b="1" lang="ko" sz="20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는 증가하면서 수요가 증가</a:t>
            </a:r>
            <a:endParaRPr b="1" sz="20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수요가 증가함에 따라 </a:t>
            </a:r>
            <a:r>
              <a:rPr b="1" lang="ko" sz="2000">
                <a:solidFill>
                  <a:srgbClr val="6AA84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매매가격지수</a:t>
            </a:r>
            <a:r>
              <a:rPr b="1" lang="ko" sz="20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도 증가</a:t>
            </a:r>
            <a:endParaRPr b="1" sz="20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양의 상관관계</a:t>
            </a:r>
            <a:r>
              <a:rPr b="1" lang="ko" sz="20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가 있음으로 보여짐</a:t>
            </a:r>
            <a:endParaRPr b="1" sz="2000">
              <a:solidFill>
                <a:srgbClr val="FF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700425" y="3892100"/>
            <a:ext cx="3911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1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2100">
                <a:solidFill>
                  <a:srgbClr val="99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4인가구</a:t>
            </a:r>
            <a:r>
              <a:rPr b="1" lang="ko" sz="21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는 점차 줄어듦으로 상대적으로 수요가 감소</a:t>
            </a:r>
            <a:endParaRPr b="1" sz="21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1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그로 인해 </a:t>
            </a:r>
            <a:r>
              <a:rPr b="1" lang="ko" sz="2000">
                <a:solidFill>
                  <a:srgbClr val="6AA84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매매가격지수</a:t>
            </a:r>
            <a:r>
              <a:rPr b="1" lang="ko" sz="21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가 감소함 </a:t>
            </a:r>
            <a:endParaRPr b="1" sz="21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1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뚜렷한 </a:t>
            </a:r>
            <a:r>
              <a:rPr b="1" lang="ko" sz="2100">
                <a:solidFill>
                  <a:srgbClr val="99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음의 상관관계</a:t>
            </a:r>
            <a:endParaRPr b="1" sz="21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378700" y="64925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아파트 매매가격지수와 가구수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825"/>
            <a:ext cx="311925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250" y="572825"/>
            <a:ext cx="2985976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225" y="572825"/>
            <a:ext cx="3038776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2903113" y="80175"/>
            <a:ext cx="319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전세가격지수와 금리</a:t>
            </a:r>
            <a:r>
              <a:rPr b="1" lang="ko"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endParaRPr b="1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588075"/>
            <a:ext cx="7593074" cy="30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1260000" y="3602825"/>
            <a:ext cx="6483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전세가격지수 =  현재시세/기준시세x100</a:t>
            </a:r>
            <a:endParaRPr b="1" sz="21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21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계속된 금리 인하의 영향으로 전세보증금으로 얻을 수 있는 이익이 감소하여 전세금이 상승했다.</a:t>
            </a:r>
            <a:endParaRPr b="1" sz="21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2903100" y="93850"/>
            <a:ext cx="319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</a:t>
            </a:r>
            <a:r>
              <a:rPr b="1" lang="ko">
                <a:latin typeface="Nanum Pen Script"/>
                <a:ea typeface="Nanum Pen Script"/>
                <a:cs typeface="Nanum Pen Script"/>
                <a:sym typeface="Nanum Pen Script"/>
              </a:rPr>
              <a:t>        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아파트</a:t>
            </a:r>
            <a:r>
              <a:rPr b="1" lang="ko"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전세가격지수와 통화량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601750"/>
            <a:ext cx="7571849" cy="30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1735650" y="3862100"/>
            <a:ext cx="567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기준금리 </a:t>
            </a:r>
            <a:r>
              <a:rPr b="1" lang="ko" sz="2000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↓</a:t>
            </a: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=&gt; 금융이익  </a:t>
            </a:r>
            <a:r>
              <a:rPr b="1" lang="ko" sz="2000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↓</a:t>
            </a: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=&gt;손실 보전을 위해 전세금 상승 =&gt; 전세가격⇑  </a:t>
            </a:r>
            <a:endParaRPr b="1" sz="21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2378700" y="85000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전세가격지수와 가구수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954625" y="4052425"/>
            <a:ext cx="576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전세가격지수</a:t>
            </a: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는 꾸준히 증가하는 추세를 보임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400" y="858250"/>
            <a:ext cx="6552500" cy="34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239250" y="3892100"/>
            <a:ext cx="393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1인, </a:t>
            </a:r>
            <a:r>
              <a:rPr b="1" lang="ko" sz="2000">
                <a:solidFill>
                  <a:schemeClr val="accent4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2인 가구수</a:t>
            </a:r>
            <a:r>
              <a:rPr b="1" lang="ko" sz="2000">
                <a:latin typeface="Nanum Pen Script"/>
                <a:ea typeface="Nanum Pen Script"/>
                <a:cs typeface="Nanum Pen Script"/>
                <a:sym typeface="Nanum Pen Script"/>
              </a:rPr>
              <a:t>는 증가하면서 수요가 증가</a:t>
            </a:r>
            <a:endParaRPr b="1" sz="20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Nanum Pen Script"/>
                <a:ea typeface="Nanum Pen Script"/>
                <a:cs typeface="Nanum Pen Script"/>
                <a:sym typeface="Nanum Pen Script"/>
              </a:rPr>
              <a:t>수요가 증가함에 따라 </a:t>
            </a:r>
            <a:r>
              <a:rPr b="1" lang="ko" sz="2000">
                <a:solidFill>
                  <a:schemeClr val="accen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전세가격지수</a:t>
            </a:r>
            <a:r>
              <a:rPr b="1" lang="ko" sz="2000">
                <a:latin typeface="Nanum Pen Script"/>
                <a:ea typeface="Nanum Pen Script"/>
                <a:cs typeface="Nanum Pen Script"/>
                <a:sym typeface="Nanum Pen Script"/>
              </a:rPr>
              <a:t>도 증가</a:t>
            </a:r>
            <a:endParaRPr b="1" sz="20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양의 상관관계</a:t>
            </a:r>
            <a:endParaRPr b="1" sz="20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2378700" y="85000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전세가격지수와 가구수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5175875" y="3869000"/>
            <a:ext cx="3911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99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4인가구</a:t>
            </a:r>
            <a:r>
              <a:rPr b="1" lang="ko" sz="21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는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 점차 줄어듦으로 상대적으로 수요가 감소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전세가격지수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가 감소함 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99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음의 상관관계</a:t>
            </a:r>
            <a:endParaRPr b="1" sz="2100">
              <a:solidFill>
                <a:srgbClr val="9900FF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1550"/>
            <a:ext cx="3119251" cy="33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375" y="591550"/>
            <a:ext cx="3016876" cy="33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925" y="591550"/>
            <a:ext cx="3190075" cy="33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8798" y="1780625"/>
            <a:ext cx="6703499" cy="24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970900" y="376450"/>
            <a:ext cx="45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627475" y="309150"/>
            <a:ext cx="5160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100">
                <a:latin typeface="Nanum Pen Script"/>
                <a:ea typeface="Nanum Pen Script"/>
                <a:cs typeface="Nanum Pen Script"/>
                <a:sym typeface="Nanum Pen Script"/>
              </a:rPr>
              <a:t>목차</a:t>
            </a:r>
            <a:endParaRPr b="1" sz="51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latin typeface="Nanum Pen Script"/>
                <a:ea typeface="Nanum Pen Script"/>
                <a:cs typeface="Nanum Pen Script"/>
                <a:sym typeface="Nanum Pen Script"/>
              </a:rPr>
              <a:t>1.프로젝트 개요</a:t>
            </a:r>
            <a:endParaRPr b="1" sz="28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latin typeface="Nanum Pen Script"/>
                <a:ea typeface="Nanum Pen Script"/>
                <a:cs typeface="Nanum Pen Script"/>
                <a:sym typeface="Nanum Pen Script"/>
              </a:rPr>
              <a:t>2.분석과정</a:t>
            </a:r>
            <a:endParaRPr b="1" sz="28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latin typeface="Nanum Pen Script"/>
                <a:ea typeface="Nanum Pen Script"/>
                <a:cs typeface="Nanum Pen Script"/>
                <a:sym typeface="Nanum Pen Script"/>
              </a:rPr>
              <a:t>3.총정리</a:t>
            </a:r>
            <a:endParaRPr b="1" sz="28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latin typeface="Nanum Pen Script"/>
                <a:ea typeface="Nanum Pen Script"/>
                <a:cs typeface="Nanum Pen Script"/>
                <a:sym typeface="Nanum Pen Script"/>
              </a:rPr>
              <a:t>4.개발후기 및 느낀 점 </a:t>
            </a:r>
            <a:endParaRPr b="1" sz="28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550600" y="4743300"/>
            <a:ext cx="3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Pen Script"/>
                <a:ea typeface="Nanum Pen Script"/>
                <a:cs typeface="Nanum Pen Script"/>
                <a:sym typeface="Nanum Pen Script"/>
              </a:rPr>
              <a:t>icon made by  itim2101 from www.flaticon.com</a:t>
            </a:r>
            <a:endParaRPr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00" y="987450"/>
            <a:ext cx="3417000" cy="34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2378700" y="85000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서울시 전세가격지수 변화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162" y="890763"/>
            <a:ext cx="5783676" cy="26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1562700" y="3581950"/>
            <a:ext cx="6018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*증가율 = 2010년대비 2020년의 전세가격지수를 비율로 나타냄</a:t>
            </a:r>
            <a:endParaRPr b="1" sz="2100">
              <a:solidFill>
                <a:schemeClr val="accent2"/>
              </a:solidFill>
              <a:highlight>
                <a:srgbClr val="FFFFFF"/>
              </a:highlight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accent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아파트를 포함한 모든유형의 주택 </a:t>
            </a:r>
            <a:endParaRPr b="1" sz="2100">
              <a:solidFill>
                <a:schemeClr val="accent2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accent2"/>
              </a:solidFill>
              <a:highlight>
                <a:srgbClr val="FFFFFF"/>
              </a:highlight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서울시 전체평균 전세가격 </a:t>
            </a:r>
            <a:r>
              <a:rPr b="1" lang="ko" sz="2900" u="sng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41% 상승 ↑</a:t>
            </a:r>
            <a:endParaRPr b="1" sz="2900" u="sng">
              <a:solidFill>
                <a:srgbClr val="FF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2378700" y="85000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서울시 전세가격지수 변화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712875"/>
            <a:ext cx="7651074" cy="34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577075" y="4147175"/>
            <a:ext cx="333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Nanum Pen Script"/>
                <a:ea typeface="Nanum Pen Script"/>
                <a:cs typeface="Nanum Pen Script"/>
                <a:sym typeface="Nanum Pen Script"/>
              </a:rPr>
              <a:t>가장 증가율이 높은 3곳은</a:t>
            </a: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21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성동구, 노원구, 구로구</a:t>
            </a:r>
            <a:endParaRPr b="1" sz="2100">
              <a:solidFill>
                <a:srgbClr val="FF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	-&gt; 2010년 보다 </a:t>
            </a:r>
            <a:r>
              <a:rPr b="1" lang="ko" sz="21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1.5배이상 증가</a:t>
            </a:r>
            <a:endParaRPr b="1" sz="2100">
              <a:solidFill>
                <a:srgbClr val="FF0000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5769175" y="4177375"/>
            <a:ext cx="318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Nanum Pen Script"/>
                <a:ea typeface="Nanum Pen Script"/>
                <a:cs typeface="Nanum Pen Script"/>
                <a:sym typeface="Nanum Pen Script"/>
              </a:rPr>
              <a:t>전세값이 </a:t>
            </a:r>
            <a:r>
              <a:rPr lang="ko" sz="1800">
                <a:latin typeface="Nanum Pen Script"/>
                <a:ea typeface="Nanum Pen Script"/>
                <a:cs typeface="Nanum Pen Script"/>
                <a:sym typeface="Nanum Pen Script"/>
              </a:rPr>
              <a:t>가장 덜 오른 곳은 </a:t>
            </a:r>
            <a:r>
              <a:rPr b="1" lang="ko" sz="2100">
                <a:solidFill>
                  <a:srgbClr val="4A86E8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종로구, 금천구</a:t>
            </a:r>
            <a:endParaRPr b="1" sz="2100">
              <a:solidFill>
                <a:srgbClr val="4A86E8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	-&gt; </a:t>
            </a:r>
            <a:r>
              <a:rPr b="1" lang="ko" sz="2100">
                <a:solidFill>
                  <a:schemeClr val="accent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1.3배</a:t>
            </a: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 가량 증가하였음</a:t>
            </a:r>
            <a:endParaRPr b="1" sz="18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558600" y="1044325"/>
            <a:ext cx="495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Nanum Pen Script"/>
                <a:ea typeface="Nanum Pen Script"/>
                <a:cs typeface="Nanum Pen Script"/>
                <a:sym typeface="Nanum Pen Script"/>
              </a:rPr>
              <a:t>part 3</a:t>
            </a:r>
            <a:endParaRPr b="1" sz="50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Nanum Pen Script"/>
                <a:ea typeface="Nanum Pen Script"/>
                <a:cs typeface="Nanum Pen Script"/>
                <a:sym typeface="Nanum Pen Script"/>
              </a:rPr>
              <a:t>총정리</a:t>
            </a:r>
            <a:endParaRPr b="1" sz="50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050" y="1190925"/>
            <a:ext cx="4307575" cy="25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3576900" y="4743300"/>
            <a:ext cx="55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Pen Script"/>
                <a:ea typeface="Nanum Pen Script"/>
                <a:cs typeface="Nanum Pen Script"/>
                <a:sym typeface="Nanum Pen Script"/>
              </a:rPr>
              <a:t>image from </a:t>
            </a:r>
            <a:r>
              <a:rPr lang="ko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https://www.minuteschool.com/2017/07/benefits-of-writing-on-paper/</a:t>
            </a:r>
            <a:endParaRPr sz="17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723150" y="0"/>
            <a:ext cx="76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&lt; </a:t>
            </a:r>
            <a:r>
              <a:rPr b="1" lang="ko" sz="1600"/>
              <a:t>정리 &gt;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1" name="Google Shape;241;p35"/>
          <p:cNvSpPr txBox="1"/>
          <p:nvPr/>
        </p:nvSpPr>
        <p:spPr>
          <a:xfrm>
            <a:off x="194275" y="499800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1. </a:t>
            </a:r>
            <a:r>
              <a:rPr b="1" lang="ko"/>
              <a:t>금리가 낮아짐 → 시중은행의 통화 빠져나감</a:t>
            </a:r>
            <a:endParaRPr b="1"/>
          </a:p>
        </p:txBody>
      </p:sp>
      <p:sp>
        <p:nvSpPr>
          <p:cNvPr id="242" name="Google Shape;242;p35"/>
          <p:cNvSpPr txBox="1"/>
          <p:nvPr/>
        </p:nvSpPr>
        <p:spPr>
          <a:xfrm>
            <a:off x="194275" y="880800"/>
            <a:ext cx="73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2. 이로인해 부동산 투자 수요 증가 ↑  ( </a:t>
            </a:r>
            <a:r>
              <a:rPr b="1" lang="ko">
                <a:solidFill>
                  <a:srgbClr val="383838"/>
                </a:solidFill>
              </a:rPr>
              <a:t>투자위험 동반, 수익률 높음 )</a:t>
            </a:r>
            <a:endParaRPr b="1">
              <a:solidFill>
                <a:srgbClr val="383838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임대인은 전세보증금을 올려 ↑  금리 하락으로 인한 손실을 보전</a:t>
            </a:r>
            <a:r>
              <a:rPr b="1" lang="ko">
                <a:solidFill>
                  <a:schemeClr val="dk1"/>
                </a:solidFill>
              </a:rPr>
              <a:t> </a:t>
            </a:r>
            <a:endParaRPr b="1"/>
          </a:p>
        </p:txBody>
      </p:sp>
      <p:sp>
        <p:nvSpPr>
          <p:cNvPr id="243" name="Google Shape;243;p35"/>
          <p:cNvSpPr txBox="1"/>
          <p:nvPr/>
        </p:nvSpPr>
        <p:spPr>
          <a:xfrm>
            <a:off x="194275" y="1534800"/>
            <a:ext cx="751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3. 아파트 수급동향과 아파트 매매지수가 상관관계가 클 것으로 예상 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→아파트 수급동향과 아파트매매지수변화량의 상관성이 매우 큼</a:t>
            </a:r>
            <a:endParaRPr b="1"/>
          </a:p>
        </p:txBody>
      </p:sp>
      <p:sp>
        <p:nvSpPr>
          <p:cNvPr id="244" name="Google Shape;244;p35"/>
          <p:cNvSpPr txBox="1"/>
          <p:nvPr/>
        </p:nvSpPr>
        <p:spPr>
          <a:xfrm>
            <a:off x="194275" y="2133600"/>
            <a:ext cx="751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4. 수급동향의 증가에 따라 부동산 거래량도 증가할 것이라 예상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→ 둘 사이에 큰 상관관계는 나타나지 않음</a:t>
            </a:r>
            <a:endParaRPr b="1"/>
          </a:p>
        </p:txBody>
      </p:sp>
      <p:sp>
        <p:nvSpPr>
          <p:cNvPr id="245" name="Google Shape;245;p35"/>
          <p:cNvSpPr txBox="1"/>
          <p:nvPr/>
        </p:nvSpPr>
        <p:spPr>
          <a:xfrm>
            <a:off x="194275" y="2825400"/>
            <a:ext cx="846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5. 1,2인 가구수와 주택가격지수는 큰 양의 상관관계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4인가구수와 주택가격지수는 음의 상관관계 </a:t>
            </a:r>
            <a:endParaRPr b="1"/>
          </a:p>
        </p:txBody>
      </p:sp>
      <p:sp>
        <p:nvSpPr>
          <p:cNvPr id="246" name="Google Shape;246;p35"/>
          <p:cNvSpPr txBox="1"/>
          <p:nvPr/>
        </p:nvSpPr>
        <p:spPr>
          <a:xfrm>
            <a:off x="194263" y="3502200"/>
            <a:ext cx="8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6. 전세가격지수도 매매가격지수와 같이 금리, 통화량, 가구수의 영향을 받아 지속적으로 상승 ↑</a:t>
            </a:r>
            <a:endParaRPr b="1"/>
          </a:p>
        </p:txBody>
      </p:sp>
      <p:sp>
        <p:nvSpPr>
          <p:cNvPr id="247" name="Google Shape;247;p35"/>
          <p:cNvSpPr txBox="1"/>
          <p:nvPr/>
        </p:nvSpPr>
        <p:spPr>
          <a:xfrm>
            <a:off x="194275" y="3963600"/>
            <a:ext cx="830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7. 금리가 다시 오르고 있지만, 기존의 통화량을 회수하기는 힘들 것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또한 1,2,인가구의 증가로 부동산의 수요 증가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→  </a:t>
            </a:r>
            <a:r>
              <a:rPr b="1" lang="ko" u="sng">
                <a:solidFill>
                  <a:srgbClr val="FF0000"/>
                </a:solidFill>
              </a:rPr>
              <a:t>앞으로도 아파트 매매가격, 전세가격은 상승할 것</a:t>
            </a:r>
            <a:r>
              <a:rPr b="1" lang="ko"/>
              <a:t>으로 예상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525975" y="1066075"/>
            <a:ext cx="744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Nanum Pen Script"/>
                <a:ea typeface="Nanum Pen Script"/>
                <a:cs typeface="Nanum Pen Script"/>
                <a:sym typeface="Nanum Pen Script"/>
              </a:rPr>
              <a:t>part 4</a:t>
            </a:r>
            <a:endParaRPr b="1" sz="50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Nanum Pen Script"/>
                <a:ea typeface="Nanum Pen Script"/>
                <a:cs typeface="Nanum Pen Script"/>
                <a:sym typeface="Nanum Pen Script"/>
              </a:rPr>
              <a:t>개발후기 및 느낀점</a:t>
            </a:r>
            <a:endParaRPr b="1" sz="50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75" y="1916175"/>
            <a:ext cx="4447800" cy="22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4567500" y="4590900"/>
            <a:ext cx="55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Pen Script"/>
                <a:ea typeface="Nanum Pen Script"/>
                <a:cs typeface="Nanum Pen Script"/>
                <a:sym typeface="Nanum Pen Script"/>
              </a:rPr>
              <a:t>image from </a:t>
            </a:r>
            <a:r>
              <a:rPr lang="ko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https://nozbe.com/ko/blog/comments/</a:t>
            </a:r>
            <a:endParaRPr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720000" y="539800"/>
            <a:ext cx="79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김동혁: 주택가격에 영향을 미치는 요인은 다양하고 예측하기는 매우 어렵다. 시간에 따라 변하는 두 변수의 상관관계는 어떻게 알아 볼수 있을까? 몇가지 재밌어 보이는 시각화를 못해봐서 아쉽다</a:t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759450" y="3318050"/>
            <a:ext cx="799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최연성 : 통계데이터를 잘못 사용해서 결론이 제대로 나오지 않았고 나중에 이를 발견해 결과를 고쳐야했다. 도메인 지식을 가지고 있더라도 이를 뒷받침할 수 있는 CS역량이 없다면 반쪽짜리 분석이 될 수 밖에 없다는 것을 체감했다.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720000" y="1169325"/>
            <a:ext cx="79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권민찬 : 데이터 수집부터 가공, 시각화 모두 쉬운일이 아니라는 것을 느꼈다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집값에 대해서는 매체를 통해서만 접하다가 직접 시각화해보니 더 크게 체감되었다</a:t>
            </a: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811050" y="4196425"/>
            <a:ext cx="79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황희원 : 주제에 맞는 데이터를 수집하고, 분석하기 쉽게 가공하는 일이 만만치 않음을 배웠다. 또한 기간 내에 최대한 다양하게 시각화를 해보려 노력했지만 쉽지 않음을 느꼈다.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720000" y="1789913"/>
            <a:ext cx="799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이성진: 데이터 수집과 데이터 가공부터 시각화까지 전부 너무너무 어렵고 새로운 느낌을 받았다.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팀원분들이 너무 친절하셨고 백신을 맞고 2틀이나 죽어버린 탓에 더 열심히 못해서 너무 아쉬웠습니다.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자료가 많았지만 전부 분석해보지 못해서 너무 아쉬웠습니다.</a:t>
            </a:r>
            <a:endParaRPr sz="1300"/>
          </a:p>
        </p:txBody>
      </p:sp>
      <p:sp>
        <p:nvSpPr>
          <p:cNvPr id="264" name="Google Shape;264;p37"/>
          <p:cNvSpPr txBox="1"/>
          <p:nvPr/>
        </p:nvSpPr>
        <p:spPr>
          <a:xfrm>
            <a:off x="759450" y="2575021"/>
            <a:ext cx="786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조경상 : 자료를 찾고 가공하고 분석하고 발표자료로 만들기까지 팀원들에게 자료를 정확히 설명하지 못한 것 같아 아쉬움이 많이 남습니다. 죽이되든 밥이되든 결과를 만들어야겠다는 생각이 앞섰습니다.  다음 프로젝트 진행할 때는 좀 더 주제를 명확하게 하겠습니다.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58600" y="1044325"/>
            <a:ext cx="495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Nanum Pen Script"/>
                <a:ea typeface="Nanum Pen Script"/>
                <a:cs typeface="Nanum Pen Script"/>
                <a:sym typeface="Nanum Pen Script"/>
              </a:rPr>
              <a:t>part 1</a:t>
            </a:r>
            <a:endParaRPr b="1" sz="50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Nanum Pen Script"/>
                <a:ea typeface="Nanum Pen Script"/>
                <a:cs typeface="Nanum Pen Script"/>
                <a:sym typeface="Nanum Pen Script"/>
              </a:rPr>
              <a:t>프로젝트 개요</a:t>
            </a:r>
            <a:endParaRPr b="1" sz="50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17226" r="16031" t="0"/>
          <a:stretch/>
        </p:blipFill>
        <p:spPr>
          <a:xfrm>
            <a:off x="3122400" y="1929925"/>
            <a:ext cx="5306477" cy="20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609225" y="4743300"/>
            <a:ext cx="45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Pen Script"/>
                <a:ea typeface="Nanum Pen Script"/>
                <a:cs typeface="Nanum Pen Script"/>
                <a:sym typeface="Nanum Pen Script"/>
              </a:rPr>
              <a:t>image from </a:t>
            </a:r>
            <a:r>
              <a:rPr lang="ko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https://www.3a-cleaning.com/our-vision-and-mission/</a:t>
            </a:r>
            <a:endParaRPr sz="17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97150" y="60725"/>
            <a:ext cx="319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latin typeface="Nanum Pen Script"/>
                <a:ea typeface="Nanum Pen Script"/>
                <a:cs typeface="Nanum Pen Script"/>
                <a:sym typeface="Nanum Pen Script"/>
              </a:rPr>
              <a:t>프로젝트 배경</a:t>
            </a:r>
            <a:endParaRPr b="1" sz="19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21425" y="692175"/>
            <a:ext cx="67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75" y="2514750"/>
            <a:ext cx="2702321" cy="20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75" y="421972"/>
            <a:ext cx="2702325" cy="209277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27150" y="4607525"/>
            <a:ext cx="253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u="sng">
                <a:solidFill>
                  <a:schemeClr val="accent5"/>
                </a:solidFill>
                <a:latin typeface="Nanum Pen Script"/>
                <a:ea typeface="Nanum Pen Script"/>
                <a:cs typeface="Nanum Pen Script"/>
                <a:sym typeface="Nanum Pen Scrip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[아파트 시황] 지난해 집값 상승률 1위 노원도 `뚝` - 매일경제 (mk.co.kr)</a:t>
            </a:r>
            <a:endParaRPr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3525" y="2988775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4000" y="30369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3513" y="1320575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4000" y="140605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02338" y="1357425"/>
            <a:ext cx="1537225" cy="15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550600" y="4743300"/>
            <a:ext cx="3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Pen Script"/>
                <a:ea typeface="Nanum Pen Script"/>
                <a:cs typeface="Nanum Pen Script"/>
                <a:sym typeface="Nanum Pen Script"/>
              </a:rPr>
              <a:t>icon made by  itim2101 from www.flaticon.com</a:t>
            </a:r>
            <a:endParaRPr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523825" y="1055900"/>
            <a:ext cx="495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Nanum Pen Script"/>
                <a:ea typeface="Nanum Pen Script"/>
                <a:cs typeface="Nanum Pen Script"/>
                <a:sym typeface="Nanum Pen Script"/>
              </a:rPr>
              <a:t>part 2</a:t>
            </a:r>
            <a:endParaRPr b="1" sz="50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Nanum Pen Script"/>
                <a:ea typeface="Nanum Pen Script"/>
                <a:cs typeface="Nanum Pen Script"/>
                <a:sym typeface="Nanum Pen Script"/>
              </a:rPr>
              <a:t>분석과정</a:t>
            </a:r>
            <a:endParaRPr b="1" sz="50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550600" y="4743300"/>
            <a:ext cx="3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Pen Script"/>
                <a:ea typeface="Nanum Pen Script"/>
                <a:cs typeface="Nanum Pen Script"/>
                <a:sym typeface="Nanum Pen Script"/>
              </a:rPr>
              <a:t>image</a:t>
            </a:r>
            <a:r>
              <a:rPr lang="ko">
                <a:latin typeface="Nanum Pen Script"/>
                <a:ea typeface="Nanum Pen Script"/>
                <a:cs typeface="Nanum Pen Script"/>
                <a:sym typeface="Nanum Pen Script"/>
              </a:rPr>
              <a:t> from </a:t>
            </a:r>
            <a:r>
              <a:rPr lang="ko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https://velog.io/@osk3856/data-analysis</a:t>
            </a:r>
            <a:endParaRPr sz="17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825" y="1057450"/>
            <a:ext cx="4013350" cy="345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97150" y="60725"/>
            <a:ext cx="31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358200" y="0"/>
            <a:ext cx="84276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데이터 수집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/>
              <a:t>1.</a:t>
            </a:r>
            <a:r>
              <a:rPr b="1" lang="ko" sz="1300">
                <a:highlight>
                  <a:srgbClr val="FFFFFF"/>
                </a:highlight>
              </a:rPr>
              <a:t>아파트 매매가격지수</a:t>
            </a:r>
            <a:r>
              <a:rPr b="1" lang="ko" sz="1300"/>
              <a:t>: </a:t>
            </a:r>
            <a:r>
              <a:rPr lang="ko" sz="1300"/>
              <a:t>https://www.reb.or.kr/reb/main.do</a:t>
            </a:r>
            <a:r>
              <a:rPr b="1" lang="ko" sz="1300"/>
              <a:t>(부동산 통계 정보시스템)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2.</a:t>
            </a:r>
            <a:r>
              <a:rPr b="1" lang="ko" sz="1300">
                <a:highlight>
                  <a:srgbClr val="FFFFFF"/>
                </a:highlight>
              </a:rPr>
              <a:t>가구인구수</a:t>
            </a:r>
            <a:r>
              <a:rPr b="1" lang="ko" sz="1300"/>
              <a:t>:  </a:t>
            </a:r>
            <a:r>
              <a:rPr lang="ko" sz="1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https://www.data.go.kr/data/3033254/fileData.do</a:t>
            </a:r>
            <a:r>
              <a:rPr b="1" lang="ko" sz="1300"/>
              <a:t>(공공데이터포털)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3.</a:t>
            </a:r>
            <a:r>
              <a:rPr b="1" lang="ko" sz="1300">
                <a:highlight>
                  <a:srgbClr val="FFFFFF"/>
                </a:highlight>
              </a:rPr>
              <a:t>부동산거래량</a:t>
            </a:r>
            <a:r>
              <a:rPr b="1" lang="ko" sz="1300"/>
              <a:t>:</a:t>
            </a:r>
            <a:r>
              <a:rPr lang="ko" sz="1300"/>
              <a:t>https://www.reb.or.kr/r-one/statistics/statisticsViewer.do?menuId=HOUSE_21211</a:t>
            </a:r>
            <a:r>
              <a:rPr b="1" lang="ko" sz="1300">
                <a:solidFill>
                  <a:schemeClr val="dk1"/>
                </a:solidFill>
              </a:rPr>
              <a:t>(</a:t>
            </a:r>
            <a:r>
              <a:rPr b="1" lang="ko" sz="13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부동산 통계 정보시스템</a:t>
            </a:r>
            <a:r>
              <a:rPr b="1" lang="ko" sz="1300">
                <a:solidFill>
                  <a:schemeClr val="dk1"/>
                </a:solidFill>
              </a:rPr>
              <a:t>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4.</a:t>
            </a:r>
            <a:r>
              <a:rPr b="1" lang="ko" sz="1300">
                <a:highlight>
                  <a:srgbClr val="FFFFFF"/>
                </a:highlight>
              </a:rPr>
              <a:t>기준금리</a:t>
            </a:r>
            <a:r>
              <a:rPr b="1" lang="ko" sz="1300"/>
              <a:t>:</a:t>
            </a:r>
            <a:r>
              <a:rPr lang="ko" sz="13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https://www.bok.or.kr/portal/singl/baseRate/list.do?dataSeCd=01&amp;menuNo=200643</a:t>
            </a:r>
            <a:r>
              <a:rPr b="1" lang="ko" sz="1300"/>
              <a:t>(한국은행)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5.</a:t>
            </a:r>
            <a:r>
              <a:rPr b="1" lang="ko" sz="1300">
                <a:highlight>
                  <a:srgbClr val="FFFFFF"/>
                </a:highlight>
              </a:rPr>
              <a:t>통화량</a:t>
            </a:r>
            <a:r>
              <a:rPr b="1" lang="ko" sz="1300"/>
              <a:t>:</a:t>
            </a:r>
            <a:r>
              <a:rPr lang="ko" sz="1300"/>
              <a:t>https://kosis.kr/statisticsList/statisticsListIndex.do?parentId=S1.1&amp;vwcd=MT_ZTITLE&amp;menuId=M_01_01&amp;outLink=Y&amp;entrType=#content-group</a:t>
            </a:r>
            <a:r>
              <a:rPr b="1" lang="ko" sz="1300"/>
              <a:t> (공공데이터포털)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6.</a:t>
            </a:r>
            <a:r>
              <a:rPr b="1" lang="ko" sz="1300">
                <a:highlight>
                  <a:schemeClr val="lt1"/>
                </a:highlight>
              </a:rPr>
              <a:t>아파트 수급동향</a:t>
            </a:r>
            <a:r>
              <a:rPr b="1" lang="ko" sz="1300"/>
              <a:t>: </a:t>
            </a:r>
            <a:r>
              <a:rPr lang="ko" sz="1300"/>
              <a:t>https://www.reb.or.kr/r-one/statistics</a:t>
            </a:r>
            <a:r>
              <a:rPr b="1" lang="ko" sz="1300"/>
              <a:t>/</a:t>
            </a:r>
            <a:r>
              <a:rPr b="1" lang="ko" sz="1300">
                <a:solidFill>
                  <a:schemeClr val="dk1"/>
                </a:solidFill>
              </a:rPr>
              <a:t>(부동산 통계 정보시스템)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7.</a:t>
            </a:r>
            <a:r>
              <a:rPr b="1" lang="ko" sz="1300">
                <a:highlight>
                  <a:schemeClr val="lt1"/>
                </a:highlight>
              </a:rPr>
              <a:t>아파트 전세가격지수</a:t>
            </a:r>
            <a:r>
              <a:rPr b="1" lang="ko" sz="1300"/>
              <a:t>:</a:t>
            </a:r>
            <a:r>
              <a:rPr lang="ko" sz="1300"/>
              <a:t>https://www.data.go.kr/data/15044018/fileData.do</a:t>
            </a:r>
            <a:r>
              <a:rPr b="1" lang="ko" sz="1300"/>
              <a:t> (공공데이터포털)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8.</a:t>
            </a:r>
            <a:r>
              <a:rPr b="1" lang="ko" sz="1300">
                <a:highlight>
                  <a:schemeClr val="lt1"/>
                </a:highlight>
              </a:rPr>
              <a:t>서울시 가계부채</a:t>
            </a:r>
            <a:r>
              <a:rPr lang="ko" sz="1300"/>
              <a:t>:https://data.seoul.go.kr/dataList/10748/S/2/datasetView.do</a:t>
            </a:r>
            <a:r>
              <a:rPr b="1" lang="ko" sz="1300"/>
              <a:t>(서울 열린데이터광장)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데이터 타겟: 집값 상승요인이 궁금한 모든 사람들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데이터 분석방법:  lineplot,  scatterplot,   regplot, barplot, folium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572825"/>
            <a:ext cx="396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68475" y="3825300"/>
            <a:ext cx="767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Nanum Pen Script"/>
                <a:ea typeface="Nanum Pen Script"/>
                <a:cs typeface="Nanum Pen Script"/>
                <a:sym typeface="Nanum Pen Script"/>
              </a:rPr>
              <a:t>                 </a:t>
            </a: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  </a:t>
            </a: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통화량 : 시중에 풀려있는 화폐의 양, ‘유통화폐’의 줄임말</a:t>
            </a:r>
            <a:endParaRPr b="1" sz="18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                   기준금리 : 한국은행에서 결정하는 정책금리</a:t>
            </a:r>
            <a:endParaRPr b="1" sz="18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                   기준금리 </a:t>
            </a:r>
            <a:r>
              <a:rPr b="1" lang="ko" sz="2000">
                <a:solidFill>
                  <a:srgbClr val="0000FF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↓</a:t>
            </a: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 =&gt; 통화량 </a:t>
            </a:r>
            <a:r>
              <a:rPr b="1" lang="ko" sz="18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↑</a:t>
            </a: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 =&gt; 투자위험자산에 대한 수요증가 =&gt; 주택가격 </a:t>
            </a:r>
            <a:r>
              <a:rPr b="1" lang="ko" sz="18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↑</a:t>
            </a:r>
            <a:endParaRPr b="1" sz="18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576700" y="64925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              </a:t>
            </a: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기준금리와 통화량 그래프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245625" y="1663800"/>
            <a:ext cx="13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050" y="572825"/>
            <a:ext cx="396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642600" y="3941000"/>
            <a:ext cx="7674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Nanum Pen Script"/>
                <a:ea typeface="Nanum Pen Script"/>
                <a:cs typeface="Nanum Pen Script"/>
                <a:sym typeface="Nanum Pen Script"/>
              </a:rPr>
              <a:t>             </a:t>
            </a:r>
            <a:r>
              <a:rPr b="1" lang="ko" sz="1900">
                <a:latin typeface="Nanum Pen Script"/>
                <a:ea typeface="Nanum Pen Script"/>
                <a:cs typeface="Nanum Pen Script"/>
                <a:sym typeface="Nanum Pen Script"/>
              </a:rPr>
              <a:t>    금리의 하락이 아파트 가격과 전세가격에 영향을 준다</a:t>
            </a:r>
            <a:endParaRPr b="1" sz="19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latin typeface="Nanum Pen Script"/>
                <a:ea typeface="Nanum Pen Script"/>
                <a:cs typeface="Nanum Pen Script"/>
                <a:sym typeface="Nanum Pen Script"/>
              </a:rPr>
              <a:t>                 </a:t>
            </a:r>
            <a:r>
              <a:rPr b="1" lang="ko" sz="19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금융부채(대출금)와 금리는 -0.9 전세보증금과 금리는 -0.79의 상관관계를 갖는다</a:t>
            </a:r>
            <a:endParaRPr b="1" sz="1900"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latin typeface="Nanum Pen Script"/>
                <a:ea typeface="Nanum Pen Script"/>
                <a:cs typeface="Nanum Pen Script"/>
                <a:sym typeface="Nanum Pen Script"/>
              </a:rPr>
              <a:t>         금리가 하락하면서 대출금액이 늘어났고 투자위험자산의 수요가 증가하고 전세보증금 가격이 상승했다</a:t>
            </a:r>
            <a:endParaRPr b="1" sz="19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576700" y="64925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             금융부채, 전세보증금, 기준금리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245625" y="1663800"/>
            <a:ext cx="13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188" y="572813"/>
            <a:ext cx="288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188" y="572825"/>
            <a:ext cx="288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187" y="572825"/>
            <a:ext cx="2880001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4595625" y="964738"/>
            <a:ext cx="5270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Nanum Pen Script"/>
                <a:ea typeface="Nanum Pen Script"/>
                <a:cs typeface="Nanum Pen Script"/>
                <a:sym typeface="Nanum Pen Script"/>
              </a:rPr>
              <a:t>          </a:t>
            </a:r>
            <a:r>
              <a:rPr b="1" lang="ko" sz="1800">
                <a:latin typeface="Nanum Pen Script"/>
                <a:ea typeface="Nanum Pen Script"/>
                <a:cs typeface="Nanum Pen Script"/>
                <a:sym typeface="Nanum Pen Script"/>
              </a:rPr>
              <a:t>통화량</a:t>
            </a:r>
            <a:r>
              <a:rPr b="1" lang="ko" sz="18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↑ </a:t>
            </a:r>
            <a:r>
              <a:rPr b="1" lang="ko" sz="1800">
                <a:solidFill>
                  <a:srgbClr val="383838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=&gt;</a:t>
            </a:r>
            <a:r>
              <a:rPr b="1" lang="ko" sz="18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r>
              <a:rPr b="1" lang="ko" sz="1800">
                <a:solidFill>
                  <a:srgbClr val="383838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서울 각 지역의 집값도 </a:t>
            </a:r>
            <a:r>
              <a:rPr b="1" lang="ko" sz="1800">
                <a:solidFill>
                  <a:srgbClr val="FF0000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우상향</a:t>
            </a:r>
            <a:r>
              <a:rPr b="1" lang="ko" sz="1800">
                <a:solidFill>
                  <a:srgbClr val="383838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하는 관계</a:t>
            </a:r>
            <a:endParaRPr b="1" sz="1800">
              <a:solidFill>
                <a:srgbClr val="383838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t         본원통화 대비 상관계수</a:t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         서울 : 0.92</a:t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         강남구 : 0.91</a:t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         도봉구 : 0.79</a:t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        서울과 강남, 도봉구의 상관계수</a:t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        강남구 : 0.99</a:t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        도봉구 : 0.94</a:t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        </a:t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         </a:t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 </a:t>
            </a:r>
            <a:endParaRPr b="1" sz="1800">
              <a:solidFill>
                <a:schemeClr val="dk1"/>
              </a:solidFill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576700" y="64925"/>
            <a:ext cx="43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Nanum Pen Script"/>
                <a:ea typeface="Nanum Pen Script"/>
                <a:cs typeface="Nanum Pen Script"/>
                <a:sym typeface="Nanum Pen Script"/>
              </a:rPr>
              <a:t>         통화량과 서울 아파트 매매가격 그래프</a:t>
            </a:r>
            <a:endParaRPr b="1" sz="2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7245625" y="1663800"/>
            <a:ext cx="13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572825"/>
            <a:ext cx="4566650" cy="426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