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9" r:id="rId2"/>
    <p:sldId id="268" r:id="rId3"/>
    <p:sldId id="270" r:id="rId4"/>
    <p:sldId id="257" r:id="rId5"/>
    <p:sldId id="258" r:id="rId6"/>
    <p:sldId id="259" r:id="rId7"/>
    <p:sldId id="271" r:id="rId8"/>
    <p:sldId id="261" r:id="rId9"/>
    <p:sldId id="263" r:id="rId10"/>
    <p:sldId id="272" r:id="rId11"/>
    <p:sldId id="273" r:id="rId12"/>
    <p:sldId id="274" r:id="rId13"/>
    <p:sldId id="267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974" autoAdjust="0"/>
  </p:normalViewPr>
  <p:slideViewPr>
    <p:cSldViewPr snapToGrid="0" snapToObjects="1">
      <p:cViewPr varScale="1">
        <p:scale>
          <a:sx n="81" d="100"/>
          <a:sy n="81" d="100"/>
        </p:scale>
        <p:origin x="2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9C285-0DC7-480A-962D-5ADA0DF8410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978D9-B423-4BC1-B8B1-B390BF31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6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3212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978D9-B423-4BC1-B8B1-B390BF31D3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61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3212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978D9-B423-4BC1-B8B1-B390BF31D3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7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3212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978D9-B423-4BC1-B8B1-B390BF31D3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8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3212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978D9-B423-4BC1-B8B1-B390BF31D3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1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3212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978D9-B423-4BC1-B8B1-B390BF31D3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61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3212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978D9-B423-4BC1-B8B1-B390BF31D3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89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3212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978D9-B423-4BC1-B8B1-B390BF31D3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95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3212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978D9-B423-4BC1-B8B1-B390BF31D3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04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3212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978D9-B423-4BC1-B8B1-B390BF31D3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00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3212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978D9-B423-4BC1-B8B1-B390BF31D3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0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7C99-E447-A246-8448-D09E1E0E62C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0DAC-9E75-3A4A-BA2F-813444224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0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7C99-E447-A246-8448-D09E1E0E62C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0DAC-9E75-3A4A-BA2F-813444224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7C99-E447-A246-8448-D09E1E0E62C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0DAC-9E75-3A4A-BA2F-813444224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8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7C99-E447-A246-8448-D09E1E0E62C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0DAC-9E75-3A4A-BA2F-813444224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6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7C99-E447-A246-8448-D09E1E0E62C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0DAC-9E75-3A4A-BA2F-813444224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3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7C99-E447-A246-8448-D09E1E0E62C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0DAC-9E75-3A4A-BA2F-813444224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7C99-E447-A246-8448-D09E1E0E62C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0DAC-9E75-3A4A-BA2F-813444224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9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7C99-E447-A246-8448-D09E1E0E62C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0DAC-9E75-3A4A-BA2F-813444224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9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7C99-E447-A246-8448-D09E1E0E62C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0DAC-9E75-3A4A-BA2F-813444224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7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7C99-E447-A246-8448-D09E1E0E62C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0DAC-9E75-3A4A-BA2F-813444224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0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7C99-E447-A246-8448-D09E1E0E62C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0DAC-9E75-3A4A-BA2F-813444224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E7C99-E447-A246-8448-D09E1E0E62C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0DAC-9E75-3A4A-BA2F-813444224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6" indent="-228606" algn="l" defTabSz="91442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6" algn="l" defTabSz="91442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10" Type="http://schemas.microsoft.com/office/2007/relationships/hdphoto" Target="../media/hdphoto4.wdp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microsoft.com/office/2007/relationships/hdphoto" Target="../media/hdphoto5.wdp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1.png"/><Relationship Id="rId7" Type="http://schemas.microsoft.com/office/2007/relationships/hdphoto" Target="../media/hdphoto6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B5AB7B-5922-43A4-8426-80B6688A3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565" y="2585532"/>
            <a:ext cx="5147435" cy="3469122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1621168E-2D7B-40F9-9A97-588D4E4D67DE}"/>
              </a:ext>
            </a:extLst>
          </p:cNvPr>
          <p:cNvSpPr/>
          <p:nvPr/>
        </p:nvSpPr>
        <p:spPr>
          <a:xfrm>
            <a:off x="0" y="583880"/>
            <a:ext cx="12192000" cy="1652470"/>
          </a:xfrm>
          <a:prstGeom prst="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BFBA9B-B1B6-4647-A0C2-0AE2E0129B83}"/>
              </a:ext>
            </a:extLst>
          </p:cNvPr>
          <p:cNvSpPr txBox="1"/>
          <p:nvPr/>
        </p:nvSpPr>
        <p:spPr>
          <a:xfrm>
            <a:off x="512466" y="795114"/>
            <a:ext cx="11248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Visualization</a:t>
            </a:r>
            <a:endParaRPr lang="en-US" sz="2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sz="2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Endangered  and Extinct Species (Challenge A, B) -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C9DD2F-2428-478C-B95E-479CF1322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2" y="3058047"/>
            <a:ext cx="2085664" cy="19949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509D9B-6CD4-469C-97C0-5AA888BD9866}"/>
              </a:ext>
            </a:extLst>
          </p:cNvPr>
          <p:cNvSpPr txBox="1"/>
          <p:nvPr/>
        </p:nvSpPr>
        <p:spPr>
          <a:xfrm>
            <a:off x="2114346" y="3455373"/>
            <a:ext cx="4930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Natalia Aponte – CID: 01299891</a:t>
            </a:r>
          </a:p>
          <a:p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Nontharatt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Jarnyaharn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CID: 01403667</a:t>
            </a:r>
          </a:p>
          <a:p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Qi Tang – CID: 00864393</a:t>
            </a:r>
          </a:p>
          <a:p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Seongmin Lee – CID: 01247436</a:t>
            </a:r>
          </a:p>
        </p:txBody>
      </p:sp>
    </p:spTree>
    <p:extLst>
      <p:ext uri="{BB962C8B-B14F-4D97-AF65-F5344CB8AC3E}">
        <p14:creationId xmlns:p14="http://schemas.microsoft.com/office/powerpoint/2010/main" val="318401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430264-ADF8-40BE-8B16-6B2328EB2F55}"/>
              </a:ext>
            </a:extLst>
          </p:cNvPr>
          <p:cNvPicPr/>
          <p:nvPr/>
        </p:nvPicPr>
        <p:blipFill rotWithShape="1">
          <a:blip r:embed="rId2"/>
          <a:srcRect b="7455"/>
          <a:stretch/>
        </p:blipFill>
        <p:spPr>
          <a:xfrm>
            <a:off x="899378" y="1339008"/>
            <a:ext cx="10393244" cy="5410222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D15FA75-2D9D-444C-8C80-4E8ED4AD7698}"/>
              </a:ext>
            </a:extLst>
          </p:cNvPr>
          <p:cNvCxnSpPr/>
          <p:nvPr/>
        </p:nvCxnSpPr>
        <p:spPr>
          <a:xfrm>
            <a:off x="589722" y="944218"/>
            <a:ext cx="11012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55DA64-9A8B-43A0-80D7-5F82AECBA1F4}"/>
              </a:ext>
            </a:extLst>
          </p:cNvPr>
          <p:cNvCxnSpPr/>
          <p:nvPr/>
        </p:nvCxnSpPr>
        <p:spPr>
          <a:xfrm>
            <a:off x="589722" y="1003852"/>
            <a:ext cx="110125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9DE723-DB71-498E-824F-B85E9A275B94}"/>
              </a:ext>
            </a:extLst>
          </p:cNvPr>
          <p:cNvSpPr txBox="1"/>
          <p:nvPr/>
        </p:nvSpPr>
        <p:spPr>
          <a:xfrm>
            <a:off x="589721" y="238254"/>
            <a:ext cx="1009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STAGE④ </a:t>
            </a:r>
            <a:r>
              <a:rPr 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Design Solution(Dashboard)</a:t>
            </a:r>
          </a:p>
        </p:txBody>
      </p:sp>
    </p:spTree>
    <p:extLst>
      <p:ext uri="{BB962C8B-B14F-4D97-AF65-F5344CB8AC3E}">
        <p14:creationId xmlns:p14="http://schemas.microsoft.com/office/powerpoint/2010/main" val="169992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E67B00-9FAB-42C1-8F5D-20AF58E324C7}"/>
              </a:ext>
            </a:extLst>
          </p:cNvPr>
          <p:cNvPicPr/>
          <p:nvPr/>
        </p:nvPicPr>
        <p:blipFill rotWithShape="1">
          <a:blip r:embed="rId2"/>
          <a:srcRect b="7455"/>
          <a:stretch/>
        </p:blipFill>
        <p:spPr>
          <a:xfrm>
            <a:off x="899400" y="1326916"/>
            <a:ext cx="10393200" cy="54108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CA1FD7A-62DD-426D-A7DE-AE4F98363E5F}"/>
              </a:ext>
            </a:extLst>
          </p:cNvPr>
          <p:cNvCxnSpPr/>
          <p:nvPr/>
        </p:nvCxnSpPr>
        <p:spPr>
          <a:xfrm>
            <a:off x="589722" y="944218"/>
            <a:ext cx="11012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D04777-39F9-457C-9B13-8CEB8184C53F}"/>
              </a:ext>
            </a:extLst>
          </p:cNvPr>
          <p:cNvCxnSpPr/>
          <p:nvPr/>
        </p:nvCxnSpPr>
        <p:spPr>
          <a:xfrm>
            <a:off x="589722" y="1003852"/>
            <a:ext cx="110125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EE01E6-AC6B-4CE5-8D2D-372C7173BD4A}"/>
              </a:ext>
            </a:extLst>
          </p:cNvPr>
          <p:cNvSpPr txBox="1"/>
          <p:nvPr/>
        </p:nvSpPr>
        <p:spPr>
          <a:xfrm>
            <a:off x="589721" y="238254"/>
            <a:ext cx="1009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STAGE④ </a:t>
            </a:r>
            <a:r>
              <a:rPr 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Design Solution(Dashboard)</a:t>
            </a:r>
          </a:p>
        </p:txBody>
      </p:sp>
    </p:spTree>
    <p:extLst>
      <p:ext uri="{BB962C8B-B14F-4D97-AF65-F5344CB8AC3E}">
        <p14:creationId xmlns:p14="http://schemas.microsoft.com/office/powerpoint/2010/main" val="991582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59EBB-EE7C-424A-96E4-8F7EFF23246B}"/>
              </a:ext>
            </a:extLst>
          </p:cNvPr>
          <p:cNvPicPr/>
          <p:nvPr/>
        </p:nvPicPr>
        <p:blipFill rotWithShape="1">
          <a:blip r:embed="rId2"/>
          <a:srcRect b="7728"/>
          <a:stretch/>
        </p:blipFill>
        <p:spPr>
          <a:xfrm>
            <a:off x="899400" y="1270356"/>
            <a:ext cx="10393200" cy="54108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3C03E5-F3C5-4AB6-8CA9-1BDB79E18A52}"/>
              </a:ext>
            </a:extLst>
          </p:cNvPr>
          <p:cNvCxnSpPr/>
          <p:nvPr/>
        </p:nvCxnSpPr>
        <p:spPr>
          <a:xfrm>
            <a:off x="589722" y="944218"/>
            <a:ext cx="11012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516363-148E-4733-9AC8-93962BE30CF1}"/>
              </a:ext>
            </a:extLst>
          </p:cNvPr>
          <p:cNvCxnSpPr/>
          <p:nvPr/>
        </p:nvCxnSpPr>
        <p:spPr>
          <a:xfrm>
            <a:off x="589722" y="1003852"/>
            <a:ext cx="110125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3B55C2-DC15-4951-8DC7-86031F8440AE}"/>
              </a:ext>
            </a:extLst>
          </p:cNvPr>
          <p:cNvSpPr txBox="1"/>
          <p:nvPr/>
        </p:nvSpPr>
        <p:spPr>
          <a:xfrm>
            <a:off x="589721" y="238254"/>
            <a:ext cx="1009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STAGE④ </a:t>
            </a:r>
            <a:r>
              <a:rPr 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Design Solution(Dashboard)</a:t>
            </a:r>
          </a:p>
        </p:txBody>
      </p:sp>
    </p:spTree>
    <p:extLst>
      <p:ext uri="{BB962C8B-B14F-4D97-AF65-F5344CB8AC3E}">
        <p14:creationId xmlns:p14="http://schemas.microsoft.com/office/powerpoint/2010/main" val="122206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FAE238-ACAB-4022-822B-383210390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06" y="1550709"/>
            <a:ext cx="7534388" cy="375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0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8127947-09C6-48CC-B601-48496E63C2D1}"/>
              </a:ext>
            </a:extLst>
          </p:cNvPr>
          <p:cNvSpPr/>
          <p:nvPr/>
        </p:nvSpPr>
        <p:spPr>
          <a:xfrm>
            <a:off x="640432" y="1130331"/>
            <a:ext cx="8821616" cy="5411872"/>
          </a:xfrm>
          <a:prstGeom prst="rect">
            <a:avLst/>
          </a:prstGeom>
          <a:gradFill flip="none" rotWithShape="1">
            <a:gsLst>
              <a:gs pos="0">
                <a:srgbClr val="A5A5A5">
                  <a:lumMod val="5000"/>
                  <a:lumOff val="95000"/>
                  <a:alpha val="0"/>
                </a:srgbClr>
              </a:gs>
              <a:gs pos="74000">
                <a:srgbClr val="A5A5A5">
                  <a:lumMod val="45000"/>
                  <a:lumOff val="55000"/>
                </a:srgbClr>
              </a:gs>
              <a:gs pos="83000">
                <a:sysClr val="window" lastClr="FFFFFF">
                  <a:lumMod val="85000"/>
                </a:sysClr>
              </a:gs>
              <a:gs pos="100000">
                <a:srgbClr val="A5A5A5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23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23C1655-2334-4485-8D92-2115F728DE2D}"/>
              </a:ext>
            </a:extLst>
          </p:cNvPr>
          <p:cNvGrpSpPr/>
          <p:nvPr/>
        </p:nvGrpSpPr>
        <p:grpSpPr>
          <a:xfrm>
            <a:off x="1344204" y="2270112"/>
            <a:ext cx="3439326" cy="3405273"/>
            <a:chOff x="631596" y="1046375"/>
            <a:chExt cx="3240000" cy="32400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C7AB308-4785-4EF7-A009-7C28C9776CA4}"/>
                </a:ext>
              </a:extLst>
            </p:cNvPr>
            <p:cNvSpPr/>
            <p:nvPr/>
          </p:nvSpPr>
          <p:spPr>
            <a:xfrm>
              <a:off x="631596" y="1046375"/>
              <a:ext cx="3240000" cy="3240000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22B33C2-2F1E-4B8D-BF97-8EF38B689163}"/>
                </a:ext>
              </a:extLst>
            </p:cNvPr>
            <p:cNvSpPr/>
            <p:nvPr/>
          </p:nvSpPr>
          <p:spPr>
            <a:xfrm>
              <a:off x="937596" y="1352375"/>
              <a:ext cx="2628000" cy="2628000"/>
            </a:xfrm>
            <a:prstGeom prst="ellipse">
              <a:avLst/>
            </a:prstGeom>
            <a:noFill/>
            <a:ln w="3524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CC7ECD2-95C1-4406-9FC2-99475A85B91F}"/>
              </a:ext>
            </a:extLst>
          </p:cNvPr>
          <p:cNvGrpSpPr/>
          <p:nvPr/>
        </p:nvGrpSpPr>
        <p:grpSpPr>
          <a:xfrm>
            <a:off x="4776171" y="1955996"/>
            <a:ext cx="6243765" cy="4033505"/>
            <a:chOff x="4732243" y="1955996"/>
            <a:chExt cx="6243765" cy="403350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7072464-3901-42F2-B9B0-35EE55F48482}"/>
                </a:ext>
              </a:extLst>
            </p:cNvPr>
            <p:cNvGrpSpPr/>
            <p:nvPr/>
          </p:nvGrpSpPr>
          <p:grpSpPr>
            <a:xfrm>
              <a:off x="4732243" y="1955996"/>
              <a:ext cx="5609713" cy="720000"/>
              <a:chOff x="3511671" y="875805"/>
              <a:chExt cx="5609713" cy="72000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BFE29DAC-5B8F-49B9-B1A0-BEA0FE952168}"/>
                  </a:ext>
                </a:extLst>
              </p:cNvPr>
              <p:cNvGrpSpPr/>
              <p:nvPr/>
            </p:nvGrpSpPr>
            <p:grpSpPr>
              <a:xfrm>
                <a:off x="3511671" y="875805"/>
                <a:ext cx="5609713" cy="720000"/>
                <a:chOff x="3871596" y="866375"/>
                <a:chExt cx="5609713" cy="72000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0799B7C1-6C6E-49B8-8855-8E960CD7978C}"/>
                    </a:ext>
                  </a:extLst>
                </p:cNvPr>
                <p:cNvSpPr/>
                <p:nvPr/>
              </p:nvSpPr>
              <p:spPr>
                <a:xfrm>
                  <a:off x="4270342" y="866375"/>
                  <a:ext cx="5210967" cy="72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74000">
                      <a:schemeClr val="bg1">
                        <a:lumMod val="8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0800000" scaled="1"/>
                  <a:tileRect/>
                </a:gra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9D5EF71B-5785-4495-AEA3-37823C9EDC40}"/>
                    </a:ext>
                  </a:extLst>
                </p:cNvPr>
                <p:cNvGrpSpPr/>
                <p:nvPr/>
              </p:nvGrpSpPr>
              <p:grpSpPr>
                <a:xfrm>
                  <a:off x="3871596" y="866375"/>
                  <a:ext cx="720000" cy="720000"/>
                  <a:chOff x="4251487" y="949099"/>
                  <a:chExt cx="720000" cy="720000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83574D2C-F55F-4E42-8F4E-0471AC2C1A76}"/>
                      </a:ext>
                    </a:extLst>
                  </p:cNvPr>
                  <p:cNvSpPr/>
                  <p:nvPr/>
                </p:nvSpPr>
                <p:spPr>
                  <a:xfrm>
                    <a:off x="4251487" y="94909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14B12F34-4898-44BA-B1BA-2CA69E980074}"/>
                      </a:ext>
                    </a:extLst>
                  </p:cNvPr>
                  <p:cNvSpPr/>
                  <p:nvPr/>
                </p:nvSpPr>
                <p:spPr>
                  <a:xfrm>
                    <a:off x="4306341" y="1003953"/>
                    <a:ext cx="612000" cy="6120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600" dirty="0"/>
                      <a:t>1</a:t>
                    </a:r>
                  </a:p>
                </p:txBody>
              </p:sp>
            </p:grp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7CBDAE-FDE8-4CDB-8D04-12D2CB069EC4}"/>
                  </a:ext>
                </a:extLst>
              </p:cNvPr>
              <p:cNvSpPr txBox="1"/>
              <p:nvPr/>
            </p:nvSpPr>
            <p:spPr>
              <a:xfrm>
                <a:off x="4333509" y="1013431"/>
                <a:ext cx="4787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Stage1 : Formulating the brief 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AF1C56C-E6AA-4BDE-A532-D200E82B5A6C}"/>
                </a:ext>
              </a:extLst>
            </p:cNvPr>
            <p:cNvGrpSpPr/>
            <p:nvPr/>
          </p:nvGrpSpPr>
          <p:grpSpPr>
            <a:xfrm>
              <a:off x="5259265" y="3060498"/>
              <a:ext cx="5528207" cy="720000"/>
              <a:chOff x="3956438" y="1900855"/>
              <a:chExt cx="5528207" cy="720000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171ECED7-066B-466F-BF00-022334DCC509}"/>
                  </a:ext>
                </a:extLst>
              </p:cNvPr>
              <p:cNvGrpSpPr/>
              <p:nvPr/>
            </p:nvGrpSpPr>
            <p:grpSpPr>
              <a:xfrm>
                <a:off x="3956438" y="1900855"/>
                <a:ext cx="5528207" cy="720000"/>
                <a:chOff x="3871596" y="866375"/>
                <a:chExt cx="5528207" cy="72000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A6A3B05D-8844-4930-AB2E-721E73B28B30}"/>
                    </a:ext>
                  </a:extLst>
                </p:cNvPr>
                <p:cNvSpPr/>
                <p:nvPr/>
              </p:nvSpPr>
              <p:spPr>
                <a:xfrm>
                  <a:off x="4270342" y="866375"/>
                  <a:ext cx="5129461" cy="72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74000">
                      <a:schemeClr val="bg1">
                        <a:lumMod val="8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0800000" scaled="1"/>
                  <a:tileRect/>
                </a:gra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9371F5B1-6CA0-4316-B679-54F4C54AD865}"/>
                    </a:ext>
                  </a:extLst>
                </p:cNvPr>
                <p:cNvGrpSpPr/>
                <p:nvPr/>
              </p:nvGrpSpPr>
              <p:grpSpPr>
                <a:xfrm>
                  <a:off x="3871596" y="866375"/>
                  <a:ext cx="720000" cy="720000"/>
                  <a:chOff x="4251487" y="949099"/>
                  <a:chExt cx="720000" cy="720000"/>
                </a:xfrm>
              </p:grpSpPr>
              <p:sp>
                <p:nvSpPr>
                  <p:cNvPr id="25" name="타원 24">
                    <a:extLst>
                      <a:ext uri="{FF2B5EF4-FFF2-40B4-BE49-F238E27FC236}">
                        <a16:creationId xmlns:a16="http://schemas.microsoft.com/office/drawing/2014/main" id="{95C42A07-FEAE-4785-AA25-58A73951C64C}"/>
                      </a:ext>
                    </a:extLst>
                  </p:cNvPr>
                  <p:cNvSpPr/>
                  <p:nvPr/>
                </p:nvSpPr>
                <p:spPr>
                  <a:xfrm>
                    <a:off x="4251487" y="94909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타원 25">
                    <a:extLst>
                      <a:ext uri="{FF2B5EF4-FFF2-40B4-BE49-F238E27FC236}">
                        <a16:creationId xmlns:a16="http://schemas.microsoft.com/office/drawing/2014/main" id="{386D74ED-04D5-4F75-A351-99EC6B143467}"/>
                      </a:ext>
                    </a:extLst>
                  </p:cNvPr>
                  <p:cNvSpPr/>
                  <p:nvPr/>
                </p:nvSpPr>
                <p:spPr>
                  <a:xfrm>
                    <a:off x="4306341" y="1003953"/>
                    <a:ext cx="612000" cy="6120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600" dirty="0"/>
                      <a:t>2</a:t>
                    </a:r>
                  </a:p>
                </p:txBody>
              </p:sp>
            </p:grp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1A81348-4819-42D6-BBD9-287DE1BBE2D2}"/>
                  </a:ext>
                </a:extLst>
              </p:cNvPr>
              <p:cNvSpPr txBox="1"/>
              <p:nvPr/>
            </p:nvSpPr>
            <p:spPr>
              <a:xfrm>
                <a:off x="4887240" y="2030023"/>
                <a:ext cx="43240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Stage2 : Working with Data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13CC0C6-ADCC-4D78-9280-40D34DE9B945}"/>
                </a:ext>
              </a:extLst>
            </p:cNvPr>
            <p:cNvGrpSpPr/>
            <p:nvPr/>
          </p:nvGrpSpPr>
          <p:grpSpPr>
            <a:xfrm>
              <a:off x="5259265" y="4165000"/>
              <a:ext cx="5716743" cy="720000"/>
              <a:chOff x="4295802" y="2925905"/>
              <a:chExt cx="5716743" cy="720000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C95B4A4D-A688-4C97-97F5-87B7807BF8E7}"/>
                  </a:ext>
                </a:extLst>
              </p:cNvPr>
              <p:cNvGrpSpPr/>
              <p:nvPr/>
            </p:nvGrpSpPr>
            <p:grpSpPr>
              <a:xfrm>
                <a:off x="4295802" y="2925905"/>
                <a:ext cx="5528207" cy="720000"/>
                <a:chOff x="3871596" y="866375"/>
                <a:chExt cx="5528207" cy="72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580FCE1C-30FA-4F1B-9006-1401E956EBCC}"/>
                    </a:ext>
                  </a:extLst>
                </p:cNvPr>
                <p:cNvSpPr/>
                <p:nvPr/>
              </p:nvSpPr>
              <p:spPr>
                <a:xfrm>
                  <a:off x="4270342" y="866375"/>
                  <a:ext cx="5129461" cy="72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74000">
                      <a:schemeClr val="bg1">
                        <a:lumMod val="8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0800000" scaled="1"/>
                  <a:tileRect/>
                </a:gra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566DC543-267D-426A-9716-E940C20FEA8F}"/>
                    </a:ext>
                  </a:extLst>
                </p:cNvPr>
                <p:cNvGrpSpPr/>
                <p:nvPr/>
              </p:nvGrpSpPr>
              <p:grpSpPr>
                <a:xfrm>
                  <a:off x="3871596" y="866375"/>
                  <a:ext cx="720000" cy="720000"/>
                  <a:chOff x="4251487" y="949099"/>
                  <a:chExt cx="720000" cy="720000"/>
                </a:xfrm>
              </p:grpSpPr>
              <p:sp>
                <p:nvSpPr>
                  <p:cNvPr id="32" name="타원 31">
                    <a:extLst>
                      <a:ext uri="{FF2B5EF4-FFF2-40B4-BE49-F238E27FC236}">
                        <a16:creationId xmlns:a16="http://schemas.microsoft.com/office/drawing/2014/main" id="{259F7BE6-0136-4EF7-93F5-1494E0054C73}"/>
                      </a:ext>
                    </a:extLst>
                  </p:cNvPr>
                  <p:cNvSpPr/>
                  <p:nvPr/>
                </p:nvSpPr>
                <p:spPr>
                  <a:xfrm>
                    <a:off x="4251487" y="94909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id="{A8AD1B36-222F-4BB6-B283-5D4F4629D643}"/>
                      </a:ext>
                    </a:extLst>
                  </p:cNvPr>
                  <p:cNvSpPr/>
                  <p:nvPr/>
                </p:nvSpPr>
                <p:spPr>
                  <a:xfrm>
                    <a:off x="4306341" y="1003953"/>
                    <a:ext cx="612000" cy="6120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600" dirty="0"/>
                      <a:t>3</a:t>
                    </a:r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FA14AC-1F88-48A7-AB83-AD487C648E64}"/>
                  </a:ext>
                </a:extLst>
              </p:cNvPr>
              <p:cNvSpPr txBox="1"/>
              <p:nvPr/>
            </p:nvSpPr>
            <p:spPr>
              <a:xfrm>
                <a:off x="5151191" y="3049282"/>
                <a:ext cx="48613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Stage3 : Editorial Thinking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52F4D8F-0797-4C94-8B42-CCE97E159462}"/>
                </a:ext>
              </a:extLst>
            </p:cNvPr>
            <p:cNvGrpSpPr/>
            <p:nvPr/>
          </p:nvGrpSpPr>
          <p:grpSpPr>
            <a:xfrm>
              <a:off x="4732243" y="5269501"/>
              <a:ext cx="6055229" cy="720000"/>
              <a:chOff x="4295802" y="3950955"/>
              <a:chExt cx="6055229" cy="720000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392DF886-C56D-4804-AD82-BEFA9FED146D}"/>
                  </a:ext>
                </a:extLst>
              </p:cNvPr>
              <p:cNvGrpSpPr/>
              <p:nvPr/>
            </p:nvGrpSpPr>
            <p:grpSpPr>
              <a:xfrm>
                <a:off x="4295802" y="3950955"/>
                <a:ext cx="5609713" cy="720000"/>
                <a:chOff x="3871596" y="866375"/>
                <a:chExt cx="5609713" cy="720000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DD21FD2B-FCB5-4E25-A368-2E4AA87312B0}"/>
                    </a:ext>
                  </a:extLst>
                </p:cNvPr>
                <p:cNvSpPr/>
                <p:nvPr/>
              </p:nvSpPr>
              <p:spPr>
                <a:xfrm>
                  <a:off x="4270342" y="866375"/>
                  <a:ext cx="5210967" cy="72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74000">
                      <a:schemeClr val="bg1">
                        <a:lumMod val="8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0800000" scaled="1"/>
                  <a:tileRect/>
                </a:gra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D7F286B2-67FA-4F06-B7BB-48AD5278A166}"/>
                    </a:ext>
                  </a:extLst>
                </p:cNvPr>
                <p:cNvGrpSpPr/>
                <p:nvPr/>
              </p:nvGrpSpPr>
              <p:grpSpPr>
                <a:xfrm>
                  <a:off x="3871596" y="866375"/>
                  <a:ext cx="720000" cy="720000"/>
                  <a:chOff x="4251487" y="949099"/>
                  <a:chExt cx="720000" cy="720000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id="{034C47DE-A16F-4E25-A543-D4F22387D71C}"/>
                      </a:ext>
                    </a:extLst>
                  </p:cNvPr>
                  <p:cNvSpPr/>
                  <p:nvPr/>
                </p:nvSpPr>
                <p:spPr>
                  <a:xfrm>
                    <a:off x="4251487" y="94909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타원 39">
                    <a:extLst>
                      <a:ext uri="{FF2B5EF4-FFF2-40B4-BE49-F238E27FC236}">
                        <a16:creationId xmlns:a16="http://schemas.microsoft.com/office/drawing/2014/main" id="{3FC04093-A4BE-4782-9B87-155879725F5F}"/>
                      </a:ext>
                    </a:extLst>
                  </p:cNvPr>
                  <p:cNvSpPr/>
                  <p:nvPr/>
                </p:nvSpPr>
                <p:spPr>
                  <a:xfrm>
                    <a:off x="4306341" y="1003953"/>
                    <a:ext cx="612000" cy="6120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600" dirty="0"/>
                      <a:t>4</a:t>
                    </a:r>
                  </a:p>
                </p:txBody>
              </p:sp>
            </p:grp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F83ED2-32A6-4D3A-B19C-8CA812E579FD}"/>
                  </a:ext>
                </a:extLst>
              </p:cNvPr>
              <p:cNvSpPr txBox="1"/>
              <p:nvPr/>
            </p:nvSpPr>
            <p:spPr>
              <a:xfrm>
                <a:off x="5151191" y="4046929"/>
                <a:ext cx="5199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Stage4: Design Solution</a:t>
                </a:r>
              </a:p>
            </p:txBody>
          </p:sp>
        </p:grp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31ACC61-E7AE-47C7-9E22-BB660A9C5AA2}"/>
              </a:ext>
            </a:extLst>
          </p:cNvPr>
          <p:cNvCxnSpPr/>
          <p:nvPr/>
        </p:nvCxnSpPr>
        <p:spPr>
          <a:xfrm>
            <a:off x="589722" y="944218"/>
            <a:ext cx="11012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149714F-BDC9-4814-8870-12A055DFA18C}"/>
              </a:ext>
            </a:extLst>
          </p:cNvPr>
          <p:cNvCxnSpPr/>
          <p:nvPr/>
        </p:nvCxnSpPr>
        <p:spPr>
          <a:xfrm>
            <a:off x="589722" y="1003852"/>
            <a:ext cx="110125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DB1AAE4-972E-4DA7-8D03-43206C3E808F}"/>
              </a:ext>
            </a:extLst>
          </p:cNvPr>
          <p:cNvSpPr txBox="1"/>
          <p:nvPr/>
        </p:nvSpPr>
        <p:spPr>
          <a:xfrm>
            <a:off x="589722" y="238254"/>
            <a:ext cx="777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Table of Contents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F33DC8-5E72-4A9E-B45A-2752F1C1B8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453" r="16453"/>
          <a:stretch/>
        </p:blipFill>
        <p:spPr>
          <a:xfrm>
            <a:off x="1983867" y="2880079"/>
            <a:ext cx="2160000" cy="216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5476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7D90D9B-9C59-4338-BCD8-15B0343A552C}"/>
              </a:ext>
            </a:extLst>
          </p:cNvPr>
          <p:cNvCxnSpPr/>
          <p:nvPr/>
        </p:nvCxnSpPr>
        <p:spPr>
          <a:xfrm>
            <a:off x="589722" y="944218"/>
            <a:ext cx="11012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BF59A38-772F-4F55-A299-E4756DCF3C4B}"/>
              </a:ext>
            </a:extLst>
          </p:cNvPr>
          <p:cNvCxnSpPr/>
          <p:nvPr/>
        </p:nvCxnSpPr>
        <p:spPr>
          <a:xfrm>
            <a:off x="589722" y="1003852"/>
            <a:ext cx="110125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23CF96-895B-4453-8AB2-B809B4DA630F}"/>
              </a:ext>
            </a:extLst>
          </p:cNvPr>
          <p:cNvSpPr txBox="1"/>
          <p:nvPr/>
        </p:nvSpPr>
        <p:spPr>
          <a:xfrm>
            <a:off x="589722" y="238254"/>
            <a:ext cx="777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STAGE① : </a:t>
            </a:r>
            <a:r>
              <a:rPr 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Curiosity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1D64C2-7E67-437A-8DD1-BF9E62500CD8}"/>
              </a:ext>
            </a:extLst>
          </p:cNvPr>
          <p:cNvSpPr/>
          <p:nvPr/>
        </p:nvSpPr>
        <p:spPr>
          <a:xfrm>
            <a:off x="589722" y="2157017"/>
            <a:ext cx="11012556" cy="2543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lnSpc>
                <a:spcPct val="200000"/>
              </a:lnSpc>
              <a:buAutoNum type="arabicPeriod"/>
            </a:pP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What can we do for endangered animals?</a:t>
            </a:r>
          </a:p>
          <a:p>
            <a:pPr fontAlgn="base">
              <a:lnSpc>
                <a:spcPct val="200000"/>
              </a:lnSpc>
            </a:pP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2. As an audience, how can I contribute? 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200000"/>
              </a:lnSpc>
            </a:pP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3. What impact can I have for threatened animals species? 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1C999F-6F34-493B-AA57-784AE121A00A}"/>
              </a:ext>
            </a:extLst>
          </p:cNvPr>
          <p:cNvSpPr/>
          <p:nvPr/>
        </p:nvSpPr>
        <p:spPr>
          <a:xfrm>
            <a:off x="445722" y="1635718"/>
            <a:ext cx="14400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387B30-F34F-4729-BC31-69B8C150F623}"/>
              </a:ext>
            </a:extLst>
          </p:cNvPr>
          <p:cNvSpPr txBox="1"/>
          <p:nvPr/>
        </p:nvSpPr>
        <p:spPr>
          <a:xfrm>
            <a:off x="589722" y="1635717"/>
            <a:ext cx="1101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Topline Questions</a:t>
            </a:r>
          </a:p>
        </p:txBody>
      </p:sp>
    </p:spTree>
    <p:extLst>
      <p:ext uri="{BB962C8B-B14F-4D97-AF65-F5344CB8AC3E}">
        <p14:creationId xmlns:p14="http://schemas.microsoft.com/office/powerpoint/2010/main" val="181242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AD781C-3FFD-4112-B3F5-1BB048597411}"/>
              </a:ext>
            </a:extLst>
          </p:cNvPr>
          <p:cNvSpPr/>
          <p:nvPr/>
        </p:nvSpPr>
        <p:spPr>
          <a:xfrm>
            <a:off x="1036320" y="3202225"/>
            <a:ext cx="10068560" cy="1127299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AEF88DD-9ABD-4D74-BB00-47BFE1106641}"/>
              </a:ext>
            </a:extLst>
          </p:cNvPr>
          <p:cNvCxnSpPr/>
          <p:nvPr/>
        </p:nvCxnSpPr>
        <p:spPr>
          <a:xfrm>
            <a:off x="589722" y="944218"/>
            <a:ext cx="11012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43F5B9-2524-452C-B421-02537CEBBDF1}"/>
              </a:ext>
            </a:extLst>
          </p:cNvPr>
          <p:cNvCxnSpPr/>
          <p:nvPr/>
        </p:nvCxnSpPr>
        <p:spPr>
          <a:xfrm>
            <a:off x="589722" y="1003852"/>
            <a:ext cx="110125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B1E59C1-A833-475C-B78B-4CA16A144E84}"/>
              </a:ext>
            </a:extLst>
          </p:cNvPr>
          <p:cNvSpPr txBox="1"/>
          <p:nvPr/>
        </p:nvSpPr>
        <p:spPr>
          <a:xfrm>
            <a:off x="589722" y="238254"/>
            <a:ext cx="777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STAGE①</a:t>
            </a:r>
            <a:r>
              <a:rPr 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Circumstances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0BC913-B1BE-4155-AF3F-F3E303E34B54}"/>
              </a:ext>
            </a:extLst>
          </p:cNvPr>
          <p:cNvGrpSpPr/>
          <p:nvPr/>
        </p:nvGrpSpPr>
        <p:grpSpPr>
          <a:xfrm>
            <a:off x="3808319" y="1205534"/>
            <a:ext cx="1665402" cy="1868244"/>
            <a:chOff x="2356706" y="2866922"/>
            <a:chExt cx="1665402" cy="186824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713363F-57C5-4841-ACCA-2E71C27FC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6706" y="2866922"/>
              <a:ext cx="1665402" cy="155071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1F415C-461F-4B7F-BACA-1D163F316E6F}"/>
                </a:ext>
              </a:extLst>
            </p:cNvPr>
            <p:cNvSpPr txBox="1"/>
            <p:nvPr/>
          </p:nvSpPr>
          <p:spPr>
            <a:xfrm>
              <a:off x="2557812" y="4365834"/>
              <a:ext cx="1432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[Guardian]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FCDC595-83D8-415C-BF7A-A34915A780C8}"/>
              </a:ext>
            </a:extLst>
          </p:cNvPr>
          <p:cNvGrpSpPr/>
          <p:nvPr/>
        </p:nvGrpSpPr>
        <p:grpSpPr>
          <a:xfrm>
            <a:off x="7768531" y="1205534"/>
            <a:ext cx="1702410" cy="1874771"/>
            <a:chOff x="5244795" y="2653645"/>
            <a:chExt cx="1702410" cy="187477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31F2FDA-63CB-40AA-9CE6-6F8777670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44795" y="2653645"/>
              <a:ext cx="1702410" cy="155071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B3DEF6-A744-4E5F-8F00-3F663191D3BD}"/>
                </a:ext>
              </a:extLst>
            </p:cNvPr>
            <p:cNvSpPr txBox="1"/>
            <p:nvPr/>
          </p:nvSpPr>
          <p:spPr>
            <a:xfrm>
              <a:off x="5354600" y="4159084"/>
              <a:ext cx="1482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[IUCN]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720127C-20CC-4BB5-A76D-E8657D3F4C1E}"/>
              </a:ext>
            </a:extLst>
          </p:cNvPr>
          <p:cNvSpPr txBox="1"/>
          <p:nvPr/>
        </p:nvSpPr>
        <p:spPr>
          <a:xfrm>
            <a:off x="1315139" y="3544485"/>
            <a:ext cx="191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Stakeholder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F6CB40-3346-4ACA-84DB-D02943D14911}"/>
              </a:ext>
            </a:extLst>
          </p:cNvPr>
          <p:cNvSpPr txBox="1"/>
          <p:nvPr/>
        </p:nvSpPr>
        <p:spPr>
          <a:xfrm>
            <a:off x="1315139" y="4734328"/>
            <a:ext cx="191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Audience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F859CA-6825-42EE-AF2A-24F612AA8573}"/>
              </a:ext>
            </a:extLst>
          </p:cNvPr>
          <p:cNvSpPr txBox="1"/>
          <p:nvPr/>
        </p:nvSpPr>
        <p:spPr>
          <a:xfrm>
            <a:off x="2515648" y="3313652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Social matters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(not same old story, 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but something new)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A228D3-701E-4D4C-ACC8-0A6C86D7017D}"/>
              </a:ext>
            </a:extLst>
          </p:cNvPr>
          <p:cNvSpPr txBox="1"/>
          <p:nvPr/>
        </p:nvSpPr>
        <p:spPr>
          <a:xfrm>
            <a:off x="6935249" y="3452152"/>
            <a:ext cx="3941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General Information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(Cover From Abstract to Discrete)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D8B625-61B0-403D-9CCB-FF74C9D06283}"/>
              </a:ext>
            </a:extLst>
          </p:cNvPr>
          <p:cNvSpPr txBox="1"/>
          <p:nvPr/>
        </p:nvSpPr>
        <p:spPr>
          <a:xfrm>
            <a:off x="3501168" y="4503495"/>
            <a:ext cx="244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Upper-mid Class</a:t>
            </a:r>
          </a:p>
          <a:p>
            <a:pPr algn="ctr"/>
            <a:r>
              <a:rPr lang="en-US" b="1" dirty="0"/>
              <a:t>Social responsibility</a:t>
            </a:r>
          </a:p>
          <a:p>
            <a:pPr algn="ctr"/>
            <a:r>
              <a:rPr lang="en-US" b="1" dirty="0"/>
              <a:t>(not same old story)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13E81C-4D3B-4A22-A119-C0AB31606CBA}"/>
              </a:ext>
            </a:extLst>
          </p:cNvPr>
          <p:cNvSpPr txBox="1"/>
          <p:nvPr/>
        </p:nvSpPr>
        <p:spPr>
          <a:xfrm>
            <a:off x="7681775" y="4641995"/>
            <a:ext cx="244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Research, advocacy,</a:t>
            </a:r>
          </a:p>
          <a:p>
            <a:pPr algn="ctr"/>
            <a:r>
              <a:rPr lang="en-US" b="1" dirty="0"/>
              <a:t>Education, Lobbyist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52803C-8351-47C4-B5AB-0181D8322CB2}"/>
              </a:ext>
            </a:extLst>
          </p:cNvPr>
          <p:cNvSpPr/>
          <p:nvPr/>
        </p:nvSpPr>
        <p:spPr>
          <a:xfrm>
            <a:off x="1036320" y="5650452"/>
            <a:ext cx="10068560" cy="1127299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B4B831-8831-4D45-B1DC-4C0ED25137C2}"/>
              </a:ext>
            </a:extLst>
          </p:cNvPr>
          <p:cNvSpPr txBox="1"/>
          <p:nvPr/>
        </p:nvSpPr>
        <p:spPr>
          <a:xfrm>
            <a:off x="1315139" y="5992712"/>
            <a:ext cx="191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787D55-2B3D-49F4-8293-E03D00F29605}"/>
              </a:ext>
            </a:extLst>
          </p:cNvPr>
          <p:cNvSpPr txBox="1"/>
          <p:nvPr/>
        </p:nvSpPr>
        <p:spPr>
          <a:xfrm>
            <a:off x="2515648" y="6004944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During commute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 Cannot focus a lot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F10C6C-26D3-4EEA-87EE-36D22D907632}"/>
              </a:ext>
            </a:extLst>
          </p:cNvPr>
          <p:cNvSpPr txBox="1"/>
          <p:nvPr/>
        </p:nvSpPr>
        <p:spPr>
          <a:xfrm>
            <a:off x="6935248" y="6038878"/>
            <a:ext cx="3941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During working hours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 Scrutinize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79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A9DE352-616A-4CDF-AFD0-4EDF160094AA}"/>
              </a:ext>
            </a:extLst>
          </p:cNvPr>
          <p:cNvCxnSpPr/>
          <p:nvPr/>
        </p:nvCxnSpPr>
        <p:spPr>
          <a:xfrm>
            <a:off x="589722" y="944218"/>
            <a:ext cx="11012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B48A29E-AF29-4756-B485-37C4793CDCD6}"/>
              </a:ext>
            </a:extLst>
          </p:cNvPr>
          <p:cNvCxnSpPr/>
          <p:nvPr/>
        </p:nvCxnSpPr>
        <p:spPr>
          <a:xfrm>
            <a:off x="589722" y="1003852"/>
            <a:ext cx="110125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AEAB9-2C5D-446A-B86F-093A08BF70D8}"/>
              </a:ext>
            </a:extLst>
          </p:cNvPr>
          <p:cNvSpPr txBox="1"/>
          <p:nvPr/>
        </p:nvSpPr>
        <p:spPr>
          <a:xfrm>
            <a:off x="589722" y="238254"/>
            <a:ext cx="777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STAGE①</a:t>
            </a:r>
            <a:r>
              <a:rPr 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Purpose map</a:t>
            </a:r>
          </a:p>
        </p:txBody>
      </p:sp>
      <p:pic>
        <p:nvPicPr>
          <p:cNvPr id="1026" name="Picture 2" descr="https://lh4.googleusercontent.com/tYdt8PhWqjvVvf6UeOwU7exgvLQn3EMPT4z70lBGE9fyhm71WsU6LLhpHNbuDP7ZOTGU-YAZQ93aX29KvyexX4YjE051wKbn7pt19lyioQCPicEMDZQNnpmp9y_M03tma1eWJQNU">
            <a:extLst>
              <a:ext uri="{FF2B5EF4-FFF2-40B4-BE49-F238E27FC236}">
                <a16:creationId xmlns:a16="http://schemas.microsoft.com/office/drawing/2014/main" id="{25AC337A-0B3A-496C-8690-1266263DF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701" y="1258491"/>
            <a:ext cx="8417526" cy="518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EC3C144-75F0-4AFD-AD03-321EAD305974}"/>
              </a:ext>
            </a:extLst>
          </p:cNvPr>
          <p:cNvSpPr/>
          <p:nvPr/>
        </p:nvSpPr>
        <p:spPr>
          <a:xfrm>
            <a:off x="2639505" y="4232635"/>
            <a:ext cx="2300140" cy="1973612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E59B75-ECF5-4085-8B1B-F082CBCF9327}"/>
              </a:ext>
            </a:extLst>
          </p:cNvPr>
          <p:cNvSpPr/>
          <p:nvPr/>
        </p:nvSpPr>
        <p:spPr>
          <a:xfrm>
            <a:off x="7466027" y="1868871"/>
            <a:ext cx="2187019" cy="1447008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8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FF1283-AB07-421B-BB96-37CD31840607}"/>
              </a:ext>
            </a:extLst>
          </p:cNvPr>
          <p:cNvSpPr/>
          <p:nvPr/>
        </p:nvSpPr>
        <p:spPr>
          <a:xfrm>
            <a:off x="5797900" y="3480947"/>
            <a:ext cx="2073483" cy="2128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2D6D1D-CE57-44F0-AB4C-A76AC8DEE959}"/>
              </a:ext>
            </a:extLst>
          </p:cNvPr>
          <p:cNvCxnSpPr/>
          <p:nvPr/>
        </p:nvCxnSpPr>
        <p:spPr>
          <a:xfrm>
            <a:off x="589722" y="944218"/>
            <a:ext cx="11012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5DB41B-805D-4E14-B1C2-55163EECF03B}"/>
              </a:ext>
            </a:extLst>
          </p:cNvPr>
          <p:cNvCxnSpPr/>
          <p:nvPr/>
        </p:nvCxnSpPr>
        <p:spPr>
          <a:xfrm>
            <a:off x="589722" y="1003852"/>
            <a:ext cx="110125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1212F09-2725-4707-909A-6B2F146771EC}"/>
              </a:ext>
            </a:extLst>
          </p:cNvPr>
          <p:cNvSpPr txBox="1"/>
          <p:nvPr/>
        </p:nvSpPr>
        <p:spPr>
          <a:xfrm>
            <a:off x="589722" y="238254"/>
            <a:ext cx="777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STAGE② </a:t>
            </a:r>
            <a:r>
              <a:rPr 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Data Cleaning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E9720-E245-4B24-9146-93399BC597AF}"/>
              </a:ext>
            </a:extLst>
          </p:cNvPr>
          <p:cNvSpPr/>
          <p:nvPr/>
        </p:nvSpPr>
        <p:spPr>
          <a:xfrm>
            <a:off x="902304" y="3397159"/>
            <a:ext cx="1938290" cy="1019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Table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</a:rPr>
              <a:t>1, 2, 3, 4, 5, 6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BDCAC8-D81A-41A9-9B2E-F80F01224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541" y="3406645"/>
            <a:ext cx="746566" cy="100977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9126E1-5F9B-4A35-983B-BB64589CF3D3}"/>
              </a:ext>
            </a:extLst>
          </p:cNvPr>
          <p:cNvSpPr/>
          <p:nvPr/>
        </p:nvSpPr>
        <p:spPr>
          <a:xfrm>
            <a:off x="5987797" y="3266407"/>
            <a:ext cx="1723330" cy="452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Preprocessing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4F972D9-6511-4031-8F5B-088389567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04974" y="3266407"/>
            <a:ext cx="545116" cy="550004"/>
          </a:xfrm>
          <a:prstGeom prst="rect">
            <a:avLst/>
          </a:prstGeom>
        </p:spPr>
      </p:pic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25A48CB0-8CA8-4615-97B8-BFB9347618AB}"/>
              </a:ext>
            </a:extLst>
          </p:cNvPr>
          <p:cNvSpPr/>
          <p:nvPr/>
        </p:nvSpPr>
        <p:spPr>
          <a:xfrm rot="5400000">
            <a:off x="6983136" y="4400142"/>
            <a:ext cx="2120794" cy="28240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7310E2-FA8E-40D7-9691-BB7340F7F7E2}"/>
              </a:ext>
            </a:extLst>
          </p:cNvPr>
          <p:cNvSpPr/>
          <p:nvPr/>
        </p:nvSpPr>
        <p:spPr>
          <a:xfrm>
            <a:off x="8220379" y="3473735"/>
            <a:ext cx="2032074" cy="2128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C0EBA1-BD81-4F8A-BC25-61B5E7BF7B9E}"/>
              </a:ext>
            </a:extLst>
          </p:cNvPr>
          <p:cNvSpPr/>
          <p:nvPr/>
        </p:nvSpPr>
        <p:spPr>
          <a:xfrm>
            <a:off x="8410278" y="3259197"/>
            <a:ext cx="1652276" cy="452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Data Analysis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899AAD0-C2E0-4C64-BE43-0141AE44F2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8651" y="2592907"/>
            <a:ext cx="2042476" cy="5811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DD3F6FC-D3B5-448E-8815-C9F599DDA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7138" y="2451265"/>
            <a:ext cx="2496418" cy="74829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25E4F3A-B57E-4C30-B934-451CD16915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27320" y="3224983"/>
            <a:ext cx="676498" cy="63285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C3BD1A-A245-47C4-BE6C-F6EB0134FA21}"/>
              </a:ext>
            </a:extLst>
          </p:cNvPr>
          <p:cNvSpPr/>
          <p:nvPr/>
        </p:nvSpPr>
        <p:spPr>
          <a:xfrm>
            <a:off x="852147" y="1351902"/>
            <a:ext cx="1938290" cy="1019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Curiosity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</a:rPr>
              <a:t>Questions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6D01E93-3B3F-49C9-92E6-09697EE3804B}"/>
              </a:ext>
            </a:extLst>
          </p:cNvPr>
          <p:cNvSpPr/>
          <p:nvPr/>
        </p:nvSpPr>
        <p:spPr>
          <a:xfrm>
            <a:off x="1426122" y="2451266"/>
            <a:ext cx="848412" cy="88626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D8C71906-E6BD-4714-A286-E29C00ED6E23}"/>
              </a:ext>
            </a:extLst>
          </p:cNvPr>
          <p:cNvSpPr/>
          <p:nvPr/>
        </p:nvSpPr>
        <p:spPr>
          <a:xfrm rot="16200000">
            <a:off x="4077095" y="3317617"/>
            <a:ext cx="848412" cy="117834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5CECA83-0466-41B8-9076-4B3896B0B457}"/>
              </a:ext>
            </a:extLst>
          </p:cNvPr>
          <p:cNvSpPr/>
          <p:nvPr/>
        </p:nvSpPr>
        <p:spPr>
          <a:xfrm>
            <a:off x="5174933" y="2248033"/>
            <a:ext cx="5854428" cy="3766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45A74D-D91C-4BF3-B20D-736F95617516}"/>
              </a:ext>
            </a:extLst>
          </p:cNvPr>
          <p:cNvSpPr/>
          <p:nvPr/>
        </p:nvSpPr>
        <p:spPr>
          <a:xfrm>
            <a:off x="7162871" y="2021814"/>
            <a:ext cx="2042476" cy="452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Working with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E4AAB1-582E-46AC-9ABF-96B69BA28BEB}"/>
              </a:ext>
            </a:extLst>
          </p:cNvPr>
          <p:cNvSpPr txBox="1"/>
          <p:nvPr/>
        </p:nvSpPr>
        <p:spPr>
          <a:xfrm>
            <a:off x="5797900" y="3970960"/>
            <a:ext cx="1913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b="1" dirty="0"/>
              <a:t>Missing Value</a:t>
            </a:r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b="1" dirty="0"/>
              <a:t>Tidy Data</a:t>
            </a:r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b="1" dirty="0"/>
              <a:t>Merge</a:t>
            </a:r>
          </a:p>
          <a:p>
            <a:pPr marL="285757" indent="-285757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82DB4A-EE71-4DF9-8988-A95B9F8D6A56}"/>
              </a:ext>
            </a:extLst>
          </p:cNvPr>
          <p:cNvSpPr txBox="1"/>
          <p:nvPr/>
        </p:nvSpPr>
        <p:spPr>
          <a:xfrm>
            <a:off x="8279801" y="3944502"/>
            <a:ext cx="1913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b="1" dirty="0"/>
              <a:t>Time series</a:t>
            </a:r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b="1" dirty="0"/>
              <a:t>Geographic</a:t>
            </a:r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b="1" dirty="0"/>
              <a:t>Cross-sectional</a:t>
            </a:r>
          </a:p>
          <a:p>
            <a:pPr marL="285757" indent="-285757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F4CC502C-212B-460E-AD7A-02079683746B}"/>
              </a:ext>
            </a:extLst>
          </p:cNvPr>
          <p:cNvSpPr/>
          <p:nvPr/>
        </p:nvSpPr>
        <p:spPr>
          <a:xfrm rot="16200000">
            <a:off x="4020845" y="4722213"/>
            <a:ext cx="848412" cy="117834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624B59E-112B-4C10-8505-C8671A162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958" y="4839627"/>
            <a:ext cx="746566" cy="100977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E0CCF9-3A35-468D-9FDC-90A7723C8012}"/>
              </a:ext>
            </a:extLst>
          </p:cNvPr>
          <p:cNvSpPr/>
          <p:nvPr/>
        </p:nvSpPr>
        <p:spPr>
          <a:xfrm>
            <a:off x="892010" y="4834884"/>
            <a:ext cx="1938290" cy="1019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GDP, IUCN, CO2 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771451C-A6E7-4567-AA8D-C2213BB030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4706" l="8145" r="94118">
                        <a14:foregroundMark x1="8597" y1="58824" x2="8597" y2="58824"/>
                        <a14:foregroundMark x1="39367" y1="92353" x2="39367" y2="92353"/>
                        <a14:foregroundMark x1="89593" y1="31176" x2="89593" y2="31176"/>
                        <a14:foregroundMark x1="94118" y1="30000" x2="94118" y2="30000"/>
                        <a14:foregroundMark x1="8145" y1="57059" x2="8145" y2="57059"/>
                        <a14:foregroundMark x1="38462" y1="94706" x2="38462" y2="947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2543" y="3899348"/>
            <a:ext cx="254030" cy="31950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1258623-97B2-4D3F-BA02-9F0A38C55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4706" l="8145" r="94118">
                        <a14:foregroundMark x1="8597" y1="58824" x2="8597" y2="58824"/>
                        <a14:foregroundMark x1="39367" y1="92353" x2="39367" y2="92353"/>
                        <a14:foregroundMark x1="89593" y1="31176" x2="89593" y2="31176"/>
                        <a14:foregroundMark x1="94118" y1="30000" x2="94118" y2="30000"/>
                        <a14:foregroundMark x1="8145" y1="57059" x2="8145" y2="57059"/>
                        <a14:foregroundMark x1="38462" y1="94706" x2="38462" y2="947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4111" y="4164872"/>
            <a:ext cx="254030" cy="31950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021F31F-3F5B-4C63-A3A0-FD33CDAF2A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4706" l="8145" r="94118">
                        <a14:foregroundMark x1="8597" y1="58824" x2="8597" y2="58824"/>
                        <a14:foregroundMark x1="39367" y1="92353" x2="39367" y2="92353"/>
                        <a14:foregroundMark x1="89593" y1="31176" x2="89593" y2="31176"/>
                        <a14:foregroundMark x1="94118" y1="30000" x2="94118" y2="30000"/>
                        <a14:foregroundMark x1="8145" y1="57059" x2="8145" y2="57059"/>
                        <a14:foregroundMark x1="38462" y1="94706" x2="38462" y2="947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5681" y="4439823"/>
            <a:ext cx="254030" cy="31950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9305195-5F14-4BF1-9096-B7F29411D0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4706" l="8145" r="94118">
                        <a14:foregroundMark x1="8597" y1="58824" x2="8597" y2="58824"/>
                        <a14:foregroundMark x1="39367" y1="92353" x2="39367" y2="92353"/>
                        <a14:foregroundMark x1="89593" y1="31176" x2="89593" y2="31176"/>
                        <a14:foregroundMark x1="94118" y1="30000" x2="94118" y2="30000"/>
                        <a14:foregroundMark x1="8145" y1="57059" x2="8145" y2="57059"/>
                        <a14:foregroundMark x1="38462" y1="94706" x2="38462" y2="947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6501" y="3866358"/>
            <a:ext cx="254030" cy="31950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2184693-03E1-4AB7-A591-FE5DE5C1F4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4706" l="8145" r="94118">
                        <a14:foregroundMark x1="8597" y1="58824" x2="8597" y2="58824"/>
                        <a14:foregroundMark x1="39367" y1="92353" x2="39367" y2="92353"/>
                        <a14:foregroundMark x1="89593" y1="31176" x2="89593" y2="31176"/>
                        <a14:foregroundMark x1="94118" y1="30000" x2="94118" y2="30000"/>
                        <a14:foregroundMark x1="8145" y1="57059" x2="8145" y2="57059"/>
                        <a14:foregroundMark x1="38462" y1="94706" x2="38462" y2="947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8070" y="4141309"/>
            <a:ext cx="254030" cy="31950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B1BB734-FC66-40ED-9D32-705DD1E98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4706" l="8145" r="94118">
                        <a14:foregroundMark x1="8597" y1="58824" x2="8597" y2="58824"/>
                        <a14:foregroundMark x1="39367" y1="92353" x2="39367" y2="92353"/>
                        <a14:foregroundMark x1="89593" y1="31176" x2="89593" y2="31176"/>
                        <a14:foregroundMark x1="94118" y1="30000" x2="94118" y2="30000"/>
                        <a14:foregroundMark x1="8145" y1="57059" x2="8145" y2="57059"/>
                        <a14:foregroundMark x1="38462" y1="94706" x2="38462" y2="947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0211" y="4416260"/>
            <a:ext cx="254030" cy="3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2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lh4.googleusercontent.com/AmIBAkvAcFxrhF_CyZpVPFFEH7f0WRr72Vf7lnSpEYQfe1QViglj6R15K0AjJ-xLUqcgbXv4avE9so73ZGzUBZ52NyQoKrOiIinEeIy-b6VKjcFQgqvcnCalS3XGJKOC_RcUJRrXTWi0RtXKUQ">
            <a:extLst>
              <a:ext uri="{FF2B5EF4-FFF2-40B4-BE49-F238E27FC236}">
                <a16:creationId xmlns:a16="http://schemas.microsoft.com/office/drawing/2014/main" id="{02C99710-B5DD-4331-899E-3068C2004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60" y="2708216"/>
            <a:ext cx="2298402" cy="17715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ABE40A-5BBF-4854-915F-4C600C02393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21" b="89881" l="1978" r="92986">
                        <a14:foregroundMark x1="6475" y1="36310" x2="6475" y2="36310"/>
                        <a14:foregroundMark x1="8094" y1="36310" x2="8094" y2="36310"/>
                        <a14:foregroundMark x1="8094" y1="36310" x2="8094" y2="36310"/>
                        <a14:foregroundMark x1="90647" y1="36508" x2="90647" y2="36508"/>
                        <a14:foregroundMark x1="91727" y1="36905" x2="91727" y2="36905"/>
                        <a14:foregroundMark x1="91727" y1="36905" x2="91727" y2="36905"/>
                        <a14:foregroundMark x1="91727" y1="35119" x2="91727" y2="35119"/>
                        <a14:foregroundMark x1="91367" y1="58929" x2="91367" y2="58929"/>
                        <a14:foregroundMark x1="6115" y1="56746" x2="6115" y2="56746"/>
                        <a14:foregroundMark x1="4856" y1="57143" x2="4856" y2="57143"/>
                        <a14:foregroundMark x1="3237" y1="58730" x2="3237" y2="58730"/>
                        <a14:foregroundMark x1="3417" y1="37698" x2="3417" y2="37698"/>
                        <a14:foregroundMark x1="4496" y1="37302" x2="4496" y2="37302"/>
                        <a14:foregroundMark x1="4496" y1="36111" x2="4496" y2="36111"/>
                        <a14:foregroundMark x1="4317" y1="39484" x2="4317" y2="39484"/>
                        <a14:foregroundMark x1="3597" y1="58532" x2="3058" y2="58532"/>
                        <a14:foregroundMark x1="2158" y1="59127" x2="2158" y2="59127"/>
                        <a14:foregroundMark x1="3058" y1="60119" x2="3058" y2="60119"/>
                        <a14:foregroundMark x1="92986" y1="60516" x2="92986" y2="60516"/>
                        <a14:foregroundMark x1="92806" y1="60119" x2="92806" y2="60119"/>
                        <a14:foregroundMark x1="91727" y1="59921" x2="91727" y2="59921"/>
                        <a14:foregroundMark x1="91727" y1="60119" x2="91727" y2="601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954832" y="2260616"/>
            <a:ext cx="5295900" cy="3766234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3C5F4B1-E05D-4A3B-9E67-49935C9FFEED}"/>
              </a:ext>
            </a:extLst>
          </p:cNvPr>
          <p:cNvCxnSpPr/>
          <p:nvPr/>
        </p:nvCxnSpPr>
        <p:spPr>
          <a:xfrm>
            <a:off x="589722" y="944218"/>
            <a:ext cx="11012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349C004-B21F-4AC1-9D3B-D0EF3D638F6E}"/>
              </a:ext>
            </a:extLst>
          </p:cNvPr>
          <p:cNvCxnSpPr/>
          <p:nvPr/>
        </p:nvCxnSpPr>
        <p:spPr>
          <a:xfrm>
            <a:off x="589722" y="1003852"/>
            <a:ext cx="110125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12C4C2-1463-4261-A054-693D446F78AD}"/>
              </a:ext>
            </a:extLst>
          </p:cNvPr>
          <p:cNvSpPr txBox="1"/>
          <p:nvPr/>
        </p:nvSpPr>
        <p:spPr>
          <a:xfrm>
            <a:off x="589722" y="238254"/>
            <a:ext cx="777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STAGE② </a:t>
            </a:r>
            <a:r>
              <a:rPr 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Data Analysis</a:t>
            </a:r>
          </a:p>
        </p:txBody>
      </p:sp>
      <p:pic>
        <p:nvPicPr>
          <p:cNvPr id="1026" name="Picture 2" descr="https://lh3.googleusercontent.com/7ZCW0Loc_-pfPNHfKc31IPf0xOdaEyVKj_8uvS-MEsqDVuEEQJ7-ey6LibzPLoIiZh7hgx4J2ntQiXtTOs2my40JzvPTotHluXB5riP1Yi-lflfrPscFy5MT7WHfOD8Wcgm1fqX1zXz_yN15cw">
            <a:extLst>
              <a:ext uri="{FF2B5EF4-FFF2-40B4-BE49-F238E27FC236}">
                <a16:creationId xmlns:a16="http://schemas.microsoft.com/office/drawing/2014/main" id="{B81C2241-97A8-49C3-843A-88B6F17AA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80" y="1233804"/>
            <a:ext cx="2181630" cy="147858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e73bm2XtlwPcxHrjngq-2cikgtFDgYNScqOK1I0Cxum3oPeI0__NvflzV4EFsbV5NhYusfl7pBnFVDM7izeB8VNLSZes9DNWIi3yPpxYEzQmXPvsHPjOurkC_n8Mt7INqX_aG4tU8aJscYOYrg">
            <a:extLst>
              <a:ext uri="{FF2B5EF4-FFF2-40B4-BE49-F238E27FC236}">
                <a16:creationId xmlns:a16="http://schemas.microsoft.com/office/drawing/2014/main" id="{FB67A733-E8F4-4210-9F44-D0ED21B1C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91"/>
          <a:stretch/>
        </p:blipFill>
        <p:spPr bwMode="auto">
          <a:xfrm>
            <a:off x="5104803" y="3623111"/>
            <a:ext cx="894944" cy="155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cZECBi3RfXNG2ixvUXyOO8SyhfWywXizc1kajM7hAuB_LUjQsVldZSNCqYBdoSgsWeADdW-tXet21sRpTCizlhVhhdsS9Xutdrw2XR_NyaIBOv4vaH1sTvnRjwPgTUANA46CQ-y3xH5RMmDkhA">
            <a:extLst>
              <a:ext uri="{FF2B5EF4-FFF2-40B4-BE49-F238E27FC236}">
                <a16:creationId xmlns:a16="http://schemas.microsoft.com/office/drawing/2014/main" id="{B853A5FE-6016-4335-9CC0-073B8B2E6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77" y="2300523"/>
            <a:ext cx="2456902" cy="146108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J9xBtgmDfbceL-OLRY8hrFyMxhgDHgjR4IYgs2JkY8G2TYGFqd-qmpuyPIycvCDE4pv4clci_z0t_2crwba9GlB5N8obfDEZuFmQIRXrCNVAr6872hghtfWH5Gei9WbzmWH39Z-z95Uhbt-kpg">
            <a:extLst>
              <a:ext uri="{FF2B5EF4-FFF2-40B4-BE49-F238E27FC236}">
                <a16:creationId xmlns:a16="http://schemas.microsoft.com/office/drawing/2014/main" id="{DF10C5F8-E85D-4DC0-9FB4-DF998B6A9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315" y="1374000"/>
            <a:ext cx="1833290" cy="147858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4.googleusercontent.com/T5wPTXrsw-rY30CEpkayPL0nDm3gTBDUt0MFQ8c1wFn1EQwAvL_d297LQMgWqFRr-gEExZxrwgwDVkjg-mCvAyfm6NQmnc4rCqdV00rL-3FzOPcKT2t2tVCvvSLqi7ARbExIg7aAyUugCmrfnw">
            <a:extLst>
              <a:ext uri="{FF2B5EF4-FFF2-40B4-BE49-F238E27FC236}">
                <a16:creationId xmlns:a16="http://schemas.microsoft.com/office/drawing/2014/main" id="{D9A32C91-298E-4411-9A01-344F4EB089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18"/>
          <a:stretch/>
        </p:blipFill>
        <p:spPr bwMode="auto">
          <a:xfrm>
            <a:off x="3548979" y="2820061"/>
            <a:ext cx="1947190" cy="161731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5.googleusercontent.com/HQdAkehDwcPN8gBMJxyN-XM9Iu00q7yfLG2wThwgfYF6li6siRDACOtUuR5_EoAHzo00S9vEfpZj23Au811dPE-kFczXfhkBiGAxljJ573bL8fGiYU7n_JqtCUS0aePONc_NoU9nRPuRjX2QCQ">
            <a:extLst>
              <a:ext uri="{FF2B5EF4-FFF2-40B4-BE49-F238E27FC236}">
                <a16:creationId xmlns:a16="http://schemas.microsoft.com/office/drawing/2014/main" id="{DFF6A45F-3478-4AA5-B0D2-B5CAD1A12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1" y="4266951"/>
            <a:ext cx="3113678" cy="243409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8D4BAFB-F7F2-46AE-85E9-61707B62D80D}"/>
              </a:ext>
            </a:extLst>
          </p:cNvPr>
          <p:cNvSpPr/>
          <p:nvPr/>
        </p:nvSpPr>
        <p:spPr>
          <a:xfrm>
            <a:off x="418289" y="1322533"/>
            <a:ext cx="3810574" cy="247004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E56A13-7059-4588-B383-9F57B60F98B8}"/>
              </a:ext>
            </a:extLst>
          </p:cNvPr>
          <p:cNvSpPr/>
          <p:nvPr/>
        </p:nvSpPr>
        <p:spPr>
          <a:xfrm>
            <a:off x="3548979" y="2736648"/>
            <a:ext cx="3810248" cy="247634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D4FC11-181E-4553-8421-59109F17C842}"/>
              </a:ext>
            </a:extLst>
          </p:cNvPr>
          <p:cNvSpPr/>
          <p:nvPr/>
        </p:nvSpPr>
        <p:spPr>
          <a:xfrm>
            <a:off x="1589138" y="1092582"/>
            <a:ext cx="1468877" cy="4960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Time Series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0BFB65-D5B8-4379-B40C-DF69308E6EED}"/>
              </a:ext>
            </a:extLst>
          </p:cNvPr>
          <p:cNvSpPr/>
          <p:nvPr/>
        </p:nvSpPr>
        <p:spPr>
          <a:xfrm>
            <a:off x="4719665" y="2493752"/>
            <a:ext cx="1468877" cy="4960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Cross-Sectional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D56B03-E4F6-4A25-B13B-F3557143E03F}"/>
              </a:ext>
            </a:extLst>
          </p:cNvPr>
          <p:cNvSpPr/>
          <p:nvPr/>
        </p:nvSpPr>
        <p:spPr>
          <a:xfrm>
            <a:off x="418289" y="4166149"/>
            <a:ext cx="3810248" cy="2469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E0E46C-AFED-4C26-B765-471C46FAE0D3}"/>
              </a:ext>
            </a:extLst>
          </p:cNvPr>
          <p:cNvSpPr/>
          <p:nvPr/>
        </p:nvSpPr>
        <p:spPr>
          <a:xfrm>
            <a:off x="1588975" y="3918101"/>
            <a:ext cx="1468877" cy="4960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Spatial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77F3E-8620-4AED-ACF7-59A0E980FFC6}"/>
              </a:ext>
            </a:extLst>
          </p:cNvPr>
          <p:cNvSpPr txBox="1"/>
          <p:nvPr/>
        </p:nvSpPr>
        <p:spPr>
          <a:xfrm>
            <a:off x="8088741" y="3281104"/>
            <a:ext cx="4768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Which analysis is more effective</a:t>
            </a:r>
          </a:p>
          <a:p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for each media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What dataset is more informative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Any result that we didn’t expect</a:t>
            </a:r>
          </a:p>
        </p:txBody>
      </p:sp>
    </p:spTree>
    <p:extLst>
      <p:ext uri="{BB962C8B-B14F-4D97-AF65-F5344CB8AC3E}">
        <p14:creationId xmlns:p14="http://schemas.microsoft.com/office/powerpoint/2010/main" val="327894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54E4CF-AB8D-47A5-B454-C50A3C0692E2}"/>
              </a:ext>
            </a:extLst>
          </p:cNvPr>
          <p:cNvSpPr/>
          <p:nvPr/>
        </p:nvSpPr>
        <p:spPr>
          <a:xfrm>
            <a:off x="6195710" y="2592372"/>
            <a:ext cx="2799760" cy="4194926"/>
          </a:xfrm>
          <a:prstGeom prst="rect">
            <a:avLst/>
          </a:prstGeom>
          <a:solidFill>
            <a:schemeClr val="accent1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82A515-9FC9-4472-B356-C1FE85773044}"/>
              </a:ext>
            </a:extLst>
          </p:cNvPr>
          <p:cNvSpPr/>
          <p:nvPr/>
        </p:nvSpPr>
        <p:spPr>
          <a:xfrm>
            <a:off x="452488" y="2592372"/>
            <a:ext cx="2799760" cy="4194926"/>
          </a:xfrm>
          <a:prstGeom prst="rect">
            <a:avLst/>
          </a:prstGeom>
          <a:solidFill>
            <a:schemeClr val="accent1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8117168-DB1C-4637-B1E6-22AE564937E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t="10585" r="32881" b="37019"/>
          <a:stretch/>
        </p:blipFill>
        <p:spPr bwMode="auto">
          <a:xfrm>
            <a:off x="457358" y="3658115"/>
            <a:ext cx="2848700" cy="2357512"/>
          </a:xfrm>
          <a:prstGeom prst="rect">
            <a:avLst/>
          </a:prstGeom>
          <a:noFill/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BA68DD8-09B3-4854-AE97-2135072F6089}"/>
              </a:ext>
            </a:extLst>
          </p:cNvPr>
          <p:cNvCxnSpPr/>
          <p:nvPr/>
        </p:nvCxnSpPr>
        <p:spPr>
          <a:xfrm>
            <a:off x="589722" y="944218"/>
            <a:ext cx="11012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A29C9E9-BEB9-4204-96A5-1B46AA9493D6}"/>
              </a:ext>
            </a:extLst>
          </p:cNvPr>
          <p:cNvCxnSpPr/>
          <p:nvPr/>
        </p:nvCxnSpPr>
        <p:spPr>
          <a:xfrm>
            <a:off x="589722" y="1003852"/>
            <a:ext cx="110125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D845BE-339F-4F55-9379-AD104558BDB8}"/>
              </a:ext>
            </a:extLst>
          </p:cNvPr>
          <p:cNvSpPr txBox="1"/>
          <p:nvPr/>
        </p:nvSpPr>
        <p:spPr>
          <a:xfrm>
            <a:off x="589722" y="238254"/>
            <a:ext cx="981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STAGE③ </a:t>
            </a:r>
            <a:r>
              <a:rPr 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Editorial Thinking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5E4EB7-4186-40D8-8BD1-86A1499927B3}"/>
              </a:ext>
            </a:extLst>
          </p:cNvPr>
          <p:cNvSpPr/>
          <p:nvPr/>
        </p:nvSpPr>
        <p:spPr>
          <a:xfrm>
            <a:off x="3324099" y="2592372"/>
            <a:ext cx="2799760" cy="4194926"/>
          </a:xfrm>
          <a:prstGeom prst="rect">
            <a:avLst/>
          </a:prstGeom>
          <a:solidFill>
            <a:schemeClr val="accent2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B84DFD-57E7-4C59-8570-8A43EE50A9A8}"/>
              </a:ext>
            </a:extLst>
          </p:cNvPr>
          <p:cNvSpPr/>
          <p:nvPr/>
        </p:nvSpPr>
        <p:spPr>
          <a:xfrm>
            <a:off x="9067321" y="2592372"/>
            <a:ext cx="2799760" cy="4194926"/>
          </a:xfrm>
          <a:prstGeom prst="rect">
            <a:avLst/>
          </a:prstGeom>
          <a:solidFill>
            <a:schemeClr val="accent2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43299D63-BD6B-443D-B682-19657B3251ED}"/>
              </a:ext>
            </a:extLst>
          </p:cNvPr>
          <p:cNvSpPr/>
          <p:nvPr/>
        </p:nvSpPr>
        <p:spPr>
          <a:xfrm>
            <a:off x="8748074" y="1904160"/>
            <a:ext cx="3126073" cy="546719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What</a:t>
            </a:r>
            <a:endParaRPr lang="en-US" sz="20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233A704F-8824-486B-B129-21E6691A1558}"/>
              </a:ext>
            </a:extLst>
          </p:cNvPr>
          <p:cNvSpPr/>
          <p:nvPr/>
        </p:nvSpPr>
        <p:spPr>
          <a:xfrm>
            <a:off x="6123861" y="1904162"/>
            <a:ext cx="2925873" cy="546719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</a:t>
            </a:r>
            <a:endParaRPr 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E597CBF1-3505-4EC3-BD61-E8734D9910D1}"/>
              </a:ext>
            </a:extLst>
          </p:cNvPr>
          <p:cNvSpPr/>
          <p:nvPr/>
        </p:nvSpPr>
        <p:spPr>
          <a:xfrm>
            <a:off x="3252248" y="1904160"/>
            <a:ext cx="3176832" cy="546719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endParaRPr lang="en-US" sz="20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C95CFF53-91F5-4A55-BACC-150F1FB7D06F}"/>
              </a:ext>
            </a:extLst>
          </p:cNvPr>
          <p:cNvSpPr/>
          <p:nvPr/>
        </p:nvSpPr>
        <p:spPr>
          <a:xfrm>
            <a:off x="452489" y="1904160"/>
            <a:ext cx="3101416" cy="546719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Which</a:t>
            </a:r>
            <a:endParaRPr 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4B170-B490-4BA9-BAD4-74B6AA5668B7}"/>
              </a:ext>
            </a:extLst>
          </p:cNvPr>
          <p:cNvSpPr txBox="1"/>
          <p:nvPr/>
        </p:nvSpPr>
        <p:spPr>
          <a:xfrm>
            <a:off x="589722" y="2616142"/>
            <a:ext cx="166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Source: Table3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4BA247-4878-448F-A14F-D44FF7C80B0E}"/>
              </a:ext>
            </a:extLst>
          </p:cNvPr>
          <p:cNvSpPr txBox="1"/>
          <p:nvPr/>
        </p:nvSpPr>
        <p:spPr>
          <a:xfrm>
            <a:off x="589721" y="2922187"/>
            <a:ext cx="2734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Angle: Which taxonomy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7BD4597-3753-4F47-99E5-AE7C5ECDC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372" y="4033842"/>
            <a:ext cx="2703446" cy="204727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58A13CD-DD25-4040-B247-25DB1CB316CF}"/>
              </a:ext>
            </a:extLst>
          </p:cNvPr>
          <p:cNvSpPr txBox="1"/>
          <p:nvPr/>
        </p:nvSpPr>
        <p:spPr>
          <a:xfrm>
            <a:off x="452489" y="1206224"/>
            <a:ext cx="1101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Curiosity : What taxonomy or animal is the most jeopardized?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7C5DB7B-F4B3-449D-BAE9-CE89E9FFF59B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3" t="13751" r="64623"/>
          <a:stretch/>
        </p:blipFill>
        <p:spPr bwMode="auto">
          <a:xfrm>
            <a:off x="6276807" y="3882109"/>
            <a:ext cx="2637566" cy="2661402"/>
          </a:xfrm>
          <a:prstGeom prst="rect">
            <a:avLst/>
          </a:prstGeom>
          <a:noFill/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8889C17-1AB6-46A3-8B82-6A4A6233B834}"/>
              </a:ext>
            </a:extLst>
          </p:cNvPr>
          <p:cNvSpPr txBox="1"/>
          <p:nvPr/>
        </p:nvSpPr>
        <p:spPr>
          <a:xfrm>
            <a:off x="589722" y="3309766"/>
            <a:ext cx="1635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Focus: Portion 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8D6C723-99B9-4B69-B919-C98017CD48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734" b="95266" l="8000" r="92800">
                        <a14:foregroundMark x1="84800" y1="84024" x2="84800" y2="84024"/>
                        <a14:foregroundMark x1="72000" y1="70414" x2="72000" y2="70414"/>
                        <a14:foregroundMark x1="61600" y1="58580" x2="61600" y2="58580"/>
                        <a14:foregroundMark x1="54400" y1="52663" x2="54400" y2="52663"/>
                        <a14:foregroundMark x1="64000" y1="47337" x2="64000" y2="47337"/>
                        <a14:foregroundMark x1="8000" y1="23077" x2="8000" y2="23077"/>
                        <a14:foregroundMark x1="30400" y1="4734" x2="30400" y2="4734"/>
                        <a14:foregroundMark x1="64800" y1="60947" x2="64800" y2="60947"/>
                        <a14:foregroundMark x1="92800" y1="95266" x2="92800" y2="95266"/>
                        <a14:foregroundMark x1="64800" y1="62722" x2="64800" y2="62722"/>
                        <a14:foregroundMark x1="60800" y1="53254" x2="60800" y2="53254"/>
                        <a14:foregroundMark x1="48800" y1="49112" x2="48800" y2="49112"/>
                        <a14:foregroundMark x1="16800" y1="39053" x2="16800" y2="39053"/>
                        <a14:foregroundMark x1="44000" y1="8876" x2="44000" y2="8876"/>
                        <a14:foregroundMark x1="54400" y1="11834" x2="54400" y2="11834"/>
                        <a14:foregroundMark x1="59200" y1="13609" x2="59200" y2="13609"/>
                        <a14:foregroundMark x1="57600" y1="44970" x2="57600" y2="44970"/>
                        <a14:foregroundMark x1="52000" y1="47337" x2="52000" y2="47337"/>
                        <a14:foregroundMark x1="71200" y1="64497" x2="71200" y2="64497"/>
                        <a14:foregroundMark x1="60800" y1="62130" x2="60800" y2="62130"/>
                        <a14:foregroundMark x1="60800" y1="56213" x2="60800" y2="56213"/>
                        <a14:foregroundMark x1="47200" y1="58580" x2="47200" y2="58580"/>
                        <a14:foregroundMark x1="54400" y1="58580" x2="54400" y2="58580"/>
                        <a14:foregroundMark x1="64000" y1="58580" x2="64000" y2="58580"/>
                        <a14:foregroundMark x1="67200" y1="62722" x2="67200" y2="62722"/>
                        <a14:foregroundMark x1="74400" y1="67456" x2="74400" y2="674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246025" y="4573028"/>
            <a:ext cx="390300" cy="5276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FE840C1-1383-44CD-973D-1E578F467556}"/>
              </a:ext>
            </a:extLst>
          </p:cNvPr>
          <p:cNvSpPr txBox="1"/>
          <p:nvPr/>
        </p:nvSpPr>
        <p:spPr>
          <a:xfrm>
            <a:off x="3389482" y="2593328"/>
            <a:ext cx="166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Source: Table5/6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C598EB-FB58-4E67-8758-4680BE8D5FE9}"/>
              </a:ext>
            </a:extLst>
          </p:cNvPr>
          <p:cNvSpPr txBox="1"/>
          <p:nvPr/>
        </p:nvSpPr>
        <p:spPr>
          <a:xfrm>
            <a:off x="3389482" y="2899373"/>
            <a:ext cx="275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Angle: what country for </a:t>
            </a:r>
          </a:p>
          <a:p>
            <a:r>
              <a:rPr 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each continent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2B2029-B4BA-4068-AED1-34978EB94FD7}"/>
              </a:ext>
            </a:extLst>
          </p:cNvPr>
          <p:cNvSpPr txBox="1"/>
          <p:nvPr/>
        </p:nvSpPr>
        <p:spPr>
          <a:xfrm>
            <a:off x="3355762" y="3327663"/>
            <a:ext cx="166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Focus: Top 5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ADBB05-3499-46C7-8878-D32C5658B6F8}"/>
              </a:ext>
            </a:extLst>
          </p:cNvPr>
          <p:cNvSpPr txBox="1"/>
          <p:nvPr/>
        </p:nvSpPr>
        <p:spPr>
          <a:xfrm>
            <a:off x="6276807" y="2595061"/>
            <a:ext cx="263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Source: Table1/2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19F83D-D6DC-482D-B046-297EC2CCCF24}"/>
              </a:ext>
            </a:extLst>
          </p:cNvPr>
          <p:cNvSpPr txBox="1"/>
          <p:nvPr/>
        </p:nvSpPr>
        <p:spPr>
          <a:xfrm>
            <a:off x="6276807" y="2901108"/>
            <a:ext cx="2556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Angle: Different between</a:t>
            </a:r>
          </a:p>
          <a:p>
            <a:r>
              <a:rPr 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present vs. past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2A8B10-DA04-4430-9005-35C15FE75DEF}"/>
              </a:ext>
            </a:extLst>
          </p:cNvPr>
          <p:cNvSpPr txBox="1"/>
          <p:nvPr/>
        </p:nvSpPr>
        <p:spPr>
          <a:xfrm>
            <a:off x="6276808" y="3364222"/>
            <a:ext cx="2141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Focus: 1997 vs. 2017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C0D30C-D106-4AE5-9B2B-95CD53570B8B}"/>
              </a:ext>
            </a:extLst>
          </p:cNvPr>
          <p:cNvSpPr txBox="1"/>
          <p:nvPr/>
        </p:nvSpPr>
        <p:spPr>
          <a:xfrm>
            <a:off x="9170835" y="2616142"/>
            <a:ext cx="166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Source: Table7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B2C6AB-AC78-4685-899E-D1389F22D595}"/>
              </a:ext>
            </a:extLst>
          </p:cNvPr>
          <p:cNvSpPr txBox="1"/>
          <p:nvPr/>
        </p:nvSpPr>
        <p:spPr>
          <a:xfrm>
            <a:off x="9170835" y="2922187"/>
            <a:ext cx="3451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Angle: Particular Animal for </a:t>
            </a:r>
          </a:p>
          <a:p>
            <a:r>
              <a:rPr 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an good example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2DC57E-57EC-47A7-A981-42664EDB8FE1}"/>
              </a:ext>
            </a:extLst>
          </p:cNvPr>
          <p:cNvSpPr txBox="1"/>
          <p:nvPr/>
        </p:nvSpPr>
        <p:spPr>
          <a:xfrm>
            <a:off x="9170834" y="3367177"/>
            <a:ext cx="279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Focus: Mountain Reedbuck </a:t>
            </a:r>
          </a:p>
        </p:txBody>
      </p:sp>
      <p:pic>
        <p:nvPicPr>
          <p:cNvPr id="43" name="Picture 5" descr="Image result for Redunca fulvorufula">
            <a:extLst>
              <a:ext uri="{FF2B5EF4-FFF2-40B4-BE49-F238E27FC236}">
                <a16:creationId xmlns:a16="http://schemas.microsoft.com/office/drawing/2014/main" id="{3EC22B76-DA92-4846-B788-37D6DAC7DF2E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303" y="5198387"/>
            <a:ext cx="1585796" cy="1318514"/>
          </a:xfrm>
          <a:prstGeom prst="rect">
            <a:avLst/>
          </a:prstGeom>
          <a:noFill/>
          <a:extLst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33589E9-C51B-45A0-A64F-838FD1FA7FB4}"/>
              </a:ext>
            </a:extLst>
          </p:cNvPr>
          <p:cNvSpPr txBox="1"/>
          <p:nvPr/>
        </p:nvSpPr>
        <p:spPr>
          <a:xfrm>
            <a:off x="9360816" y="6447738"/>
            <a:ext cx="239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[Mountain Reedbuck]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096BFC-172A-444E-8DA6-16BA7BD9B699}"/>
              </a:ext>
            </a:extLst>
          </p:cNvPr>
          <p:cNvSpPr/>
          <p:nvPr/>
        </p:nvSpPr>
        <p:spPr>
          <a:xfrm>
            <a:off x="304958" y="1206223"/>
            <a:ext cx="14400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A0014B9-DCAF-4028-92C2-D8EC3BFEDE3F}"/>
              </a:ext>
            </a:extLst>
          </p:cNvPr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8"/>
          <a:stretch/>
        </p:blipFill>
        <p:spPr bwMode="auto">
          <a:xfrm>
            <a:off x="9087167" y="3733176"/>
            <a:ext cx="2767524" cy="13408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043C10F-9E9B-4626-97FD-206FA425C9CA}"/>
              </a:ext>
            </a:extLst>
          </p:cNvPr>
          <p:cNvSpPr/>
          <p:nvPr/>
        </p:nvSpPr>
        <p:spPr>
          <a:xfrm>
            <a:off x="9096895" y="4822875"/>
            <a:ext cx="2718432" cy="1577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ACF3B0E-36B5-4E66-A6D4-38AB5B3B1F38}"/>
              </a:ext>
            </a:extLst>
          </p:cNvPr>
          <p:cNvCxnSpPr>
            <a:cxnSpLocks/>
          </p:cNvCxnSpPr>
          <p:nvPr/>
        </p:nvCxnSpPr>
        <p:spPr>
          <a:xfrm>
            <a:off x="9951396" y="4904302"/>
            <a:ext cx="116732" cy="435635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5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70"/>
    </mc:Choice>
    <mc:Fallback xmlns="">
      <p:transition spd="slow" advTm="517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9E0CB40-8311-480C-AFE6-D6E990444A53}"/>
              </a:ext>
            </a:extLst>
          </p:cNvPr>
          <p:cNvCxnSpPr/>
          <p:nvPr/>
        </p:nvCxnSpPr>
        <p:spPr>
          <a:xfrm>
            <a:off x="589722" y="944218"/>
            <a:ext cx="11012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3403BD2-9DB3-4FE2-8F77-7DF16614263A}"/>
              </a:ext>
            </a:extLst>
          </p:cNvPr>
          <p:cNvCxnSpPr/>
          <p:nvPr/>
        </p:nvCxnSpPr>
        <p:spPr>
          <a:xfrm>
            <a:off x="589722" y="1003852"/>
            <a:ext cx="110125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114C67-B311-4CFA-B6D0-58014C274F45}"/>
              </a:ext>
            </a:extLst>
          </p:cNvPr>
          <p:cNvSpPr txBox="1"/>
          <p:nvPr/>
        </p:nvSpPr>
        <p:spPr>
          <a:xfrm>
            <a:off x="589721" y="238254"/>
            <a:ext cx="1009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STAGE④ </a:t>
            </a:r>
            <a:r>
              <a:rPr 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Design Solution (Spread)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B81D26-9370-471B-ACC4-0AD30683A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673" y="2947127"/>
            <a:ext cx="4068000" cy="21892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EA1D6D-AD9E-4EC2-8412-037D1CF4F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93" y="1324787"/>
            <a:ext cx="4068974" cy="50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2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</TotalTime>
  <Words>363</Words>
  <Application>Microsoft Office PowerPoint</Application>
  <PresentationFormat>와이드스크린</PresentationFormat>
  <Paragraphs>100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Curiosity</dc:title>
  <dc:creator>汤小乐</dc:creator>
  <cp:lastModifiedBy>Seongmin Lee</cp:lastModifiedBy>
  <cp:revision>69</cp:revision>
  <dcterms:created xsi:type="dcterms:W3CDTF">2018-03-14T14:11:20Z</dcterms:created>
  <dcterms:modified xsi:type="dcterms:W3CDTF">2018-03-15T12:48:16Z</dcterms:modified>
</cp:coreProperties>
</file>