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96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6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0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2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8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3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C6FE-F202-4928-A4F1-F5C722C58820}" type="datetimeFigureOut">
              <a:rPr lang="ko-KR" altLang="en-US" smtClean="0"/>
              <a:t>2016-11-19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8DFC4-D319-4800-97C3-0CC5F4D41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5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Support Vector Machine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0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SVM</a:t>
            </a:r>
            <a:r>
              <a:rPr lang="ko-KR" altLang="en-US"/>
              <a:t>과 선형 모형의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정규화 선형 모형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오차를 줄이자 </a:t>
            </a:r>
            <a:r>
              <a:rPr lang="en-US" altLang="ko-KR"/>
              <a:t>+</a:t>
            </a:r>
            <a:r>
              <a:rPr lang="ko-KR" altLang="en-US"/>
              <a:t> 좋은 형태도 찾자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SVM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좋은 형태를 찾자 </a:t>
            </a:r>
            <a:r>
              <a:rPr lang="en-US" altLang="ko-KR"/>
              <a:t>+</a:t>
            </a:r>
            <a:r>
              <a:rPr lang="ko-KR" altLang="en-US"/>
              <a:t> 오차도 줄이자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SVM</a:t>
            </a:r>
            <a:r>
              <a:rPr lang="ko-KR" altLang="en-US"/>
              <a:t>은 </a:t>
            </a:r>
            <a:r>
              <a:rPr lang="en-US" altLang="ko-KR"/>
              <a:t>Ridge </a:t>
            </a:r>
            <a:r>
              <a:rPr lang="ko-KR" altLang="en-US"/>
              <a:t>선형 모형과 수학적으로 비슷</a:t>
            </a:r>
          </a:p>
        </p:txBody>
      </p:sp>
    </p:spTree>
    <p:extLst>
      <p:ext uri="{BB962C8B-B14F-4D97-AF65-F5344CB8AC3E}">
        <p14:creationId xmlns:p14="http://schemas.microsoft.com/office/powerpoint/2010/main" val="235643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Support Vector Regression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SVM</a:t>
            </a:r>
            <a:r>
              <a:rPr lang="ko-KR" altLang="en-US"/>
              <a:t>의 회귀 버전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가능한 평평한 형태의 추세선을 찾음</a:t>
            </a:r>
          </a:p>
        </p:txBody>
      </p:sp>
    </p:spTree>
    <p:extLst>
      <p:ext uri="{BB962C8B-B14F-4D97-AF65-F5344CB8AC3E}">
        <p14:creationId xmlns:p14="http://schemas.microsoft.com/office/powerpoint/2010/main" val="157756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1023297"/>
          </a:xfrm>
        </p:spPr>
        <p:txBody>
          <a:bodyPr/>
          <a:lstStyle/>
          <a:p>
            <a:r>
              <a:rPr lang="ko-KR" altLang="en-US"/>
              <a:t>커널 트릭</a:t>
            </a:r>
            <a:r>
              <a:rPr lang="en-US" altLang="ko-KR"/>
              <a:t>(kernel trick)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비선형 문제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현실의 많은 문제들은 비선형성</a:t>
            </a:r>
            <a:r>
              <a:rPr lang="en-US" altLang="ko-KR"/>
              <a:t>(non-linearity)</a:t>
            </a:r>
            <a:r>
              <a:rPr lang="ko-KR" altLang="en-US"/>
              <a:t>이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아래 두 집단의 선형 경계선을 찾을 수 없음</a:t>
            </a:r>
          </a:p>
        </p:txBody>
      </p:sp>
      <p:sp>
        <p:nvSpPr>
          <p:cNvPr id="6" name="타원 5"/>
          <p:cNvSpPr/>
          <p:nvPr/>
        </p:nvSpPr>
        <p:spPr>
          <a:xfrm>
            <a:off x="3105150" y="4229101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62587" y="5217314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33800" y="3736182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819650" y="4410075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67150" y="4276725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19650" y="3757612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29237" y="3877866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 flipV="1">
            <a:off x="2828925" y="4629149"/>
            <a:ext cx="3383755" cy="7215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712494" y="5269706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319712" y="5838826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81375" y="5791200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381375" y="5138737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90962" y="5258991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6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XOR </a:t>
            </a:r>
            <a:r>
              <a:rPr lang="ko-KR" altLang="en-US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XOR: </a:t>
            </a:r>
            <a:r>
              <a:rPr lang="ko-KR" altLang="en-US"/>
              <a:t>자연어에서 </a:t>
            </a:r>
            <a:r>
              <a:rPr lang="en-US" altLang="ko-KR"/>
              <a:t>‘</a:t>
            </a:r>
            <a:r>
              <a:rPr lang="ko-KR" altLang="en-US"/>
              <a:t>또는</a:t>
            </a:r>
            <a:r>
              <a:rPr lang="en-US" altLang="ko-KR"/>
              <a:t>’</a:t>
            </a:r>
            <a:r>
              <a:rPr lang="ko-KR" altLang="en-US"/>
              <a:t>과 비슷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거나 </a:t>
            </a:r>
            <a:r>
              <a:rPr lang="en-US" altLang="ko-KR"/>
              <a:t>B, </a:t>
            </a:r>
            <a:r>
              <a:rPr lang="ko-KR" altLang="en-US"/>
              <a:t>둘 다는 안됨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커피 </a:t>
            </a:r>
            <a:r>
              <a:rPr lang="en-US" altLang="ko-KR"/>
              <a:t>xor </a:t>
            </a:r>
            <a:r>
              <a:rPr lang="ko-KR" altLang="en-US"/>
              <a:t>콜라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둘 중에 하나만 마셔야 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XOR</a:t>
            </a:r>
            <a:r>
              <a:rPr lang="ko-KR" altLang="en-US"/>
              <a:t>은 비선형 문제</a:t>
            </a:r>
          </a:p>
        </p:txBody>
      </p:sp>
    </p:spTree>
    <p:extLst>
      <p:ext uri="{BB962C8B-B14F-4D97-AF65-F5344CB8AC3E}">
        <p14:creationId xmlns:p14="http://schemas.microsoft.com/office/powerpoint/2010/main" val="236976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비선형 모형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비선형 문제는 비선형 모형으로 풀 수 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그러나 비선형 모형은 적합</a:t>
            </a:r>
            <a:r>
              <a:rPr lang="en-US" altLang="ko-KR"/>
              <a:t>(fitting) </a:t>
            </a:r>
            <a:r>
              <a:rPr lang="ko-KR" altLang="en-US"/>
              <a:t>시키기가 매우 어려움</a:t>
            </a:r>
          </a:p>
        </p:txBody>
      </p:sp>
    </p:spTree>
    <p:extLst>
      <p:ext uri="{BB962C8B-B14F-4D97-AF65-F5344CB8AC3E}">
        <p14:creationId xmlns:p14="http://schemas.microsoft.com/office/powerpoint/2010/main" val="3630440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 가지 아이디어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모형을 비선형으로 만들 수 없다면</a:t>
            </a:r>
            <a:endParaRPr lang="en-US" altLang="ko-KR"/>
          </a:p>
          <a:p>
            <a:r>
              <a:rPr lang="ko-KR" altLang="en-US"/>
              <a:t>데이터를 비선형으로 변환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선형 분리 가능하게 만들자</a:t>
            </a:r>
          </a:p>
        </p:txBody>
      </p:sp>
      <p:sp>
        <p:nvSpPr>
          <p:cNvPr id="4" name="타원 3"/>
          <p:cNvSpPr/>
          <p:nvPr/>
        </p:nvSpPr>
        <p:spPr>
          <a:xfrm>
            <a:off x="876300" y="4111621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33737" y="5099834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504950" y="3618702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590800" y="4292595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638300" y="4159245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590800" y="3640132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00387" y="3760386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200275" y="3378195"/>
            <a:ext cx="0" cy="2752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83644" y="5152226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90862" y="5721346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52525" y="5673720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152525" y="5021257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62112" y="5141511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876300" y="4818851"/>
            <a:ext cx="2962275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7803" y="46341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54241" y="294139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</a:t>
            </a:r>
            <a:endParaRPr lang="ko-KR" altLang="en-US"/>
          </a:p>
        </p:txBody>
      </p:sp>
      <p:sp>
        <p:nvSpPr>
          <p:cNvPr id="35" name="화살표: 오른쪽 34"/>
          <p:cNvSpPr/>
          <p:nvPr/>
        </p:nvSpPr>
        <p:spPr>
          <a:xfrm>
            <a:off x="5135282" y="4092962"/>
            <a:ext cx="1375030" cy="1283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 = xy</a:t>
            </a:r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7448550" y="3378195"/>
            <a:ext cx="0" cy="275272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99310" y="294139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318336" y="3536752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318336" y="4181871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318336" y="4495001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318336" y="3786184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318336" y="4005655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318336" y="4858253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318336" y="5503372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318336" y="5688986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318336" y="5107685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318336" y="5327156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20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커널 트릭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비선형 변환도 쉽지 않음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마치 비선형 변환을 </a:t>
            </a:r>
            <a:r>
              <a:rPr lang="ko-KR" altLang="en-US" b="1"/>
              <a:t>한 것처럼</a:t>
            </a:r>
            <a:r>
              <a:rPr lang="ko-KR" altLang="en-US"/>
              <a:t> 하자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유유상종</a:t>
            </a:r>
            <a:r>
              <a:rPr lang="en-US" altLang="ko-KR"/>
              <a:t>:</a:t>
            </a:r>
            <a:r>
              <a:rPr lang="ko-KR" altLang="en-US"/>
              <a:t> 비슷한 것들은 가까이 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가까움</a:t>
            </a:r>
            <a:r>
              <a:rPr lang="en-US" altLang="ko-KR"/>
              <a:t>(</a:t>
            </a:r>
            <a:r>
              <a:rPr lang="ko-KR" altLang="en-US"/>
              <a:t>거리</a:t>
            </a:r>
            <a:r>
              <a:rPr lang="en-US" altLang="ko-KR"/>
              <a:t>)</a:t>
            </a:r>
            <a:r>
              <a:rPr lang="ko-KR" altLang="en-US"/>
              <a:t>을 </a:t>
            </a:r>
            <a:r>
              <a:rPr lang="ko-KR" altLang="en-US" b="1"/>
              <a:t>재정의</a:t>
            </a:r>
            <a:r>
              <a:rPr lang="ko-KR" altLang="en-US"/>
              <a:t>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마치 비선형 변환을 한 것처럼 작동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253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커널의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선형 커널</a:t>
            </a:r>
            <a:r>
              <a:rPr lang="en-US" altLang="ko-KR"/>
              <a:t>(linear kernel)</a:t>
            </a:r>
          </a:p>
          <a:p>
            <a:endParaRPr lang="en-US" altLang="ko-KR"/>
          </a:p>
          <a:p>
            <a:r>
              <a:rPr lang="en-US" altLang="ko-KR"/>
              <a:t>RBF</a:t>
            </a:r>
            <a:r>
              <a:rPr lang="ko-KR" altLang="en-US"/>
              <a:t> 커널</a:t>
            </a:r>
            <a:r>
              <a:rPr lang="en-US" altLang="ko-KR"/>
              <a:t>(radial basis function)</a:t>
            </a:r>
          </a:p>
          <a:p>
            <a:endParaRPr lang="en-US" altLang="ko-KR"/>
          </a:p>
          <a:p>
            <a:r>
              <a:rPr lang="ko-KR" altLang="en-US"/>
              <a:t>다항 커널</a:t>
            </a:r>
            <a:r>
              <a:rPr lang="en-US" altLang="ko-KR"/>
              <a:t>(polynomial kernel)</a:t>
            </a:r>
          </a:p>
          <a:p>
            <a:endParaRPr lang="en-US" altLang="ko-KR"/>
          </a:p>
          <a:p>
            <a:r>
              <a:rPr lang="ko-KR" altLang="en-US"/>
              <a:t>시그모이드 커널</a:t>
            </a:r>
            <a:r>
              <a:rPr lang="en-US" altLang="ko-KR"/>
              <a:t>(sigmoid kernel)</a:t>
            </a:r>
          </a:p>
          <a:p>
            <a:endParaRPr lang="en-US" altLang="ko-KR"/>
          </a:p>
          <a:p>
            <a:r>
              <a:rPr lang="ko-KR" altLang="en-US"/>
              <a:t>커널을 결합해도 커널이 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25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커널 트릭의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데이터가 우리가 흔히 보는 자료형태가 아닐 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집합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커널을 이용해서 마치 일반적인 데이터인 것처럼 다룰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커널을 교집합의 크기로 정의</a:t>
            </a:r>
          </a:p>
        </p:txBody>
      </p:sp>
    </p:spTree>
    <p:extLst>
      <p:ext uri="{BB962C8B-B14F-4D97-AF65-F5344CB8AC3E}">
        <p14:creationId xmlns:p14="http://schemas.microsoft.com/office/powerpoint/2010/main" val="295052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회귀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905125" y="3608387"/>
            <a:ext cx="3324225" cy="18383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3219450" y="4770437"/>
            <a:ext cx="266700" cy="266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19525" y="4961730"/>
            <a:ext cx="266700" cy="266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010025" y="4318797"/>
            <a:ext cx="266700" cy="266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43425" y="4014390"/>
            <a:ext cx="266700" cy="266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24375" y="4637087"/>
            <a:ext cx="266700" cy="266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210175" y="3747690"/>
            <a:ext cx="266700" cy="266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19762" y="3867944"/>
            <a:ext cx="266700" cy="266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b="1"/>
              <a:t>연속</a:t>
            </a:r>
            <a:r>
              <a:rPr lang="ko-KR" altLang="en-US"/>
              <a:t> 변수를 예측</a:t>
            </a:r>
            <a:endParaRPr lang="en-US" altLang="ko-KR"/>
          </a:p>
          <a:p>
            <a:r>
              <a:rPr lang="ko-KR" altLang="en-US"/>
              <a:t>데이터를 지나는 </a:t>
            </a:r>
            <a:r>
              <a:rPr lang="ko-KR" altLang="en-US" b="1"/>
              <a:t>추세선</a:t>
            </a:r>
            <a:r>
              <a:rPr lang="ko-KR" altLang="en-US"/>
              <a:t>을 찾는 것</a:t>
            </a:r>
          </a:p>
        </p:txBody>
      </p:sp>
    </p:spTree>
    <p:extLst>
      <p:ext uri="{BB962C8B-B14F-4D97-AF65-F5344CB8AC3E}">
        <p14:creationId xmlns:p14="http://schemas.microsoft.com/office/powerpoint/2010/main" val="9448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분류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3505200" y="3000375"/>
            <a:ext cx="2233613" cy="308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590800" y="4995065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190875" y="5186358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57550" y="4143376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43525" y="4038601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971925" y="5453058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43525" y="3386138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53112" y="3506392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b="1"/>
              <a:t>이산</a:t>
            </a:r>
            <a:r>
              <a:rPr lang="ko-KR" altLang="en-US"/>
              <a:t> 변수 또는 </a:t>
            </a:r>
            <a:r>
              <a:rPr lang="ko-KR" altLang="en-US" b="1"/>
              <a:t>범주</a:t>
            </a:r>
            <a:r>
              <a:rPr lang="ko-KR" altLang="en-US"/>
              <a:t>형 변수를 예측</a:t>
            </a:r>
            <a:endParaRPr lang="en-US" altLang="ko-KR"/>
          </a:p>
          <a:p>
            <a:r>
              <a:rPr lang="ko-KR" altLang="en-US"/>
              <a:t>데이터를 나누는 </a:t>
            </a:r>
            <a:r>
              <a:rPr lang="ko-KR" altLang="en-US" b="1"/>
              <a:t>경계선</a:t>
            </a:r>
            <a:r>
              <a:rPr lang="ko-KR" altLang="en-US"/>
              <a:t>을 찾는 것</a:t>
            </a:r>
          </a:p>
        </p:txBody>
      </p:sp>
    </p:spTree>
    <p:extLst>
      <p:ext uri="{BB962C8B-B14F-4D97-AF65-F5344CB8AC3E}">
        <p14:creationId xmlns:p14="http://schemas.microsoft.com/office/powerpoint/2010/main" val="322267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회귀와 분류는 다른 것인가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깊이 파고들면 비슷한 부분이 있음</a:t>
            </a:r>
            <a:endParaRPr lang="en-US" altLang="ko-KR"/>
          </a:p>
          <a:p>
            <a:r>
              <a:rPr lang="ko-KR" altLang="en-US"/>
              <a:t>로지스틱 </a:t>
            </a:r>
            <a:r>
              <a:rPr lang="ko-KR" altLang="en-US" b="1"/>
              <a:t>회귀</a:t>
            </a:r>
            <a:r>
              <a:rPr lang="ko-KR" altLang="en-US"/>
              <a:t>분석 </a:t>
            </a:r>
            <a:r>
              <a:rPr lang="en-US" altLang="ko-KR"/>
              <a:t>=</a:t>
            </a:r>
            <a:r>
              <a:rPr lang="ko-KR" altLang="en-US"/>
              <a:t> 분류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 flipV="1">
            <a:off x="3505200" y="3000375"/>
            <a:ext cx="2233613" cy="308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2590800" y="4995065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190875" y="5186358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257550" y="4143376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43525" y="4038601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971925" y="5453058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43525" y="3386138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853112" y="3506392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905000" y="2847975"/>
            <a:ext cx="4924425" cy="3400426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4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Support Vector Machine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한동안 인기를 구가하던 기계학습 모형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선형 모형</a:t>
            </a:r>
            <a:r>
              <a:rPr lang="en-US" altLang="ko-KR"/>
              <a:t>:</a:t>
            </a:r>
            <a:r>
              <a:rPr lang="ko-KR" altLang="en-US"/>
              <a:t> 오차를 줄이는 데 관심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SVM: </a:t>
            </a:r>
            <a:r>
              <a:rPr lang="ko-KR" altLang="en-US"/>
              <a:t>좋은 형태를 찾는데 관심</a:t>
            </a:r>
          </a:p>
        </p:txBody>
      </p:sp>
    </p:spTree>
    <p:extLst>
      <p:ext uri="{BB962C8B-B14F-4D97-AF65-F5344CB8AC3E}">
        <p14:creationId xmlns:p14="http://schemas.microsoft.com/office/powerpoint/2010/main" val="84313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무엇이 </a:t>
            </a:r>
            <a:r>
              <a:rPr lang="ko-KR" altLang="en-US" b="1"/>
              <a:t>좋은 형태</a:t>
            </a:r>
            <a:r>
              <a:rPr lang="ko-KR" altLang="en-US"/>
              <a:t>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609850" y="4566440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09925" y="4757733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76600" y="3714751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62575" y="3609976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90975" y="5024433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62575" y="2957513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72162" y="3077767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524250" y="2571750"/>
            <a:ext cx="2233613" cy="308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 flipV="1">
            <a:off x="2743200" y="3211117"/>
            <a:ext cx="4010026" cy="1370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4324350" y="2200275"/>
            <a:ext cx="133946" cy="36829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63724" y="29751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09925" y="229659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302644" y="185964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0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</a:t>
            </a:r>
            <a:r>
              <a:rPr lang="en-US" altLang="ko-KR"/>
              <a:t>2</a:t>
            </a:r>
            <a:r>
              <a:rPr lang="ko-KR" altLang="en-US"/>
              <a:t>번인가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609850" y="4566440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09925" y="4757733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76600" y="3714751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62575" y="3609976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90975" y="5024433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62575" y="2957513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72162" y="3077767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524250" y="2571750"/>
            <a:ext cx="2233613" cy="308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3"/>
          </p:cNvCxnSpPr>
          <p:nvPr/>
        </p:nvCxnSpPr>
        <p:spPr>
          <a:xfrm flipV="1">
            <a:off x="4829175" y="3837619"/>
            <a:ext cx="572457" cy="45815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7"/>
          </p:cNvCxnSpPr>
          <p:nvPr/>
        </p:nvCxnSpPr>
        <p:spPr>
          <a:xfrm flipV="1">
            <a:off x="3504243" y="3344467"/>
            <a:ext cx="572457" cy="40934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1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Large Margin Classifier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609850" y="4566440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09925" y="4757733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76600" y="3714751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62575" y="3609976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90975" y="5024433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62575" y="2957513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72162" y="3077767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524250" y="2571750"/>
            <a:ext cx="2233613" cy="308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3"/>
          </p:cNvCxnSpPr>
          <p:nvPr/>
        </p:nvCxnSpPr>
        <p:spPr>
          <a:xfrm flipV="1">
            <a:off x="4829175" y="3837619"/>
            <a:ext cx="572457" cy="45815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7"/>
          </p:cNvCxnSpPr>
          <p:nvPr/>
        </p:nvCxnSpPr>
        <p:spPr>
          <a:xfrm flipV="1">
            <a:off x="3504243" y="3344467"/>
            <a:ext cx="572457" cy="40934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22632" y="3141944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margin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89354" y="4011934"/>
            <a:ext cx="91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margin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9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이런 경우는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609850" y="4566440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209925" y="4757733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76600" y="3714751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362575" y="3609976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90975" y="5024433"/>
            <a:ext cx="2667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362575" y="2957513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72162" y="3077767"/>
            <a:ext cx="266700" cy="266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3524250" y="2571750"/>
            <a:ext cx="2233613" cy="3086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457700" y="4833140"/>
            <a:ext cx="266700" cy="266700"/>
          </a:xfrm>
          <a:prstGeom prst="ellipse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47077" y="5098533"/>
            <a:ext cx="68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error</a:t>
            </a:r>
            <a:endParaRPr lang="ko-KR" altLang="en-US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/>
              <a:t>오차에는 페널티를 부과한다</a:t>
            </a:r>
          </a:p>
        </p:txBody>
      </p:sp>
    </p:spTree>
    <p:extLst>
      <p:ext uri="{BB962C8B-B14F-4D97-AF65-F5344CB8AC3E}">
        <p14:creationId xmlns:p14="http://schemas.microsoft.com/office/powerpoint/2010/main" val="41435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311</Words>
  <Application>Microsoft Office PowerPoint</Application>
  <PresentationFormat>화면 슬라이드 쇼(4:3)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Support Vector Machine</vt:lpstr>
      <vt:lpstr>회귀</vt:lpstr>
      <vt:lpstr>분류</vt:lpstr>
      <vt:lpstr>회귀와 분류는 다른 것인가?</vt:lpstr>
      <vt:lpstr>Support Vector Machine</vt:lpstr>
      <vt:lpstr>무엇이 좋은 형태인가?</vt:lpstr>
      <vt:lpstr>왜 2번인가?</vt:lpstr>
      <vt:lpstr>Large Margin Classifier</vt:lpstr>
      <vt:lpstr>이런 경우는?</vt:lpstr>
      <vt:lpstr>SVM과 선형 모형의 관계</vt:lpstr>
      <vt:lpstr>Support Vector Regression</vt:lpstr>
      <vt:lpstr>커널 트릭(kernel trick)</vt:lpstr>
      <vt:lpstr>비선형 문제</vt:lpstr>
      <vt:lpstr>XOR 문제</vt:lpstr>
      <vt:lpstr>비선형 모형</vt:lpstr>
      <vt:lpstr>한 가지 아이디어</vt:lpstr>
      <vt:lpstr>커널 트릭</vt:lpstr>
      <vt:lpstr>커널의 종류</vt:lpstr>
      <vt:lpstr>커널 트릭의 장점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유재명</dc:creator>
  <cp:lastModifiedBy>Woo-Hyun Kim</cp:lastModifiedBy>
  <cp:revision>8</cp:revision>
  <dcterms:created xsi:type="dcterms:W3CDTF">2016-11-18T14:35:17Z</dcterms:created>
  <dcterms:modified xsi:type="dcterms:W3CDTF">2016-11-19T01:39:34Z</dcterms:modified>
</cp:coreProperties>
</file>