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71" r:id="rId13"/>
    <p:sldId id="272" r:id="rId14"/>
    <p:sldId id="273" r:id="rId15"/>
    <p:sldId id="277" r:id="rId16"/>
    <p:sldId id="274" r:id="rId17"/>
    <p:sldId id="278" r:id="rId18"/>
    <p:sldId id="275" r:id="rId19"/>
    <p:sldId id="279" r:id="rId20"/>
    <p:sldId id="276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딥러닝의 개념들</a:t>
            </a:r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 – cost function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binary_crossentropy</a:t>
            </a:r>
          </a:p>
          <a:p>
            <a:r>
              <a:rPr lang="en-US" altLang="ko-KR"/>
              <a:t>categorical_crossentropy</a:t>
            </a:r>
          </a:p>
          <a:p>
            <a:r>
              <a:rPr lang="en-US" altLang="ko-KR"/>
              <a:t>mean_squared_error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5593080" y="1825625"/>
            <a:ext cx="6294120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mean_squared_logarithmic_error</a:t>
            </a:r>
          </a:p>
          <a:p>
            <a:r>
              <a:rPr lang="en-US" altLang="ko-KR"/>
              <a:t>hinge</a:t>
            </a:r>
          </a:p>
          <a:p>
            <a:r>
              <a:rPr lang="en-US" altLang="ko-KR"/>
              <a:t>squared_hinge</a:t>
            </a:r>
          </a:p>
          <a:p>
            <a:r>
              <a:rPr lang="en-US" altLang="ko-KR"/>
              <a:t>sparse_categorical_crossentropy</a:t>
            </a:r>
          </a:p>
          <a:p>
            <a:r>
              <a:rPr lang="en-US" altLang="ko-KR"/>
              <a:t>kullback_leibler_divergence</a:t>
            </a:r>
          </a:p>
          <a:p>
            <a:r>
              <a:rPr lang="en-US" altLang="ko-KR"/>
              <a:t>poisson</a:t>
            </a:r>
          </a:p>
          <a:p>
            <a:r>
              <a:rPr lang="en-US" altLang="ko-KR"/>
              <a:t>cosine_proximity</a:t>
            </a:r>
          </a:p>
          <a:p>
            <a:r>
              <a:rPr lang="en-US" altLang="ko-KR"/>
              <a:t>mean_absolute_error</a:t>
            </a:r>
          </a:p>
          <a:p>
            <a:r>
              <a:rPr lang="en-US" altLang="ko-KR"/>
              <a:t>mean_absolute_percentage_error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Loss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549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</a:t>
            </a:r>
            <a:r>
              <a:rPr lang="ko-KR" altLang="en-US"/>
              <a:t> </a:t>
            </a:r>
            <a:r>
              <a:rPr lang="en-US" altLang="ko-KR"/>
              <a:t>entropy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b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b="0">
                    <a:latin typeface="Cambria Math" panose="02040503050406030204" pitchFamily="18" charset="0"/>
                  </a:rPr>
                  <a:t>: </a:t>
                </a:r>
                <a:r>
                  <a:rPr lang="ko-KR" altLang="en-US" b="0">
                    <a:latin typeface="Cambria Math" panose="02040503050406030204" pitchFamily="18" charset="0"/>
                  </a:rPr>
                  <a:t>실제 </a:t>
                </a:r>
                <a:r>
                  <a:rPr lang="ko-KR" altLang="en-US"/>
                  <a:t>값</a:t>
                </a:r>
                <a:r>
                  <a:rPr lang="en-US" altLang="ko-KR"/>
                  <a:t>(0,</a:t>
                </a:r>
                <a:r>
                  <a:rPr lang="ko-KR" altLang="en-US"/>
                  <a:t> </a:t>
                </a:r>
                <a:r>
                  <a:rPr lang="en-US" altLang="ko-KR"/>
                  <a:t>1)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b="0">
                    <a:latin typeface="Cambria Math" panose="02040503050406030204" pitchFamily="18" charset="0"/>
                  </a:rPr>
                  <a:t>:</a:t>
                </a:r>
                <a:r>
                  <a:rPr lang="ko-KR" altLang="en-US" b="0">
                    <a:latin typeface="Cambria Math" panose="02040503050406030204" pitchFamily="18" charset="0"/>
                  </a:rPr>
                  <a:t> 예</a:t>
                </a:r>
                <a:r>
                  <a:rPr lang="ko-KR" altLang="en-US"/>
                  <a:t>측 값</a:t>
                </a:r>
                <a:r>
                  <a:rPr lang="en-US" altLang="ko-KR"/>
                  <a:t>(</a:t>
                </a:r>
                <a:r>
                  <a:rPr lang="ko-KR" altLang="en-US"/>
                  <a:t>확률</a:t>
                </a:r>
                <a:r>
                  <a:rPr lang="en-US" altLang="ko-KR"/>
                  <a:t>)</a:t>
                </a:r>
              </a:p>
              <a:p>
                <a:r>
                  <a:rPr lang="ko-KR" altLang="en-US"/>
                  <a:t>낮은 확률로 예측해서 맞으면 </a:t>
                </a:r>
                <a:r>
                  <a:rPr lang="en-US" altLang="ko-KR"/>
                  <a:t>loss</a:t>
                </a:r>
                <a:r>
                  <a:rPr lang="ko-KR" altLang="en-US"/>
                  <a:t>가 커짐</a:t>
                </a:r>
                <a:endParaRPr lang="en-US" altLang="ko-KR"/>
              </a:p>
              <a:p>
                <a:r>
                  <a:rPr lang="ko-KR" altLang="en-US"/>
                  <a:t>이산변수</a:t>
                </a:r>
                <a:r>
                  <a:rPr lang="en-US" altLang="ko-KR"/>
                  <a:t>(</a:t>
                </a:r>
                <a:r>
                  <a:rPr lang="ko-KR" altLang="en-US"/>
                  <a:t>범주</a:t>
                </a:r>
                <a:r>
                  <a:rPr lang="en-US" altLang="ko-KR"/>
                  <a:t>) </a:t>
                </a:r>
                <a:r>
                  <a:rPr lang="ko-KR" altLang="en-US"/>
                  <a:t>예측할 때 사용</a:t>
                </a:r>
                <a:r>
                  <a:rPr lang="en-US" altLang="ko-KR"/>
                  <a:t>.</a:t>
                </a:r>
              </a:p>
              <a:p>
                <a:r>
                  <a:rPr lang="en-US" altLang="ko-KR"/>
                  <a:t>binary_crossentropy</a:t>
                </a:r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</a:t>
                </a:r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category</a:t>
                </a:r>
                <a:r>
                  <a:rPr lang="ko-KR" altLang="en-US">
                    <a:sym typeface="Wingdings" panose="05000000000000000000" pitchFamily="2" charset="2"/>
                  </a:rPr>
                  <a:t>가 </a:t>
                </a:r>
                <a:r>
                  <a:rPr lang="en-US" altLang="ko-KR">
                    <a:sym typeface="Wingdings" panose="05000000000000000000" pitchFamily="2" charset="2"/>
                  </a:rPr>
                  <a:t>2</a:t>
                </a:r>
                <a:r>
                  <a:rPr lang="ko-KR" altLang="en-US">
                    <a:sym typeface="Wingdings" panose="05000000000000000000" pitchFamily="2" charset="2"/>
                  </a:rPr>
                  <a:t>개인 경우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r>
                  <a:rPr lang="en-US" altLang="ko-KR">
                    <a:sym typeface="Wingdings" panose="05000000000000000000" pitchFamily="2" charset="2"/>
                  </a:rPr>
                  <a:t>categorical_crossentropy  3</a:t>
                </a:r>
                <a:r>
                  <a:rPr lang="ko-KR" altLang="en-US">
                    <a:sym typeface="Wingdings" panose="05000000000000000000" pitchFamily="2" charset="2"/>
                  </a:rPr>
                  <a:t>개 이상인 경우</a:t>
                </a:r>
                <a:endParaRPr lang="en-US" altLang="ko-KR"/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Loss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453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mean_squared_error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/>
              </a:p>
              <a:p>
                <a:r>
                  <a:rPr lang="ko-KR" altLang="en-US"/>
                  <a:t>오차제곱의 평균</a:t>
                </a:r>
                <a:endParaRPr lang="en-US" altLang="ko-KR"/>
              </a:p>
              <a:p>
                <a:r>
                  <a:rPr lang="ko-KR" altLang="en-US" b="1" u="sng"/>
                  <a:t>연속변수를 예측할 때 사용</a:t>
                </a:r>
              </a:p>
            </p:txBody>
          </p:sp>
        </mc:Choice>
        <mc:Fallback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Loss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902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ko-KR"/>
              <a:t>Optimizer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8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Optimizer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SGD</a:t>
            </a:r>
          </a:p>
          <a:p>
            <a:r>
              <a:rPr lang="en-US" altLang="ko-KR"/>
              <a:t>Adagrad</a:t>
            </a:r>
          </a:p>
          <a:p>
            <a:r>
              <a:rPr lang="en-US" altLang="ko-KR"/>
              <a:t>Adadelta</a:t>
            </a:r>
          </a:p>
          <a:p>
            <a:r>
              <a:rPr lang="en-US" altLang="ko-KR"/>
              <a:t>Adamax</a:t>
            </a:r>
          </a:p>
          <a:p>
            <a:r>
              <a:rPr lang="en-US" altLang="ko-KR"/>
              <a:t>Nadam</a:t>
            </a:r>
          </a:p>
          <a:p>
            <a:r>
              <a:rPr lang="en-US" altLang="ko-KR"/>
              <a:t>Adam</a:t>
            </a:r>
          </a:p>
          <a:p>
            <a:r>
              <a:rPr lang="en-US" altLang="ko-KR"/>
              <a:t>RMSprop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6735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경사하강법</a:t>
            </a:r>
            <a:r>
              <a:rPr lang="en-US" altLang="ko-KR"/>
              <a:t>(gradient descent)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215356"/>
            <a:ext cx="3333750" cy="3571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1179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327547" cy="4351338"/>
          </a:xfrm>
        </p:spPr>
        <p:txBody>
          <a:bodyPr/>
          <a:lstStyle/>
          <a:p>
            <a:r>
              <a:rPr lang="en-US" altLang="ko-KR"/>
              <a:t>batch gradient descent: </a:t>
            </a:r>
            <a:r>
              <a:rPr lang="ko-KR" altLang="en-US"/>
              <a:t>전체 데이터로 경사를 구함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stochastic gradient descent: </a:t>
            </a:r>
            <a:r>
              <a:rPr lang="ko-KR" altLang="en-US"/>
              <a:t>한 데이터로 경사를 구함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mini-batch gradient descent:</a:t>
            </a:r>
            <a:r>
              <a:rPr lang="ko-KR" altLang="en-US"/>
              <a:t> 일부 데이터로 경사를 구함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SGD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32" y="2486043"/>
            <a:ext cx="2610214" cy="714475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32" y="4001294"/>
            <a:ext cx="3715268" cy="752580"/>
          </a:xfrm>
          <a:prstGeom prst="rect">
            <a:avLst/>
          </a:prstGeom>
        </p:spPr>
      </p:pic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32" y="5433909"/>
            <a:ext cx="452500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6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모멘텀</a:t>
            </a:r>
            <a:r>
              <a:rPr lang="en-US" altLang="ko-KR"/>
              <a:t>(momentum)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0" y="4190128"/>
            <a:ext cx="3067478" cy="1333686"/>
          </a:xfrm>
        </p:spPr>
      </p:pic>
      <p:sp>
        <p:nvSpPr>
          <p:cNvPr id="6" name="내용 개체 틀 5"/>
          <p:cNvSpPr txBox="1">
            <a:spLocks/>
          </p:cNvSpPr>
          <p:nvPr/>
        </p:nvSpPr>
        <p:spPr>
          <a:xfrm>
            <a:off x="838200" y="1825625"/>
            <a:ext cx="10327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SGD</a:t>
            </a:r>
            <a:r>
              <a:rPr lang="ko-KR" altLang="en-US"/>
              <a:t>는 지그재그로 움직이는 경향이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경사를 누적시켜 완만하게 움직이게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3" y="4093565"/>
            <a:ext cx="3905250" cy="16573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4491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Adagrad</a:t>
            </a:r>
            <a:endParaRPr lang="ko-KR" altLang="en-US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33" y="2872200"/>
            <a:ext cx="3610479" cy="1066949"/>
          </a:xfrm>
        </p:spPr>
      </p:pic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38200" y="1825625"/>
            <a:ext cx="10327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학습률</a:t>
            </a:r>
            <a:r>
              <a:rPr lang="en-US" altLang="ko-KR"/>
              <a:t>(η)</a:t>
            </a:r>
            <a:r>
              <a:rPr lang="ko-KR" altLang="en-US"/>
              <a:t>을 서서히 감소시키는 방법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</a:t>
            </a:r>
            <a:r>
              <a:rPr lang="en-US" altLang="ko-KR" baseline="-25000"/>
              <a:t>t</a:t>
            </a:r>
            <a:r>
              <a:rPr lang="en-US" altLang="ko-KR"/>
              <a:t>: t</a:t>
            </a:r>
            <a:r>
              <a:rPr lang="ko-KR" altLang="en-US"/>
              <a:t>번째 경사</a:t>
            </a:r>
            <a:endParaRPr lang="en-US" altLang="ko-KR"/>
          </a:p>
          <a:p>
            <a:r>
              <a:rPr lang="en-US" altLang="ko-KR"/>
              <a:t>G</a:t>
            </a:r>
            <a:r>
              <a:rPr lang="en-US" altLang="ko-KR" baseline="-25000"/>
              <a:t>t</a:t>
            </a:r>
            <a:r>
              <a:rPr lang="en-US" altLang="ko-KR"/>
              <a:t>: t</a:t>
            </a:r>
            <a:r>
              <a:rPr lang="ko-KR" altLang="en-US"/>
              <a:t>번째까지 모든 경사의 제곱합</a:t>
            </a:r>
            <a:endParaRPr lang="en-US" altLang="ko-KR"/>
          </a:p>
          <a:p>
            <a:r>
              <a:rPr lang="en-US" altLang="ko-KR"/>
              <a:t>ε:</a:t>
            </a:r>
            <a:r>
              <a:rPr lang="ko-KR" altLang="en-US"/>
              <a:t> 아주 작은 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96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RMSprop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경사를 더하는 대신 지수이동평균을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07" y="2546668"/>
            <a:ext cx="4010585" cy="65731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5" y="3486872"/>
            <a:ext cx="3562847" cy="102884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64" y="4798603"/>
            <a:ext cx="281026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1850" y="3550920"/>
            <a:ext cx="10515600" cy="1011555"/>
          </a:xfrm>
          <a:solidFill>
            <a:srgbClr val="FF0000"/>
          </a:solidFill>
        </p:spPr>
        <p:txBody>
          <a:bodyPr/>
          <a:lstStyle/>
          <a:p>
            <a:r>
              <a:rPr lang="en-US" altLang="ko-KR"/>
              <a:t>Activation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9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Adadelta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RMSprop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변화의 단위가 </a:t>
            </a:r>
            <a:r>
              <a:rPr lang="en-US" altLang="ko-KR"/>
              <a:t>θ</a:t>
            </a:r>
            <a:r>
              <a:rPr lang="ko-KR" altLang="en-US"/>
              <a:t>의 역수에 비례하는 것을 보정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29" y="3117625"/>
            <a:ext cx="316274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1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경사에도 지수이동평균 적용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으로 편향된 것을 보정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나머지는 </a:t>
            </a:r>
            <a:r>
              <a:rPr lang="en-US" altLang="ko-KR"/>
              <a:t>Adagrad</a:t>
            </a:r>
            <a:r>
              <a:rPr lang="ko-KR" altLang="en-US"/>
              <a:t>와 비슷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8" y="1441365"/>
            <a:ext cx="3486637" cy="1228896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8" y="3164809"/>
            <a:ext cx="1848108" cy="1924319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57" y="5583677"/>
            <a:ext cx="318179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61" y="1825625"/>
            <a:ext cx="5620478" cy="4351338"/>
          </a:xfrm>
        </p:spPr>
      </p:pic>
      <p:sp>
        <p:nvSpPr>
          <p:cNvPr id="6" name="직사각형 5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2689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61" y="1825625"/>
            <a:ext cx="5620478" cy="4351338"/>
          </a:xfrm>
        </p:spPr>
      </p:pic>
      <p:sp>
        <p:nvSpPr>
          <p:cNvPr id="6" name="직사각형 5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721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Activation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linear </a:t>
            </a:r>
          </a:p>
          <a:p>
            <a:r>
              <a:rPr lang="en-US" altLang="ko-KR"/>
              <a:t>sigmoid</a:t>
            </a:r>
          </a:p>
          <a:p>
            <a:r>
              <a:rPr lang="en-US" altLang="ko-KR"/>
              <a:t>tanh</a:t>
            </a:r>
          </a:p>
          <a:p>
            <a:r>
              <a:rPr lang="en-US" altLang="ko-KR"/>
              <a:t>softmax</a:t>
            </a:r>
          </a:p>
          <a:p>
            <a:r>
              <a:rPr lang="en-US" altLang="ko-KR"/>
              <a:t>relu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/>
              <a:t>elu</a:t>
            </a:r>
          </a:p>
          <a:p>
            <a:r>
              <a:rPr lang="en-US" altLang="ko-KR"/>
              <a:t>softplus</a:t>
            </a:r>
          </a:p>
          <a:p>
            <a:r>
              <a:rPr lang="en-US" altLang="ko-KR"/>
              <a:t>softsign</a:t>
            </a:r>
          </a:p>
          <a:p>
            <a:r>
              <a:rPr lang="en-US" altLang="ko-KR"/>
              <a:t>hard_sigmoid</a:t>
            </a:r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971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linear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입력이 그대로 출력으로 나가는 형태</a:t>
            </a:r>
            <a:endParaRPr lang="en-US" altLang="ko-KR"/>
          </a:p>
          <a:p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2762871"/>
            <a:ext cx="355332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sigmoid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0~1</a:t>
            </a:r>
            <a:r>
              <a:rPr lang="ko-KR" altLang="en-US"/>
              <a:t> 사이의 출력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category</a:t>
            </a:r>
            <a:r>
              <a:rPr lang="ko-KR" altLang="en-US"/>
              <a:t>를 예측할 때 출력층에서 사용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23" y="3645990"/>
            <a:ext cx="360095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tanh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-1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사이의 출력</a:t>
            </a:r>
            <a:endParaRPr lang="en-US" altLang="ko-KR"/>
          </a:p>
          <a:p>
            <a:r>
              <a:rPr lang="ko-KR" altLang="en-US"/>
              <a:t>값의 범위를 줄여주는 역할</a:t>
            </a:r>
            <a:endParaRPr lang="en-US" altLang="ko-KR"/>
          </a:p>
          <a:p>
            <a:r>
              <a:rPr lang="ko-KR" altLang="en-US"/>
              <a:t>은닉층에 사용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1" y="3353726"/>
            <a:ext cx="366763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softmax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logistic function</a:t>
            </a:r>
            <a:r>
              <a:rPr lang="ko-KR" altLang="en-US"/>
              <a:t>의 일반화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여러 값을 </a:t>
            </a:r>
            <a:r>
              <a:rPr lang="en-US" altLang="ko-KR"/>
              <a:t>0~1</a:t>
            </a:r>
            <a:r>
              <a:rPr lang="ko-KR" altLang="en-US"/>
              <a:t>사이의 값으로 바꾸고 합이 </a:t>
            </a:r>
            <a:r>
              <a:rPr lang="en-US" altLang="ko-KR"/>
              <a:t>1.0</a:t>
            </a:r>
            <a:r>
              <a:rPr lang="ko-KR" altLang="en-US"/>
              <a:t>이 되도록 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(</a:t>
            </a:r>
            <a:r>
              <a:rPr lang="ko-KR" altLang="en-US"/>
              <a:t>확률로 해석 가능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 b="1" u="sng"/>
              <a:t>여러 </a:t>
            </a:r>
            <a:r>
              <a:rPr lang="en-US" altLang="ko-KR" b="1" u="sng"/>
              <a:t>category</a:t>
            </a:r>
            <a:r>
              <a:rPr lang="ko-KR" altLang="en-US" b="1" u="sng"/>
              <a:t>를 예측할 때 출력층에 사용</a:t>
            </a:r>
            <a:endParaRPr lang="en-US" altLang="ko-KR" b="1" u="sng"/>
          </a:p>
          <a:p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329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relu</a:t>
            </a:r>
            <a:endParaRPr lang="ko-KR" altLang="en-US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60" y="3578878"/>
            <a:ext cx="3610479" cy="2438740"/>
          </a:xfrm>
        </p:spPr>
      </p:pic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0</a:t>
            </a:r>
            <a:r>
              <a:rPr lang="ko-KR" altLang="en-US"/>
              <a:t>보다 작을 때는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보다 클 때는 </a:t>
            </a:r>
            <a:r>
              <a:rPr lang="en-US" altLang="ko-KR"/>
              <a:t>linear</a:t>
            </a:r>
            <a:r>
              <a:rPr lang="ko-KR" altLang="en-US"/>
              <a:t>처럼 작동</a:t>
            </a:r>
            <a:endParaRPr lang="en-US" altLang="ko-KR"/>
          </a:p>
          <a:p>
            <a:r>
              <a:rPr lang="en-US" altLang="ko-KR"/>
              <a:t>Sigmoid </a:t>
            </a:r>
            <a:r>
              <a:rPr lang="ko-KR" altLang="en-US"/>
              <a:t>나 </a:t>
            </a:r>
            <a:r>
              <a:rPr lang="en-US" altLang="ko-KR"/>
              <a:t>tanh</a:t>
            </a:r>
            <a:r>
              <a:rPr lang="ko-KR" altLang="en-US"/>
              <a:t>에 비해 학습이 빠른 장점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6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altLang="ko-KR"/>
              <a:t>Loss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3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363</Words>
  <Application>Microsoft Office PowerPoint</Application>
  <PresentationFormat>와이드스크린</PresentationFormat>
  <Paragraphs>122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딥러닝의 개념들</vt:lpstr>
      <vt:lpstr>Activation</vt:lpstr>
      <vt:lpstr>Activation</vt:lpstr>
      <vt:lpstr>linear</vt:lpstr>
      <vt:lpstr>sigmoid</vt:lpstr>
      <vt:lpstr>tanh</vt:lpstr>
      <vt:lpstr>softmax</vt:lpstr>
      <vt:lpstr>relu</vt:lpstr>
      <vt:lpstr>Loss</vt:lpstr>
      <vt:lpstr>Loss – cost function</vt:lpstr>
      <vt:lpstr>cross entropy</vt:lpstr>
      <vt:lpstr>mean_squared_error</vt:lpstr>
      <vt:lpstr>Optimizer</vt:lpstr>
      <vt:lpstr>Optimizer</vt:lpstr>
      <vt:lpstr>경사하강법(gradient descent)</vt:lpstr>
      <vt:lpstr>SGD</vt:lpstr>
      <vt:lpstr>모멘텀(momentum)</vt:lpstr>
      <vt:lpstr>Adagrad</vt:lpstr>
      <vt:lpstr>RMSprop</vt:lpstr>
      <vt:lpstr>Adadelta</vt:lpstr>
      <vt:lpstr>Adam</vt:lpstr>
      <vt:lpstr>비교</vt:lpstr>
      <vt:lpstr>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Woo-Hyun Kim</cp:lastModifiedBy>
  <cp:revision>24</cp:revision>
  <dcterms:created xsi:type="dcterms:W3CDTF">2017-04-01T15:36:55Z</dcterms:created>
  <dcterms:modified xsi:type="dcterms:W3CDTF">2017-04-08T08:56:30Z</dcterms:modified>
</cp:coreProperties>
</file>