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5" r:id="rId3"/>
    <p:sldId id="286" r:id="rId4"/>
    <p:sldId id="287" r:id="rId5"/>
    <p:sldId id="290" r:id="rId6"/>
    <p:sldId id="289" r:id="rId7"/>
    <p:sldId id="297" r:id="rId8"/>
    <p:sldId id="288" r:id="rId9"/>
    <p:sldId id="291" r:id="rId10"/>
    <p:sldId id="284" r:id="rId11"/>
    <p:sldId id="300" r:id="rId12"/>
    <p:sldId id="299" r:id="rId13"/>
    <p:sldId id="292" r:id="rId14"/>
    <p:sldId id="298" r:id="rId15"/>
    <p:sldId id="301" r:id="rId16"/>
    <p:sldId id="302" r:id="rId17"/>
    <p:sldId id="303" r:id="rId18"/>
    <p:sldId id="305" r:id="rId19"/>
    <p:sldId id="306" r:id="rId20"/>
    <p:sldId id="307" r:id="rId21"/>
    <p:sldId id="308" r:id="rId22"/>
    <p:sldId id="309" r:id="rId23"/>
    <p:sldId id="312" r:id="rId24"/>
    <p:sldId id="313" r:id="rId25"/>
    <p:sldId id="311" r:id="rId26"/>
    <p:sldId id="310" r:id="rId27"/>
    <p:sldId id="317" r:id="rId28"/>
    <p:sldId id="304" r:id="rId29"/>
    <p:sldId id="314" r:id="rId30"/>
    <p:sldId id="315" r:id="rId31"/>
    <p:sldId id="316" r:id="rId32"/>
    <p:sldId id="31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90" autoAdjust="0"/>
  </p:normalViewPr>
  <p:slideViewPr>
    <p:cSldViewPr snapToGrid="0">
      <p:cViewPr varScale="1">
        <p:scale>
          <a:sx n="100" d="100"/>
          <a:sy n="100" d="100"/>
        </p:scale>
        <p:origin x="17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19B0B-E55F-4829-A4F1-CC3E84C4ACCA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0B239-7EEF-46ED-A2DD-1AC3752CA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9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0B239-7EEF-46ED-A2DD-1AC3752CAD1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4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6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6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7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9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2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0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7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8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3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1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5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0C6FE-F202-4928-A4F1-F5C722C58820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5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Neural Networks</a:t>
            </a:r>
            <a:br>
              <a:rPr lang="en-US" altLang="ko-KR" dirty="0"/>
            </a:br>
            <a:r>
              <a:rPr lang="en-US" altLang="ko-KR" dirty="0"/>
              <a:t>&amp;</a:t>
            </a:r>
            <a:br>
              <a:rPr lang="en-US" altLang="ko-KR" dirty="0"/>
            </a:br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0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200000"/>
                  </a:lnSpc>
                </a:pPr>
                <a:endParaRPr lang="en-US" altLang="ko-KR" sz="2400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85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432" y="2423603"/>
            <a:ext cx="1740023" cy="1740023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25" idx="3"/>
            <a:endCxn id="4" idx="1"/>
          </p:cNvCxnSpPr>
          <p:nvPr/>
        </p:nvCxnSpPr>
        <p:spPr>
          <a:xfrm>
            <a:off x="2430740" y="2019165"/>
            <a:ext cx="1348512" cy="6592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9" idx="3"/>
            <a:endCxn id="4" idx="2"/>
          </p:cNvCxnSpPr>
          <p:nvPr/>
        </p:nvCxnSpPr>
        <p:spPr>
          <a:xfrm flipV="1">
            <a:off x="2430740" y="3293615"/>
            <a:ext cx="1093692" cy="94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6" idx="3"/>
            <a:endCxn id="4" idx="3"/>
          </p:cNvCxnSpPr>
          <p:nvPr/>
        </p:nvCxnSpPr>
        <p:spPr>
          <a:xfrm flipV="1">
            <a:off x="2430740" y="3908806"/>
            <a:ext cx="1348512" cy="688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22" idx="1"/>
          </p:cNvCxnSpPr>
          <p:nvPr/>
        </p:nvCxnSpPr>
        <p:spPr>
          <a:xfrm flipV="1">
            <a:off x="5264455" y="3303035"/>
            <a:ext cx="1580226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4409" y="3118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44681" y="3118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84409" y="18344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84409" y="44123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3022989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>
            <a:off x="2430740" y="2019165"/>
            <a:ext cx="1348512" cy="6592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430740" y="3293615"/>
            <a:ext cx="1093692" cy="94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2430740" y="3908806"/>
            <a:ext cx="1348512" cy="688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5264455" y="3303035"/>
            <a:ext cx="1580226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43059" y="31049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0995" y="1804379"/>
            <a:ext cx="82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43059" y="439551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3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07908" y="3100519"/>
            <a:ext cx="82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844681" y="2397199"/>
                <a:ext cx="1802090" cy="146799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2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4681" y="2397199"/>
                <a:ext cx="1802090" cy="146799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타원 23"/>
          <p:cNvSpPr/>
          <p:nvPr/>
        </p:nvSpPr>
        <p:spPr>
          <a:xfrm>
            <a:off x="3524432" y="2423603"/>
            <a:ext cx="1740023" cy="174002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2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쌍곡탄젠트</a:t>
            </a:r>
            <a:r>
              <a:rPr lang="en-US" altLang="ko-KR" dirty="0"/>
              <a:t>(hyperbolic tangent)</a:t>
            </a:r>
            <a:endParaRPr lang="ko-KR" altLang="en-US" dirty="0"/>
          </a:p>
        </p:txBody>
      </p:sp>
      <p:pic>
        <p:nvPicPr>
          <p:cNvPr id="4" name="Picture 4" descr="hyperbolic tangent site:wikipedia.or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592" y="1868750"/>
            <a:ext cx="4667250" cy="356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41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(gradient descent)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모형의 오차를 구한다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오차를 가장 많이 줄일 수 있는 방향을 찾는다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방향으로 일정 폭만큼 계수를 수정한다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이상 오차가 줄어들지 않을 때까지 반복한다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7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단층 신경망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9" idx="3"/>
            <a:endCxn id="12" idx="1"/>
          </p:cNvCxnSpPr>
          <p:nvPr/>
        </p:nvCxnSpPr>
        <p:spPr>
          <a:xfrm>
            <a:off x="2121762" y="2088320"/>
            <a:ext cx="1201371" cy="4058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8" idx="3"/>
            <a:endCxn id="12" idx="2"/>
          </p:cNvCxnSpPr>
          <p:nvPr/>
        </p:nvCxnSpPr>
        <p:spPr>
          <a:xfrm flipV="1">
            <a:off x="2121762" y="2909766"/>
            <a:ext cx="1029217" cy="8400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34665" y="356510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34665" y="190365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150979" y="2321995"/>
            <a:ext cx="1175540" cy="11755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1" idx="3"/>
            <a:endCxn id="12" idx="3"/>
          </p:cNvCxnSpPr>
          <p:nvPr/>
        </p:nvCxnSpPr>
        <p:spPr>
          <a:xfrm flipV="1">
            <a:off x="2121762" y="3325382"/>
            <a:ext cx="1201371" cy="22801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34665" y="5420855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3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578156" y="273146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baseline="-25000" dirty="0"/>
              <a:t>1</a:t>
            </a:r>
            <a:endParaRPr lang="ko-KR" altLang="en-US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4326519" y="2909766"/>
            <a:ext cx="852641" cy="441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98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다층 신경망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9" idx="3"/>
            <a:endCxn id="12" idx="1"/>
          </p:cNvCxnSpPr>
          <p:nvPr/>
        </p:nvCxnSpPr>
        <p:spPr>
          <a:xfrm>
            <a:off x="2121762" y="2088320"/>
            <a:ext cx="1201371" cy="4058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8" idx="3"/>
            <a:endCxn id="12" idx="2"/>
          </p:cNvCxnSpPr>
          <p:nvPr/>
        </p:nvCxnSpPr>
        <p:spPr>
          <a:xfrm flipV="1">
            <a:off x="2121762" y="2909766"/>
            <a:ext cx="1029217" cy="8400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2" idx="6"/>
          </p:cNvCxnSpPr>
          <p:nvPr/>
        </p:nvCxnSpPr>
        <p:spPr>
          <a:xfrm>
            <a:off x="4326519" y="2909766"/>
            <a:ext cx="852641" cy="441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34665" y="356510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34665" y="190365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150979" y="2321995"/>
            <a:ext cx="1175540" cy="11755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8" idx="3"/>
            <a:endCxn id="23" idx="2"/>
          </p:cNvCxnSpPr>
          <p:nvPr/>
        </p:nvCxnSpPr>
        <p:spPr>
          <a:xfrm>
            <a:off x="2121762" y="3749770"/>
            <a:ext cx="1029217" cy="926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1" idx="3"/>
            <a:endCxn id="12" idx="3"/>
          </p:cNvCxnSpPr>
          <p:nvPr/>
        </p:nvCxnSpPr>
        <p:spPr>
          <a:xfrm flipV="1">
            <a:off x="2121762" y="3325382"/>
            <a:ext cx="1201371" cy="22801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1" idx="3"/>
            <a:endCxn id="23" idx="3"/>
          </p:cNvCxnSpPr>
          <p:nvPr/>
        </p:nvCxnSpPr>
        <p:spPr>
          <a:xfrm flipV="1">
            <a:off x="2121762" y="5092038"/>
            <a:ext cx="1201371" cy="513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3" idx="6"/>
          </p:cNvCxnSpPr>
          <p:nvPr/>
        </p:nvCxnSpPr>
        <p:spPr>
          <a:xfrm flipV="1">
            <a:off x="4326519" y="4182524"/>
            <a:ext cx="852641" cy="4938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34665" y="5420855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3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150979" y="4088651"/>
            <a:ext cx="1175540" cy="11755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9" idx="3"/>
            <a:endCxn id="23" idx="1"/>
          </p:cNvCxnSpPr>
          <p:nvPr/>
        </p:nvCxnSpPr>
        <p:spPr>
          <a:xfrm>
            <a:off x="2121762" y="2088320"/>
            <a:ext cx="1201371" cy="2172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78156" y="452386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baseline="-25000" dirty="0"/>
              <a:t>2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578156" y="273146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baseline="-250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49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신경망</a:t>
            </a:r>
          </a:p>
        </p:txBody>
      </p:sp>
      <p:cxnSp>
        <p:nvCxnSpPr>
          <p:cNvPr id="4" name="직선 화살표 연결선 3"/>
          <p:cNvCxnSpPr>
            <a:stCxn id="9" idx="3"/>
            <a:endCxn id="12" idx="1"/>
          </p:cNvCxnSpPr>
          <p:nvPr/>
        </p:nvCxnSpPr>
        <p:spPr>
          <a:xfrm>
            <a:off x="2121762" y="2088320"/>
            <a:ext cx="1201371" cy="4058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8" idx="3"/>
            <a:endCxn id="12" idx="2"/>
          </p:cNvCxnSpPr>
          <p:nvPr/>
        </p:nvCxnSpPr>
        <p:spPr>
          <a:xfrm flipV="1">
            <a:off x="2121762" y="2909766"/>
            <a:ext cx="1029217" cy="8400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2" idx="6"/>
            <a:endCxn id="53" idx="1"/>
          </p:cNvCxnSpPr>
          <p:nvPr/>
        </p:nvCxnSpPr>
        <p:spPr>
          <a:xfrm>
            <a:off x="4326519" y="2909766"/>
            <a:ext cx="852641" cy="441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34665" y="356510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34665" y="190365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150979" y="2321995"/>
            <a:ext cx="1175540" cy="11755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8" idx="3"/>
            <a:endCxn id="23" idx="2"/>
          </p:cNvCxnSpPr>
          <p:nvPr/>
        </p:nvCxnSpPr>
        <p:spPr>
          <a:xfrm>
            <a:off x="2121762" y="3749770"/>
            <a:ext cx="1029217" cy="926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1" idx="3"/>
            <a:endCxn id="12" idx="3"/>
          </p:cNvCxnSpPr>
          <p:nvPr/>
        </p:nvCxnSpPr>
        <p:spPr>
          <a:xfrm flipV="1">
            <a:off x="2121762" y="3325382"/>
            <a:ext cx="1201371" cy="22801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1" idx="3"/>
            <a:endCxn id="23" idx="3"/>
          </p:cNvCxnSpPr>
          <p:nvPr/>
        </p:nvCxnSpPr>
        <p:spPr>
          <a:xfrm flipV="1">
            <a:off x="2121762" y="5092038"/>
            <a:ext cx="1201371" cy="513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3" idx="6"/>
            <a:endCxn id="53" idx="3"/>
          </p:cNvCxnSpPr>
          <p:nvPr/>
        </p:nvCxnSpPr>
        <p:spPr>
          <a:xfrm flipV="1">
            <a:off x="4326519" y="4182524"/>
            <a:ext cx="852641" cy="4938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34665" y="5420855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3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150979" y="4088651"/>
            <a:ext cx="1175540" cy="11755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9" idx="3"/>
            <a:endCxn id="23" idx="1"/>
          </p:cNvCxnSpPr>
          <p:nvPr/>
        </p:nvCxnSpPr>
        <p:spPr>
          <a:xfrm>
            <a:off x="2121762" y="2088320"/>
            <a:ext cx="1201371" cy="2172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78156" y="452386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baseline="-25000" dirty="0"/>
              <a:t>2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578156" y="273146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baseline="-25000" dirty="0"/>
              <a:t>1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5007006" y="3179137"/>
            <a:ext cx="1175540" cy="11755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401227" y="3582241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stCxn id="53" idx="6"/>
          </p:cNvCxnSpPr>
          <p:nvPr/>
        </p:nvCxnSpPr>
        <p:spPr>
          <a:xfrm flipV="1">
            <a:off x="6182546" y="3766907"/>
            <a:ext cx="67101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809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신경망</a:t>
            </a:r>
          </a:p>
        </p:txBody>
      </p:sp>
      <p:cxnSp>
        <p:nvCxnSpPr>
          <p:cNvPr id="4" name="직선 화살표 연결선 3"/>
          <p:cNvCxnSpPr>
            <a:stCxn id="9" idx="3"/>
            <a:endCxn id="12" idx="1"/>
          </p:cNvCxnSpPr>
          <p:nvPr/>
        </p:nvCxnSpPr>
        <p:spPr>
          <a:xfrm>
            <a:off x="2121762" y="2088320"/>
            <a:ext cx="1201371" cy="4058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8" idx="3"/>
            <a:endCxn id="12" idx="2"/>
          </p:cNvCxnSpPr>
          <p:nvPr/>
        </p:nvCxnSpPr>
        <p:spPr>
          <a:xfrm flipV="1">
            <a:off x="2121762" y="2909766"/>
            <a:ext cx="1029217" cy="8400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2" idx="6"/>
            <a:endCxn id="53" idx="1"/>
          </p:cNvCxnSpPr>
          <p:nvPr/>
        </p:nvCxnSpPr>
        <p:spPr>
          <a:xfrm>
            <a:off x="4326519" y="2909766"/>
            <a:ext cx="852641" cy="441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34665" y="356510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34665" y="190365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150979" y="2321995"/>
            <a:ext cx="1175540" cy="11755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8" idx="3"/>
            <a:endCxn id="23" idx="2"/>
          </p:cNvCxnSpPr>
          <p:nvPr/>
        </p:nvCxnSpPr>
        <p:spPr>
          <a:xfrm>
            <a:off x="2121762" y="3749770"/>
            <a:ext cx="1029217" cy="926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1" idx="3"/>
            <a:endCxn id="12" idx="3"/>
          </p:cNvCxnSpPr>
          <p:nvPr/>
        </p:nvCxnSpPr>
        <p:spPr>
          <a:xfrm flipV="1">
            <a:off x="2121762" y="3325382"/>
            <a:ext cx="1201371" cy="22801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1" idx="3"/>
            <a:endCxn id="23" idx="3"/>
          </p:cNvCxnSpPr>
          <p:nvPr/>
        </p:nvCxnSpPr>
        <p:spPr>
          <a:xfrm flipV="1">
            <a:off x="2121762" y="5092038"/>
            <a:ext cx="1201371" cy="513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3" idx="6"/>
            <a:endCxn id="53" idx="3"/>
          </p:cNvCxnSpPr>
          <p:nvPr/>
        </p:nvCxnSpPr>
        <p:spPr>
          <a:xfrm flipV="1">
            <a:off x="4326519" y="4182524"/>
            <a:ext cx="852641" cy="4938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34665" y="5420855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3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150979" y="4088651"/>
            <a:ext cx="1175540" cy="11755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9" idx="3"/>
            <a:endCxn id="23" idx="1"/>
          </p:cNvCxnSpPr>
          <p:nvPr/>
        </p:nvCxnSpPr>
        <p:spPr>
          <a:xfrm>
            <a:off x="2121762" y="2088320"/>
            <a:ext cx="1201371" cy="2172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78156" y="452386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baseline="-25000" dirty="0"/>
              <a:t>2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578156" y="273146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baseline="-25000" dirty="0"/>
              <a:t>1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5007006" y="3179137"/>
            <a:ext cx="1175540" cy="11755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401227" y="3582241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stCxn id="53" idx="6"/>
          </p:cNvCxnSpPr>
          <p:nvPr/>
        </p:nvCxnSpPr>
        <p:spPr>
          <a:xfrm flipV="1">
            <a:off x="6182546" y="3766907"/>
            <a:ext cx="67101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960599" y="1589103"/>
            <a:ext cx="1544714" cy="497149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22418" y="1589103"/>
            <a:ext cx="1544714" cy="497149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94464" y="1589103"/>
            <a:ext cx="1544714" cy="497149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81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신경망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60599" y="1589103"/>
            <a:ext cx="1544714" cy="497149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22418" y="1589103"/>
            <a:ext cx="1544714" cy="497149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94464" y="1589103"/>
            <a:ext cx="1544714" cy="497149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3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eur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65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4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신경망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60599" y="1589103"/>
            <a:ext cx="1544714" cy="4971495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22418" y="1589103"/>
            <a:ext cx="1544714" cy="4971495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94464" y="1589103"/>
            <a:ext cx="1544714" cy="4971495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620325" y="3567019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/>
              <a:t>입력층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799920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신경망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60599" y="1589103"/>
            <a:ext cx="1544714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22418" y="1589103"/>
            <a:ext cx="1544714" cy="4971495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94464" y="1589103"/>
            <a:ext cx="1544714" cy="4971495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2486461" y="3567021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/>
              <a:t>은닉층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19499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신경망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60599" y="1589103"/>
            <a:ext cx="1544714" cy="4971495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22418" y="1589103"/>
            <a:ext cx="1544714" cy="497149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94464" y="1589103"/>
            <a:ext cx="1544714" cy="4971495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4348279" y="3567022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/>
              <a:t>츨력층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94647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앞먹임</a:t>
            </a:r>
            <a:r>
              <a:rPr lang="ko-KR" altLang="en-US" dirty="0"/>
              <a:t> 네트워크</a:t>
            </a:r>
            <a:r>
              <a:rPr lang="en-US" altLang="ko-KR" dirty="0"/>
              <a:t>(feedforward network)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822418" y="1589103"/>
            <a:ext cx="1544714" cy="497149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4348279" y="3567022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/>
              <a:t>츨력층</a:t>
            </a:r>
            <a:endParaRPr lang="ko-KR" altLang="en-US" sz="6000" dirty="0"/>
          </a:p>
        </p:txBody>
      </p:sp>
      <p:sp>
        <p:nvSpPr>
          <p:cNvPr id="8" name="직사각형 7"/>
          <p:cNvSpPr/>
          <p:nvPr/>
        </p:nvSpPr>
        <p:spPr>
          <a:xfrm>
            <a:off x="2960599" y="1589103"/>
            <a:ext cx="1544714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2486461" y="3567021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/>
              <a:t>은닉층</a:t>
            </a:r>
            <a:endParaRPr lang="ko-KR" altLang="en-US" sz="6000" dirty="0"/>
          </a:p>
        </p:txBody>
      </p:sp>
      <p:sp>
        <p:nvSpPr>
          <p:cNvPr id="10" name="직사각형 9"/>
          <p:cNvSpPr/>
          <p:nvPr/>
        </p:nvSpPr>
        <p:spPr>
          <a:xfrm>
            <a:off x="1094464" y="1589103"/>
            <a:ext cx="1544714" cy="4971495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 rot="5400000">
            <a:off x="620325" y="3567019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/>
              <a:t>입력층</a:t>
            </a:r>
            <a:endParaRPr lang="ko-KR" altLang="en-US" sz="6000" dirty="0"/>
          </a:p>
        </p:txBody>
      </p:sp>
      <p:sp>
        <p:nvSpPr>
          <p:cNvPr id="4" name="화살표: 오른쪽 3"/>
          <p:cNvSpPr/>
          <p:nvPr/>
        </p:nvSpPr>
        <p:spPr>
          <a:xfrm>
            <a:off x="550415" y="1752100"/>
            <a:ext cx="6640497" cy="1014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신호</a:t>
            </a:r>
          </a:p>
        </p:txBody>
      </p:sp>
    </p:spTree>
    <p:extLst>
      <p:ext uri="{BB962C8B-B14F-4D97-AF65-F5344CB8AC3E}">
        <p14:creationId xmlns:p14="http://schemas.microsoft.com/office/powerpoint/2010/main" val="1646620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822418" y="1589103"/>
            <a:ext cx="1544714" cy="497149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4348279" y="3567022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/>
              <a:t>츨력층</a:t>
            </a:r>
            <a:endParaRPr lang="ko-KR" altLang="en-US" sz="6000" dirty="0"/>
          </a:p>
        </p:txBody>
      </p:sp>
      <p:sp>
        <p:nvSpPr>
          <p:cNvPr id="8" name="직사각형 7"/>
          <p:cNvSpPr/>
          <p:nvPr/>
        </p:nvSpPr>
        <p:spPr>
          <a:xfrm>
            <a:off x="2960599" y="1589103"/>
            <a:ext cx="1544714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2486461" y="3567021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/>
              <a:t>은닉층</a:t>
            </a:r>
            <a:endParaRPr lang="ko-KR" altLang="en-US" sz="6000" dirty="0"/>
          </a:p>
        </p:txBody>
      </p:sp>
      <p:sp>
        <p:nvSpPr>
          <p:cNvPr id="10" name="직사각형 9"/>
          <p:cNvSpPr/>
          <p:nvPr/>
        </p:nvSpPr>
        <p:spPr>
          <a:xfrm>
            <a:off x="1094464" y="1589103"/>
            <a:ext cx="1544714" cy="4971495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 rot="5400000">
            <a:off x="620325" y="3567019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/>
              <a:t>입력층</a:t>
            </a:r>
            <a:endParaRPr lang="ko-KR" altLang="en-US" sz="6000" dirty="0"/>
          </a:p>
        </p:txBody>
      </p:sp>
      <p:sp>
        <p:nvSpPr>
          <p:cNvPr id="4" name="화살표: 오른쪽 3"/>
          <p:cNvSpPr/>
          <p:nvPr/>
        </p:nvSpPr>
        <p:spPr>
          <a:xfrm flipH="1">
            <a:off x="381740" y="1752100"/>
            <a:ext cx="6578352" cy="1014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오차</a:t>
            </a:r>
          </a:p>
        </p:txBody>
      </p:sp>
    </p:spTree>
    <p:extLst>
      <p:ext uri="{BB962C8B-B14F-4D97-AF65-F5344CB8AC3E}">
        <p14:creationId xmlns:p14="http://schemas.microsoft.com/office/powerpoint/2010/main" val="2483053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얕은 학습</a:t>
            </a:r>
            <a:r>
              <a:rPr lang="en-US" altLang="ko-KR" dirty="0"/>
              <a:t>(shallow learning)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94464" y="1589103"/>
            <a:ext cx="450251" cy="4971495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759884" y="38440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츨력층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1785403" y="1589103"/>
            <a:ext cx="450251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87755" y="1589103"/>
            <a:ext cx="450251" cy="497149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 rot="5400000">
            <a:off x="2153176" y="38440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츨력층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1450823" y="38440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은닉층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2046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깊은 학습</a:t>
            </a:r>
            <a:r>
              <a:rPr lang="en-US" altLang="ko-KR" dirty="0"/>
              <a:t>(deep learning)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94464" y="1589103"/>
            <a:ext cx="450251" cy="4971495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759884" y="38440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츨력층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1785403" y="1589103"/>
            <a:ext cx="450251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87929" y="1589103"/>
            <a:ext cx="450251" cy="497149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 rot="5400000">
            <a:off x="7753350" y="38440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츨력층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1450823" y="38440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은닉층</a:t>
            </a:r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2476342" y="1589103"/>
            <a:ext cx="450251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67281" y="1589103"/>
            <a:ext cx="450251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58220" y="1589103"/>
            <a:ext cx="450251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50704" y="1589103"/>
            <a:ext cx="450251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43188" y="1589103"/>
            <a:ext cx="450251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35672" y="1589103"/>
            <a:ext cx="450251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628156" y="1589103"/>
            <a:ext cx="450251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378208" y="1589103"/>
            <a:ext cx="450251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 rot="5400000">
            <a:off x="2153175" y="38440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은닉층</a:t>
            </a:r>
            <a:endParaRPr lang="ko-KR" altLang="en-US" sz="2400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2834196" y="384402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은닉층</a:t>
            </a:r>
            <a:endParaRPr lang="ko-KR" altLang="en-US" sz="24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3535054" y="384402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은닉층</a:t>
            </a:r>
            <a:endParaRPr lang="ko-KR" altLang="en-US" sz="2400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4216124" y="384402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은닉층</a:t>
            </a:r>
            <a:endParaRPr lang="ko-KR" altLang="en-US" sz="2400" dirty="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4897193" y="38440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은닉층</a:t>
            </a:r>
            <a:endParaRPr lang="ko-KR" altLang="en-US" sz="2400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5587964" y="38440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은닉층</a:t>
            </a:r>
            <a:endParaRPr lang="ko-KR" altLang="en-US" sz="2400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6291862" y="384403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은닉층</a:t>
            </a:r>
            <a:endParaRPr lang="ko-KR" altLang="en-US" sz="2400" dirty="0"/>
          </a:p>
        </p:txBody>
      </p:sp>
      <p:sp>
        <p:nvSpPr>
          <p:cNvPr id="30" name="TextBox 29"/>
          <p:cNvSpPr txBox="1"/>
          <p:nvPr/>
        </p:nvSpPr>
        <p:spPr>
          <a:xfrm rot="5400000">
            <a:off x="7041915" y="38440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은닉층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5980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89" y="1282700"/>
            <a:ext cx="7306622" cy="4351338"/>
          </a:xfrm>
        </p:spPr>
      </p:pic>
    </p:spTree>
    <p:extLst>
      <p:ext uri="{BB962C8B-B14F-4D97-AF65-F5344CB8AC3E}">
        <p14:creationId xmlns:p14="http://schemas.microsoft.com/office/powerpoint/2010/main" val="1841017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어려움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느린 학습 속도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사라지는 경사 문제</a:t>
            </a:r>
            <a:r>
              <a:rPr lang="en-US" altLang="ko-KR" dirty="0"/>
              <a:t>(vanishing gradient)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과적합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73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성능 향상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GPGPU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빅데이터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정규화</a:t>
            </a:r>
            <a:r>
              <a:rPr lang="en-US" altLang="ko-KR" dirty="0"/>
              <a:t>(L1, L2, Dropout …)</a:t>
            </a:r>
          </a:p>
        </p:txBody>
      </p:sp>
    </p:spTree>
    <p:extLst>
      <p:ext uri="{BB962C8B-B14F-4D97-AF65-F5344CB8AC3E}">
        <p14:creationId xmlns:p14="http://schemas.microsoft.com/office/powerpoint/2010/main" val="375383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4/4a/Action_potential.svg/491px-Action_potenti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421" y="400096"/>
            <a:ext cx="6138030" cy="606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10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GPU: </a:t>
            </a:r>
            <a:r>
              <a:rPr lang="ko-KR" altLang="en-US" dirty="0"/>
              <a:t>그래픽 카드에 들어가는 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그래픽 관련 계산에 특화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많은 코어 수</a:t>
            </a:r>
            <a:r>
              <a:rPr lang="en-US" altLang="ko-KR" dirty="0"/>
              <a:t>(GTX 1080</a:t>
            </a:r>
            <a:r>
              <a:rPr lang="ko-KR" altLang="en-US" dirty="0"/>
              <a:t>의 경우 </a:t>
            </a:r>
            <a:r>
              <a:rPr lang="en-US" altLang="ko-KR" dirty="0"/>
              <a:t>2,560</a:t>
            </a:r>
            <a:r>
              <a:rPr lang="ko-KR" altLang="en-US" dirty="0"/>
              <a:t>코어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그래픽 외의 대량의 특수 계산을 하는데 써보자</a:t>
            </a:r>
            <a:r>
              <a:rPr lang="en-US" altLang="ko-KR" dirty="0"/>
              <a:t>(GPGPU)</a:t>
            </a:r>
          </a:p>
          <a:p>
            <a:endParaRPr lang="en-US" altLang="ko-KR" dirty="0"/>
          </a:p>
          <a:p>
            <a:r>
              <a:rPr lang="ko-KR" altLang="en-US" dirty="0"/>
              <a:t>엔비디아 그래픽 카드가 사실상 표준</a:t>
            </a:r>
            <a:r>
              <a:rPr lang="en-US" altLang="ko-KR" dirty="0"/>
              <a:t>(CUDA)</a:t>
            </a:r>
          </a:p>
          <a:p>
            <a:endParaRPr lang="en-US" altLang="ko-KR" dirty="0"/>
          </a:p>
          <a:p>
            <a:r>
              <a:rPr lang="ko-KR" altLang="en-US" dirty="0" err="1"/>
              <a:t>딥러닝의</a:t>
            </a:r>
            <a:r>
              <a:rPr lang="ko-KR" altLang="en-US" dirty="0"/>
              <a:t> 돌파구 마련</a:t>
            </a:r>
          </a:p>
        </p:txBody>
      </p:sp>
    </p:spTree>
    <p:extLst>
      <p:ext uri="{BB962C8B-B14F-4D97-AF65-F5344CB8AC3E}">
        <p14:creationId xmlns:p14="http://schemas.microsoft.com/office/powerpoint/2010/main" val="1482817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GPU</a:t>
            </a:r>
            <a:r>
              <a:rPr lang="ko-KR" altLang="en-US" dirty="0"/>
              <a:t> 프로그래밍은 매우 어려움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GPU</a:t>
            </a:r>
            <a:r>
              <a:rPr lang="ko-KR" altLang="en-US"/>
              <a:t>를 쉽게</a:t>
            </a:r>
            <a:r>
              <a:rPr lang="en-US" altLang="ko-KR"/>
              <a:t>(?)</a:t>
            </a:r>
            <a:r>
              <a:rPr lang="ko-KR" altLang="en-US"/>
              <a:t> 쓸 수 있는 </a:t>
            </a:r>
            <a:r>
              <a:rPr lang="ko-KR" altLang="en-US" dirty="0" err="1"/>
              <a:t>딥러닝</a:t>
            </a:r>
            <a:r>
              <a:rPr lang="ko-KR" altLang="en-US" dirty="0"/>
              <a:t> 라이브러리</a:t>
            </a:r>
            <a:endParaRPr lang="en-US" altLang="ko-KR" dirty="0"/>
          </a:p>
          <a:p>
            <a:pPr lvl="1"/>
            <a:r>
              <a:rPr lang="en-US" altLang="ko-KR" dirty="0"/>
              <a:t>Torch, Caffe, </a:t>
            </a:r>
            <a:r>
              <a:rPr lang="en-US" altLang="ko-KR" dirty="0" err="1"/>
              <a:t>Theano</a:t>
            </a:r>
            <a:r>
              <a:rPr lang="en-US" altLang="ko-KR" dirty="0"/>
              <a:t>, </a:t>
            </a:r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MXNet</a:t>
            </a:r>
            <a:r>
              <a:rPr lang="en-US" altLang="ko-KR" dirty="0"/>
              <a:t>, CNTK …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TensorFlow</a:t>
            </a:r>
            <a:r>
              <a:rPr lang="en-US" altLang="ko-KR" dirty="0"/>
              <a:t>: </a:t>
            </a:r>
            <a:r>
              <a:rPr lang="ko-KR" altLang="en-US" dirty="0"/>
              <a:t>구글에서 개발 </a:t>
            </a:r>
            <a:r>
              <a:rPr lang="ko-KR" altLang="en-US"/>
              <a:t>최근 각광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Scikit-learn</a:t>
            </a:r>
            <a:r>
              <a:rPr lang="ko-KR" altLang="en-US"/>
              <a:t>처럼 잘 몰라도 돌릴 수 있는 건 아님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6411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아주 간단한 형태</a:t>
            </a:r>
            <a:r>
              <a:rPr lang="en-US" altLang="ko-KR"/>
              <a:t>(AND, OR)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05319"/>
              </p:ext>
            </p:extLst>
          </p:nvPr>
        </p:nvGraphicFramePr>
        <p:xfrm>
          <a:off x="628651" y="2644775"/>
          <a:ext cx="31623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483160358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24090208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09888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2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92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6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91036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650540"/>
              </p:ext>
            </p:extLst>
          </p:nvPr>
        </p:nvGraphicFramePr>
        <p:xfrm>
          <a:off x="5114926" y="2644775"/>
          <a:ext cx="31623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483160358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24090208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09888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2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92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6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9103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70605" y="218122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AND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44244" y="218122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2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432" y="2423603"/>
            <a:ext cx="1740023" cy="1740023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25" idx="3"/>
            <a:endCxn id="4" idx="1"/>
          </p:cNvCxnSpPr>
          <p:nvPr/>
        </p:nvCxnSpPr>
        <p:spPr>
          <a:xfrm>
            <a:off x="2430740" y="2019165"/>
            <a:ext cx="1348512" cy="6592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9" idx="3"/>
            <a:endCxn id="4" idx="2"/>
          </p:cNvCxnSpPr>
          <p:nvPr/>
        </p:nvCxnSpPr>
        <p:spPr>
          <a:xfrm flipV="1">
            <a:off x="2430740" y="3293615"/>
            <a:ext cx="1093692" cy="94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6" idx="3"/>
            <a:endCxn id="4" idx="3"/>
          </p:cNvCxnSpPr>
          <p:nvPr/>
        </p:nvCxnSpPr>
        <p:spPr>
          <a:xfrm flipV="1">
            <a:off x="2430740" y="3908806"/>
            <a:ext cx="1348512" cy="688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22" idx="1"/>
          </p:cNvCxnSpPr>
          <p:nvPr/>
        </p:nvCxnSpPr>
        <p:spPr>
          <a:xfrm flipV="1">
            <a:off x="5264455" y="3303035"/>
            <a:ext cx="1580226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4409" y="3118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44681" y="3118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84409" y="18344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84409" y="44123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69056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432" y="2423603"/>
            <a:ext cx="1740023" cy="1740023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25" idx="3"/>
            <a:endCxn id="4" idx="1"/>
          </p:cNvCxnSpPr>
          <p:nvPr/>
        </p:nvCxnSpPr>
        <p:spPr>
          <a:xfrm>
            <a:off x="2430740" y="2019165"/>
            <a:ext cx="1348512" cy="6592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9" idx="3"/>
            <a:endCxn id="4" idx="2"/>
          </p:cNvCxnSpPr>
          <p:nvPr/>
        </p:nvCxnSpPr>
        <p:spPr>
          <a:xfrm flipV="1">
            <a:off x="2430740" y="3293615"/>
            <a:ext cx="1093692" cy="94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6" idx="3"/>
            <a:endCxn id="4" idx="3"/>
          </p:cNvCxnSpPr>
          <p:nvPr/>
        </p:nvCxnSpPr>
        <p:spPr>
          <a:xfrm flipV="1">
            <a:off x="2430740" y="3908806"/>
            <a:ext cx="1348512" cy="688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22" idx="1"/>
          </p:cNvCxnSpPr>
          <p:nvPr/>
        </p:nvCxnSpPr>
        <p:spPr>
          <a:xfrm flipV="1">
            <a:off x="5264455" y="3303035"/>
            <a:ext cx="1580226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4409" y="3118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44681" y="3118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84409" y="18344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84409" y="44123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2" name="화살표: 오른쪽 1"/>
          <p:cNvSpPr/>
          <p:nvPr/>
        </p:nvSpPr>
        <p:spPr>
          <a:xfrm rot="1640699">
            <a:off x="2332912" y="2112897"/>
            <a:ext cx="151799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16237" y="8181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신호가 </a:t>
            </a:r>
            <a:r>
              <a:rPr lang="ko-KR" altLang="en-US" dirty="0" err="1"/>
              <a:t>역치를</a:t>
            </a:r>
            <a:r>
              <a:rPr lang="ko-KR" altLang="en-US" dirty="0"/>
              <a:t> 넘지 못하면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17216" y="81818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신호를 내보내지 않는다</a:t>
            </a:r>
          </a:p>
        </p:txBody>
      </p:sp>
    </p:spTree>
    <p:extLst>
      <p:ext uri="{BB962C8B-B14F-4D97-AF65-F5344CB8AC3E}">
        <p14:creationId xmlns:p14="http://schemas.microsoft.com/office/powerpoint/2010/main" val="82830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432" y="2423603"/>
            <a:ext cx="1740023" cy="1740023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25" idx="3"/>
            <a:endCxn id="4" idx="1"/>
          </p:cNvCxnSpPr>
          <p:nvPr/>
        </p:nvCxnSpPr>
        <p:spPr>
          <a:xfrm>
            <a:off x="2430740" y="2019165"/>
            <a:ext cx="1348512" cy="6592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9" idx="3"/>
            <a:endCxn id="4" idx="2"/>
          </p:cNvCxnSpPr>
          <p:nvPr/>
        </p:nvCxnSpPr>
        <p:spPr>
          <a:xfrm flipV="1">
            <a:off x="2430740" y="3293615"/>
            <a:ext cx="1093692" cy="94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6" idx="3"/>
            <a:endCxn id="4" idx="3"/>
          </p:cNvCxnSpPr>
          <p:nvPr/>
        </p:nvCxnSpPr>
        <p:spPr>
          <a:xfrm flipV="1">
            <a:off x="2430740" y="3908806"/>
            <a:ext cx="1348512" cy="688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22" idx="1"/>
          </p:cNvCxnSpPr>
          <p:nvPr/>
        </p:nvCxnSpPr>
        <p:spPr>
          <a:xfrm flipV="1">
            <a:off x="5264455" y="3303035"/>
            <a:ext cx="1580226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4409" y="3118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44681" y="3118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84409" y="18344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84409" y="44123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2" name="화살표: 오른쪽 1"/>
          <p:cNvSpPr/>
          <p:nvPr/>
        </p:nvSpPr>
        <p:spPr>
          <a:xfrm rot="1640699">
            <a:off x="2332912" y="2112897"/>
            <a:ext cx="151799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/>
          <p:cNvSpPr/>
          <p:nvPr/>
        </p:nvSpPr>
        <p:spPr>
          <a:xfrm>
            <a:off x="2411211" y="3047349"/>
            <a:ext cx="1113221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/>
          <p:cNvSpPr/>
          <p:nvPr/>
        </p:nvSpPr>
        <p:spPr>
          <a:xfrm>
            <a:off x="5264455" y="3047349"/>
            <a:ext cx="1580226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16237" y="81818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신호가 </a:t>
            </a:r>
            <a:r>
              <a:rPr lang="ko-KR" altLang="en-US" dirty="0" err="1"/>
              <a:t>역치를</a:t>
            </a:r>
            <a:r>
              <a:rPr lang="ko-KR" altLang="en-US" dirty="0"/>
              <a:t> 넘어서면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17216" y="81818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신호를 내보낸다</a:t>
            </a:r>
          </a:p>
        </p:txBody>
      </p:sp>
    </p:spTree>
    <p:extLst>
      <p:ext uri="{BB962C8B-B14F-4D97-AF65-F5344CB8AC3E}">
        <p14:creationId xmlns:p14="http://schemas.microsoft.com/office/powerpoint/2010/main" val="33760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수식으로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입력의 합계 </a:t>
            </a:r>
            <a:r>
              <a:rPr lang="en-US" altLang="ko-KR" dirty="0"/>
              <a:t>&gt;</a:t>
            </a:r>
            <a:r>
              <a:rPr lang="ko-KR" altLang="en-US" dirty="0"/>
              <a:t> 역치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입력의 합계 </a:t>
            </a:r>
            <a:r>
              <a:rPr lang="en-US" altLang="ko-KR" dirty="0"/>
              <a:t>&lt;</a:t>
            </a:r>
            <a:r>
              <a:rPr lang="ko-KR" altLang="en-US" dirty="0"/>
              <a:t> 역치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39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계단 함수</a:t>
            </a:r>
            <a:r>
              <a:rPr lang="en-US" altLang="ko-KR" dirty="0"/>
              <a:t>(step function)</a:t>
            </a:r>
            <a:endParaRPr lang="ko-KR" altLang="en-US" dirty="0"/>
          </a:p>
        </p:txBody>
      </p:sp>
      <p:pic>
        <p:nvPicPr>
          <p:cNvPr id="3074" name="Picture 2" descr="step function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014" y="2116715"/>
            <a:ext cx="5185972" cy="389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08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로지스틱 함수</a:t>
            </a:r>
          </a:p>
        </p:txBody>
      </p:sp>
      <p:pic>
        <p:nvPicPr>
          <p:cNvPr id="5" name="Picture 2" descr="logistic functi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397" y="2183768"/>
            <a:ext cx="4761641" cy="316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00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387</Words>
  <Application>Microsoft Office PowerPoint</Application>
  <PresentationFormat>화면 슬라이드 쇼(4:3)</PresentationFormat>
  <Paragraphs>173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Arial</vt:lpstr>
      <vt:lpstr>Cambria Math</vt:lpstr>
      <vt:lpstr>Wingdings</vt:lpstr>
      <vt:lpstr>Office 테마</vt:lpstr>
      <vt:lpstr>Neural Networks &amp; Deep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수식으로 표현</vt:lpstr>
      <vt:lpstr>계단 함수(step function)</vt:lpstr>
      <vt:lpstr>로지스틱 함수</vt:lpstr>
      <vt:lpstr>Logistic function</vt:lpstr>
      <vt:lpstr>PowerPoint 프레젠테이션</vt:lpstr>
      <vt:lpstr>PowerPoint 프레젠테이션</vt:lpstr>
      <vt:lpstr>쌍곡탄젠트(hyperbolic tangent)</vt:lpstr>
      <vt:lpstr>경사 하강법(gradient descent)</vt:lpstr>
      <vt:lpstr>단층 신경망</vt:lpstr>
      <vt:lpstr>다층 신경망</vt:lpstr>
      <vt:lpstr>다층 신경망</vt:lpstr>
      <vt:lpstr>다층 신경망</vt:lpstr>
      <vt:lpstr>다층 신경망</vt:lpstr>
      <vt:lpstr>다층 신경망</vt:lpstr>
      <vt:lpstr>다층 신경망</vt:lpstr>
      <vt:lpstr>다층 신경망</vt:lpstr>
      <vt:lpstr>앞먹임 네트워크(feedforward network)</vt:lpstr>
      <vt:lpstr>역전파 (backpropagation)</vt:lpstr>
      <vt:lpstr>얕은 학습(shallow learning)</vt:lpstr>
      <vt:lpstr>깊은 학습(deep learning)</vt:lpstr>
      <vt:lpstr>PowerPoint 프레젠테이션</vt:lpstr>
      <vt:lpstr>딥러닝의 어려움</vt:lpstr>
      <vt:lpstr>해결책</vt:lpstr>
      <vt:lpstr>GPU</vt:lpstr>
      <vt:lpstr>GPU</vt:lpstr>
      <vt:lpstr>아주 간단한 형태(AND, 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유재명</dc:creator>
  <cp:lastModifiedBy>유재명</cp:lastModifiedBy>
  <cp:revision>23</cp:revision>
  <dcterms:created xsi:type="dcterms:W3CDTF">2016-11-18T14:35:17Z</dcterms:created>
  <dcterms:modified xsi:type="dcterms:W3CDTF">2016-12-02T16:46:14Z</dcterms:modified>
</cp:coreProperties>
</file>