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4" r:id="rId4"/>
    <p:sldId id="266" r:id="rId5"/>
    <p:sldId id="267" r:id="rId6"/>
    <p:sldId id="263" r:id="rId7"/>
    <p:sldId id="265" r:id="rId8"/>
    <p:sldId id="269" r:id="rId9"/>
    <p:sldId id="272" r:id="rId10"/>
    <p:sldId id="270" r:id="rId11"/>
    <p:sldId id="27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4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8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0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0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8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0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6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1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1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비정형</a:t>
            </a:r>
            <a:r>
              <a:rPr lang="en-US" altLang="ko-KR"/>
              <a:t> </a:t>
            </a:r>
            <a:r>
              <a:rPr lang="ko-KR" altLang="en-US"/>
              <a:t>데이터</a:t>
            </a:r>
            <a:r>
              <a:rPr lang="en-US" altLang="ko-KR"/>
              <a:t> </a:t>
            </a:r>
            <a:r>
              <a:rPr lang="ko-KR" altLang="en-US"/>
              <a:t>분석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유재명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0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비교사 학습 </a:t>
            </a:r>
            <a:r>
              <a:rPr lang="en-US" altLang="ko-KR"/>
              <a:t>Unsupervised Learning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 자체의 패턴을 찾는 것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군집</a:t>
            </a:r>
            <a:r>
              <a:rPr lang="en-US" altLang="ko-KR"/>
              <a:t>:</a:t>
            </a:r>
            <a:r>
              <a:rPr lang="ko-KR" altLang="en-US"/>
              <a:t> 데이터를 서로 비슷한 무리</a:t>
            </a:r>
            <a:r>
              <a:rPr lang="en-US" altLang="ko-KR"/>
              <a:t>(</a:t>
            </a:r>
            <a:r>
              <a:rPr lang="ko-KR" altLang="en-US"/>
              <a:t>군집</a:t>
            </a:r>
            <a:r>
              <a:rPr lang="en-US" altLang="ko-KR"/>
              <a:t>)</a:t>
            </a:r>
            <a:r>
              <a:rPr lang="ko-KR" altLang="en-US"/>
              <a:t>로 나누는 것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차원 축소</a:t>
            </a:r>
            <a:r>
              <a:rPr lang="en-US" altLang="ko-KR"/>
              <a:t>:</a:t>
            </a:r>
            <a:r>
              <a:rPr lang="ko-KR" altLang="en-US"/>
              <a:t> 많은 변수</a:t>
            </a:r>
            <a:r>
              <a:rPr lang="en-US" altLang="ko-KR"/>
              <a:t>(</a:t>
            </a:r>
            <a:r>
              <a:rPr lang="ko-KR" altLang="en-US"/>
              <a:t>차원</a:t>
            </a:r>
            <a:r>
              <a:rPr lang="en-US" altLang="ko-KR"/>
              <a:t>)</a:t>
            </a:r>
            <a:r>
              <a:rPr lang="ko-KR" altLang="en-US"/>
              <a:t>로 된 데이터를 적은 차원으로 나타내는 것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주제 모형</a:t>
            </a:r>
            <a:r>
              <a:rPr lang="en-US" altLang="ko-KR"/>
              <a:t>(topic model)</a:t>
            </a:r>
          </a:p>
          <a:p>
            <a:pPr lvl="1"/>
            <a:r>
              <a:rPr lang="ko-KR" altLang="en-US"/>
              <a:t>여러 문서에 나온 단어들을 함께 자주 쓰이는 무리로 나누는 것</a:t>
            </a:r>
          </a:p>
        </p:txBody>
      </p:sp>
    </p:spTree>
    <p:extLst>
      <p:ext uri="{BB962C8B-B14F-4D97-AF65-F5344CB8AC3E}">
        <p14:creationId xmlns:p14="http://schemas.microsoft.com/office/powerpoint/2010/main" val="147662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 수업에서 다루지 않는 것들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강화 학습</a:t>
            </a:r>
            <a:r>
              <a:rPr lang="en-US" altLang="ko-KR"/>
              <a:t>:</a:t>
            </a:r>
          </a:p>
          <a:p>
            <a:pPr lvl="1"/>
            <a:r>
              <a:rPr lang="ko-KR" altLang="en-US"/>
              <a:t>보상과 처벌을 통해 더 많은 보상을 받는 방법을 스스로 학습</a:t>
            </a:r>
            <a:endParaRPr lang="en-US" altLang="ko-KR"/>
          </a:p>
          <a:p>
            <a:pPr lvl="1"/>
            <a:r>
              <a:rPr lang="ko-KR" altLang="en-US"/>
              <a:t>알파고</a:t>
            </a:r>
            <a:r>
              <a:rPr lang="en-US" altLang="ko-KR"/>
              <a:t>!</a:t>
            </a:r>
          </a:p>
          <a:p>
            <a:pPr lvl="1"/>
            <a:r>
              <a:rPr lang="ko-KR" altLang="en-US"/>
              <a:t>최근 가장 주목받는 기계 학습 기법</a:t>
            </a:r>
            <a:endParaRPr lang="en-US" altLang="ko-KR"/>
          </a:p>
          <a:p>
            <a:pPr lvl="1"/>
            <a:r>
              <a:rPr lang="en-US" altLang="ko-KR"/>
              <a:t>..</a:t>
            </a:r>
            <a:r>
              <a:rPr lang="ko-KR" altLang="en-US"/>
              <a:t>이지만 실제로 쓰기는 쉽지 않음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순차 데이터 분석</a:t>
            </a:r>
            <a:r>
              <a:rPr lang="en-US" altLang="ko-KR"/>
              <a:t>(sequential data analysis)</a:t>
            </a:r>
          </a:p>
          <a:p>
            <a:pPr lvl="1"/>
            <a:r>
              <a:rPr lang="ko-KR" altLang="en-US"/>
              <a:t>단어의 순서까지 포함해서 분석</a:t>
            </a:r>
            <a:endParaRPr lang="en-US" altLang="ko-KR"/>
          </a:p>
          <a:p>
            <a:pPr lvl="1"/>
            <a:r>
              <a:rPr lang="ko-KR" altLang="en-US"/>
              <a:t>데이터 분석보다 인공지능 개발에 더 많이 활용됨</a:t>
            </a:r>
            <a:endParaRPr lang="en-US" altLang="ko-KR"/>
          </a:p>
          <a:p>
            <a:pPr lvl="1"/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챗봇</a:t>
            </a:r>
            <a:r>
              <a:rPr lang="en-US" altLang="ko-KR"/>
              <a:t>,</a:t>
            </a:r>
            <a:r>
              <a:rPr lang="ko-KR" altLang="en-US"/>
              <a:t> 기계번역</a:t>
            </a:r>
            <a:r>
              <a:rPr lang="en-US" altLang="ko-KR"/>
              <a:t>,</a:t>
            </a:r>
            <a:r>
              <a:rPr lang="ko-KR" altLang="en-US"/>
              <a:t> 개체명 인식</a:t>
            </a:r>
            <a:r>
              <a:rPr lang="en-US" altLang="ko-KR"/>
              <a:t>,</a:t>
            </a:r>
            <a:r>
              <a:rPr lang="ko-KR" altLang="en-US"/>
              <a:t> 관계 추출</a:t>
            </a:r>
            <a:r>
              <a:rPr lang="en-US" altLang="ko-KR"/>
              <a:t>,</a:t>
            </a:r>
            <a:r>
              <a:rPr lang="ko-KR" altLang="en-US"/>
              <a:t> 의미 분석 등</a:t>
            </a:r>
          </a:p>
        </p:txBody>
      </p:sp>
    </p:spTree>
    <p:extLst>
      <p:ext uri="{BB962C8B-B14F-4D97-AF65-F5344CB8AC3E}">
        <p14:creationId xmlns:p14="http://schemas.microsoft.com/office/powerpoint/2010/main" val="188513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비정형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정형</a:t>
            </a:r>
            <a:r>
              <a:rPr lang="en-US" altLang="ko-KR"/>
              <a:t>(structured)</a:t>
            </a:r>
            <a:r>
              <a:rPr lang="ko-KR" altLang="en-US"/>
              <a:t> 데이터</a:t>
            </a:r>
            <a:r>
              <a:rPr lang="en-US" altLang="ko-KR"/>
              <a:t>: </a:t>
            </a:r>
            <a:r>
              <a:rPr lang="ko-KR" altLang="en-US"/>
              <a:t>표 등의 형태로 구조가 잡힌 데이터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비정형 데이터</a:t>
            </a:r>
            <a:r>
              <a:rPr lang="en-US" altLang="ko-KR"/>
              <a:t>:</a:t>
            </a:r>
            <a:r>
              <a:rPr lang="ko-KR" altLang="en-US"/>
              <a:t> 그 외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비정형 데이터의 대표적인 예</a:t>
            </a:r>
            <a:r>
              <a:rPr lang="en-US" altLang="ko-KR"/>
              <a:t>:</a:t>
            </a:r>
            <a:r>
              <a:rPr lang="ko-KR" altLang="en-US"/>
              <a:t> 텍스트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대부분</a:t>
            </a:r>
            <a:r>
              <a:rPr lang="en-US" altLang="ko-KR"/>
              <a:t>(70%~90%)</a:t>
            </a:r>
            <a:r>
              <a:rPr lang="ko-KR" altLang="en-US"/>
              <a:t>의 데이터가 비정형</a:t>
            </a:r>
            <a:r>
              <a:rPr lang="en-US" altLang="ko-KR"/>
              <a:t>,</a:t>
            </a:r>
            <a:r>
              <a:rPr lang="ko-KR" altLang="en-US"/>
              <a:t> 특히 텍스트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이번 수업에서는 텍스트 분석을 다룸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0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텍스트 데이터 분석의 과정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1047" y="1775180"/>
            <a:ext cx="2320314" cy="389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웹 스크래핑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1048" y="2387883"/>
            <a:ext cx="2320314" cy="389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내용 추출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51047" y="3000587"/>
            <a:ext cx="2320314" cy="389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토큰화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2022" y="3000587"/>
            <a:ext cx="2320314" cy="389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순차 데이터 분석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51050" y="3613291"/>
            <a:ext cx="2320314" cy="389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단어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문서 행렬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278" y="5576155"/>
            <a:ext cx="1570746" cy="389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회귀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40197" y="5576155"/>
            <a:ext cx="1570746" cy="389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분류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02179" y="5576155"/>
            <a:ext cx="1570746" cy="389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군집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54612" y="5576155"/>
            <a:ext cx="1570746" cy="389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차원 축소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cxnSpLocks/>
            <a:stCxn id="61" idx="2"/>
            <a:endCxn id="11" idx="0"/>
          </p:cNvCxnSpPr>
          <p:nvPr/>
        </p:nvCxnSpPr>
        <p:spPr>
          <a:xfrm rot="5400000">
            <a:off x="1680733" y="4753950"/>
            <a:ext cx="619124" cy="10252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Elbow Connector 16"/>
          <p:cNvCxnSpPr>
            <a:cxnSpLocks/>
            <a:stCxn id="10" idx="2"/>
            <a:endCxn id="61" idx="0"/>
          </p:cNvCxnSpPr>
          <p:nvPr/>
        </p:nvCxnSpPr>
        <p:spPr>
          <a:xfrm rot="5400000">
            <a:off x="3124842" y="3381027"/>
            <a:ext cx="564462" cy="18082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cxnSpLocks/>
            <a:stCxn id="62" idx="2"/>
            <a:endCxn id="13" idx="0"/>
          </p:cNvCxnSpPr>
          <p:nvPr/>
        </p:nvCxnSpPr>
        <p:spPr>
          <a:xfrm rot="5400000">
            <a:off x="5441099" y="4803485"/>
            <a:ext cx="619124" cy="9262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Elbow Connector 22"/>
          <p:cNvCxnSpPr>
            <a:cxnSpLocks/>
            <a:stCxn id="10" idx="2"/>
            <a:endCxn id="62" idx="0"/>
          </p:cNvCxnSpPr>
          <p:nvPr/>
        </p:nvCxnSpPr>
        <p:spPr>
          <a:xfrm rot="16200000" flipH="1">
            <a:off x="4980257" y="3333880"/>
            <a:ext cx="564462" cy="19025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6" idx="2"/>
            <a:endCxn id="7" idx="0"/>
          </p:cNvCxnSpPr>
          <p:nvPr/>
        </p:nvCxnSpPr>
        <p:spPr>
          <a:xfrm>
            <a:off x="4311204" y="2164819"/>
            <a:ext cx="1" cy="223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 flipH="1">
            <a:off x="4311204" y="2777522"/>
            <a:ext cx="1" cy="223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stCxn id="8" idx="2"/>
            <a:endCxn id="10" idx="0"/>
          </p:cNvCxnSpPr>
          <p:nvPr/>
        </p:nvCxnSpPr>
        <p:spPr>
          <a:xfrm>
            <a:off x="4311204" y="3390226"/>
            <a:ext cx="3" cy="223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>
            <a:stCxn id="8" idx="3"/>
            <a:endCxn id="9" idx="1"/>
          </p:cNvCxnSpPr>
          <p:nvPr/>
        </p:nvCxnSpPr>
        <p:spPr>
          <a:xfrm>
            <a:off x="5471361" y="3195407"/>
            <a:ext cx="6206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Rectangle 10"/>
          <p:cNvSpPr/>
          <p:nvPr/>
        </p:nvSpPr>
        <p:spPr>
          <a:xfrm>
            <a:off x="1717565" y="4567392"/>
            <a:ext cx="1570746" cy="389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교사 학습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10"/>
          <p:cNvSpPr/>
          <p:nvPr/>
        </p:nvSpPr>
        <p:spPr>
          <a:xfrm>
            <a:off x="5428396" y="4567392"/>
            <a:ext cx="1570746" cy="389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비교사 학습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Elbow Connector 15"/>
          <p:cNvCxnSpPr>
            <a:cxnSpLocks/>
            <a:stCxn id="61" idx="2"/>
            <a:endCxn id="12" idx="0"/>
          </p:cNvCxnSpPr>
          <p:nvPr/>
        </p:nvCxnSpPr>
        <p:spPr>
          <a:xfrm rot="16200000" flipH="1">
            <a:off x="2654692" y="4805277"/>
            <a:ext cx="619124" cy="9226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Elbow Connector 19"/>
          <p:cNvCxnSpPr>
            <a:cxnSpLocks/>
            <a:stCxn id="62" idx="2"/>
            <a:endCxn id="14" idx="0"/>
          </p:cNvCxnSpPr>
          <p:nvPr/>
        </p:nvCxnSpPr>
        <p:spPr>
          <a:xfrm rot="16200000" flipH="1">
            <a:off x="6367315" y="4803485"/>
            <a:ext cx="619124" cy="9262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Rectangle 8"/>
          <p:cNvSpPr/>
          <p:nvPr/>
        </p:nvSpPr>
        <p:spPr>
          <a:xfrm>
            <a:off x="6092022" y="3613289"/>
            <a:ext cx="2320314" cy="389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기술 통계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5" name="Straight Arrow Connector 33"/>
          <p:cNvCxnSpPr>
            <a:cxnSpLocks/>
            <a:stCxn id="10" idx="3"/>
            <a:endCxn id="74" idx="1"/>
          </p:cNvCxnSpPr>
          <p:nvPr/>
        </p:nvCxnSpPr>
        <p:spPr>
          <a:xfrm flipV="1">
            <a:off x="5471364" y="3808109"/>
            <a:ext cx="62065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087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스크래핑 및 내용 추출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많은 문서들이 웹 상에 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뉴스</a:t>
            </a:r>
            <a:r>
              <a:rPr lang="en-US" altLang="ko-KR"/>
              <a:t>,</a:t>
            </a:r>
            <a:r>
              <a:rPr lang="ko-KR" altLang="en-US"/>
              <a:t> 정부 자료</a:t>
            </a:r>
            <a:r>
              <a:rPr lang="en-US" altLang="ko-KR"/>
              <a:t>,</a:t>
            </a:r>
            <a:r>
              <a:rPr lang="ko-KR" altLang="en-US"/>
              <a:t> 소비자 리뷰 등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웹 스크래핑</a:t>
            </a:r>
            <a:r>
              <a:rPr lang="en-US" altLang="ko-KR"/>
              <a:t>:</a:t>
            </a:r>
            <a:r>
              <a:rPr lang="ko-KR" altLang="en-US"/>
              <a:t> 자동으로 웹 문서를 수집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내용 추출</a:t>
            </a:r>
            <a:r>
              <a:rPr lang="en-US" altLang="ko-KR"/>
              <a:t>:</a:t>
            </a:r>
            <a:r>
              <a:rPr lang="ko-KR" altLang="en-US"/>
              <a:t> 웹 문서에서 필요한 부분만 추출</a:t>
            </a:r>
            <a:endParaRPr lang="en-US" altLang="ko-KR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4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토큰화와 단어</a:t>
            </a:r>
            <a:r>
              <a:rPr lang="en-US" altLang="ko-KR"/>
              <a:t>-</a:t>
            </a:r>
            <a:r>
              <a:rPr lang="ko-KR" altLang="en-US"/>
              <a:t>문서 행렬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토큰</a:t>
            </a:r>
            <a:r>
              <a:rPr lang="en-US" altLang="ko-KR"/>
              <a:t>(token): </a:t>
            </a:r>
            <a:r>
              <a:rPr lang="ko-KR" altLang="en-US"/>
              <a:t>분석의 단위</a:t>
            </a:r>
            <a:r>
              <a:rPr lang="en-US" altLang="ko-KR"/>
              <a:t>.</a:t>
            </a:r>
            <a:r>
              <a:rPr lang="ko-KR" altLang="en-US"/>
              <a:t> 주로 단어 또는 형태소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ko-KR" altLang="en-US"/>
              <a:t>형태소</a:t>
            </a:r>
            <a:r>
              <a:rPr lang="en-US" altLang="ko-KR"/>
              <a:t>:</a:t>
            </a:r>
            <a:r>
              <a:rPr lang="ko-KR" altLang="en-US"/>
              <a:t> 의미를 가지는 요소로서 가장 작은 말의 단위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단어</a:t>
            </a:r>
            <a:r>
              <a:rPr lang="en-US" altLang="ko-KR"/>
              <a:t>-</a:t>
            </a:r>
            <a:r>
              <a:rPr lang="ko-KR" altLang="en-US"/>
              <a:t>문서 행렬</a:t>
            </a:r>
            <a:r>
              <a:rPr lang="en-US" altLang="ko-KR"/>
              <a:t>(term-document matrix)</a:t>
            </a:r>
          </a:p>
          <a:p>
            <a:pPr lvl="1"/>
            <a:r>
              <a:rPr lang="ko-KR" altLang="en-US"/>
              <a:t>문서별로 포함된 단어의 수를 표의 형태로 나타낸 것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2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Term-Document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44966"/>
              </p:ext>
            </p:extLst>
          </p:nvPr>
        </p:nvGraphicFramePr>
        <p:xfrm>
          <a:off x="457200" y="2204698"/>
          <a:ext cx="8005525" cy="296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217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에게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만들다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아름다운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한글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1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문서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1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문서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1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문서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1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문서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35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기계 학습</a:t>
            </a:r>
            <a:r>
              <a:rPr lang="en-US" altLang="ko-KR"/>
              <a:t>(machine learning)</a:t>
            </a:r>
            <a:r>
              <a:rPr lang="ko-KR" altLang="en-US"/>
              <a:t>의 종류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교사</a:t>
            </a:r>
            <a:r>
              <a:rPr lang="en-US" altLang="ko-KR"/>
              <a:t>(supervised)</a:t>
            </a:r>
          </a:p>
          <a:p>
            <a:pPr lvl="1"/>
            <a:r>
              <a:rPr lang="ko-KR" altLang="en-US"/>
              <a:t>회귀</a:t>
            </a:r>
            <a:r>
              <a:rPr lang="en-US" altLang="ko-KR"/>
              <a:t>(regression)</a:t>
            </a:r>
          </a:p>
          <a:p>
            <a:pPr lvl="1"/>
            <a:r>
              <a:rPr lang="ko-KR" altLang="en-US"/>
              <a:t>분류</a:t>
            </a:r>
            <a:r>
              <a:rPr lang="en-US" altLang="ko-KR"/>
              <a:t>(classification)</a:t>
            </a:r>
          </a:p>
          <a:p>
            <a:endParaRPr lang="en-US" altLang="ko-KR"/>
          </a:p>
          <a:p>
            <a:r>
              <a:rPr lang="ko-KR" altLang="en-US"/>
              <a:t>비교사</a:t>
            </a:r>
            <a:r>
              <a:rPr lang="en-US" altLang="ko-KR"/>
              <a:t>(unsupervised)</a:t>
            </a:r>
          </a:p>
          <a:p>
            <a:pPr lvl="1"/>
            <a:r>
              <a:rPr lang="ko-KR" altLang="en-US"/>
              <a:t>군집</a:t>
            </a:r>
            <a:r>
              <a:rPr lang="en-US" altLang="ko-KR"/>
              <a:t>(clustering)</a:t>
            </a:r>
          </a:p>
          <a:p>
            <a:pPr lvl="1"/>
            <a:r>
              <a:rPr lang="ko-KR" altLang="en-US"/>
              <a:t>차원 축소</a:t>
            </a:r>
            <a:r>
              <a:rPr lang="en-US" altLang="ko-KR"/>
              <a:t>(dimensionality reduction)</a:t>
            </a:r>
          </a:p>
          <a:p>
            <a:pPr lvl="1"/>
            <a:endParaRPr lang="en-US"/>
          </a:p>
          <a:p>
            <a:r>
              <a:rPr lang="ko-KR" altLang="en-US"/>
              <a:t>강화</a:t>
            </a:r>
            <a:r>
              <a:rPr lang="en-US" altLang="ko-KR"/>
              <a:t>(reinforcement)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1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교사 학습 </a:t>
            </a:r>
            <a:r>
              <a:rPr lang="en-US" altLang="ko-KR"/>
              <a:t>Supervised Learning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</a:t>
            </a:r>
            <a:r>
              <a:rPr lang="ko-KR" altLang="en-US"/>
              <a:t>로 </a:t>
            </a:r>
            <a:r>
              <a:rPr lang="en-US" altLang="ko-KR"/>
              <a:t>Y</a:t>
            </a:r>
            <a:r>
              <a:rPr lang="ko-KR" altLang="en-US"/>
              <a:t>를 예측하는 것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기존의 데이터에 </a:t>
            </a:r>
            <a:r>
              <a:rPr lang="en-US" altLang="ko-KR"/>
              <a:t>X</a:t>
            </a:r>
            <a:r>
              <a:rPr lang="ko-KR" altLang="en-US"/>
              <a:t>와 </a:t>
            </a:r>
            <a:r>
              <a:rPr lang="en-US" altLang="ko-KR"/>
              <a:t>Y</a:t>
            </a:r>
            <a:r>
              <a:rPr lang="ko-KR" altLang="en-US"/>
              <a:t>가 모두 존재함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회귀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Y</a:t>
            </a:r>
            <a:r>
              <a:rPr lang="ko-KR" altLang="en-US"/>
              <a:t>가 연속인 경우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분류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Y</a:t>
            </a:r>
            <a:r>
              <a:rPr lang="ko-KR" altLang="en-US"/>
              <a:t>가 이산인 경우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감정 분석</a:t>
            </a:r>
            <a:r>
              <a:rPr lang="en-US" altLang="ko-KR"/>
              <a:t>(sentiment analysis)</a:t>
            </a:r>
          </a:p>
          <a:p>
            <a:pPr lvl="1"/>
            <a:r>
              <a:rPr lang="en-US" altLang="ko-KR"/>
              <a:t>X: </a:t>
            </a:r>
            <a:r>
              <a:rPr lang="ko-KR" altLang="en-US"/>
              <a:t>텍스트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</a:t>
            </a:r>
            <a:r>
              <a:rPr lang="en-US" altLang="ko-KR"/>
              <a:t>Y: </a:t>
            </a:r>
            <a:r>
              <a:rPr lang="ko-KR" altLang="en-US"/>
              <a:t>감정</a:t>
            </a:r>
            <a:endParaRPr lang="en-US" altLang="ko-KR"/>
          </a:p>
          <a:p>
            <a:pPr lvl="1"/>
            <a:r>
              <a:rPr lang="ko-KR" altLang="en-US"/>
              <a:t>소비자 리뷰에서 작성자의 만족</a:t>
            </a:r>
            <a:r>
              <a:rPr lang="en-US" altLang="ko-KR"/>
              <a:t>/</a:t>
            </a:r>
            <a:r>
              <a:rPr lang="ko-KR" altLang="en-US"/>
              <a:t>불만족을 예측</a:t>
            </a:r>
          </a:p>
        </p:txBody>
      </p:sp>
    </p:spTree>
    <p:extLst>
      <p:ext uri="{BB962C8B-B14F-4D97-AF65-F5344CB8AC3E}">
        <p14:creationId xmlns:p14="http://schemas.microsoft.com/office/powerpoint/2010/main" val="70892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교사 학습의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고객 불만 사항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적절한 답</a:t>
            </a:r>
            <a:endParaRPr lang="en-US" altLang="ko-KR"/>
          </a:p>
          <a:p>
            <a:r>
              <a:rPr lang="ko-KR" altLang="en-US"/>
              <a:t>경제 뉴스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주가</a:t>
            </a:r>
            <a:r>
              <a:rPr lang="en-US" altLang="ko-KR"/>
              <a:t>,</a:t>
            </a:r>
            <a:r>
              <a:rPr lang="ko-KR" altLang="en-US"/>
              <a:t> 환율</a:t>
            </a:r>
            <a:endParaRPr lang="en-US" altLang="ko-KR"/>
          </a:p>
          <a:p>
            <a:r>
              <a:rPr lang="ko-KR" altLang="en-US"/>
              <a:t>증언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참</a:t>
            </a:r>
            <a:r>
              <a:rPr lang="en-US" altLang="ko-KR"/>
              <a:t>/</a:t>
            </a:r>
            <a:r>
              <a:rPr lang="ko-KR" altLang="en-US"/>
              <a:t>거짓</a:t>
            </a:r>
            <a:endParaRPr lang="en-US" altLang="ko-KR"/>
          </a:p>
          <a:p>
            <a:r>
              <a:rPr lang="ko-KR" altLang="en-US"/>
              <a:t>의료기록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진단</a:t>
            </a:r>
            <a:endParaRPr lang="en-US" altLang="ko-KR"/>
          </a:p>
          <a:p>
            <a:r>
              <a:rPr lang="ko-KR" altLang="en-US"/>
              <a:t>지원서</a:t>
            </a:r>
            <a:r>
              <a:rPr lang="en-US" altLang="ko-KR"/>
              <a:t>,</a:t>
            </a:r>
            <a:r>
              <a:rPr lang="ko-KR" altLang="en-US"/>
              <a:t> 자기 소개서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합</a:t>
            </a:r>
            <a:r>
              <a:rPr lang="en-US" altLang="ko-KR"/>
              <a:t>/</a:t>
            </a:r>
            <a:r>
              <a:rPr lang="ko-KR" altLang="en-US"/>
              <a:t>불 판정</a:t>
            </a:r>
            <a:endParaRPr lang="en-US" altLang="ko-KR"/>
          </a:p>
          <a:p>
            <a:r>
              <a:rPr lang="ko-KR" altLang="en-US"/>
              <a:t>영화 대본</a:t>
            </a:r>
            <a:r>
              <a:rPr lang="en-US" altLang="ko-KR"/>
              <a:t>,</a:t>
            </a:r>
            <a:r>
              <a:rPr lang="ko-KR" altLang="en-US"/>
              <a:t> 시놉시스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흥행</a:t>
            </a:r>
            <a:endParaRPr lang="en-US" altLang="ko-KR"/>
          </a:p>
          <a:p>
            <a:r>
              <a:rPr lang="ko-KR" altLang="en-US"/>
              <a:t>제품 리뷰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만족</a:t>
            </a:r>
            <a:r>
              <a:rPr lang="en-US" altLang="ko-KR"/>
              <a:t>/</a:t>
            </a:r>
            <a:r>
              <a:rPr lang="ko-KR" altLang="en-US"/>
              <a:t>불만족</a:t>
            </a:r>
            <a:endParaRPr lang="en-US" altLang="ko-KR"/>
          </a:p>
          <a:p>
            <a:r>
              <a:rPr lang="ko-KR" altLang="en-US"/>
              <a:t>작문</a:t>
            </a:r>
            <a:r>
              <a:rPr lang="en-US" altLang="ko-KR"/>
              <a:t>/</a:t>
            </a:r>
            <a:r>
              <a:rPr lang="ko-KR" altLang="en-US"/>
              <a:t>논술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채점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70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436</Words>
  <Application>Microsoft Office PowerPoint</Application>
  <PresentationFormat>화면 슬라이드 쇼(4:3)</PresentationFormat>
  <Paragraphs>120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비정형 데이터 분석</vt:lpstr>
      <vt:lpstr>비정형 데이터</vt:lpstr>
      <vt:lpstr>텍스트 데이터 분석의 과정</vt:lpstr>
      <vt:lpstr>웹 스크래핑 및 내용 추출</vt:lpstr>
      <vt:lpstr>토큰화와 단어-문서 행렬</vt:lpstr>
      <vt:lpstr>Term-Document Matrix</vt:lpstr>
      <vt:lpstr>기계 학습(machine learning)의 종류</vt:lpstr>
      <vt:lpstr>교사 학습 Supervised Learning</vt:lpstr>
      <vt:lpstr>텍스트 교사 학습의 예</vt:lpstr>
      <vt:lpstr>비교사 학습 Unsupervised Learning</vt:lpstr>
      <vt:lpstr>이 수업에서 다루지 않는 것들</vt:lpstr>
    </vt:vector>
  </TitlesOfParts>
  <Company>euphoris@gmail.com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비정형 데이터 분석</dc:title>
  <dc:creator>Jae-Myoung Yu</dc:creator>
  <cp:lastModifiedBy>유재명</cp:lastModifiedBy>
  <cp:revision>16</cp:revision>
  <dcterms:created xsi:type="dcterms:W3CDTF">2016-03-03T05:04:19Z</dcterms:created>
  <dcterms:modified xsi:type="dcterms:W3CDTF">2017-03-04T11:54:41Z</dcterms:modified>
</cp:coreProperties>
</file>