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46909"/>
            <a:ext cx="9448800" cy="1093119"/>
          </a:xfrm>
        </p:spPr>
        <p:txBody>
          <a:bodyPr/>
          <a:lstStyle/>
          <a:p>
            <a:r>
              <a:rPr kumimoji="1" lang="ko-KR" altLang="en-US"/>
              <a:t>연관규칙탐사 개인과제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79418" y="2996505"/>
            <a:ext cx="9448800" cy="685800"/>
          </a:xfrm>
        </p:spPr>
        <p:txBody>
          <a:bodyPr/>
          <a:lstStyle/>
          <a:p>
            <a:r>
              <a:rPr kumimoji="1" lang="ko-KR" altLang="en-US"/>
              <a:t>로또복권 당첨번호 데이터를 이용한 연관규칙탐사 및 당첨번호 예측방안</a:t>
            </a:r>
          </a:p>
        </p:txBody>
      </p:sp>
      <p:sp>
        <p:nvSpPr>
          <p:cNvPr id="4" name="부제 2"/>
          <p:cNvSpPr txBox="1">
            <a:spLocks/>
          </p:cNvSpPr>
          <p:nvPr/>
        </p:nvSpPr>
        <p:spPr>
          <a:xfrm>
            <a:off x="7578436" y="4338783"/>
            <a:ext cx="360218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/>
              <a:t>U2016040  </a:t>
            </a:r>
            <a:r>
              <a:rPr kumimoji="1" lang="ko-KR" altLang="en-US"/>
              <a:t>김우현</a:t>
            </a:r>
          </a:p>
        </p:txBody>
      </p:sp>
    </p:spTree>
    <p:extLst>
      <p:ext uri="{BB962C8B-B14F-4D97-AF65-F5344CB8AC3E}">
        <p14:creationId xmlns:p14="http://schemas.microsoft.com/office/powerpoint/2010/main" val="20140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# 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출현빈도 높은 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3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자리 번호 조합</a:t>
            </a: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inspect(sort(rulesL2[size(rulesL2) == 3], by = "support")[1:20])</a:t>
            </a: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연관규칙 도출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 (5)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19" y="2802082"/>
            <a:ext cx="3276600" cy="2971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91" y="3043382"/>
            <a:ext cx="3263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2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plot(sort(rulesL, by = "lift")[1:20], 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     method = "grouped")</a:t>
            </a: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시각화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(1)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440873"/>
            <a:ext cx="4497932" cy="518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3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plot(rulesL, method = "graph", 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     control = list(type="items"))</a:t>
            </a: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시각화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(2)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51" y="1440873"/>
            <a:ext cx="4542093" cy="52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7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# frequent itemsets (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출현빈도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plot(rulesL2)</a:t>
            </a:r>
          </a:p>
          <a:p>
            <a:pPr marL="0" indent="0">
              <a:buNone/>
            </a:pP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시각화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(3)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91" y="1676400"/>
            <a:ext cx="6174509" cy="49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6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# 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출현빈도 높은 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3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자리 번호 조합</a:t>
            </a: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plot(sort(rulesL2[size(rulesL2) == 3], 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     by = "support")[1:20], 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     method = "graph", 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     control = list(type="items"))</a:t>
            </a: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시각화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(4)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18" y="1434210"/>
            <a:ext cx="4384964" cy="50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20982"/>
            <a:ext cx="10820400" cy="4597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data = read.csv("lottoData.csv", header = T)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data = data[-8]   # bonus 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번호 제외</a:t>
            </a: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head(data)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tail(data)</a:t>
            </a: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Import Data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18" y="3278909"/>
            <a:ext cx="3187700" cy="191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3240809"/>
            <a:ext cx="33020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mdata = melt(data, id = "round")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head(mdata)</a:t>
            </a: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transLotto = as(split(mdata$value, mdata$round), "transactions")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transLotto</a:t>
            </a: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데이터 변환 및 탐색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(1)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55" y="1676400"/>
            <a:ext cx="2706254" cy="1804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81" y="4527662"/>
            <a:ext cx="4189310" cy="9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6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inspect(transLotto[1:10])   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# transactionID = round</a:t>
            </a: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image(transLotto[1:20])</a:t>
            </a: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데이터 변환 및 탐색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(2)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490342"/>
            <a:ext cx="4869873" cy="25620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36" y="1676400"/>
            <a:ext cx="3838864" cy="23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itemFrequency(transLotto, type="absolute")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itemFrequency(transLotto)[order(itemFrequency(transLotto), decreasing = TRUE)][1:15]</a:t>
            </a: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itemFrequencyPlot(transLotto, topN = 15, main = "support top 15 items")</a:t>
            </a: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데이터 변환 및 탐색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(3)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2" y="2496127"/>
            <a:ext cx="10058400" cy="978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2" y="4110546"/>
            <a:ext cx="4228154" cy="24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8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rulesL = apriori(transLotto, parameter=list(support=0.003, confidence=0.8))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summary(rulesL)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# support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가 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0.003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일 경우 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20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개의 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rule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이 도출됨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.</a:t>
            </a:r>
          </a:p>
          <a:p>
            <a:pPr marL="0" indent="0">
              <a:buNone/>
            </a:pP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연관규칙 도출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 (1)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2" y="2121842"/>
            <a:ext cx="4419600" cy="433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inspect(sort(rulesL, by = "lift"))</a:t>
            </a:r>
          </a:p>
          <a:p>
            <a:pPr marL="0" indent="0">
              <a:buNone/>
            </a:pP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연관규칙 도출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 (2)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25" y="1676399"/>
            <a:ext cx="5999675" cy="47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# frequent itemsets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  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(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출현빈도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rulesL2 = apriori(transLotto, parameter=list(support=0.003, target="frequent itemsets"))</a:t>
            </a: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summary(rulesL2)</a:t>
            </a:r>
            <a:endParaRPr kumimoji="1" lang="ko-KR" altLang="en-US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연관규칙 도출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 (3)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05" y="3177765"/>
            <a:ext cx="4610895" cy="3276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33" y="3177765"/>
            <a:ext cx="5394036" cy="2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#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 출현빈도가 가장 높은 </a:t>
            </a: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15</a:t>
            </a:r>
            <a:r>
              <a:rPr kumimoji="1" lang="ko-KR" altLang="en-US" sz="2000">
                <a:latin typeface="D2Coding" charset="-127"/>
                <a:ea typeface="D2Coding" charset="-127"/>
                <a:cs typeface="D2Coding" charset="-127"/>
              </a:rPr>
              <a:t>개의 번호</a:t>
            </a: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kumimoji="1" lang="en-US" altLang="ko-KR" sz="2000">
                <a:latin typeface="D2Coding" charset="-127"/>
                <a:ea typeface="D2Coding" charset="-127"/>
                <a:cs typeface="D2Coding" charset="-127"/>
              </a:rPr>
              <a:t>inspect(sort(rulesL2, by = "support")[1:15])</a:t>
            </a:r>
          </a:p>
          <a:p>
            <a:pPr marL="0" indent="0">
              <a:buNone/>
            </a:pPr>
            <a:endParaRPr kumimoji="1" lang="en-US" altLang="ko-KR" sz="200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500"/>
          </a:xfrm>
        </p:spPr>
        <p:txBody>
          <a:bodyPr/>
          <a:lstStyle/>
          <a:p>
            <a:r>
              <a:rPr kumimoji="1" lang="ko-KR" altLang="en-US" b="1" cap="none">
                <a:latin typeface="Apple SD Gothic Neo" charset="-127"/>
                <a:ea typeface="Apple SD Gothic Neo" charset="-127"/>
                <a:cs typeface="Apple SD Gothic Neo" charset="-127"/>
              </a:rPr>
              <a:t>연관규칙 도출</a:t>
            </a:r>
            <a:r>
              <a:rPr kumimoji="1" lang="en-US" altLang="ko-KR" b="1" cap="none">
                <a:latin typeface="Apple SD Gothic Neo" charset="-127"/>
                <a:ea typeface="Apple SD Gothic Neo" charset="-127"/>
                <a:cs typeface="Apple SD Gothic Neo" charset="-127"/>
              </a:rPr>
              <a:t> (4)</a:t>
            </a:r>
            <a:endParaRPr kumimoji="1" lang="ko-KR" altLang="en-US" b="1" cap="none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676400"/>
            <a:ext cx="2590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0899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비행기 구름</Template>
  <TotalTime>158</TotalTime>
  <Words>312</Words>
  <Application>Microsoft Macintosh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Apple SD Gothic Neo</vt:lpstr>
      <vt:lpstr>Century Gothic</vt:lpstr>
      <vt:lpstr>D2Coding</vt:lpstr>
      <vt:lpstr>Arial</vt:lpstr>
      <vt:lpstr>비행기 구름</vt:lpstr>
      <vt:lpstr>연관규칙탐사 개인과제</vt:lpstr>
      <vt:lpstr>Import Data</vt:lpstr>
      <vt:lpstr>데이터 변환 및 탐색(1)</vt:lpstr>
      <vt:lpstr>데이터 변환 및 탐색(2)</vt:lpstr>
      <vt:lpstr>데이터 변환 및 탐색(3)</vt:lpstr>
      <vt:lpstr>연관규칙 도출 (1)</vt:lpstr>
      <vt:lpstr>연관규칙 도출 (2)</vt:lpstr>
      <vt:lpstr>연관규칙 도출 (3)</vt:lpstr>
      <vt:lpstr>연관규칙 도출 (4)</vt:lpstr>
      <vt:lpstr>연관규칙 도출 (5)</vt:lpstr>
      <vt:lpstr>시각화(1)</vt:lpstr>
      <vt:lpstr>시각화(2)</vt:lpstr>
      <vt:lpstr>시각화(3)</vt:lpstr>
      <vt:lpstr>시각화(4)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연관규칙탐사 개인과제</dc:title>
  <dc:creator>Woo-Hyun Kim</dc:creator>
  <cp:lastModifiedBy>Woo-Hyun Kim</cp:lastModifiedBy>
  <cp:revision>18</cp:revision>
  <dcterms:created xsi:type="dcterms:W3CDTF">2016-12-02T02:14:54Z</dcterms:created>
  <dcterms:modified xsi:type="dcterms:W3CDTF">2016-12-02T06:20:45Z</dcterms:modified>
</cp:coreProperties>
</file>